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304" r:id="rId4"/>
    <p:sldId id="306" r:id="rId5"/>
    <p:sldId id="270" r:id="rId6"/>
    <p:sldId id="275" r:id="rId7"/>
    <p:sldId id="290" r:id="rId8"/>
    <p:sldId id="289" r:id="rId9"/>
    <p:sldId id="298" r:id="rId10"/>
    <p:sldId id="295" r:id="rId11"/>
    <p:sldId id="308" r:id="rId12"/>
    <p:sldId id="307" r:id="rId13"/>
    <p:sldId id="296" r:id="rId14"/>
    <p:sldId id="291" r:id="rId15"/>
    <p:sldId id="293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42"/>
    <p:restoredTop sz="74435"/>
  </p:normalViewPr>
  <p:slideViewPr>
    <p:cSldViewPr snapToGrid="0" snapToObjects="1">
      <p:cViewPr varScale="1">
        <p:scale>
          <a:sx n="67" d="100"/>
          <a:sy n="67" d="100"/>
        </p:scale>
        <p:origin x="184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 posterior as the focal point of inference; samples from the posterior are simply a representation of the posterior that is often easier to work with</a:t>
            </a:r>
          </a:p>
          <a:p>
            <a:r>
              <a:rPr lang="en-US" dirty="0"/>
              <a:t>Observation uncertainty: uncertainty about outcomes even given fixed parameter values</a:t>
            </a:r>
          </a:p>
          <a:p>
            <a:r>
              <a:rPr lang="en-US" dirty="0"/>
              <a:t>	Inherent in the use of random generation functions for prediction</a:t>
            </a:r>
          </a:p>
          <a:p>
            <a:r>
              <a:rPr lang="en-US" dirty="0"/>
              <a:t>Parameter uncertainty: uncertainty about what the true parameter values are</a:t>
            </a:r>
          </a:p>
          <a:p>
            <a:r>
              <a:rPr lang="en-US" dirty="0"/>
              <a:t>	Only incorporated if we feed posterior uncertainty (i.e., posterior samples) into our prediction generation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0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4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includes a deterministic node in addition to stochastic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how mu is not being directly modeled now</a:t>
            </a:r>
          </a:p>
          <a:p>
            <a:r>
              <a:rPr lang="en-US" dirty="0"/>
              <a:t>Discuss interpretation of alpha and beta parameters</a:t>
            </a:r>
          </a:p>
          <a:p>
            <a:r>
              <a:rPr lang="en-US" dirty="0"/>
              <a:t>	Alpha, the intercept, is the expected mean of the outcome when the predictor has a value of 0</a:t>
            </a:r>
          </a:p>
          <a:p>
            <a:r>
              <a:rPr lang="en-US" dirty="0"/>
              <a:t>	Beta, the slope, is the expected increase in the mean of the outcome for each one unit increase in the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5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lecture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4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6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Rethinking: “This type of model is simple, flexible, and commonplace.”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the Gaussian distribution</a:t>
            </a:r>
          </a:p>
          <a:p>
            <a:r>
              <a:rPr lang="en-US" dirty="0"/>
              <a:t>Greek letter “mu” for the mean parameter, “sigma” for the standard deviation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line of the model typically relates the outcome variable to the likelihood function</a:t>
            </a:r>
          </a:p>
          <a:p>
            <a:r>
              <a:rPr lang="en-US" dirty="0"/>
              <a:t>We also need to define prior distributions for all parameters</a:t>
            </a:r>
          </a:p>
          <a:p>
            <a:r>
              <a:rPr lang="en-US" dirty="0"/>
              <a:t>In later extensions of this approach, we will recognize predictor variables that themselves are used to define model parameters</a:t>
            </a:r>
          </a:p>
          <a:p>
            <a:r>
              <a:rPr lang="en-US" dirty="0"/>
              <a:t>The benefit of expressing models in mathematical language is it removes ambiguity about our modeling choices and makes bare all of our modeling assumptions</a:t>
            </a:r>
          </a:p>
          <a:p>
            <a:r>
              <a:rPr lang="en-US" dirty="0"/>
              <a:t>All lines here describe stochastic (rather than deterministic)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2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height data we’re using was collected by anthropologist/sociologist Nancy Howell within the !Kung San human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lecture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5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Critically, including predictor variables allows us to quantify the strength of association between predictors and the mean of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8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ecology and evolution, linear regression is often used to relate environment drivers to some biological variable (e.g., an organismal, population, or community trait)</a:t>
            </a:r>
          </a:p>
          <a:p>
            <a:endParaRPr lang="en-US" dirty="0"/>
          </a:p>
          <a:p>
            <a:r>
              <a:rPr lang="en-US" dirty="0"/>
              <a:t>Martin 2015: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linear regression is arguably the most widespread practice in ecology.”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“Linear regression was a means of considering variation in an organismal variable and an environmental variable simultaneously.”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“Ecologists… used linear regression… to determine whether there was a relationship among two or more variables.”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Gaussian Regression Models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06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02 March 2020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James 1970, </a:t>
            </a:r>
            <a:r>
              <a:rPr lang="en-US" sz="1600" i="1" dirty="0">
                <a:latin typeface="Garamond" panose="02020404030301010803" pitchFamily="18" charset="0"/>
              </a:rPr>
              <a:t>Ecology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F0B48-B822-E84E-8411-8C2C29FE1F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6834" y="1626193"/>
            <a:ext cx="5497166" cy="4833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143717-2DCC-974C-901C-0F152E71A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21" y="2116677"/>
            <a:ext cx="2283792" cy="2159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536AB-F7CE-4C4D-96FE-2077D5AFD194}"/>
              </a:ext>
            </a:extLst>
          </p:cNvPr>
          <p:cNvSpPr txBox="1"/>
          <p:nvPr/>
        </p:nvSpPr>
        <p:spPr>
          <a:xfrm>
            <a:off x="147017" y="4428125"/>
            <a:ext cx="3352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Garamond" panose="02020404030301010803" pitchFamily="18" charset="0"/>
              </a:rPr>
              <a:t>Mathematizing Nature’s Messiness: Graphical Representations of Variation in Ecology, 1930-present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</a:rPr>
              <a:t>by 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</a:rPr>
              <a:t>Laura J. Martin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Eskew et al. 2009, </a:t>
            </a:r>
            <a:r>
              <a:rPr lang="en-US" sz="1600" i="1" dirty="0">
                <a:latin typeface="Garamond" panose="02020404030301010803" pitchFamily="18" charset="0"/>
              </a:rPr>
              <a:t>Journal of Zoology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7" name="Picture 5" descr="Research 150">
            <a:extLst>
              <a:ext uri="{FF2B5EF4-FFF2-40B4-BE49-F238E27FC236}">
                <a16:creationId xmlns:a16="http://schemas.microsoft.com/office/drawing/2014/main" id="{B0CA26AE-F179-AC4C-9B14-5B4AC41D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9497" y="1883867"/>
            <a:ext cx="5765006" cy="43237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9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38CE6-6A24-5F44-A731-48F3E036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729424"/>
            <a:ext cx="7289800" cy="463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Eskew et al. 2009, </a:t>
            </a:r>
            <a:r>
              <a:rPr lang="en-US" sz="1600" i="1" dirty="0">
                <a:latin typeface="Garamond" panose="02020404030301010803" pitchFamily="18" charset="0"/>
              </a:rPr>
              <a:t>Journal of Zoology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5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B93F43-C634-3146-9BFF-5767BBE8E0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870" y="1690689"/>
            <a:ext cx="5656839" cy="4724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Kueneman et al. 2019, </a:t>
            </a:r>
            <a:r>
              <a:rPr lang="en-US" sz="1600" i="1" dirty="0">
                <a:latin typeface="Garamond" panose="02020404030301010803" pitchFamily="18" charset="0"/>
              </a:rPr>
              <a:t>Nature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7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1816"/>
                <a:ext cx="7886700" cy="372608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height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smtClean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4000" i="1" baseline="-2500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endParaRPr lang="en-US" sz="4000" baseline="-25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Uniform(0, 50)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1816"/>
                <a:ext cx="7886700" cy="3726084"/>
              </a:xfrm>
              <a:blipFill>
                <a:blip r:embed="rId3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243591"/>
            <a:ext cx="8743950" cy="3944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m4.3 &lt;- map(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d2, # specify data to fit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alist(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# define statistical model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height ~ dnorm(mu, sigma), # likelihood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&lt;- a + b*weight, # model mu using a linear formula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a ~ dnorm(178, 100), # prior for the intercept parameter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b ~ dnorm(0, 10), # prior for the slope parameter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dunif(0, 50) # prior for the sd parameter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C698BA-81CA-724D-8BC8-E9279E7D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</a:p>
        </p:txBody>
      </p:sp>
    </p:spTree>
    <p:extLst>
      <p:ext uri="{BB962C8B-B14F-4D97-AF65-F5344CB8AC3E}">
        <p14:creationId xmlns:p14="http://schemas.microsoft.com/office/powerpoint/2010/main" val="22436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EBD9-BF51-1C48-964D-FBD3250C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260600"/>
            <a:ext cx="3708400" cy="325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Interpretation of Slope Parameters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57338"/>
            <a:ext cx="5486400" cy="516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Slope parameters are often the major focus in interpretation of linear regression models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slope parameter quantifies the strength of a predictor’s influence on the outcome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Significant posterior mass above 0 indicates a positive effect, significant posterior mass below 0 indicates a negative effect, significant posterior mass overlapping 0 indicates lack of an effect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Given this interpretation of slope parameters, it often makes sense to employ a prior for slope parameters that is centered at 0</a:t>
            </a:r>
          </a:p>
        </p:txBody>
      </p:sp>
    </p:spTree>
    <p:extLst>
      <p:ext uri="{BB962C8B-B14F-4D97-AF65-F5344CB8AC3E}">
        <p14:creationId xmlns:p14="http://schemas.microsoft.com/office/powerpoint/2010/main" val="19912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Centering Predictor Variables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Subtract the raw variable mean from each value of the raw variable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latin typeface="Garamond" panose="02020404030301010803" pitchFamily="18" charset="0"/>
              </a:rPr>
              <a:t>Interpretation: a value of 0 for a centered variable corresponds to the mean value of the raw variable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Benefits: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</p:txBody>
      </p:sp>
    </p:spTree>
    <p:extLst>
      <p:ext uri="{BB962C8B-B14F-4D97-AF65-F5344CB8AC3E}">
        <p14:creationId xmlns:p14="http://schemas.microsoft.com/office/powerpoint/2010/main" val="28231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Standardizing Predictor Variables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568"/>
            <a:ext cx="7886700" cy="52904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Subtract the raw variable mean from each value of the raw variable and divide by the raw variable’s standard deviation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Or the R function </a:t>
            </a:r>
            <a:r>
              <a:rPr lang="en-US" sz="1700" dirty="0">
                <a:latin typeface="Monaco" pitchFamily="2" charset="0"/>
              </a:rPr>
              <a:t>scale()</a:t>
            </a:r>
            <a:r>
              <a:rPr lang="en-US" dirty="0">
                <a:latin typeface="Garamond" panose="02020404030301010803" pitchFamily="18" charset="0"/>
              </a:rPr>
              <a:t> will do this for you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Interpretation: a value of 0 for a standardized variable corresponds to the mean value of the raw variable, and an increase in 1 unit of the standardized variable corresponds to a 1 standard deviation increase in the raw variable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Benefits: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Allows easier comparison among predictors in a regression model with multiple predictors (i.e., multiple regression)</a:t>
            </a:r>
          </a:p>
        </p:txBody>
      </p:sp>
    </p:spTree>
    <p:extLst>
      <p:ext uri="{BB962C8B-B14F-4D97-AF65-F5344CB8AC3E}">
        <p14:creationId xmlns:p14="http://schemas.microsoft.com/office/powerpoint/2010/main" val="13193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0"/>
            <a:ext cx="8392885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The Modeling-Prediction Workflow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E27A5-0B49-BE4A-A36B-DC65A7FF603B}"/>
              </a:ext>
            </a:extLst>
          </p:cNvPr>
          <p:cNvSpPr txBox="1"/>
          <p:nvPr/>
        </p:nvSpPr>
        <p:spPr>
          <a:xfrm>
            <a:off x="160564" y="132556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Data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Raw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936DD-1C57-1845-A070-D49787D736FF}"/>
              </a:ext>
            </a:extLst>
          </p:cNvPr>
          <p:cNvSpPr txBox="1"/>
          <p:nvPr/>
        </p:nvSpPr>
        <p:spPr>
          <a:xfrm>
            <a:off x="4838697" y="1309234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Model-Based Predictions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On same scale as 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7AF62-D7F2-794C-9FC1-1BA9B8408F65}"/>
              </a:ext>
            </a:extLst>
          </p:cNvPr>
          <p:cNvSpPr txBox="1"/>
          <p:nvPr/>
        </p:nvSpPr>
        <p:spPr>
          <a:xfrm>
            <a:off x="160564" y="273942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Model Fitting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Use probability density or mass functions (i.e., </a:t>
            </a:r>
            <a:r>
              <a:rPr lang="en-US" dirty="0">
                <a:latin typeface="Monaco" pitchFamily="2" charset="0"/>
              </a:rPr>
              <a:t>dnorm</a:t>
            </a:r>
            <a:r>
              <a:rPr lang="en-US" sz="2400" dirty="0">
                <a:latin typeface="Garamond" panose="02020404030301010803" pitchFamily="18" charset="0"/>
              </a:rPr>
              <a:t>) to define the likelihood. Define priors. Generate posterior distributions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67EBE-3226-9144-ADDA-017484C7B5E2}"/>
              </a:ext>
            </a:extLst>
          </p:cNvPr>
          <p:cNvSpPr txBox="1"/>
          <p:nvPr/>
        </p:nvSpPr>
        <p:spPr>
          <a:xfrm>
            <a:off x="4789714" y="273942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Prediction Generation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Use random generation functions (i.e., </a:t>
            </a:r>
            <a:r>
              <a:rPr lang="en-US" dirty="0">
                <a:latin typeface="Monaco" pitchFamily="2" charset="0"/>
              </a:rPr>
              <a:t>rnorm</a:t>
            </a:r>
            <a:r>
              <a:rPr lang="en-US" sz="2400" dirty="0">
                <a:latin typeface="Garamond" panose="02020404030301010803" pitchFamily="18" charset="0"/>
              </a:rPr>
              <a:t>) and posterior samples to, in a sense, run the model in reverse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A379D-3CAD-F247-82BD-6D258D86BAED}"/>
              </a:ext>
            </a:extLst>
          </p:cNvPr>
          <p:cNvSpPr txBox="1"/>
          <p:nvPr/>
        </p:nvSpPr>
        <p:spPr>
          <a:xfrm>
            <a:off x="2324097" y="5094108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Statistical Model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Inference about model parameters made by examining the posteriors and summarizing posterior samples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9BE3285-1B31-9E43-B571-45D057528556}"/>
              </a:ext>
            </a:extLst>
          </p:cNvPr>
          <p:cNvSpPr/>
          <p:nvPr/>
        </p:nvSpPr>
        <p:spPr>
          <a:xfrm flipH="1">
            <a:off x="2080804" y="2338113"/>
            <a:ext cx="274320" cy="3657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CE0D55CB-4F81-6141-8FEC-B18A1096EF4C}"/>
              </a:ext>
            </a:extLst>
          </p:cNvPr>
          <p:cNvSpPr/>
          <p:nvPr/>
        </p:nvSpPr>
        <p:spPr>
          <a:xfrm rot="10800000" flipH="1">
            <a:off x="2182587" y="4849862"/>
            <a:ext cx="548640" cy="548640"/>
          </a:xfrm>
          <a:prstGeom prst="bentArrow">
            <a:avLst>
              <a:gd name="adj1" fmla="val 25000"/>
              <a:gd name="adj2" fmla="val 28222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AAF1BD3-BC8D-414A-89B4-2CC3156803EC}"/>
              </a:ext>
            </a:extLst>
          </p:cNvPr>
          <p:cNvSpPr/>
          <p:nvPr/>
        </p:nvSpPr>
        <p:spPr>
          <a:xfrm rot="5400000" flipH="1">
            <a:off x="6572794" y="4838846"/>
            <a:ext cx="548640" cy="548640"/>
          </a:xfrm>
          <a:prstGeom prst="bentArrow">
            <a:avLst>
              <a:gd name="adj1" fmla="val 25000"/>
              <a:gd name="adj2" fmla="val 28222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D8122AE-C4E6-B548-8C1D-E1720ABDFD0F}"/>
              </a:ext>
            </a:extLst>
          </p:cNvPr>
          <p:cNvSpPr/>
          <p:nvPr/>
        </p:nvSpPr>
        <p:spPr>
          <a:xfrm rot="10800000" flipH="1">
            <a:off x="6758937" y="2338113"/>
            <a:ext cx="274320" cy="3657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Attempt to learn about the mean and variance of some (continuous) measurement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common extension of the basic Gaussian model is to make the mean value itself a function of an additive combination of other variables (i.e., “linear regression”)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This formulation in particular accounts for its broad use in ecology and evolution</a:t>
            </a:r>
          </a:p>
        </p:txBody>
      </p:sp>
    </p:spTree>
    <p:extLst>
      <p:ext uri="{BB962C8B-B14F-4D97-AF65-F5344CB8AC3E}">
        <p14:creationId xmlns:p14="http://schemas.microsoft.com/office/powerpoint/2010/main" val="42594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A </a:t>
                </a:r>
                <a:r>
                  <a:rPr lang="en-US" i="1" dirty="0">
                    <a:latin typeface="Garamond" panose="02020404030301010803" pitchFamily="18" charset="0"/>
                  </a:rPr>
                  <a:t>continuous </a:t>
                </a:r>
                <a:r>
                  <a:rPr lang="en-US" dirty="0">
                    <a:latin typeface="Garamond" panose="02020404030301010803" pitchFamily="18" charset="0"/>
                  </a:rPr>
                  <a:t>probability distribution with </a:t>
                </a:r>
                <a:r>
                  <a:rPr lang="en-US" i="1" dirty="0">
                    <a:latin typeface="Garamond" panose="02020404030301010803" pitchFamily="18" charset="0"/>
                  </a:rPr>
                  <a:t>two</a:t>
                </a:r>
                <a:r>
                  <a:rPr lang="en-US" dirty="0">
                    <a:latin typeface="Garamond" panose="02020404030301010803" pitchFamily="18" charset="0"/>
                  </a:rPr>
                  <a:t> parameters: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standard deviation (or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variance)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Outcome is a real number (x) distributed according to a 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a 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probability density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>
                    <a:latin typeface="Monaco" pitchFamily="2" charset="0"/>
                  </a:rPr>
                  <a:t>dnorm(x, mean, sd)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x</a:t>
                </a:r>
                <a:r>
                  <a:rPr lang="en-US" dirty="0">
                    <a:latin typeface="Garamond" panose="02020404030301010803" pitchFamily="18" charset="0"/>
                  </a:rPr>
                  <a:t> = a real number,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random generation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>
                    <a:latin typeface="Monaco" pitchFamily="2" charset="0"/>
                  </a:rPr>
                  <a:t>rnorm(n, mean, sd)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n</a:t>
                </a:r>
                <a:r>
                  <a:rPr lang="en-US" dirty="0">
                    <a:latin typeface="Garamond" panose="02020404030301010803" pitchFamily="18" charset="0"/>
                  </a:rPr>
                  <a:t> = the number of observations to generate,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pPr lvl="1"/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  <a:blipFill>
                <a:blip r:embed="rId3"/>
                <a:stretch>
                  <a:fillRect l="-1447" t="-2288" r="-1768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Models in Mathematical Language: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62446"/>
                <a:ext cx="7886700" cy="2223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outcome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62446"/>
                <a:ext cx="7886700" cy="2223855"/>
              </a:xfrm>
              <a:blipFill>
                <a:blip r:embed="rId3"/>
                <a:stretch>
                  <a:fillRect t="-7386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Fitting Models Using </a:t>
            </a:r>
            <a:r>
              <a:rPr lang="en-US" sz="3600" dirty="0">
                <a:latin typeface="Monaco" pitchFamily="2" charset="0"/>
              </a:rPr>
              <a:t>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71118"/>
          </a:xfrm>
        </p:spPr>
        <p:txBody>
          <a:bodyPr>
            <a:noAutofit/>
          </a:bodyPr>
          <a:lstStyle/>
          <a:p>
            <a:r>
              <a:rPr lang="en-US" sz="2600" dirty="0">
                <a:latin typeface="Garamond" panose="02020404030301010803" pitchFamily="18" charset="0"/>
              </a:rPr>
              <a:t>A more practical tool than grid approximation for more complex models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But just another way to compute the posterior defined by our Bayesian statistical machinery</a:t>
            </a:r>
          </a:p>
          <a:p>
            <a:pPr lvl="1"/>
            <a:endParaRPr lang="en-US" sz="2600" dirty="0"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Note this is still an approximation of the posterior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Treats posterior parameter distributions as if they have quadratic shapes</a:t>
            </a:r>
          </a:p>
          <a:p>
            <a:pPr lvl="1"/>
            <a:endParaRPr lang="en-US" sz="2600" dirty="0"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Allows us to express our statistical models in something very close to the explicit mathematical language</a:t>
            </a:r>
          </a:p>
        </p:txBody>
      </p:sp>
    </p:spTree>
    <p:extLst>
      <p:ext uri="{BB962C8B-B14F-4D97-AF65-F5344CB8AC3E}">
        <p14:creationId xmlns:p14="http://schemas.microsoft.com/office/powerpoint/2010/main" val="4956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Mathematical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7886700" cy="2223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height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Normal(178, 20)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Uniform(0, 50)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7886700" cy="2223855"/>
              </a:xfrm>
              <a:blipFill>
                <a:blip r:embed="rId3"/>
                <a:stretch>
                  <a:fillRect t="-7386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0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341565"/>
            <a:ext cx="8286750" cy="1391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m4.1 &lt;- map(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d2, # specify data to fit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alist(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# define statistical model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height ~ dnorm(mu, sigma), # likelihood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~ dnorm(178, 20) , # prior for the mean parameter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dunif(0, 50) # prior for the sd parameter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C698BA-81CA-724D-8BC8-E9279E7D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Monaco" pitchFamily="2" charset="0"/>
              </a:rPr>
              <a:t>map</a:t>
            </a:r>
            <a:r>
              <a:rPr lang="en-US" dirty="0">
                <a:latin typeface="Garamond" panose="02020404030301010803" pitchFamily="18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97338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Terminology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This term is typically used when we have a predictor variable included to model the mean parameter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Also sometimes called a “linear model”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Generalized </a:t>
            </a:r>
            <a:r>
              <a:rPr lang="en-US" dirty="0">
                <a:latin typeface="Garamond" panose="02020404030301010803" pitchFamily="18" charset="0"/>
              </a:rPr>
              <a:t>linear models – specify a different type of outcome distribution (coming relatively soon)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Generalized linear </a:t>
            </a:r>
            <a:r>
              <a:rPr lang="en-US" i="1" dirty="0">
                <a:latin typeface="Garamond" panose="02020404030301010803" pitchFamily="18" charset="0"/>
              </a:rPr>
              <a:t>mixed </a:t>
            </a:r>
            <a:r>
              <a:rPr lang="en-US" dirty="0">
                <a:latin typeface="Garamond" panose="02020404030301010803" pitchFamily="18" charset="0"/>
              </a:rPr>
              <a:t>models – a particular modeling strategy using varying (aka random) effects (coming later)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Just note that unless otherwise specified, a “linear regression” or “linear model” usually refers to a statistical modeling strategy with a Gaussian (normal) outcome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85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11196</TotalTime>
  <Words>1329</Words>
  <Application>Microsoft Macintosh PowerPoint</Application>
  <PresentationFormat>On-screen Show (4:3)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Introduction to Statistics for  Ecology and Evolutionary Biology  Gaussian Regression Models  Week 06 02 March 2020 </vt:lpstr>
      <vt:lpstr>The Modeling-Prediction Workflow </vt:lpstr>
      <vt:lpstr>Gaussian Models</vt:lpstr>
      <vt:lpstr>Normal Distribution</vt:lpstr>
      <vt:lpstr>Models in Mathematical Language: Normal Distribution</vt:lpstr>
      <vt:lpstr>Fitting Models Using map</vt:lpstr>
      <vt:lpstr>Gaussian Model for Height: Mathematical Language</vt:lpstr>
      <vt:lpstr>Gaussian Model for Height: map Code</vt:lpstr>
      <vt:lpstr>Linear Regression Terminology</vt:lpstr>
      <vt:lpstr>Linear Regression in  Ecology and Evolution</vt:lpstr>
      <vt:lpstr>Linear Regression in  Ecology and Evolution</vt:lpstr>
      <vt:lpstr>Linear Regression in  Ecology and Evolution</vt:lpstr>
      <vt:lpstr>Linear Regression in  Ecology and Evolution</vt:lpstr>
      <vt:lpstr>Gaussian Model for Height: Adding a Weight Predictor</vt:lpstr>
      <vt:lpstr>Gaussian Model for Height: Adding a Weight Predictor</vt:lpstr>
      <vt:lpstr>Interpretation of Slope Parameters</vt:lpstr>
      <vt:lpstr>Centering Predictor Variables</vt:lpstr>
      <vt:lpstr>Standardizing Predictor Variables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252</cp:revision>
  <dcterms:created xsi:type="dcterms:W3CDTF">2019-02-10T22:55:32Z</dcterms:created>
  <dcterms:modified xsi:type="dcterms:W3CDTF">2020-02-29T19:54:08Z</dcterms:modified>
</cp:coreProperties>
</file>