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</p:sldIdLst>
  <p:sldSz cx="21599525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2356703"/>
            <a:ext cx="18359596" cy="5013407"/>
          </a:xfrm>
        </p:spPr>
        <p:txBody>
          <a:bodyPr anchor="b"/>
          <a:lstStyle>
            <a:lvl1pPr algn="ctr"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7563446"/>
            <a:ext cx="16199644" cy="3476717"/>
          </a:xfrm>
        </p:spPr>
        <p:txBody>
          <a:bodyPr/>
          <a:lstStyle>
            <a:lvl1pPr marL="0" indent="0" algn="ctr">
              <a:buNone/>
              <a:defRPr sz="5040"/>
            </a:lvl1pPr>
            <a:lvl2pPr marL="960029" indent="0" algn="ctr">
              <a:buNone/>
              <a:defRPr sz="4200"/>
            </a:lvl2pPr>
            <a:lvl3pPr marL="1920057" indent="0" algn="ctr">
              <a:buNone/>
              <a:defRPr sz="3780"/>
            </a:lvl3pPr>
            <a:lvl4pPr marL="2880086" indent="0" algn="ctr">
              <a:buNone/>
              <a:defRPr sz="3360"/>
            </a:lvl4pPr>
            <a:lvl5pPr marL="3840114" indent="0" algn="ctr">
              <a:buNone/>
              <a:defRPr sz="3360"/>
            </a:lvl5pPr>
            <a:lvl6pPr marL="4800143" indent="0" algn="ctr">
              <a:buNone/>
              <a:defRPr sz="3360"/>
            </a:lvl6pPr>
            <a:lvl7pPr marL="5760171" indent="0" algn="ctr">
              <a:buNone/>
              <a:defRPr sz="3360"/>
            </a:lvl7pPr>
            <a:lvl8pPr marL="6720200" indent="0" algn="ctr">
              <a:buNone/>
              <a:defRPr sz="3360"/>
            </a:lvl8pPr>
            <a:lvl9pPr marL="7680228" indent="0" algn="ctr">
              <a:buNone/>
              <a:defRPr sz="3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2854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906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766678"/>
            <a:ext cx="4657398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766678"/>
            <a:ext cx="13702199" cy="1220351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865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86711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3590057"/>
            <a:ext cx="18629590" cy="5990088"/>
          </a:xfrm>
        </p:spPr>
        <p:txBody>
          <a:bodyPr anchor="b"/>
          <a:lstStyle>
            <a:lvl1pPr>
              <a:defRPr sz="12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9636813"/>
            <a:ext cx="18629590" cy="3150046"/>
          </a:xfrm>
        </p:spPr>
        <p:txBody>
          <a:bodyPr/>
          <a:lstStyle>
            <a:lvl1pPr marL="0" indent="0">
              <a:buNone/>
              <a:defRPr sz="5040">
                <a:solidFill>
                  <a:schemeClr val="tx1"/>
                </a:solidFill>
              </a:defRPr>
            </a:lvl1pPr>
            <a:lvl2pPr marL="960029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2pPr>
            <a:lvl3pPr marL="1920057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3pPr>
            <a:lvl4pPr marL="2880086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4pPr>
            <a:lvl5pPr marL="3840114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5pPr>
            <a:lvl6pPr marL="4800143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6pPr>
            <a:lvl7pPr marL="5760171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7pPr>
            <a:lvl8pPr marL="672020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8pPr>
            <a:lvl9pPr marL="7680228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933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3833390"/>
            <a:ext cx="9179798" cy="91368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03456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766681"/>
            <a:ext cx="1862959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3530053"/>
            <a:ext cx="9137610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5260078"/>
            <a:ext cx="9137610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3530053"/>
            <a:ext cx="9182611" cy="1730025"/>
          </a:xfrm>
        </p:spPr>
        <p:txBody>
          <a:bodyPr anchor="b"/>
          <a:lstStyle>
            <a:lvl1pPr marL="0" indent="0">
              <a:buNone/>
              <a:defRPr sz="5040" b="1"/>
            </a:lvl1pPr>
            <a:lvl2pPr marL="960029" indent="0">
              <a:buNone/>
              <a:defRPr sz="4200" b="1"/>
            </a:lvl2pPr>
            <a:lvl3pPr marL="1920057" indent="0">
              <a:buNone/>
              <a:defRPr sz="3780" b="1"/>
            </a:lvl3pPr>
            <a:lvl4pPr marL="2880086" indent="0">
              <a:buNone/>
              <a:defRPr sz="3360" b="1"/>
            </a:lvl4pPr>
            <a:lvl5pPr marL="3840114" indent="0">
              <a:buNone/>
              <a:defRPr sz="3360" b="1"/>
            </a:lvl5pPr>
            <a:lvl6pPr marL="4800143" indent="0">
              <a:buNone/>
              <a:defRPr sz="3360" b="1"/>
            </a:lvl6pPr>
            <a:lvl7pPr marL="5760171" indent="0">
              <a:buNone/>
              <a:defRPr sz="3360" b="1"/>
            </a:lvl7pPr>
            <a:lvl8pPr marL="6720200" indent="0">
              <a:buNone/>
              <a:defRPr sz="3360" b="1"/>
            </a:lvl8pPr>
            <a:lvl9pPr marL="7680228" indent="0">
              <a:buNone/>
              <a:defRPr sz="3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5260078"/>
            <a:ext cx="9182611" cy="773678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0192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4627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48115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2073367"/>
            <a:ext cx="10934760" cy="10233485"/>
          </a:xfrm>
        </p:spPr>
        <p:txBody>
          <a:bodyPr/>
          <a:lstStyle>
            <a:lvl1pPr>
              <a:defRPr sz="6719"/>
            </a:lvl1pPr>
            <a:lvl2pPr>
              <a:defRPr sz="5879"/>
            </a:lvl2pPr>
            <a:lvl3pPr>
              <a:defRPr sz="504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0638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960014"/>
            <a:ext cx="6966409" cy="3360050"/>
          </a:xfrm>
        </p:spPr>
        <p:txBody>
          <a:bodyPr anchor="b"/>
          <a:lstStyle>
            <a:lvl1pPr>
              <a:defRPr sz="67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2073367"/>
            <a:ext cx="10934760" cy="10233485"/>
          </a:xfrm>
        </p:spPr>
        <p:txBody>
          <a:bodyPr anchor="t"/>
          <a:lstStyle>
            <a:lvl1pPr marL="0" indent="0">
              <a:buNone/>
              <a:defRPr sz="6719"/>
            </a:lvl1pPr>
            <a:lvl2pPr marL="960029" indent="0">
              <a:buNone/>
              <a:defRPr sz="5879"/>
            </a:lvl2pPr>
            <a:lvl3pPr marL="1920057" indent="0">
              <a:buNone/>
              <a:defRPr sz="5040"/>
            </a:lvl3pPr>
            <a:lvl4pPr marL="2880086" indent="0">
              <a:buNone/>
              <a:defRPr sz="4200"/>
            </a:lvl4pPr>
            <a:lvl5pPr marL="3840114" indent="0">
              <a:buNone/>
              <a:defRPr sz="4200"/>
            </a:lvl5pPr>
            <a:lvl6pPr marL="4800143" indent="0">
              <a:buNone/>
              <a:defRPr sz="4200"/>
            </a:lvl6pPr>
            <a:lvl7pPr marL="5760171" indent="0">
              <a:buNone/>
              <a:defRPr sz="4200"/>
            </a:lvl7pPr>
            <a:lvl8pPr marL="6720200" indent="0">
              <a:buNone/>
              <a:defRPr sz="4200"/>
            </a:lvl8pPr>
            <a:lvl9pPr marL="7680228" indent="0">
              <a:buNone/>
              <a:defRPr sz="4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4320064"/>
            <a:ext cx="6966409" cy="8003453"/>
          </a:xfrm>
        </p:spPr>
        <p:txBody>
          <a:bodyPr/>
          <a:lstStyle>
            <a:lvl1pPr marL="0" indent="0">
              <a:buNone/>
              <a:defRPr sz="3360"/>
            </a:lvl1pPr>
            <a:lvl2pPr marL="960029" indent="0">
              <a:buNone/>
              <a:defRPr sz="2940"/>
            </a:lvl2pPr>
            <a:lvl3pPr marL="1920057" indent="0">
              <a:buNone/>
              <a:defRPr sz="2520"/>
            </a:lvl3pPr>
            <a:lvl4pPr marL="2880086" indent="0">
              <a:buNone/>
              <a:defRPr sz="2100"/>
            </a:lvl4pPr>
            <a:lvl5pPr marL="3840114" indent="0">
              <a:buNone/>
              <a:defRPr sz="2100"/>
            </a:lvl5pPr>
            <a:lvl6pPr marL="4800143" indent="0">
              <a:buNone/>
              <a:defRPr sz="2100"/>
            </a:lvl6pPr>
            <a:lvl7pPr marL="5760171" indent="0">
              <a:buNone/>
              <a:defRPr sz="2100"/>
            </a:lvl7pPr>
            <a:lvl8pPr marL="6720200" indent="0">
              <a:buNone/>
              <a:defRPr sz="2100"/>
            </a:lvl8pPr>
            <a:lvl9pPr marL="7680228" indent="0">
              <a:buNone/>
              <a:defRPr sz="21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7642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766681"/>
            <a:ext cx="1862959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3833390"/>
            <a:ext cx="1862959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27474-989E-4D95-9339-934E63F1ADDB}" type="datetimeFigureOut">
              <a:rPr lang="it-IT" smtClean="0"/>
              <a:t>30/10/2023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13346867"/>
            <a:ext cx="728984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13346867"/>
            <a:ext cx="4859893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F2408-BF66-44D2-B036-C73F7B65C89F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47405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920057" rtl="0" eaLnBrk="1" latinLnBrk="0" hangingPunct="1">
        <a:lnSpc>
          <a:spcPct val="90000"/>
        </a:lnSpc>
        <a:spcBef>
          <a:spcPct val="0"/>
        </a:spcBef>
        <a:buNone/>
        <a:defRPr sz="92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14" indent="-480014" algn="l" defTabSz="1920057" rtl="0" eaLnBrk="1" latinLnBrk="0" hangingPunct="1">
        <a:lnSpc>
          <a:spcPct val="90000"/>
        </a:lnSpc>
        <a:spcBef>
          <a:spcPts val="2100"/>
        </a:spcBef>
        <a:buFont typeface="Arial" panose="020B0604020202020204" pitchFamily="34" charset="0"/>
        <a:buChar char="•"/>
        <a:defRPr sz="5879" kern="1200">
          <a:solidFill>
            <a:schemeClr val="tx1"/>
          </a:solidFill>
          <a:latin typeface="+mn-lt"/>
          <a:ea typeface="+mn-ea"/>
          <a:cs typeface="+mn-cs"/>
        </a:defRPr>
      </a:lvl1pPr>
      <a:lvl2pPr marL="14400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5040" kern="1200">
          <a:solidFill>
            <a:schemeClr val="tx1"/>
          </a:solidFill>
          <a:latin typeface="+mn-lt"/>
          <a:ea typeface="+mn-ea"/>
          <a:cs typeface="+mn-cs"/>
        </a:defRPr>
      </a:lvl2pPr>
      <a:lvl3pPr marL="2400071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3pPr>
      <a:lvl4pPr marL="3360100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4320129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5280157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6240186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7200214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8160243" indent="-480014" algn="l" defTabSz="1920057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1pPr>
      <a:lvl2pPr marL="960029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920057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3pPr>
      <a:lvl4pPr marL="2880086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4pPr>
      <a:lvl5pPr marL="3840114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5pPr>
      <a:lvl6pPr marL="4800143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6pPr>
      <a:lvl7pPr marL="5760171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7pPr>
      <a:lvl8pPr marL="6720200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8pPr>
      <a:lvl9pPr marL="7680228" algn="l" defTabSz="1920057" rtl="0" eaLnBrk="1" latinLnBrk="0" hangingPunct="1">
        <a:defRPr sz="37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DAEBAA9-A187-4122-8FC1-C333F5EF147B}"/>
              </a:ext>
            </a:extLst>
          </p:cNvPr>
          <p:cNvCxnSpPr>
            <a:cxnSpLocks/>
            <a:stCxn id="76" idx="0"/>
            <a:endCxn id="68" idx="2"/>
          </p:cNvCxnSpPr>
          <p:nvPr/>
        </p:nvCxnSpPr>
        <p:spPr>
          <a:xfrm rot="5400000" flipH="1" flipV="1">
            <a:off x="12333460" y="1654618"/>
            <a:ext cx="3462920" cy="2705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427EB-355E-4A97-9AEB-C79DA0D60BE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4992055" y="-50630"/>
            <a:ext cx="1359156" cy="413875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1A1266-A4F0-4C10-B51F-2B575EFC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97934"/>
              </p:ext>
            </p:extLst>
          </p:nvPr>
        </p:nvGraphicFramePr>
        <p:xfrm>
          <a:off x="373380" y="866732"/>
          <a:ext cx="1801014" cy="50188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010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501881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WeatherFile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460E20-F91C-4A67-8B03-A5B0DADB7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097619"/>
              </p:ext>
            </p:extLst>
          </p:nvPr>
        </p:nvGraphicFramePr>
        <p:xfrm>
          <a:off x="2654841" y="2698325"/>
          <a:ext cx="1894831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894831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ConstructionDataset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24C387-6449-4BF8-B454-DCD5EBAA7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5767420"/>
              </p:ext>
            </p:extLst>
          </p:nvPr>
        </p:nvGraphicFramePr>
        <p:xfrm>
          <a:off x="2465724" y="866730"/>
          <a:ext cx="2258871" cy="472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8871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SimpleWindow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518AF-6A7E-4D8D-B6FF-88A4D3389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74827"/>
              </p:ext>
            </p:extLst>
          </p:nvPr>
        </p:nvGraphicFramePr>
        <p:xfrm>
          <a:off x="4792780" y="866734"/>
          <a:ext cx="1665610" cy="472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Material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4B15EA-2D6B-4DB5-BDD7-7EC3DD797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239666"/>
              </p:ext>
            </p:extLst>
          </p:nvPr>
        </p:nvGraphicFramePr>
        <p:xfrm>
          <a:off x="6526574" y="866729"/>
          <a:ext cx="2428873" cy="472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28873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AirGapMaterial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7ACD3B-50D7-484A-BCDF-AB374AFA22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524747"/>
              </p:ext>
            </p:extLst>
          </p:nvPr>
        </p:nvGraphicFramePr>
        <p:xfrm>
          <a:off x="5716324" y="1904147"/>
          <a:ext cx="1998732" cy="472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8732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Construction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E44F4FE-AB57-4C64-A13B-57B462022B2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5888152" y="1076608"/>
            <a:ext cx="564973" cy="109010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8A469A-CF75-48E7-AFD7-6ECE285DC06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945861" y="1108998"/>
            <a:ext cx="564978" cy="102532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8C387A-8D61-49C7-A9D5-DD38FAF0C86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2919131" y="2015199"/>
            <a:ext cx="1359155" cy="709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72B0DDD-7143-4844-8A04-E3EEB9D8EA4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3934345" y="1007086"/>
            <a:ext cx="1359151" cy="20233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DFBE83F-5634-4A62-A432-C8F0DE284F3D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4998104" y="980739"/>
            <a:ext cx="321738" cy="31134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25E7721-AA99-4E75-AC33-4AA53A240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3502916"/>
              </p:ext>
            </p:extLst>
          </p:nvPr>
        </p:nvGraphicFramePr>
        <p:xfrm>
          <a:off x="4922995" y="2699041"/>
          <a:ext cx="2311614" cy="472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6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Surface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497A5B2-9EDC-41D9-8F3A-B747DE73C5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79565"/>
              </p:ext>
            </p:extLst>
          </p:nvPr>
        </p:nvGraphicFramePr>
        <p:xfrm>
          <a:off x="7462546" y="2699038"/>
          <a:ext cx="23116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6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tx1"/>
                          </a:solidFill>
                        </a:rPr>
                        <a:t>SurfaceInternalMass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937C73D-EFD7-422A-85CB-72AAC3C6DD96}"/>
              </a:ext>
            </a:extLst>
          </p:cNvPr>
          <p:cNvCxnSpPr>
            <a:cxnSpLocks/>
            <a:stCxn id="37" idx="0"/>
            <a:endCxn id="9" idx="2"/>
          </p:cNvCxnSpPr>
          <p:nvPr/>
        </p:nvCxnSpPr>
        <p:spPr>
          <a:xfrm rot="5400000" flipH="1" flipV="1">
            <a:off x="6236019" y="2219370"/>
            <a:ext cx="322454" cy="636888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1ED928-DC75-464C-9646-256FAB471773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16200000" flipV="1">
            <a:off x="7505797" y="1586481"/>
            <a:ext cx="322451" cy="19026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B17916C-7500-4379-B452-3BB3DBA9C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6508995"/>
              </p:ext>
            </p:extLst>
          </p:nvPr>
        </p:nvGraphicFramePr>
        <p:xfrm>
          <a:off x="5481346" y="6378270"/>
          <a:ext cx="3962400" cy="47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ThermalZone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5F7F3D4-8985-4E7C-A739-C9C8A47B70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943559"/>
              </p:ext>
            </p:extLst>
          </p:nvPr>
        </p:nvGraphicFramePr>
        <p:xfrm>
          <a:off x="14449916" y="803553"/>
          <a:ext cx="1935680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68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Schedule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DC773E4F-97E7-4298-8167-B92CD0FA0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633435"/>
              </p:ext>
            </p:extLst>
          </p:nvPr>
        </p:nvGraphicFramePr>
        <p:xfrm>
          <a:off x="10639919" y="821031"/>
          <a:ext cx="2428874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87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InternalLoad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54D2EBA-5B8B-4800-A871-B550BA77F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498406"/>
              </p:ext>
            </p:extLst>
          </p:nvPr>
        </p:nvGraphicFramePr>
        <p:xfrm>
          <a:off x="12342349" y="1969295"/>
          <a:ext cx="1859778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People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9BE7DB3-DB7E-446E-A8E9-E61AA7A91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339339"/>
              </p:ext>
            </p:extLst>
          </p:nvPr>
        </p:nvGraphicFramePr>
        <p:xfrm>
          <a:off x="14309261" y="1969295"/>
          <a:ext cx="1859778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ElectricLoad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265F2455-6A71-4B9C-B6AB-7A2E9FBD37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528083"/>
              </p:ext>
            </p:extLst>
          </p:nvPr>
        </p:nvGraphicFramePr>
        <p:xfrm>
          <a:off x="10429004" y="1969295"/>
          <a:ext cx="1859778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Lights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56BF6745-7E3B-46E9-9B8D-FBCA926E84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299221"/>
              </p:ext>
            </p:extLst>
          </p:nvPr>
        </p:nvGraphicFramePr>
        <p:xfrm>
          <a:off x="18827386" y="1936714"/>
          <a:ext cx="2653757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653757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SetpointDualBand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743CA98-DCFC-4524-BAB9-A2517378FF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021022"/>
              </p:ext>
            </p:extLst>
          </p:nvPr>
        </p:nvGraphicFramePr>
        <p:xfrm>
          <a:off x="19160818" y="792003"/>
          <a:ext cx="1859778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Setpoint</a:t>
                      </a:r>
                      <a:endParaRPr lang="it-IT" sz="25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862CBA2-C9B5-40EB-B00B-790718316365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rot="5400000">
            <a:off x="11268713" y="1383652"/>
            <a:ext cx="675824" cy="495463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6C8B39B-BA98-462A-8D04-1C022C694E8A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6200000" flipH="1">
            <a:off x="12225385" y="922442"/>
            <a:ext cx="675824" cy="1417882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51505D-0B5C-4752-AF3B-B152ECB91988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16200000" flipH="1">
            <a:off x="13208841" y="-61014"/>
            <a:ext cx="675824" cy="3384794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E04DCF8-AB93-4AE3-A872-4D7E921BA3B8}"/>
              </a:ext>
            </a:extLst>
          </p:cNvPr>
          <p:cNvCxnSpPr>
            <a:cxnSpLocks/>
            <a:stCxn id="74" idx="2"/>
            <a:endCxn id="73" idx="0"/>
          </p:cNvCxnSpPr>
          <p:nvPr/>
        </p:nvCxnSpPr>
        <p:spPr>
          <a:xfrm rot="16200000" flipH="1">
            <a:off x="19786350" y="1568799"/>
            <a:ext cx="672271" cy="63557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CE83F40-EA3A-4EA3-9FC3-A7DB5AC3B0B1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5400000" flipH="1" flipV="1">
            <a:off x="13041673" y="-406787"/>
            <a:ext cx="693302" cy="4058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029959-F4A4-4973-AED2-53F799B654CE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rot="5400000" flipH="1" flipV="1">
            <a:off x="13998346" y="549885"/>
            <a:ext cx="693302" cy="2145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C3576BA-70DC-46C8-992A-BD596A090611}"/>
              </a:ext>
            </a:extLst>
          </p:cNvPr>
          <p:cNvCxnSpPr>
            <a:cxnSpLocks/>
            <a:stCxn id="71" idx="0"/>
            <a:endCxn id="68" idx="2"/>
          </p:cNvCxnSpPr>
          <p:nvPr/>
        </p:nvCxnSpPr>
        <p:spPr>
          <a:xfrm rot="5400000" flipH="1" flipV="1">
            <a:off x="14981802" y="1533341"/>
            <a:ext cx="693302" cy="17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F3C4732-2923-40C3-83C1-48E2F1122615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rot="16200000" flipV="1">
            <a:off x="17455650" y="-761900"/>
            <a:ext cx="660721" cy="473650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053843CA-EE9E-43EA-9E10-2E0EA170FD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7465401"/>
              </p:ext>
            </p:extLst>
          </p:nvPr>
        </p:nvGraphicFramePr>
        <p:xfrm>
          <a:off x="16813748" y="1936714"/>
          <a:ext cx="1859778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 err="1">
                          <a:solidFill>
                            <a:schemeClr val="bg1"/>
                          </a:solidFill>
                        </a:rPr>
                        <a:t>Ventilation</a:t>
                      </a:r>
                      <a:endParaRPr lang="it-IT" sz="25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29AE4E7-C101-469F-9F03-D58160EC64A9}"/>
              </a:ext>
            </a:extLst>
          </p:cNvPr>
          <p:cNvCxnSpPr>
            <a:cxnSpLocks/>
            <a:stCxn id="118" idx="0"/>
            <a:endCxn id="68" idx="2"/>
          </p:cNvCxnSpPr>
          <p:nvPr/>
        </p:nvCxnSpPr>
        <p:spPr>
          <a:xfrm rot="16200000" flipV="1">
            <a:off x="16250337" y="443413"/>
            <a:ext cx="660721" cy="2325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D222A10-CC31-4D98-849B-C183ED00F10D}"/>
              </a:ext>
            </a:extLst>
          </p:cNvPr>
          <p:cNvCxnSpPr>
            <a:cxnSpLocks/>
            <a:stCxn id="67" idx="0"/>
            <a:endCxn id="37" idx="2"/>
          </p:cNvCxnSpPr>
          <p:nvPr/>
        </p:nvCxnSpPr>
        <p:spPr>
          <a:xfrm rot="16200000" flipV="1">
            <a:off x="5167280" y="4083004"/>
            <a:ext cx="3206789" cy="1383744"/>
          </a:xfrm>
          <a:prstGeom prst="bentConnector3">
            <a:avLst>
              <a:gd name="adj1" fmla="val 6222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7B0A93A-0946-4A87-8841-65B01EF6FAF1}"/>
              </a:ext>
            </a:extLst>
          </p:cNvPr>
          <p:cNvCxnSpPr>
            <a:cxnSpLocks/>
            <a:stCxn id="67" idx="0"/>
            <a:endCxn id="38" idx="2"/>
          </p:cNvCxnSpPr>
          <p:nvPr/>
        </p:nvCxnSpPr>
        <p:spPr>
          <a:xfrm rot="5400000" flipH="1" flipV="1">
            <a:off x="6627553" y="4387471"/>
            <a:ext cx="2825792" cy="1155807"/>
          </a:xfrm>
          <a:prstGeom prst="bentConnector3">
            <a:avLst>
              <a:gd name="adj1" fmla="val 7054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239F599-F2D2-4C13-8DC6-331E59F7911D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rot="5400000" flipH="1" flipV="1">
            <a:off x="7442452" y="2461830"/>
            <a:ext cx="3936535" cy="3896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B761068-FFDA-441C-875F-34C51C0249EE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rot="5400000" flipH="1" flipV="1">
            <a:off x="8399125" y="1505157"/>
            <a:ext cx="3936535" cy="5809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0B9606F-4A3C-45C5-85A1-746EF2B9915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5400000" flipH="1" flipV="1">
            <a:off x="9382581" y="521701"/>
            <a:ext cx="3936535" cy="7776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B6B6F3F-D43C-438C-8E14-89FB8C3F3288}"/>
              </a:ext>
            </a:extLst>
          </p:cNvPr>
          <p:cNvCxnSpPr>
            <a:cxnSpLocks/>
            <a:stCxn id="67" idx="0"/>
            <a:endCxn id="73" idx="2"/>
          </p:cNvCxnSpPr>
          <p:nvPr/>
        </p:nvCxnSpPr>
        <p:spPr>
          <a:xfrm rot="5400000" flipH="1" flipV="1">
            <a:off x="11823847" y="-1952147"/>
            <a:ext cx="3969116" cy="126917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906BC36-E070-4161-B127-ECFA464894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743132"/>
              </p:ext>
            </p:extLst>
          </p:nvPr>
        </p:nvGraphicFramePr>
        <p:xfrm>
          <a:off x="17214798" y="4576900"/>
          <a:ext cx="1859778" cy="85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MechanicalVentilation</a:t>
                      </a:r>
                      <a:endParaRPr lang="it-IT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DDA6CB-5961-4178-B81D-708DB5F1397E}"/>
              </a:ext>
            </a:extLst>
          </p:cNvPr>
          <p:cNvCxnSpPr>
            <a:cxnSpLocks/>
            <a:stCxn id="118" idx="2"/>
            <a:endCxn id="43" idx="0"/>
          </p:cNvCxnSpPr>
          <p:nvPr/>
        </p:nvCxnSpPr>
        <p:spPr>
          <a:xfrm rot="5400000">
            <a:off x="17137984" y="2507865"/>
            <a:ext cx="704365" cy="506943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5ED90A1-BC19-454B-9B57-DBD9FDAE68EA}"/>
              </a:ext>
            </a:extLst>
          </p:cNvPr>
          <p:cNvCxnSpPr>
            <a:cxnSpLocks/>
            <a:stCxn id="118" idx="2"/>
            <a:endCxn id="44" idx="0"/>
          </p:cNvCxnSpPr>
          <p:nvPr/>
        </p:nvCxnSpPr>
        <p:spPr>
          <a:xfrm rot="16200000" flipH="1">
            <a:off x="16860289" y="3292502"/>
            <a:ext cx="2167746" cy="401050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F4D1B0-3534-43F2-BB11-ADFAC09BB5F8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rot="5400000" flipH="1" flipV="1">
            <a:off x="10953465" y="95041"/>
            <a:ext cx="2792311" cy="9774148"/>
          </a:xfrm>
          <a:prstGeom prst="bentConnector3">
            <a:avLst>
              <a:gd name="adj1" fmla="val 707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A77544D-386B-4852-900F-5D292A753034}"/>
              </a:ext>
            </a:extLst>
          </p:cNvPr>
          <p:cNvCxnSpPr>
            <a:cxnSpLocks/>
            <a:stCxn id="76" idx="3"/>
            <a:endCxn id="44" idx="2"/>
          </p:cNvCxnSpPr>
          <p:nvPr/>
        </p:nvCxnSpPr>
        <p:spPr>
          <a:xfrm>
            <a:off x="14255695" y="4975133"/>
            <a:ext cx="3888992" cy="455207"/>
          </a:xfrm>
          <a:prstGeom prst="bentConnector4">
            <a:avLst>
              <a:gd name="adj1" fmla="val 38045"/>
              <a:gd name="adj2" fmla="val 1502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3CDFC9C-396B-4B19-B146-48D62671DEF5}"/>
              </a:ext>
            </a:extLst>
          </p:cNvPr>
          <p:cNvCxnSpPr>
            <a:cxnSpLocks/>
            <a:stCxn id="76" idx="0"/>
            <a:endCxn id="4" idx="2"/>
          </p:cNvCxnSpPr>
          <p:nvPr/>
        </p:nvCxnSpPr>
        <p:spPr>
          <a:xfrm rot="16200000" flipV="1">
            <a:off x="5307836" y="-2665336"/>
            <a:ext cx="3370300" cy="11438198"/>
          </a:xfrm>
          <a:prstGeom prst="bentConnector3">
            <a:avLst>
              <a:gd name="adj1" fmla="val -770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9C7C1A0-4E79-4E7A-B329-E19C1F385782}"/>
              </a:ext>
            </a:extLst>
          </p:cNvPr>
          <p:cNvCxnSpPr>
            <a:cxnSpLocks/>
            <a:stCxn id="67" idx="0"/>
            <a:endCxn id="76" idx="2"/>
          </p:cNvCxnSpPr>
          <p:nvPr/>
        </p:nvCxnSpPr>
        <p:spPr>
          <a:xfrm rot="5400000" flipH="1" flipV="1">
            <a:off x="9503857" y="3170043"/>
            <a:ext cx="1166917" cy="5249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A38D13C-73C3-45E9-8886-B2E357BF9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406037"/>
              </p:ext>
            </p:extLst>
          </p:nvPr>
        </p:nvGraphicFramePr>
        <p:xfrm>
          <a:off x="15883858" y="3113519"/>
          <a:ext cx="2705672" cy="472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705672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>
                          <a:solidFill>
                            <a:schemeClr val="bg1"/>
                          </a:solidFill>
                        </a:rPr>
                        <a:t>NaturalVentilation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D78ED92-AD0D-4BD7-A169-E57E2600F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74957"/>
              </p:ext>
            </p:extLst>
          </p:nvPr>
        </p:nvGraphicFramePr>
        <p:xfrm>
          <a:off x="11168475" y="4738913"/>
          <a:ext cx="3087220" cy="472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722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algn="ctr"/>
                      <a:r>
                        <a:rPr lang="it-IT" sz="2500" dirty="0"/>
                        <a:t>AirHandlingUnit</a:t>
                      </a:r>
                      <a:endParaRPr lang="it-IT" sz="25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4034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5DAEBAA9-A187-4122-8FC1-C333F5EF147B}"/>
              </a:ext>
            </a:extLst>
          </p:cNvPr>
          <p:cNvCxnSpPr>
            <a:cxnSpLocks/>
            <a:stCxn id="76" idx="0"/>
            <a:endCxn id="68" idx="2"/>
          </p:cNvCxnSpPr>
          <p:nvPr/>
        </p:nvCxnSpPr>
        <p:spPr>
          <a:xfrm rot="5400000" flipH="1" flipV="1">
            <a:off x="10995811" y="4018115"/>
            <a:ext cx="6138219" cy="270567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B1A427EB-355E-4A97-9AEB-C79DA0D60BEB}"/>
              </a:ext>
            </a:extLst>
          </p:cNvPr>
          <p:cNvCxnSpPr>
            <a:cxnSpLocks/>
            <a:stCxn id="5" idx="0"/>
            <a:endCxn id="8" idx="2"/>
          </p:cNvCxnSpPr>
          <p:nvPr/>
        </p:nvCxnSpPr>
        <p:spPr>
          <a:xfrm rot="5400000" flipH="1" flipV="1">
            <a:off x="4408180" y="728198"/>
            <a:ext cx="2033961" cy="3868444"/>
          </a:xfrm>
          <a:prstGeom prst="bentConnector3">
            <a:avLst>
              <a:gd name="adj1" fmla="val 88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1A1266-A4F0-4C10-B51F-2B575EFC2944}"/>
              </a:ext>
            </a:extLst>
          </p:cNvPr>
          <p:cNvGraphicFramePr>
            <a:graphicFrameLocks noGrp="1"/>
          </p:cNvGraphicFramePr>
          <p:nvPr/>
        </p:nvGraphicFramePr>
        <p:xfrm>
          <a:off x="366857" y="866732"/>
          <a:ext cx="1334287" cy="100480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334287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50188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WeatherFile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501881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</a:t>
                      </a:r>
                      <a:r>
                        <a:rPr lang="it-IT" sz="900" dirty="0" err="1"/>
                        <a:t>epw</a:t>
                      </a:r>
                      <a:r>
                        <a:rPr lang="it-IT" sz="900" dirty="0"/>
                        <a:t> file, …)</a:t>
                      </a:r>
                    </a:p>
                    <a:p>
                      <a:pPr algn="l"/>
                      <a:r>
                        <a:rPr lang="it-IT" sz="900" dirty="0" err="1"/>
                        <a:t>irradiances_calculation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7460E20-F91C-4A67-8B03-A5B0DADB7C84}"/>
              </a:ext>
            </a:extLst>
          </p:cNvPr>
          <p:cNvGraphicFramePr>
            <a:graphicFrameLocks noGrp="1"/>
          </p:cNvGraphicFramePr>
          <p:nvPr/>
        </p:nvGraphicFramePr>
        <p:xfrm>
          <a:off x="2661954" y="3679400"/>
          <a:ext cx="1657969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7969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ConstructionDataset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__()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read_excel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(file.xlsx)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24C387-6449-4BF8-B454-DCD5EBAA7883}"/>
              </a:ext>
            </a:extLst>
          </p:cNvPr>
          <p:cNvGraphicFramePr>
            <a:graphicFrameLocks noGrp="1"/>
          </p:cNvGraphicFramePr>
          <p:nvPr/>
        </p:nvGraphicFramePr>
        <p:xfrm>
          <a:off x="2465725" y="866730"/>
          <a:ext cx="1665610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SimpleWindow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__(U, SHGC)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simpleGlazingModel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59518AF-6A7E-4D8D-B6FF-88A4D3389312}"/>
              </a:ext>
            </a:extLst>
          </p:cNvPr>
          <p:cNvGraphicFramePr>
            <a:graphicFrameLocks noGrp="1"/>
          </p:cNvGraphicFramePr>
          <p:nvPr/>
        </p:nvGraphicFramePr>
        <p:xfrm>
          <a:off x="4326216" y="866734"/>
          <a:ext cx="1665610" cy="102943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Material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t,c,l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,….) 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calc_capacity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calc_resistance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 </a:t>
                      </a:r>
                    </a:p>
                    <a:p>
                      <a:pPr algn="l"/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calc_params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F4B15EA-2D6B-4DB5-BDD7-7EC3DD797BCC}"/>
              </a:ext>
            </a:extLst>
          </p:cNvPr>
          <p:cNvGraphicFramePr>
            <a:graphicFrameLocks noGrp="1"/>
          </p:cNvGraphicFramePr>
          <p:nvPr/>
        </p:nvGraphicFramePr>
        <p:xfrm>
          <a:off x="6526575" y="866729"/>
          <a:ext cx="1665610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6561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AirGapMaterial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t,R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.)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67ACD3B-50D7-484A-BCDF-AB374AFA2279}"/>
              </a:ext>
            </a:extLst>
          </p:cNvPr>
          <p:cNvGraphicFramePr>
            <a:graphicFrameLocks noGrp="1"/>
          </p:cNvGraphicFramePr>
          <p:nvPr/>
        </p:nvGraphicFramePr>
        <p:xfrm>
          <a:off x="5235877" y="2424148"/>
          <a:ext cx="1998732" cy="8922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98732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Construction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__(name, [mat1,mat2,..],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_ISO13790_params()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_VDI6007_params()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E44F4FE-AB57-4C64-A13B-57B462022B27}"/>
              </a:ext>
            </a:extLst>
          </p:cNvPr>
          <p:cNvCxnSpPr>
            <a:cxnSpLocks/>
            <a:stCxn id="9" idx="0"/>
            <a:endCxn id="7" idx="2"/>
          </p:cNvCxnSpPr>
          <p:nvPr/>
        </p:nvCxnSpPr>
        <p:spPr>
          <a:xfrm rot="16200000" flipV="1">
            <a:off x="5433145" y="1622046"/>
            <a:ext cx="527979" cy="10762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E8A469A-CF75-48E7-AFD7-6ECE285DC06E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rot="5400000" flipH="1" flipV="1">
            <a:off x="6407960" y="1472727"/>
            <a:ext cx="778707" cy="11241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CB8C387A-8D61-49C7-A9D5-DD38FAF0C867}"/>
              </a:ext>
            </a:extLst>
          </p:cNvPr>
          <p:cNvCxnSpPr>
            <a:cxnSpLocks/>
            <a:stCxn id="5" idx="0"/>
            <a:endCxn id="6" idx="2"/>
          </p:cNvCxnSpPr>
          <p:nvPr/>
        </p:nvCxnSpPr>
        <p:spPr>
          <a:xfrm rot="16200000" flipV="1">
            <a:off x="2377753" y="2566217"/>
            <a:ext cx="2033960" cy="1924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72B0DDD-7143-4844-8A04-E3EEB9D8EA45}"/>
              </a:ext>
            </a:extLst>
          </p:cNvPr>
          <p:cNvCxnSpPr>
            <a:cxnSpLocks/>
            <a:stCxn id="5" idx="0"/>
            <a:endCxn id="7" idx="2"/>
          </p:cNvCxnSpPr>
          <p:nvPr/>
        </p:nvCxnSpPr>
        <p:spPr>
          <a:xfrm rot="5400000" flipH="1" flipV="1">
            <a:off x="3433364" y="1953744"/>
            <a:ext cx="1783233" cy="1668085"/>
          </a:xfrm>
          <a:prstGeom prst="bentConnector3">
            <a:avLst>
              <a:gd name="adj1" fmla="val 5695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DFBE83F-5634-4A62-A432-C8F0DE284F3D}"/>
              </a:ext>
            </a:extLst>
          </p:cNvPr>
          <p:cNvCxnSpPr>
            <a:cxnSpLocks/>
            <a:stCxn id="5" idx="0"/>
            <a:endCxn id="9" idx="2"/>
          </p:cNvCxnSpPr>
          <p:nvPr/>
        </p:nvCxnSpPr>
        <p:spPr>
          <a:xfrm rot="5400000" flipH="1" flipV="1">
            <a:off x="4681602" y="2125760"/>
            <a:ext cx="362979" cy="27443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D25E7721-AA99-4E75-AC33-4AA53A24027E}"/>
              </a:ext>
            </a:extLst>
          </p:cNvPr>
          <p:cNvGraphicFramePr>
            <a:graphicFrameLocks noGrp="1"/>
          </p:cNvGraphicFramePr>
          <p:nvPr/>
        </p:nvGraphicFramePr>
        <p:xfrm>
          <a:off x="4922995" y="3680116"/>
          <a:ext cx="2311614" cy="1578075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6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Surface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__(name,[v1,v2,v3,..],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wwr,construction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,…)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set_azimuth_and_zenith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 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calc_glazed_opaque_areas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set_azimuth_and_zenith_solar_radiation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set_auto_surface_type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get_VDI_params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asim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get_surface_external_radiative_coefficient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7497A5B2-9EDC-41D9-8F3A-B747DE73C50E}"/>
              </a:ext>
            </a:extLst>
          </p:cNvPr>
          <p:cNvGraphicFramePr>
            <a:graphicFrameLocks noGrp="1"/>
          </p:cNvGraphicFramePr>
          <p:nvPr/>
        </p:nvGraphicFramePr>
        <p:xfrm>
          <a:off x="7462546" y="3680113"/>
          <a:ext cx="2311614" cy="7787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31161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tx1"/>
                          </a:solidFill>
                        </a:rPr>
                        <a:t>SurfaceInternalMass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init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__(name, area, 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type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,…) _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get_VDI_params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it-IT" sz="900" dirty="0" err="1">
                          <a:solidFill>
                            <a:schemeClr val="tx1"/>
                          </a:solidFill>
                        </a:rPr>
                        <a:t>asim</a:t>
                      </a:r>
                      <a:r>
                        <a:rPr lang="it-IT" sz="9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D937C73D-EFD7-422A-85CB-72AAC3C6DD96}"/>
              </a:ext>
            </a:extLst>
          </p:cNvPr>
          <p:cNvCxnSpPr>
            <a:cxnSpLocks/>
            <a:stCxn id="37" idx="0"/>
            <a:endCxn id="9" idx="2"/>
          </p:cNvCxnSpPr>
          <p:nvPr/>
        </p:nvCxnSpPr>
        <p:spPr>
          <a:xfrm rot="5400000" flipH="1" flipV="1">
            <a:off x="5975178" y="3420050"/>
            <a:ext cx="363693" cy="15644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A1ED928-DC75-464C-9646-256FAB471773}"/>
              </a:ext>
            </a:extLst>
          </p:cNvPr>
          <p:cNvCxnSpPr>
            <a:cxnSpLocks/>
            <a:stCxn id="38" idx="0"/>
            <a:endCxn id="9" idx="2"/>
          </p:cNvCxnSpPr>
          <p:nvPr/>
        </p:nvCxnSpPr>
        <p:spPr>
          <a:xfrm rot="16200000" flipV="1">
            <a:off x="7244952" y="2306712"/>
            <a:ext cx="363692" cy="238311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2B17916C-7500-4379-B452-3BB3DBA9CB55}"/>
              </a:ext>
            </a:extLst>
          </p:cNvPr>
          <p:cNvGraphicFramePr>
            <a:graphicFrameLocks noGrp="1"/>
          </p:cNvGraphicFramePr>
          <p:nvPr/>
        </p:nvGraphicFramePr>
        <p:xfrm>
          <a:off x="5481346" y="10079416"/>
          <a:ext cx="3962400" cy="2675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8935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ThermalZone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389355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__(name,[surf1,surf2,…], </a:t>
                      </a:r>
                      <a:r>
                        <a:rPr lang="it-IT" sz="900" dirty="0" err="1"/>
                        <a:t>floor_area</a:t>
                      </a:r>
                      <a:r>
                        <a:rPr lang="it-IT" sz="900" dirty="0"/>
                        <a:t>, volume)</a:t>
                      </a:r>
                    </a:p>
                    <a:p>
                      <a:pPr algn="l"/>
                      <a:r>
                        <a:rPr lang="it-IT" sz="900" dirty="0" err="1"/>
                        <a:t>add_temperature_setpoint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/>
                        <a:t>add_humidity_setpoint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 err="1"/>
                        <a:t>add_internal_load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/>
                        <a:t>extract_convective_radiative_latent_load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 err="1"/>
                        <a:t>add_natural_ventilation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 err="1"/>
                        <a:t>extract_natural_ventilation</a:t>
                      </a:r>
                      <a:r>
                        <a:rPr lang="it-IT" sz="900" dirty="0"/>
                        <a:t> ()</a:t>
                      </a:r>
                    </a:p>
                    <a:p>
                      <a:pPr algn="l"/>
                      <a:r>
                        <a:rPr lang="it-IT" sz="900" dirty="0"/>
                        <a:t>_ ISO13790_params ()</a:t>
                      </a:r>
                    </a:p>
                    <a:p>
                      <a:pPr algn="l"/>
                      <a:r>
                        <a:rPr lang="it-IT" sz="900" dirty="0"/>
                        <a:t>_ VDI6007_params ()</a:t>
                      </a:r>
                    </a:p>
                    <a:p>
                      <a:pPr algn="l"/>
                      <a:r>
                        <a:rPr lang="it-IT" sz="900" dirty="0"/>
                        <a:t>calculate_zone_loads_ISO13790 (Weather)</a:t>
                      </a:r>
                    </a:p>
                    <a:p>
                      <a:pPr algn="l"/>
                      <a:r>
                        <a:rPr lang="it-IT" sz="900" dirty="0"/>
                        <a:t>calculate_zone_loads_VDI6007 (Weather)</a:t>
                      </a:r>
                    </a:p>
                    <a:p>
                      <a:pPr algn="l"/>
                      <a:r>
                        <a:rPr lang="it-IT" sz="900" dirty="0"/>
                        <a:t>sensible_balance_1C(…….)</a:t>
                      </a:r>
                    </a:p>
                    <a:p>
                      <a:pPr algn="l"/>
                      <a:r>
                        <a:rPr lang="it-IT" sz="900" dirty="0"/>
                        <a:t>sensible_balance_2C(…….)</a:t>
                      </a:r>
                    </a:p>
                    <a:p>
                      <a:pPr algn="l"/>
                      <a:r>
                        <a:rPr lang="it-IT" sz="900" dirty="0" err="1"/>
                        <a:t>latent_balance</a:t>
                      </a:r>
                      <a:r>
                        <a:rPr lang="it-IT" sz="900" dirty="0"/>
                        <a:t>(…….)</a:t>
                      </a:r>
                    </a:p>
                    <a:p>
                      <a:pPr algn="l"/>
                      <a:r>
                        <a:rPr lang="it-IT" sz="900" dirty="0" err="1"/>
                        <a:t>reset_init_values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/>
                        <a:t>Solve_timestep</a:t>
                      </a:r>
                      <a:r>
                        <a:rPr lang="it-IT" sz="900" dirty="0"/>
                        <a:t>()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55F7F3D4-8985-4E7C-A739-C9C8A47B70EE}"/>
              </a:ext>
            </a:extLst>
          </p:cNvPr>
          <p:cNvGraphicFramePr>
            <a:graphicFrameLocks noGrp="1"/>
          </p:cNvGraphicFramePr>
          <p:nvPr/>
        </p:nvGraphicFramePr>
        <p:xfrm>
          <a:off x="14449916" y="1297037"/>
          <a:ext cx="1935680" cy="1004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93568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Schedule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array, </a:t>
                      </a:r>
                      <a:r>
                        <a:rPr lang="it-IT" sz="900" dirty="0" err="1"/>
                        <a:t>limits</a:t>
                      </a:r>
                      <a:r>
                        <a:rPr lang="it-IT" sz="900" dirty="0"/>
                        <a:t>,…)</a:t>
                      </a:r>
                    </a:p>
                    <a:p>
                      <a:pPr algn="l"/>
                      <a:r>
                        <a:rPr lang="it-IT" sz="900" dirty="0" err="1">
                          <a:highlight>
                            <a:srgbClr val="FFFF00"/>
                          </a:highlight>
                        </a:rPr>
                        <a:t>From_daily_schedule</a:t>
                      </a:r>
                      <a:r>
                        <a:rPr lang="it-IT" sz="900" dirty="0"/>
                        <a:t>()</a:t>
                      </a:r>
                    </a:p>
                    <a:p>
                      <a:pPr algn="l"/>
                      <a:r>
                        <a:rPr lang="it-IT" sz="900" dirty="0" err="1">
                          <a:highlight>
                            <a:srgbClr val="FFFF00"/>
                          </a:highlight>
                        </a:rPr>
                        <a:t>From_constant_value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DC773E4F-97E7-4298-8167-B92CD0FA0E40}"/>
              </a:ext>
            </a:extLst>
          </p:cNvPr>
          <p:cNvGraphicFramePr>
            <a:graphicFrameLocks noGrp="1"/>
          </p:cNvGraphicFramePr>
          <p:nvPr/>
        </p:nvGraphicFramePr>
        <p:xfrm>
          <a:off x="10639919" y="792003"/>
          <a:ext cx="2428874" cy="100480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874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441601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InternalLoad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563202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Schedule)</a:t>
                      </a:r>
                    </a:p>
                    <a:p>
                      <a:pPr algn="l"/>
                      <a:r>
                        <a:rPr lang="it-IT" sz="900" dirty="0" err="1"/>
                        <a:t>Get_loads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E54D2EBA-5B8B-4800-A871-B550BA77F3BB}"/>
              </a:ext>
            </a:extLst>
          </p:cNvPr>
          <p:cNvGraphicFramePr>
            <a:graphicFrameLocks noGrp="1"/>
          </p:cNvGraphicFramePr>
          <p:nvPr/>
        </p:nvGraphicFramePr>
        <p:xfrm>
          <a:off x="12342349" y="3681975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People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1" name="Table 70">
            <a:extLst>
              <a:ext uri="{FF2B5EF4-FFF2-40B4-BE49-F238E27FC236}">
                <a16:creationId xmlns:a16="http://schemas.microsoft.com/office/drawing/2014/main" id="{29BE7DB3-DB7E-446E-A8E9-E61AA7A911E8}"/>
              </a:ext>
            </a:extLst>
          </p:cNvPr>
          <p:cNvGraphicFramePr>
            <a:graphicFrameLocks noGrp="1"/>
          </p:cNvGraphicFramePr>
          <p:nvPr/>
        </p:nvGraphicFramePr>
        <p:xfrm>
          <a:off x="14309261" y="3681975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ElectricLoad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2" name="Table 71">
            <a:extLst>
              <a:ext uri="{FF2B5EF4-FFF2-40B4-BE49-F238E27FC236}">
                <a16:creationId xmlns:a16="http://schemas.microsoft.com/office/drawing/2014/main" id="{265F2455-6A71-4B9C-B6AB-7A2E9FBD370D}"/>
              </a:ext>
            </a:extLst>
          </p:cNvPr>
          <p:cNvGraphicFramePr>
            <a:graphicFrameLocks noGrp="1"/>
          </p:cNvGraphicFramePr>
          <p:nvPr/>
        </p:nvGraphicFramePr>
        <p:xfrm>
          <a:off x="10429004" y="3681975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Lights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56BF6745-7E3B-46E9-9B8D-FBCA926E84C8}"/>
              </a:ext>
            </a:extLst>
          </p:cNvPr>
          <p:cNvGraphicFramePr>
            <a:graphicFrameLocks noGrp="1"/>
          </p:cNvGraphicFramePr>
          <p:nvPr/>
        </p:nvGraphicFramePr>
        <p:xfrm>
          <a:off x="19293489" y="3649394"/>
          <a:ext cx="1859778" cy="8639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SetpointDualBand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Schedule_lower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Schedule_upper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f_lat,f_rad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f_conv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5743CA98-DCFC-4524-BAB9-A2517378FF95}"/>
              </a:ext>
            </a:extLst>
          </p:cNvPr>
          <p:cNvGraphicFramePr>
            <a:graphicFrameLocks noGrp="1"/>
          </p:cNvGraphicFramePr>
          <p:nvPr/>
        </p:nvGraphicFramePr>
        <p:xfrm>
          <a:off x="19160818" y="792003"/>
          <a:ext cx="1859778" cy="82153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Setpoint</a:t>
                      </a:r>
                      <a:endParaRPr lang="it-IT" sz="9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2862CBA2-C9B5-40EB-B00B-790718316365}"/>
              </a:ext>
            </a:extLst>
          </p:cNvPr>
          <p:cNvCxnSpPr>
            <a:cxnSpLocks/>
            <a:stCxn id="69" idx="2"/>
            <a:endCxn id="72" idx="0"/>
          </p:cNvCxnSpPr>
          <p:nvPr/>
        </p:nvCxnSpPr>
        <p:spPr>
          <a:xfrm rot="5400000">
            <a:off x="10664041" y="2491659"/>
            <a:ext cx="1885169" cy="495463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B6C8B39B-BA98-462A-8D04-1C022C694E8A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 rot="16200000" flipH="1">
            <a:off x="11620713" y="2030449"/>
            <a:ext cx="1885169" cy="1417882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3551505D-0B5C-4752-AF3B-B152ECB91988}"/>
              </a:ext>
            </a:extLst>
          </p:cNvPr>
          <p:cNvCxnSpPr>
            <a:cxnSpLocks/>
            <a:stCxn id="69" idx="2"/>
            <a:endCxn id="71" idx="0"/>
          </p:cNvCxnSpPr>
          <p:nvPr/>
        </p:nvCxnSpPr>
        <p:spPr>
          <a:xfrm rot="16200000" flipH="1">
            <a:off x="12604169" y="1046993"/>
            <a:ext cx="1885169" cy="3384794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0E04DCF8-AB93-4AE3-A872-4D7E921BA3B8}"/>
              </a:ext>
            </a:extLst>
          </p:cNvPr>
          <p:cNvCxnSpPr>
            <a:cxnSpLocks/>
            <a:stCxn id="74" idx="2"/>
            <a:endCxn id="73" idx="0"/>
          </p:cNvCxnSpPr>
          <p:nvPr/>
        </p:nvCxnSpPr>
        <p:spPr>
          <a:xfrm rot="16200000" flipH="1">
            <a:off x="19139115" y="2565130"/>
            <a:ext cx="2035855" cy="132671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0CE83F40-EA3A-4EA3-9FC3-A7DB5AC3B0B1}"/>
              </a:ext>
            </a:extLst>
          </p:cNvPr>
          <p:cNvCxnSpPr>
            <a:cxnSpLocks/>
            <a:stCxn id="72" idx="0"/>
            <a:endCxn id="68" idx="2"/>
          </p:cNvCxnSpPr>
          <p:nvPr/>
        </p:nvCxnSpPr>
        <p:spPr>
          <a:xfrm rot="5400000" flipH="1" flipV="1">
            <a:off x="12698257" y="962477"/>
            <a:ext cx="1380135" cy="4058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2A029959-F4A4-4973-AED2-53F799B654CE}"/>
              </a:ext>
            </a:extLst>
          </p:cNvPr>
          <p:cNvCxnSpPr>
            <a:cxnSpLocks/>
            <a:stCxn id="70" idx="0"/>
            <a:endCxn id="68" idx="2"/>
          </p:cNvCxnSpPr>
          <p:nvPr/>
        </p:nvCxnSpPr>
        <p:spPr>
          <a:xfrm rot="5400000" flipH="1" flipV="1">
            <a:off x="13654930" y="1919149"/>
            <a:ext cx="1380135" cy="214551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6C3576BA-70DC-46C8-992A-BD596A090611}"/>
              </a:ext>
            </a:extLst>
          </p:cNvPr>
          <p:cNvCxnSpPr>
            <a:cxnSpLocks/>
            <a:stCxn id="71" idx="0"/>
            <a:endCxn id="68" idx="2"/>
          </p:cNvCxnSpPr>
          <p:nvPr/>
        </p:nvCxnSpPr>
        <p:spPr>
          <a:xfrm rot="5400000" flipH="1" flipV="1">
            <a:off x="14638386" y="2902605"/>
            <a:ext cx="1380135" cy="17860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FF3C4732-2923-40C3-83C1-48E2F1122615}"/>
              </a:ext>
            </a:extLst>
          </p:cNvPr>
          <p:cNvCxnSpPr>
            <a:cxnSpLocks/>
            <a:stCxn id="73" idx="0"/>
            <a:endCxn id="68" idx="2"/>
          </p:cNvCxnSpPr>
          <p:nvPr/>
        </p:nvCxnSpPr>
        <p:spPr>
          <a:xfrm rot="16200000" flipV="1">
            <a:off x="17146790" y="572806"/>
            <a:ext cx="1347554" cy="480562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8" name="Table 117">
            <a:extLst>
              <a:ext uri="{FF2B5EF4-FFF2-40B4-BE49-F238E27FC236}">
                <a16:creationId xmlns:a16="http://schemas.microsoft.com/office/drawing/2014/main" id="{053843CA-EE9E-43EA-9E10-2E0EA170FDC9}"/>
              </a:ext>
            </a:extLst>
          </p:cNvPr>
          <p:cNvGraphicFramePr>
            <a:graphicFrameLocks noGrp="1"/>
          </p:cNvGraphicFramePr>
          <p:nvPr/>
        </p:nvGraphicFramePr>
        <p:xfrm>
          <a:off x="16813748" y="3649394"/>
          <a:ext cx="1859778" cy="8639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Ventialtion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unit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Schedule,)</a:t>
                      </a:r>
                    </a:p>
                    <a:p>
                      <a:pPr algn="l"/>
                      <a:r>
                        <a:rPr lang="it-IT" sz="900" dirty="0" err="1"/>
                        <a:t>Get_flow_rate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829AE4E7-C101-469F-9F03-D58160EC64A9}"/>
              </a:ext>
            </a:extLst>
          </p:cNvPr>
          <p:cNvCxnSpPr>
            <a:cxnSpLocks/>
            <a:stCxn id="118" idx="0"/>
            <a:endCxn id="68" idx="2"/>
          </p:cNvCxnSpPr>
          <p:nvPr/>
        </p:nvCxnSpPr>
        <p:spPr>
          <a:xfrm rot="16200000" flipV="1">
            <a:off x="15906920" y="1812676"/>
            <a:ext cx="1347554" cy="232588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or: Elbow 121">
            <a:extLst>
              <a:ext uri="{FF2B5EF4-FFF2-40B4-BE49-F238E27FC236}">
                <a16:creationId xmlns:a16="http://schemas.microsoft.com/office/drawing/2014/main" id="{ED222A10-CC31-4D98-849B-C183ED00F10D}"/>
              </a:ext>
            </a:extLst>
          </p:cNvPr>
          <p:cNvCxnSpPr>
            <a:cxnSpLocks/>
            <a:stCxn id="67" idx="0"/>
            <a:endCxn id="37" idx="2"/>
          </p:cNvCxnSpPr>
          <p:nvPr/>
        </p:nvCxnSpPr>
        <p:spPr>
          <a:xfrm rot="16200000" flipV="1">
            <a:off x="4360062" y="6976932"/>
            <a:ext cx="4821225" cy="1383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07B0A93A-0946-4A87-8841-65B01EF6FAF1}"/>
              </a:ext>
            </a:extLst>
          </p:cNvPr>
          <p:cNvCxnSpPr>
            <a:cxnSpLocks/>
            <a:stCxn id="67" idx="0"/>
            <a:endCxn id="38" idx="2"/>
          </p:cNvCxnSpPr>
          <p:nvPr/>
        </p:nvCxnSpPr>
        <p:spPr>
          <a:xfrm rot="5400000" flipH="1" flipV="1">
            <a:off x="5230153" y="6691217"/>
            <a:ext cx="5620593" cy="115580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4239F599-F2D2-4C13-8DC6-331E59F7911D}"/>
              </a:ext>
            </a:extLst>
          </p:cNvPr>
          <p:cNvCxnSpPr>
            <a:cxnSpLocks/>
            <a:stCxn id="67" idx="0"/>
            <a:endCxn id="72" idx="2"/>
          </p:cNvCxnSpPr>
          <p:nvPr/>
        </p:nvCxnSpPr>
        <p:spPr>
          <a:xfrm rot="5400000" flipH="1" flipV="1">
            <a:off x="6622767" y="5343291"/>
            <a:ext cx="5575905" cy="389634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9B761068-FFDA-441C-875F-34C51C0249EE}"/>
              </a:ext>
            </a:extLst>
          </p:cNvPr>
          <p:cNvCxnSpPr>
            <a:cxnSpLocks/>
            <a:stCxn id="67" idx="0"/>
            <a:endCxn id="70" idx="2"/>
          </p:cNvCxnSpPr>
          <p:nvPr/>
        </p:nvCxnSpPr>
        <p:spPr>
          <a:xfrm rot="5400000" flipH="1" flipV="1">
            <a:off x="7579440" y="4386618"/>
            <a:ext cx="5575905" cy="580969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30B9606F-4A3C-45C5-85A1-746EF2B99158}"/>
              </a:ext>
            </a:extLst>
          </p:cNvPr>
          <p:cNvCxnSpPr>
            <a:cxnSpLocks/>
            <a:stCxn id="67" idx="0"/>
            <a:endCxn id="71" idx="2"/>
          </p:cNvCxnSpPr>
          <p:nvPr/>
        </p:nvCxnSpPr>
        <p:spPr>
          <a:xfrm rot="5400000" flipH="1" flipV="1">
            <a:off x="8562896" y="3403162"/>
            <a:ext cx="5575905" cy="777660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8B6B6F3F-D43C-438C-8E14-89FB8C3F3288}"/>
              </a:ext>
            </a:extLst>
          </p:cNvPr>
          <p:cNvCxnSpPr>
            <a:cxnSpLocks/>
            <a:stCxn id="67" idx="0"/>
            <a:endCxn id="73" idx="2"/>
          </p:cNvCxnSpPr>
          <p:nvPr/>
        </p:nvCxnSpPr>
        <p:spPr>
          <a:xfrm rot="5400000" flipH="1" flipV="1">
            <a:off x="11059940" y="915978"/>
            <a:ext cx="5566045" cy="127608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3" name="Table 42">
            <a:extLst>
              <a:ext uri="{FF2B5EF4-FFF2-40B4-BE49-F238E27FC236}">
                <a16:creationId xmlns:a16="http://schemas.microsoft.com/office/drawing/2014/main" id="{FA38D13C-73C3-45E9-8886-B2E357BF9E59}"/>
              </a:ext>
            </a:extLst>
          </p:cNvPr>
          <p:cNvGraphicFramePr>
            <a:graphicFrameLocks noGrp="1"/>
          </p:cNvGraphicFramePr>
          <p:nvPr/>
        </p:nvGraphicFramePr>
        <p:xfrm>
          <a:off x="15883859" y="4826201"/>
          <a:ext cx="1859778" cy="8639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>
                          <a:solidFill>
                            <a:schemeClr val="bg1"/>
                          </a:solidFill>
                        </a:rPr>
                        <a:t>NaturalVentilation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unit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Schedule,)</a:t>
                      </a:r>
                    </a:p>
                    <a:p>
                      <a:pPr algn="l"/>
                      <a:r>
                        <a:rPr lang="it-IT" sz="900" dirty="0" err="1"/>
                        <a:t>Get_flow_rate</a:t>
                      </a:r>
                      <a:r>
                        <a:rPr lang="it-IT" sz="900" dirty="0"/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graphicFrame>
        <p:nvGraphicFramePr>
          <p:cNvPr id="44" name="Table 43">
            <a:extLst>
              <a:ext uri="{FF2B5EF4-FFF2-40B4-BE49-F238E27FC236}">
                <a16:creationId xmlns:a16="http://schemas.microsoft.com/office/drawing/2014/main" id="{5906BC36-E070-4161-B127-ECFA464894B9}"/>
              </a:ext>
            </a:extLst>
          </p:cNvPr>
          <p:cNvGraphicFramePr>
            <a:graphicFrameLocks noGrp="1"/>
          </p:cNvGraphicFramePr>
          <p:nvPr/>
        </p:nvGraphicFramePr>
        <p:xfrm>
          <a:off x="17214798" y="8278046"/>
          <a:ext cx="1859778" cy="86397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59778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61057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MechanicalVentilation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6047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__(name, </a:t>
                      </a:r>
                      <a:r>
                        <a:rPr lang="it-IT" sz="900" dirty="0" err="1"/>
                        <a:t>unit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type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Nominal_value</a:t>
                      </a:r>
                      <a:r>
                        <a:rPr lang="it-IT" sz="900" dirty="0"/>
                        <a:t>, Schedule,)</a:t>
                      </a:r>
                    </a:p>
                    <a:p>
                      <a:pPr algn="l"/>
                      <a:r>
                        <a:rPr lang="it-IT" sz="900" dirty="0" err="1"/>
                        <a:t>Get_flow_rate</a:t>
                      </a:r>
                      <a:r>
                        <a:rPr lang="it-IT" sz="900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41DDA6CB-5961-4178-B81D-708DB5F1397E}"/>
              </a:ext>
            </a:extLst>
          </p:cNvPr>
          <p:cNvCxnSpPr>
            <a:cxnSpLocks/>
            <a:stCxn id="118" idx="2"/>
            <a:endCxn id="43" idx="0"/>
          </p:cNvCxnSpPr>
          <p:nvPr/>
        </p:nvCxnSpPr>
        <p:spPr>
          <a:xfrm rot="5400000">
            <a:off x="17122278" y="4204842"/>
            <a:ext cx="312830" cy="929889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5ED90A1-BC19-454B-9B57-DBD9FDAE68EA}"/>
              </a:ext>
            </a:extLst>
          </p:cNvPr>
          <p:cNvCxnSpPr>
            <a:cxnSpLocks/>
            <a:stCxn id="118" idx="2"/>
            <a:endCxn id="44" idx="0"/>
          </p:cNvCxnSpPr>
          <p:nvPr/>
        </p:nvCxnSpPr>
        <p:spPr>
          <a:xfrm rot="16200000" flipH="1">
            <a:off x="16061825" y="6195183"/>
            <a:ext cx="3764675" cy="401050"/>
          </a:xfrm>
          <a:prstGeom prst="bentConnector3">
            <a:avLst>
              <a:gd name="adj1" fmla="val 50000"/>
            </a:avLst>
          </a:prstGeom>
          <a:ln cap="sq">
            <a:solidFill>
              <a:srgbClr val="FF0000"/>
            </a:solidFill>
            <a:bevel/>
            <a:headEnd type="diamond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97F4D1B0-3534-43F2-BB11-ADFAC09BB5F8}"/>
              </a:ext>
            </a:extLst>
          </p:cNvPr>
          <p:cNvCxnSpPr>
            <a:cxnSpLocks/>
            <a:stCxn id="67" idx="0"/>
            <a:endCxn id="43" idx="2"/>
          </p:cNvCxnSpPr>
          <p:nvPr/>
        </p:nvCxnSpPr>
        <p:spPr>
          <a:xfrm rot="5400000" flipH="1" flipV="1">
            <a:off x="9943528" y="3209196"/>
            <a:ext cx="4389238" cy="9351202"/>
          </a:xfrm>
          <a:prstGeom prst="bentConnector3">
            <a:avLst>
              <a:gd name="adj1" fmla="val 638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Table 75">
            <a:extLst>
              <a:ext uri="{FF2B5EF4-FFF2-40B4-BE49-F238E27FC236}">
                <a16:creationId xmlns:a16="http://schemas.microsoft.com/office/drawing/2014/main" id="{8D78ED92-AD0D-4BD7-A169-E57E2600F87C}"/>
              </a:ext>
            </a:extLst>
          </p:cNvPr>
          <p:cNvGraphicFramePr>
            <a:graphicFrameLocks noGrp="1"/>
          </p:cNvGraphicFramePr>
          <p:nvPr/>
        </p:nvGraphicFramePr>
        <p:xfrm>
          <a:off x="11168475" y="8440059"/>
          <a:ext cx="3087220" cy="84654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87220">
                  <a:extLst>
                    <a:ext uri="{9D8B030D-6E8A-4147-A177-3AD203B41FA5}">
                      <a16:colId xmlns:a16="http://schemas.microsoft.com/office/drawing/2014/main" val="1895854942"/>
                    </a:ext>
                  </a:extLst>
                </a:gridCol>
              </a:tblGrid>
              <a:tr h="343625">
                <a:tc>
                  <a:txBody>
                    <a:bodyPr/>
                    <a:lstStyle/>
                    <a:p>
                      <a:pPr algn="ctr"/>
                      <a:r>
                        <a:rPr lang="it-IT" sz="1200" dirty="0"/>
                        <a:t>AirHandlingUnit</a:t>
                      </a:r>
                      <a:endParaRPr lang="it-IT" sz="9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33555"/>
                  </a:ext>
                </a:extLst>
              </a:tr>
              <a:tr h="478639">
                <a:tc>
                  <a:txBody>
                    <a:bodyPr/>
                    <a:lstStyle/>
                    <a:p>
                      <a:pPr algn="l"/>
                      <a:r>
                        <a:rPr lang="it-IT" sz="900" dirty="0"/>
                        <a:t>__</a:t>
                      </a:r>
                      <a:r>
                        <a:rPr lang="it-IT" sz="900" dirty="0" err="1"/>
                        <a:t>init</a:t>
                      </a:r>
                      <a:r>
                        <a:rPr lang="it-IT" sz="900" dirty="0"/>
                        <a:t>__(MechanicalVentilation, </a:t>
                      </a:r>
                      <a:r>
                        <a:rPr lang="it-IT" sz="900" dirty="0" err="1"/>
                        <a:t>supply_temeprature</a:t>
                      </a:r>
                      <a:r>
                        <a:rPr lang="it-IT" sz="900" dirty="0"/>
                        <a:t>, </a:t>
                      </a:r>
                      <a:r>
                        <a:rPr lang="it-IT" sz="900" dirty="0" err="1"/>
                        <a:t>supply_specific_humidity</a:t>
                      </a:r>
                      <a:r>
                        <a:rPr lang="it-IT" sz="900" dirty="0"/>
                        <a:t>, operation, ……)</a:t>
                      </a:r>
                    </a:p>
                    <a:p>
                      <a:pPr algn="l"/>
                      <a:r>
                        <a:rPr lang="it-IT" sz="900" dirty="0" err="1"/>
                        <a:t>Air_handling_unit_calc</a:t>
                      </a:r>
                      <a:endParaRPr lang="it-IT" sz="9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162972"/>
                  </a:ext>
                </a:extLst>
              </a:tr>
            </a:tbl>
          </a:graphicData>
        </a:graphic>
      </p:graphicFrame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AA77544D-386B-4852-900F-5D292A753034}"/>
              </a:ext>
            </a:extLst>
          </p:cNvPr>
          <p:cNvCxnSpPr>
            <a:cxnSpLocks/>
            <a:stCxn id="76" idx="3"/>
            <a:endCxn id="44" idx="2"/>
          </p:cNvCxnSpPr>
          <p:nvPr/>
        </p:nvCxnSpPr>
        <p:spPr>
          <a:xfrm>
            <a:off x="14255695" y="8863331"/>
            <a:ext cx="3888992" cy="278692"/>
          </a:xfrm>
          <a:prstGeom prst="bentConnector4">
            <a:avLst>
              <a:gd name="adj1" fmla="val 38045"/>
              <a:gd name="adj2" fmla="val 18202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3CDFC9C-396B-4B19-B146-48D62671DEF5}"/>
              </a:ext>
            </a:extLst>
          </p:cNvPr>
          <p:cNvCxnSpPr>
            <a:cxnSpLocks/>
            <a:stCxn id="76" idx="0"/>
            <a:endCxn id="4" idx="2"/>
          </p:cNvCxnSpPr>
          <p:nvPr/>
        </p:nvCxnSpPr>
        <p:spPr>
          <a:xfrm rot="16200000" flipV="1">
            <a:off x="3588780" y="-683247"/>
            <a:ext cx="6568526" cy="11678085"/>
          </a:xfrm>
          <a:prstGeom prst="bentConnector3">
            <a:avLst>
              <a:gd name="adj1" fmla="val 340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59C7C1A0-4E79-4E7A-B329-E19C1F385782}"/>
              </a:ext>
            </a:extLst>
          </p:cNvPr>
          <p:cNvCxnSpPr>
            <a:cxnSpLocks/>
            <a:stCxn id="67" idx="0"/>
            <a:endCxn id="76" idx="2"/>
          </p:cNvCxnSpPr>
          <p:nvPr/>
        </p:nvCxnSpPr>
        <p:spPr>
          <a:xfrm rot="5400000" flipH="1" flipV="1">
            <a:off x="9690909" y="7058241"/>
            <a:ext cx="792812" cy="524953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130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</TotalTime>
  <Words>552</Words>
  <Application>Microsoft Office PowerPoint</Application>
  <PresentationFormat>Custom</PresentationFormat>
  <Paragraphs>95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Prataviera Enrico</dc:creator>
  <cp:lastModifiedBy>Prataviera Enrico</cp:lastModifiedBy>
  <cp:revision>19</cp:revision>
  <dcterms:created xsi:type="dcterms:W3CDTF">2023-03-02T08:59:26Z</dcterms:created>
  <dcterms:modified xsi:type="dcterms:W3CDTF">2023-10-30T09:44:45Z</dcterms:modified>
</cp:coreProperties>
</file>