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7474-989E-4D95-9339-934E63F1ADDB}" type="datetimeFigureOut">
              <a:rPr lang="it-IT" smtClean="0"/>
              <a:t>06/03/2023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2408-BF66-44D2-B036-C73F7B65C8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285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7474-989E-4D95-9339-934E63F1ADDB}" type="datetimeFigureOut">
              <a:rPr lang="it-IT" smtClean="0"/>
              <a:t>06/03/2023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2408-BF66-44D2-B036-C73F7B65C8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90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7474-989E-4D95-9339-934E63F1ADDB}" type="datetimeFigureOut">
              <a:rPr lang="it-IT" smtClean="0"/>
              <a:t>06/03/2023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2408-BF66-44D2-B036-C73F7B65C8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865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7474-989E-4D95-9339-934E63F1ADDB}" type="datetimeFigureOut">
              <a:rPr lang="it-IT" smtClean="0"/>
              <a:t>06/03/2023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2408-BF66-44D2-B036-C73F7B65C8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671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7474-989E-4D95-9339-934E63F1ADDB}" type="datetimeFigureOut">
              <a:rPr lang="it-IT" smtClean="0"/>
              <a:t>06/03/2023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2408-BF66-44D2-B036-C73F7B65C8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193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7474-989E-4D95-9339-934E63F1ADDB}" type="datetimeFigureOut">
              <a:rPr lang="it-IT" smtClean="0"/>
              <a:t>06/03/2023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2408-BF66-44D2-B036-C73F7B65C8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45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7474-989E-4D95-9339-934E63F1ADDB}" type="datetimeFigureOut">
              <a:rPr lang="it-IT" smtClean="0"/>
              <a:t>06/03/2023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2408-BF66-44D2-B036-C73F7B65C8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19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7474-989E-4D95-9339-934E63F1ADDB}" type="datetimeFigureOut">
              <a:rPr lang="it-IT" smtClean="0"/>
              <a:t>06/03/2023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2408-BF66-44D2-B036-C73F7B65C8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462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7474-989E-4D95-9339-934E63F1ADDB}" type="datetimeFigureOut">
              <a:rPr lang="it-IT" smtClean="0"/>
              <a:t>06/03/2023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2408-BF66-44D2-B036-C73F7B65C8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811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7474-989E-4D95-9339-934E63F1ADDB}" type="datetimeFigureOut">
              <a:rPr lang="it-IT" smtClean="0"/>
              <a:t>06/03/2023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2408-BF66-44D2-B036-C73F7B65C8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3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7474-989E-4D95-9339-934E63F1ADDB}" type="datetimeFigureOut">
              <a:rPr lang="it-IT" smtClean="0"/>
              <a:t>06/03/2023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2408-BF66-44D2-B036-C73F7B65C8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764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27474-989E-4D95-9339-934E63F1ADDB}" type="datetimeFigureOut">
              <a:rPr lang="it-IT" smtClean="0"/>
              <a:t>06/03/2023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F2408-BF66-44D2-B036-C73F7B65C8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40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DAEBAA9-A187-4122-8FC1-C333F5EF147B}"/>
              </a:ext>
            </a:extLst>
          </p:cNvPr>
          <p:cNvCxnSpPr>
            <a:cxnSpLocks/>
            <a:stCxn id="76" idx="0"/>
            <a:endCxn id="68" idx="2"/>
          </p:cNvCxnSpPr>
          <p:nvPr/>
        </p:nvCxnSpPr>
        <p:spPr>
          <a:xfrm rot="5400000" flipH="1" flipV="1">
            <a:off x="10995811" y="4018115"/>
            <a:ext cx="6138219" cy="27056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1A427EB-355E-4A97-9AEB-C79DA0D60BEB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5400000" flipH="1" flipV="1">
            <a:off x="4408180" y="728198"/>
            <a:ext cx="2033961" cy="3868444"/>
          </a:xfrm>
          <a:prstGeom prst="bentConnector3">
            <a:avLst>
              <a:gd name="adj1" fmla="val 88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1A1266-A4F0-4C10-B51F-2B575EFC2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30297"/>
              </p:ext>
            </p:extLst>
          </p:nvPr>
        </p:nvGraphicFramePr>
        <p:xfrm>
          <a:off x="366857" y="866732"/>
          <a:ext cx="1334287" cy="10048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4287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501881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WeatherFile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501881">
                <a:tc>
                  <a:txBody>
                    <a:bodyPr/>
                    <a:lstStyle/>
                    <a:p>
                      <a:pPr algn="l"/>
                      <a:r>
                        <a:rPr lang="it-IT" sz="900" dirty="0"/>
                        <a:t>__</a:t>
                      </a:r>
                      <a:r>
                        <a:rPr lang="it-IT" sz="900" dirty="0" err="1"/>
                        <a:t>init</a:t>
                      </a:r>
                      <a:r>
                        <a:rPr lang="it-IT" sz="900" dirty="0"/>
                        <a:t>__(</a:t>
                      </a:r>
                      <a:r>
                        <a:rPr lang="it-IT" sz="900" dirty="0" err="1"/>
                        <a:t>epw</a:t>
                      </a:r>
                      <a:r>
                        <a:rPr lang="it-IT" sz="900" dirty="0"/>
                        <a:t> file, …)</a:t>
                      </a:r>
                    </a:p>
                    <a:p>
                      <a:pPr algn="l"/>
                      <a:r>
                        <a:rPr lang="it-IT" sz="900" dirty="0" err="1"/>
                        <a:t>irradiances_calculation</a:t>
                      </a:r>
                      <a:r>
                        <a:rPr lang="it-IT" sz="900" dirty="0"/>
                        <a:t>()</a:t>
                      </a:r>
                    </a:p>
                    <a:p>
                      <a:pPr algn="l"/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460E20-F91C-4A67-8B03-A5B0DADB7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89674"/>
              </p:ext>
            </p:extLst>
          </p:nvPr>
        </p:nvGraphicFramePr>
        <p:xfrm>
          <a:off x="2661954" y="3679400"/>
          <a:ext cx="1657969" cy="7787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7969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89355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solidFill>
                            <a:schemeClr val="tx1"/>
                          </a:solidFill>
                        </a:rPr>
                        <a:t>ConstructionDataset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389355">
                <a:tc>
                  <a:txBody>
                    <a:bodyPr/>
                    <a:lstStyle/>
                    <a:p>
                      <a:pPr algn="l"/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__()</a:t>
                      </a:r>
                    </a:p>
                    <a:p>
                      <a:pPr algn="l"/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read_excel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(file.xlsx)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24C387-6449-4BF8-B454-DCD5EBAA7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339204"/>
              </p:ext>
            </p:extLst>
          </p:nvPr>
        </p:nvGraphicFramePr>
        <p:xfrm>
          <a:off x="2465725" y="866730"/>
          <a:ext cx="1665610" cy="7787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5610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89355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solidFill>
                            <a:schemeClr val="tx1"/>
                          </a:solidFill>
                        </a:rPr>
                        <a:t>SimpleWindow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389355">
                <a:tc>
                  <a:txBody>
                    <a:bodyPr/>
                    <a:lstStyle/>
                    <a:p>
                      <a:pPr algn="l"/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__(U, SHGC) 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simpleGlazingModel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9518AF-6A7E-4D8D-B6FF-88A4D3389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949907"/>
              </p:ext>
            </p:extLst>
          </p:nvPr>
        </p:nvGraphicFramePr>
        <p:xfrm>
          <a:off x="4326216" y="866734"/>
          <a:ext cx="1665610" cy="102943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5610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89355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solidFill>
                            <a:schemeClr val="tx1"/>
                          </a:solidFill>
                        </a:rPr>
                        <a:t>Material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389355">
                <a:tc>
                  <a:txBody>
                    <a:bodyPr/>
                    <a:lstStyle/>
                    <a:p>
                      <a:pPr algn="l"/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__(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t,c,l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,….) </a:t>
                      </a:r>
                    </a:p>
                    <a:p>
                      <a:pPr algn="l"/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calc_capacity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/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calc_resistance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/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calc_params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4B15EA-2D6B-4DB5-BDD7-7EC3DD797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865411"/>
              </p:ext>
            </p:extLst>
          </p:nvPr>
        </p:nvGraphicFramePr>
        <p:xfrm>
          <a:off x="6526575" y="866729"/>
          <a:ext cx="1665610" cy="7787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5610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89355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solidFill>
                            <a:schemeClr val="tx1"/>
                          </a:solidFill>
                        </a:rPr>
                        <a:t>AirGapMaterial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389355">
                <a:tc>
                  <a:txBody>
                    <a:bodyPr/>
                    <a:lstStyle/>
                    <a:p>
                      <a:pPr algn="l"/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__(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t,R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67ACD3B-50D7-484A-BCDF-AB374AFA2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206889"/>
              </p:ext>
            </p:extLst>
          </p:nvPr>
        </p:nvGraphicFramePr>
        <p:xfrm>
          <a:off x="5235877" y="2424148"/>
          <a:ext cx="1998732" cy="8922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98732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89355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tx1"/>
                          </a:solidFill>
                        </a:rPr>
                        <a:t>Construction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389355">
                <a:tc>
                  <a:txBody>
                    <a:bodyPr/>
                    <a:lstStyle/>
                    <a:p>
                      <a:pPr algn="l"/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__(name, [mat1,mat2,..], 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/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_ISO13790_params()</a:t>
                      </a:r>
                    </a:p>
                    <a:p>
                      <a:pPr algn="l"/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_VDI6007_params()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E44F4FE-AB57-4C64-A13B-57B462022B27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5433145" y="1622046"/>
            <a:ext cx="527979" cy="10762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E8A469A-CF75-48E7-AFD7-6ECE285DC06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rot="5400000" flipH="1" flipV="1">
            <a:off x="6407960" y="1472727"/>
            <a:ext cx="778707" cy="11241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B8C387A-8D61-49C7-A9D5-DD38FAF0C867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16200000" flipV="1">
            <a:off x="2377753" y="2566217"/>
            <a:ext cx="2033960" cy="1924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72B0DDD-7143-4844-8A04-E3EEB9D8EA45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rot="5400000" flipH="1" flipV="1">
            <a:off x="3433364" y="1953744"/>
            <a:ext cx="1783233" cy="1668085"/>
          </a:xfrm>
          <a:prstGeom prst="bentConnector3">
            <a:avLst>
              <a:gd name="adj1" fmla="val 569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DFBE83F-5634-4A62-A432-C8F0DE284F3D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rot="5400000" flipH="1" flipV="1">
            <a:off x="4681602" y="2125760"/>
            <a:ext cx="362979" cy="27443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D25E7721-AA99-4E75-AC33-4AA53A240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777079"/>
              </p:ext>
            </p:extLst>
          </p:nvPr>
        </p:nvGraphicFramePr>
        <p:xfrm>
          <a:off x="4922995" y="3680116"/>
          <a:ext cx="2311614" cy="15780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11614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89355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tx1"/>
                          </a:solidFill>
                        </a:rPr>
                        <a:t>Surface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389355">
                <a:tc>
                  <a:txBody>
                    <a:bodyPr/>
                    <a:lstStyle/>
                    <a:p>
                      <a:pPr algn="l"/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__(name,[v1,v2,v3,..], 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wwr,construction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,…)</a:t>
                      </a:r>
                    </a:p>
                    <a:p>
                      <a:pPr algn="l"/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set_azimuth_and_zenith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 ()</a:t>
                      </a:r>
                    </a:p>
                    <a:p>
                      <a:pPr algn="l"/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calc_glazed_opaque_areas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l"/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set_azimuth_and_zenith_solar_radiation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l"/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set_auto_surface_type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l"/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get_VDI_params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asim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/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get_surface_external_radiative_coefficient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7497A5B2-9EDC-41D9-8F3A-B747DE73C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87961"/>
              </p:ext>
            </p:extLst>
          </p:nvPr>
        </p:nvGraphicFramePr>
        <p:xfrm>
          <a:off x="7462546" y="3680113"/>
          <a:ext cx="2311614" cy="7787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11614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89355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solidFill>
                            <a:schemeClr val="tx1"/>
                          </a:solidFill>
                        </a:rPr>
                        <a:t>SurfaceInternalMass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389355">
                <a:tc>
                  <a:txBody>
                    <a:bodyPr/>
                    <a:lstStyle/>
                    <a:p>
                      <a:pPr algn="l"/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__(name, area, 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,…) _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get_VDI_params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asim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937C73D-EFD7-422A-85CB-72AAC3C6DD96}"/>
              </a:ext>
            </a:extLst>
          </p:cNvPr>
          <p:cNvCxnSpPr>
            <a:cxnSpLocks/>
            <a:stCxn id="37" idx="0"/>
            <a:endCxn id="9" idx="2"/>
          </p:cNvCxnSpPr>
          <p:nvPr/>
        </p:nvCxnSpPr>
        <p:spPr>
          <a:xfrm rot="5400000" flipH="1" flipV="1">
            <a:off x="5975178" y="3420050"/>
            <a:ext cx="363693" cy="15644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A1ED928-DC75-464C-9646-256FAB471773}"/>
              </a:ext>
            </a:extLst>
          </p:cNvPr>
          <p:cNvCxnSpPr>
            <a:cxnSpLocks/>
            <a:stCxn id="38" idx="0"/>
            <a:endCxn id="9" idx="2"/>
          </p:cNvCxnSpPr>
          <p:nvPr/>
        </p:nvCxnSpPr>
        <p:spPr>
          <a:xfrm rot="16200000" flipV="1">
            <a:off x="7244952" y="2306712"/>
            <a:ext cx="363692" cy="23831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2B17916C-7500-4379-B452-3BB3DBA9C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772325"/>
              </p:ext>
            </p:extLst>
          </p:nvPr>
        </p:nvGraphicFramePr>
        <p:xfrm>
          <a:off x="5481346" y="10079416"/>
          <a:ext cx="3962400" cy="2675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89355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ThermalZone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389355">
                <a:tc>
                  <a:txBody>
                    <a:bodyPr/>
                    <a:lstStyle/>
                    <a:p>
                      <a:pPr algn="l"/>
                      <a:r>
                        <a:rPr lang="it-IT" sz="900" dirty="0"/>
                        <a:t>__</a:t>
                      </a:r>
                      <a:r>
                        <a:rPr lang="it-IT" sz="900" dirty="0" err="1"/>
                        <a:t>init</a:t>
                      </a:r>
                      <a:r>
                        <a:rPr lang="it-IT" sz="900" dirty="0"/>
                        <a:t>__(name,[surf1,surf2,…], </a:t>
                      </a:r>
                      <a:r>
                        <a:rPr lang="it-IT" sz="900" dirty="0" err="1"/>
                        <a:t>floor_area</a:t>
                      </a:r>
                      <a:r>
                        <a:rPr lang="it-IT" sz="900" dirty="0"/>
                        <a:t>, volume)</a:t>
                      </a:r>
                    </a:p>
                    <a:p>
                      <a:pPr algn="l"/>
                      <a:r>
                        <a:rPr lang="it-IT" sz="900" dirty="0" err="1"/>
                        <a:t>add_temperature_setpoint</a:t>
                      </a:r>
                      <a:r>
                        <a:rPr lang="it-IT" sz="900" dirty="0"/>
                        <a:t>()</a:t>
                      </a:r>
                    </a:p>
                    <a:p>
                      <a:pPr algn="l"/>
                      <a:r>
                        <a:rPr lang="it-IT" sz="900" dirty="0" err="1"/>
                        <a:t>add_humidity_setpoint</a:t>
                      </a:r>
                      <a:r>
                        <a:rPr lang="it-IT" sz="900" dirty="0"/>
                        <a:t> ()</a:t>
                      </a:r>
                    </a:p>
                    <a:p>
                      <a:pPr algn="l"/>
                      <a:r>
                        <a:rPr lang="it-IT" sz="900" dirty="0" err="1"/>
                        <a:t>add_internal_load</a:t>
                      </a:r>
                      <a:r>
                        <a:rPr lang="it-IT" sz="900" dirty="0"/>
                        <a:t>()</a:t>
                      </a:r>
                    </a:p>
                    <a:p>
                      <a:pPr algn="l"/>
                      <a:r>
                        <a:rPr lang="it-IT" sz="900" dirty="0" err="1"/>
                        <a:t>extract_convective_radiative_latent_load</a:t>
                      </a:r>
                      <a:r>
                        <a:rPr lang="it-IT" sz="900" dirty="0"/>
                        <a:t> ()</a:t>
                      </a:r>
                    </a:p>
                    <a:p>
                      <a:pPr algn="l"/>
                      <a:r>
                        <a:rPr lang="it-IT" sz="900" dirty="0" err="1"/>
                        <a:t>add_natural_ventilation</a:t>
                      </a:r>
                      <a:r>
                        <a:rPr lang="it-IT" sz="900" dirty="0"/>
                        <a:t> ()</a:t>
                      </a:r>
                    </a:p>
                    <a:p>
                      <a:pPr algn="l"/>
                      <a:r>
                        <a:rPr lang="it-IT" sz="900" dirty="0" err="1"/>
                        <a:t>extract_natural_ventilation</a:t>
                      </a:r>
                      <a:r>
                        <a:rPr lang="it-IT" sz="900" dirty="0"/>
                        <a:t> ()</a:t>
                      </a:r>
                    </a:p>
                    <a:p>
                      <a:pPr algn="l"/>
                      <a:r>
                        <a:rPr lang="it-IT" sz="900" dirty="0"/>
                        <a:t>_ ISO13790_params ()</a:t>
                      </a:r>
                    </a:p>
                    <a:p>
                      <a:pPr algn="l"/>
                      <a:r>
                        <a:rPr lang="it-IT" sz="900" dirty="0"/>
                        <a:t>_ VDI6007_params ()</a:t>
                      </a:r>
                    </a:p>
                    <a:p>
                      <a:pPr algn="l"/>
                      <a:r>
                        <a:rPr lang="it-IT" sz="900" dirty="0"/>
                        <a:t>calculate_zone_loads_ISO13790 (Weather)</a:t>
                      </a:r>
                    </a:p>
                    <a:p>
                      <a:pPr algn="l"/>
                      <a:r>
                        <a:rPr lang="it-IT" sz="900" dirty="0"/>
                        <a:t>calculate_zone_loads_VDI6007 (Weather)</a:t>
                      </a:r>
                    </a:p>
                    <a:p>
                      <a:pPr algn="l"/>
                      <a:r>
                        <a:rPr lang="it-IT" sz="900" dirty="0"/>
                        <a:t>sensible_balance_1C(…….)</a:t>
                      </a:r>
                    </a:p>
                    <a:p>
                      <a:pPr algn="l"/>
                      <a:r>
                        <a:rPr lang="it-IT" sz="900" dirty="0"/>
                        <a:t>sensible_balance_2C(…….)</a:t>
                      </a:r>
                    </a:p>
                    <a:p>
                      <a:pPr algn="l"/>
                      <a:r>
                        <a:rPr lang="it-IT" sz="900" dirty="0" err="1"/>
                        <a:t>latent_balance</a:t>
                      </a:r>
                      <a:r>
                        <a:rPr lang="it-IT" sz="900" dirty="0"/>
                        <a:t>(…….)</a:t>
                      </a:r>
                    </a:p>
                    <a:p>
                      <a:pPr algn="l"/>
                      <a:r>
                        <a:rPr lang="it-IT" sz="900" dirty="0" err="1"/>
                        <a:t>reset_init_values</a:t>
                      </a:r>
                      <a:r>
                        <a:rPr lang="it-IT" sz="900" dirty="0"/>
                        <a:t>()</a:t>
                      </a:r>
                    </a:p>
                    <a:p>
                      <a:pPr algn="l"/>
                      <a:r>
                        <a:rPr lang="it-IT" sz="900" dirty="0" err="1"/>
                        <a:t>Solve_timestep</a:t>
                      </a:r>
                      <a:r>
                        <a:rPr lang="it-IT" sz="900" dirty="0"/>
                        <a:t>()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55F7F3D4-8985-4E7C-A739-C9C8A47B7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287912"/>
              </p:ext>
            </p:extLst>
          </p:nvPr>
        </p:nvGraphicFramePr>
        <p:xfrm>
          <a:off x="14449916" y="1297037"/>
          <a:ext cx="1935680" cy="10048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35680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441601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Schedule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563202">
                <a:tc>
                  <a:txBody>
                    <a:bodyPr/>
                    <a:lstStyle/>
                    <a:p>
                      <a:pPr algn="l"/>
                      <a:r>
                        <a:rPr lang="it-IT" sz="900" dirty="0"/>
                        <a:t>__</a:t>
                      </a:r>
                      <a:r>
                        <a:rPr lang="it-IT" sz="900" dirty="0" err="1"/>
                        <a:t>init</a:t>
                      </a:r>
                      <a:r>
                        <a:rPr lang="it-IT" sz="900" dirty="0"/>
                        <a:t>__(name, </a:t>
                      </a:r>
                      <a:r>
                        <a:rPr lang="it-IT" sz="900" dirty="0" err="1"/>
                        <a:t>type</a:t>
                      </a:r>
                      <a:r>
                        <a:rPr lang="it-IT" sz="900" dirty="0"/>
                        <a:t>, array, </a:t>
                      </a:r>
                      <a:r>
                        <a:rPr lang="it-IT" sz="900" dirty="0" err="1"/>
                        <a:t>limits</a:t>
                      </a:r>
                      <a:r>
                        <a:rPr lang="it-IT" sz="900" dirty="0"/>
                        <a:t>,…)</a:t>
                      </a:r>
                    </a:p>
                    <a:p>
                      <a:pPr algn="l"/>
                      <a:r>
                        <a:rPr lang="it-IT" sz="900" dirty="0" err="1">
                          <a:highlight>
                            <a:srgbClr val="FFFF00"/>
                          </a:highlight>
                        </a:rPr>
                        <a:t>From_daily_schedule</a:t>
                      </a:r>
                      <a:r>
                        <a:rPr lang="it-IT" sz="900" dirty="0"/>
                        <a:t>()</a:t>
                      </a:r>
                    </a:p>
                    <a:p>
                      <a:pPr algn="l"/>
                      <a:r>
                        <a:rPr lang="it-IT" sz="900" dirty="0" err="1">
                          <a:highlight>
                            <a:srgbClr val="FFFF00"/>
                          </a:highlight>
                        </a:rPr>
                        <a:t>From_constant_value</a:t>
                      </a:r>
                      <a:r>
                        <a:rPr lang="it-IT" sz="9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DC773E4F-97E7-4298-8167-B92CD0FA0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332446"/>
              </p:ext>
            </p:extLst>
          </p:nvPr>
        </p:nvGraphicFramePr>
        <p:xfrm>
          <a:off x="10639919" y="792003"/>
          <a:ext cx="2428874" cy="10048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8874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441601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InternalLoad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563202">
                <a:tc>
                  <a:txBody>
                    <a:bodyPr/>
                    <a:lstStyle/>
                    <a:p>
                      <a:pPr algn="l"/>
                      <a:r>
                        <a:rPr lang="it-IT" sz="900" dirty="0"/>
                        <a:t>__</a:t>
                      </a:r>
                      <a:r>
                        <a:rPr lang="it-IT" sz="900" dirty="0" err="1"/>
                        <a:t>init</a:t>
                      </a:r>
                      <a:r>
                        <a:rPr lang="it-IT" sz="900" dirty="0"/>
                        <a:t>__(name, </a:t>
                      </a:r>
                      <a:r>
                        <a:rPr lang="it-IT" sz="900" dirty="0" err="1"/>
                        <a:t>nominal_value</a:t>
                      </a:r>
                      <a:r>
                        <a:rPr lang="it-IT" sz="900" dirty="0"/>
                        <a:t>, Schedule)</a:t>
                      </a:r>
                    </a:p>
                    <a:p>
                      <a:pPr algn="l"/>
                      <a:r>
                        <a:rPr lang="it-IT" sz="900" dirty="0" err="1"/>
                        <a:t>Get_loads</a:t>
                      </a:r>
                      <a:r>
                        <a:rPr lang="it-IT" sz="9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E54D2EBA-5B8B-4800-A871-B550BA77F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440294"/>
              </p:ext>
            </p:extLst>
          </p:nvPr>
        </p:nvGraphicFramePr>
        <p:xfrm>
          <a:off x="12342349" y="3681975"/>
          <a:ext cx="1859778" cy="8215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9778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6105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People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460479">
                <a:tc>
                  <a:txBody>
                    <a:bodyPr/>
                    <a:lstStyle/>
                    <a:p>
                      <a:pPr algn="l"/>
                      <a:r>
                        <a:rPr lang="it-IT" sz="900" dirty="0"/>
                        <a:t>__</a:t>
                      </a:r>
                      <a:r>
                        <a:rPr lang="it-IT" sz="900" dirty="0" err="1"/>
                        <a:t>init</a:t>
                      </a:r>
                      <a:r>
                        <a:rPr lang="it-IT" sz="900" dirty="0"/>
                        <a:t>__(name, </a:t>
                      </a:r>
                      <a:r>
                        <a:rPr lang="it-IT" sz="900" dirty="0" err="1"/>
                        <a:t>nominal_value</a:t>
                      </a:r>
                      <a:r>
                        <a:rPr lang="it-IT" sz="900" dirty="0"/>
                        <a:t>, Schedule, </a:t>
                      </a:r>
                      <a:r>
                        <a:rPr lang="it-IT" sz="900" dirty="0" err="1"/>
                        <a:t>f_lat,f_rad</a:t>
                      </a:r>
                      <a:r>
                        <a:rPr lang="it-IT" sz="900" dirty="0"/>
                        <a:t>, </a:t>
                      </a:r>
                      <a:r>
                        <a:rPr lang="it-IT" sz="900" dirty="0" err="1"/>
                        <a:t>f_conv</a:t>
                      </a:r>
                      <a:r>
                        <a:rPr lang="it-IT" sz="9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29BE7DB3-DB7E-446E-A8E9-E61AA7A91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384733"/>
              </p:ext>
            </p:extLst>
          </p:nvPr>
        </p:nvGraphicFramePr>
        <p:xfrm>
          <a:off x="14309261" y="3681975"/>
          <a:ext cx="1859778" cy="8215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9778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6105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ElectricLoad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460479">
                <a:tc>
                  <a:txBody>
                    <a:bodyPr/>
                    <a:lstStyle/>
                    <a:p>
                      <a:pPr algn="l"/>
                      <a:r>
                        <a:rPr lang="it-IT" sz="900" dirty="0"/>
                        <a:t>__</a:t>
                      </a:r>
                      <a:r>
                        <a:rPr lang="it-IT" sz="900" dirty="0" err="1"/>
                        <a:t>init</a:t>
                      </a:r>
                      <a:r>
                        <a:rPr lang="it-IT" sz="900" dirty="0"/>
                        <a:t>__(name, </a:t>
                      </a:r>
                      <a:r>
                        <a:rPr lang="it-IT" sz="900" dirty="0" err="1"/>
                        <a:t>nominal_value</a:t>
                      </a:r>
                      <a:r>
                        <a:rPr lang="it-IT" sz="900" dirty="0"/>
                        <a:t>, Schedule, </a:t>
                      </a:r>
                      <a:r>
                        <a:rPr lang="it-IT" sz="900" dirty="0" err="1"/>
                        <a:t>f_lat,f_rad</a:t>
                      </a:r>
                      <a:r>
                        <a:rPr lang="it-IT" sz="900" dirty="0"/>
                        <a:t>, </a:t>
                      </a:r>
                      <a:r>
                        <a:rPr lang="it-IT" sz="900" dirty="0" err="1"/>
                        <a:t>f_conv</a:t>
                      </a:r>
                      <a:r>
                        <a:rPr lang="it-IT" sz="9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265F2455-6A71-4B9C-B6AB-7A2E9FBD3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05066"/>
              </p:ext>
            </p:extLst>
          </p:nvPr>
        </p:nvGraphicFramePr>
        <p:xfrm>
          <a:off x="10429004" y="3681975"/>
          <a:ext cx="1859778" cy="8215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9778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6105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Lights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460479">
                <a:tc>
                  <a:txBody>
                    <a:bodyPr/>
                    <a:lstStyle/>
                    <a:p>
                      <a:pPr algn="l"/>
                      <a:r>
                        <a:rPr lang="it-IT" sz="900" dirty="0"/>
                        <a:t>__</a:t>
                      </a:r>
                      <a:r>
                        <a:rPr lang="it-IT" sz="900" dirty="0" err="1"/>
                        <a:t>init</a:t>
                      </a:r>
                      <a:r>
                        <a:rPr lang="it-IT" sz="900" dirty="0"/>
                        <a:t>__(name, </a:t>
                      </a:r>
                      <a:r>
                        <a:rPr lang="it-IT" sz="900" dirty="0" err="1"/>
                        <a:t>nominal_value</a:t>
                      </a:r>
                      <a:r>
                        <a:rPr lang="it-IT" sz="900" dirty="0"/>
                        <a:t>, Schedule, </a:t>
                      </a:r>
                      <a:r>
                        <a:rPr lang="it-IT" sz="900" dirty="0" err="1"/>
                        <a:t>f_lat,f_rad</a:t>
                      </a:r>
                      <a:r>
                        <a:rPr lang="it-IT" sz="900" dirty="0"/>
                        <a:t>, </a:t>
                      </a:r>
                      <a:r>
                        <a:rPr lang="it-IT" sz="900" dirty="0" err="1"/>
                        <a:t>f_conv</a:t>
                      </a:r>
                      <a:r>
                        <a:rPr lang="it-IT" sz="9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56BF6745-7E3B-46E9-9B8D-FBCA926E8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23495"/>
              </p:ext>
            </p:extLst>
          </p:nvPr>
        </p:nvGraphicFramePr>
        <p:xfrm>
          <a:off x="19293489" y="3649394"/>
          <a:ext cx="1859778" cy="8639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9778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6105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SetpointDualBand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460479">
                <a:tc>
                  <a:txBody>
                    <a:bodyPr/>
                    <a:lstStyle/>
                    <a:p>
                      <a:pPr algn="l"/>
                      <a:r>
                        <a:rPr lang="it-IT" sz="900" dirty="0"/>
                        <a:t>__</a:t>
                      </a:r>
                      <a:r>
                        <a:rPr lang="it-IT" sz="900" dirty="0" err="1"/>
                        <a:t>init</a:t>
                      </a:r>
                      <a:r>
                        <a:rPr lang="it-IT" sz="900" dirty="0"/>
                        <a:t>__(name, </a:t>
                      </a:r>
                      <a:r>
                        <a:rPr lang="it-IT" sz="900" dirty="0" err="1"/>
                        <a:t>type</a:t>
                      </a:r>
                      <a:r>
                        <a:rPr lang="it-IT" sz="900" dirty="0"/>
                        <a:t>, </a:t>
                      </a:r>
                      <a:r>
                        <a:rPr lang="it-IT" sz="900" dirty="0" err="1"/>
                        <a:t>Schedule_lower</a:t>
                      </a:r>
                      <a:r>
                        <a:rPr lang="it-IT" sz="900" dirty="0"/>
                        <a:t>, </a:t>
                      </a:r>
                      <a:r>
                        <a:rPr lang="it-IT" sz="900" dirty="0" err="1"/>
                        <a:t>Schedule_upper</a:t>
                      </a:r>
                      <a:r>
                        <a:rPr lang="it-IT" sz="900" dirty="0"/>
                        <a:t>, </a:t>
                      </a:r>
                      <a:r>
                        <a:rPr lang="it-IT" sz="900" dirty="0" err="1"/>
                        <a:t>f_lat,f_rad</a:t>
                      </a:r>
                      <a:r>
                        <a:rPr lang="it-IT" sz="900" dirty="0"/>
                        <a:t>, </a:t>
                      </a:r>
                      <a:r>
                        <a:rPr lang="it-IT" sz="900" dirty="0" err="1"/>
                        <a:t>f_conv</a:t>
                      </a:r>
                      <a:r>
                        <a:rPr lang="it-IT" sz="9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5743CA98-DCFC-4524-BAB9-A2517378F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085636"/>
              </p:ext>
            </p:extLst>
          </p:nvPr>
        </p:nvGraphicFramePr>
        <p:xfrm>
          <a:off x="19160818" y="792003"/>
          <a:ext cx="1859778" cy="8215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9778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6105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Setpoint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460479">
                <a:tc>
                  <a:txBody>
                    <a:bodyPr/>
                    <a:lstStyle/>
                    <a:p>
                      <a:pPr algn="l"/>
                      <a:r>
                        <a:rPr lang="it-IT" sz="900" dirty="0"/>
                        <a:t>__</a:t>
                      </a:r>
                      <a:r>
                        <a:rPr lang="it-IT" sz="900" dirty="0" err="1"/>
                        <a:t>init</a:t>
                      </a:r>
                      <a:r>
                        <a:rPr lang="it-IT" sz="900" dirty="0"/>
                        <a:t>__(</a:t>
                      </a:r>
                      <a:r>
                        <a:rPr lang="it-IT" sz="900" dirty="0" err="1"/>
                        <a:t>type</a:t>
                      </a:r>
                      <a:r>
                        <a:rPr lang="it-IT" sz="9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2862CBA2-C9B5-40EB-B00B-790718316365}"/>
              </a:ext>
            </a:extLst>
          </p:cNvPr>
          <p:cNvCxnSpPr>
            <a:cxnSpLocks/>
            <a:stCxn id="69" idx="2"/>
            <a:endCxn id="72" idx="0"/>
          </p:cNvCxnSpPr>
          <p:nvPr/>
        </p:nvCxnSpPr>
        <p:spPr>
          <a:xfrm rot="5400000">
            <a:off x="10664041" y="2491659"/>
            <a:ext cx="1885169" cy="495463"/>
          </a:xfrm>
          <a:prstGeom prst="bentConnector3">
            <a:avLst>
              <a:gd name="adj1" fmla="val 50000"/>
            </a:avLst>
          </a:prstGeom>
          <a:ln cap="sq">
            <a:solidFill>
              <a:srgbClr val="FF0000"/>
            </a:solidFill>
            <a:bevel/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6C8B39B-BA98-462A-8D04-1C022C694E8A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 rot="16200000" flipH="1">
            <a:off x="11620713" y="2030449"/>
            <a:ext cx="1885169" cy="1417882"/>
          </a:xfrm>
          <a:prstGeom prst="bentConnector3">
            <a:avLst>
              <a:gd name="adj1" fmla="val 50000"/>
            </a:avLst>
          </a:prstGeom>
          <a:ln cap="sq">
            <a:solidFill>
              <a:srgbClr val="FF0000"/>
            </a:solidFill>
            <a:bevel/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3551505D-0B5C-4752-AF3B-B152ECB91988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 rot="16200000" flipH="1">
            <a:off x="12604169" y="1046993"/>
            <a:ext cx="1885169" cy="3384794"/>
          </a:xfrm>
          <a:prstGeom prst="bentConnector3">
            <a:avLst>
              <a:gd name="adj1" fmla="val 50000"/>
            </a:avLst>
          </a:prstGeom>
          <a:ln cap="sq">
            <a:solidFill>
              <a:srgbClr val="FF0000"/>
            </a:solidFill>
            <a:bevel/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0E04DCF8-AB93-4AE3-A872-4D7E921BA3B8}"/>
              </a:ext>
            </a:extLst>
          </p:cNvPr>
          <p:cNvCxnSpPr>
            <a:cxnSpLocks/>
            <a:stCxn id="74" idx="2"/>
            <a:endCxn id="73" idx="0"/>
          </p:cNvCxnSpPr>
          <p:nvPr/>
        </p:nvCxnSpPr>
        <p:spPr>
          <a:xfrm rot="16200000" flipH="1">
            <a:off x="19139115" y="2565130"/>
            <a:ext cx="2035855" cy="132671"/>
          </a:xfrm>
          <a:prstGeom prst="bentConnector3">
            <a:avLst>
              <a:gd name="adj1" fmla="val 50000"/>
            </a:avLst>
          </a:prstGeom>
          <a:ln cap="sq">
            <a:solidFill>
              <a:srgbClr val="FF0000"/>
            </a:solidFill>
            <a:bevel/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0CE83F40-EA3A-4EA3-9FC3-A7DB5AC3B0B1}"/>
              </a:ext>
            </a:extLst>
          </p:cNvPr>
          <p:cNvCxnSpPr>
            <a:cxnSpLocks/>
            <a:stCxn id="72" idx="0"/>
            <a:endCxn id="68" idx="2"/>
          </p:cNvCxnSpPr>
          <p:nvPr/>
        </p:nvCxnSpPr>
        <p:spPr>
          <a:xfrm rot="5400000" flipH="1" flipV="1">
            <a:off x="12698257" y="962477"/>
            <a:ext cx="1380135" cy="40588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2A029959-F4A4-4973-AED2-53F799B654CE}"/>
              </a:ext>
            </a:extLst>
          </p:cNvPr>
          <p:cNvCxnSpPr>
            <a:cxnSpLocks/>
            <a:stCxn id="70" idx="0"/>
            <a:endCxn id="68" idx="2"/>
          </p:cNvCxnSpPr>
          <p:nvPr/>
        </p:nvCxnSpPr>
        <p:spPr>
          <a:xfrm rot="5400000" flipH="1" flipV="1">
            <a:off x="13654930" y="1919149"/>
            <a:ext cx="1380135" cy="21455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6C3576BA-70DC-46C8-992A-BD596A090611}"/>
              </a:ext>
            </a:extLst>
          </p:cNvPr>
          <p:cNvCxnSpPr>
            <a:cxnSpLocks/>
            <a:stCxn id="71" idx="0"/>
            <a:endCxn id="68" idx="2"/>
          </p:cNvCxnSpPr>
          <p:nvPr/>
        </p:nvCxnSpPr>
        <p:spPr>
          <a:xfrm rot="5400000" flipH="1" flipV="1">
            <a:off x="14638386" y="2902605"/>
            <a:ext cx="1380135" cy="1786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F3C4732-2923-40C3-83C1-48E2F1122615}"/>
              </a:ext>
            </a:extLst>
          </p:cNvPr>
          <p:cNvCxnSpPr>
            <a:cxnSpLocks/>
            <a:stCxn id="73" idx="0"/>
            <a:endCxn id="68" idx="2"/>
          </p:cNvCxnSpPr>
          <p:nvPr/>
        </p:nvCxnSpPr>
        <p:spPr>
          <a:xfrm rot="16200000" flipV="1">
            <a:off x="17146790" y="572806"/>
            <a:ext cx="1347554" cy="48056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053843CA-EE9E-43EA-9E10-2E0EA170F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547604"/>
              </p:ext>
            </p:extLst>
          </p:nvPr>
        </p:nvGraphicFramePr>
        <p:xfrm>
          <a:off x="16813748" y="3649394"/>
          <a:ext cx="1859778" cy="8639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9778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6105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Ventialtion</a:t>
                      </a:r>
                      <a:endParaRPr lang="it-IT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460479">
                <a:tc>
                  <a:txBody>
                    <a:bodyPr/>
                    <a:lstStyle/>
                    <a:p>
                      <a:pPr algn="l"/>
                      <a:r>
                        <a:rPr lang="it-IT" sz="900" dirty="0"/>
                        <a:t>__</a:t>
                      </a:r>
                      <a:r>
                        <a:rPr lang="it-IT" sz="900" dirty="0" err="1"/>
                        <a:t>init</a:t>
                      </a:r>
                      <a:r>
                        <a:rPr lang="it-IT" sz="900" dirty="0"/>
                        <a:t>__(name, </a:t>
                      </a:r>
                      <a:r>
                        <a:rPr lang="it-IT" sz="900" dirty="0" err="1"/>
                        <a:t>unit</a:t>
                      </a:r>
                      <a:r>
                        <a:rPr lang="it-IT" sz="900" dirty="0"/>
                        <a:t>, </a:t>
                      </a:r>
                      <a:r>
                        <a:rPr lang="it-IT" sz="900" dirty="0" err="1"/>
                        <a:t>type</a:t>
                      </a:r>
                      <a:r>
                        <a:rPr lang="it-IT" sz="900" dirty="0"/>
                        <a:t>, </a:t>
                      </a:r>
                      <a:r>
                        <a:rPr lang="it-IT" sz="900" dirty="0" err="1"/>
                        <a:t>Nominal_value</a:t>
                      </a:r>
                      <a:r>
                        <a:rPr lang="it-IT" sz="900" dirty="0"/>
                        <a:t>, Schedule,)</a:t>
                      </a:r>
                    </a:p>
                    <a:p>
                      <a:pPr algn="l"/>
                      <a:r>
                        <a:rPr lang="it-IT" sz="900" dirty="0" err="1"/>
                        <a:t>Get_flow_rate</a:t>
                      </a:r>
                      <a:r>
                        <a:rPr lang="it-IT" sz="9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829AE4E7-C101-469F-9F03-D58160EC64A9}"/>
              </a:ext>
            </a:extLst>
          </p:cNvPr>
          <p:cNvCxnSpPr>
            <a:cxnSpLocks/>
            <a:stCxn id="118" idx="0"/>
            <a:endCxn id="68" idx="2"/>
          </p:cNvCxnSpPr>
          <p:nvPr/>
        </p:nvCxnSpPr>
        <p:spPr>
          <a:xfrm rot="16200000" flipV="1">
            <a:off x="15906920" y="1812676"/>
            <a:ext cx="1347554" cy="23258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ED222A10-CC31-4D98-849B-C183ED00F10D}"/>
              </a:ext>
            </a:extLst>
          </p:cNvPr>
          <p:cNvCxnSpPr>
            <a:cxnSpLocks/>
            <a:stCxn id="67" idx="0"/>
            <a:endCxn id="37" idx="2"/>
          </p:cNvCxnSpPr>
          <p:nvPr/>
        </p:nvCxnSpPr>
        <p:spPr>
          <a:xfrm rot="16200000" flipV="1">
            <a:off x="4360062" y="6976932"/>
            <a:ext cx="4821225" cy="1383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07B0A93A-0946-4A87-8841-65B01EF6FAF1}"/>
              </a:ext>
            </a:extLst>
          </p:cNvPr>
          <p:cNvCxnSpPr>
            <a:cxnSpLocks/>
            <a:stCxn id="67" idx="0"/>
            <a:endCxn id="38" idx="2"/>
          </p:cNvCxnSpPr>
          <p:nvPr/>
        </p:nvCxnSpPr>
        <p:spPr>
          <a:xfrm rot="5400000" flipH="1" flipV="1">
            <a:off x="5230153" y="6691217"/>
            <a:ext cx="5620593" cy="11558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4239F599-F2D2-4C13-8DC6-331E59F7911D}"/>
              </a:ext>
            </a:extLst>
          </p:cNvPr>
          <p:cNvCxnSpPr>
            <a:cxnSpLocks/>
            <a:stCxn id="67" idx="0"/>
            <a:endCxn id="72" idx="2"/>
          </p:cNvCxnSpPr>
          <p:nvPr/>
        </p:nvCxnSpPr>
        <p:spPr>
          <a:xfrm rot="5400000" flipH="1" flipV="1">
            <a:off x="6622767" y="5343291"/>
            <a:ext cx="5575905" cy="38963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9B761068-FFDA-441C-875F-34C51C0249EE}"/>
              </a:ext>
            </a:extLst>
          </p:cNvPr>
          <p:cNvCxnSpPr>
            <a:cxnSpLocks/>
            <a:stCxn id="67" idx="0"/>
            <a:endCxn id="70" idx="2"/>
          </p:cNvCxnSpPr>
          <p:nvPr/>
        </p:nvCxnSpPr>
        <p:spPr>
          <a:xfrm rot="5400000" flipH="1" flipV="1">
            <a:off x="7579440" y="4386618"/>
            <a:ext cx="5575905" cy="58096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30B9606F-4A3C-45C5-85A1-746EF2B99158}"/>
              </a:ext>
            </a:extLst>
          </p:cNvPr>
          <p:cNvCxnSpPr>
            <a:cxnSpLocks/>
            <a:stCxn id="67" idx="0"/>
            <a:endCxn id="71" idx="2"/>
          </p:cNvCxnSpPr>
          <p:nvPr/>
        </p:nvCxnSpPr>
        <p:spPr>
          <a:xfrm rot="5400000" flipH="1" flipV="1">
            <a:off x="8562896" y="3403162"/>
            <a:ext cx="5575905" cy="77766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8B6B6F3F-D43C-438C-8E14-89FB8C3F3288}"/>
              </a:ext>
            </a:extLst>
          </p:cNvPr>
          <p:cNvCxnSpPr>
            <a:cxnSpLocks/>
            <a:stCxn id="67" idx="0"/>
            <a:endCxn id="73" idx="2"/>
          </p:cNvCxnSpPr>
          <p:nvPr/>
        </p:nvCxnSpPr>
        <p:spPr>
          <a:xfrm rot="5400000" flipH="1" flipV="1">
            <a:off x="11059940" y="915978"/>
            <a:ext cx="5566045" cy="127608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FA38D13C-73C3-45E9-8886-B2E357BF9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06955"/>
              </p:ext>
            </p:extLst>
          </p:nvPr>
        </p:nvGraphicFramePr>
        <p:xfrm>
          <a:off x="15883859" y="4826201"/>
          <a:ext cx="1859778" cy="8639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9778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6105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NaturalVentilation</a:t>
                      </a:r>
                      <a:endParaRPr lang="it-IT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460479">
                <a:tc>
                  <a:txBody>
                    <a:bodyPr/>
                    <a:lstStyle/>
                    <a:p>
                      <a:pPr algn="l"/>
                      <a:r>
                        <a:rPr lang="it-IT" sz="900" dirty="0"/>
                        <a:t>__</a:t>
                      </a:r>
                      <a:r>
                        <a:rPr lang="it-IT" sz="900" dirty="0" err="1"/>
                        <a:t>init</a:t>
                      </a:r>
                      <a:r>
                        <a:rPr lang="it-IT" sz="900" dirty="0"/>
                        <a:t>__(name, </a:t>
                      </a:r>
                      <a:r>
                        <a:rPr lang="it-IT" sz="900" dirty="0" err="1"/>
                        <a:t>unit</a:t>
                      </a:r>
                      <a:r>
                        <a:rPr lang="it-IT" sz="900" dirty="0"/>
                        <a:t>, </a:t>
                      </a:r>
                      <a:r>
                        <a:rPr lang="it-IT" sz="900" dirty="0" err="1"/>
                        <a:t>type</a:t>
                      </a:r>
                      <a:r>
                        <a:rPr lang="it-IT" sz="900" dirty="0"/>
                        <a:t>, </a:t>
                      </a:r>
                      <a:r>
                        <a:rPr lang="it-IT" sz="900" dirty="0" err="1"/>
                        <a:t>Nominal_value</a:t>
                      </a:r>
                      <a:r>
                        <a:rPr lang="it-IT" sz="900" dirty="0"/>
                        <a:t>, Schedule,)</a:t>
                      </a:r>
                    </a:p>
                    <a:p>
                      <a:pPr algn="l"/>
                      <a:r>
                        <a:rPr lang="it-IT" sz="900" dirty="0" err="1"/>
                        <a:t>Get_flow_rate</a:t>
                      </a:r>
                      <a:r>
                        <a:rPr lang="it-IT" sz="9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906BC36-E070-4161-B127-ECFA46489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404024"/>
              </p:ext>
            </p:extLst>
          </p:nvPr>
        </p:nvGraphicFramePr>
        <p:xfrm>
          <a:off x="17214798" y="8278046"/>
          <a:ext cx="1859778" cy="8639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9778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6105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MechanicalVentilation</a:t>
                      </a:r>
                      <a:endParaRPr lang="it-IT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460479">
                <a:tc>
                  <a:txBody>
                    <a:bodyPr/>
                    <a:lstStyle/>
                    <a:p>
                      <a:pPr algn="l"/>
                      <a:r>
                        <a:rPr lang="it-IT" sz="900" dirty="0"/>
                        <a:t>__</a:t>
                      </a:r>
                      <a:r>
                        <a:rPr lang="it-IT" sz="900" dirty="0" err="1"/>
                        <a:t>init</a:t>
                      </a:r>
                      <a:r>
                        <a:rPr lang="it-IT" sz="900" dirty="0"/>
                        <a:t>__(name, </a:t>
                      </a:r>
                      <a:r>
                        <a:rPr lang="it-IT" sz="900" dirty="0" err="1"/>
                        <a:t>unit</a:t>
                      </a:r>
                      <a:r>
                        <a:rPr lang="it-IT" sz="900" dirty="0"/>
                        <a:t>, </a:t>
                      </a:r>
                      <a:r>
                        <a:rPr lang="it-IT" sz="900" dirty="0" err="1"/>
                        <a:t>type</a:t>
                      </a:r>
                      <a:r>
                        <a:rPr lang="it-IT" sz="900" dirty="0"/>
                        <a:t>, </a:t>
                      </a:r>
                      <a:r>
                        <a:rPr lang="it-IT" sz="900" dirty="0" err="1"/>
                        <a:t>Nominal_value</a:t>
                      </a:r>
                      <a:r>
                        <a:rPr lang="it-IT" sz="900" dirty="0"/>
                        <a:t>, Schedule,)</a:t>
                      </a:r>
                    </a:p>
                    <a:p>
                      <a:pPr algn="l"/>
                      <a:r>
                        <a:rPr lang="it-IT" sz="900" dirty="0" err="1"/>
                        <a:t>Get_flow_rate</a:t>
                      </a:r>
                      <a:r>
                        <a:rPr lang="it-IT" sz="9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1DDA6CB-5961-4178-B81D-708DB5F1397E}"/>
              </a:ext>
            </a:extLst>
          </p:cNvPr>
          <p:cNvCxnSpPr>
            <a:cxnSpLocks/>
            <a:stCxn id="118" idx="2"/>
            <a:endCxn id="43" idx="0"/>
          </p:cNvCxnSpPr>
          <p:nvPr/>
        </p:nvCxnSpPr>
        <p:spPr>
          <a:xfrm rot="5400000">
            <a:off x="17122278" y="4204842"/>
            <a:ext cx="312830" cy="929889"/>
          </a:xfrm>
          <a:prstGeom prst="bentConnector3">
            <a:avLst>
              <a:gd name="adj1" fmla="val 50000"/>
            </a:avLst>
          </a:prstGeom>
          <a:ln cap="sq">
            <a:solidFill>
              <a:srgbClr val="FF0000"/>
            </a:solidFill>
            <a:bevel/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5ED90A1-BC19-454B-9B57-DBD9FDAE68EA}"/>
              </a:ext>
            </a:extLst>
          </p:cNvPr>
          <p:cNvCxnSpPr>
            <a:cxnSpLocks/>
            <a:stCxn id="118" idx="2"/>
            <a:endCxn id="44" idx="0"/>
          </p:cNvCxnSpPr>
          <p:nvPr/>
        </p:nvCxnSpPr>
        <p:spPr>
          <a:xfrm rot="16200000" flipH="1">
            <a:off x="16061825" y="6195183"/>
            <a:ext cx="3764675" cy="401050"/>
          </a:xfrm>
          <a:prstGeom prst="bentConnector3">
            <a:avLst>
              <a:gd name="adj1" fmla="val 50000"/>
            </a:avLst>
          </a:prstGeom>
          <a:ln cap="sq">
            <a:solidFill>
              <a:srgbClr val="FF0000"/>
            </a:solidFill>
            <a:bevel/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7F4D1B0-3534-43F2-BB11-ADFAC09BB5F8}"/>
              </a:ext>
            </a:extLst>
          </p:cNvPr>
          <p:cNvCxnSpPr>
            <a:cxnSpLocks/>
            <a:stCxn id="67" idx="0"/>
            <a:endCxn id="43" idx="2"/>
          </p:cNvCxnSpPr>
          <p:nvPr/>
        </p:nvCxnSpPr>
        <p:spPr>
          <a:xfrm rot="5400000" flipH="1" flipV="1">
            <a:off x="9943528" y="3209196"/>
            <a:ext cx="4389238" cy="9351202"/>
          </a:xfrm>
          <a:prstGeom prst="bentConnector3">
            <a:avLst>
              <a:gd name="adj1" fmla="val 638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8D78ED92-AD0D-4BD7-A169-E57E2600F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95995"/>
              </p:ext>
            </p:extLst>
          </p:nvPr>
        </p:nvGraphicFramePr>
        <p:xfrm>
          <a:off x="11168475" y="8440059"/>
          <a:ext cx="3087220" cy="8465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7220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43625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AirHandlingUnit</a:t>
                      </a:r>
                      <a:endParaRPr lang="it-IT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478639">
                <a:tc>
                  <a:txBody>
                    <a:bodyPr/>
                    <a:lstStyle/>
                    <a:p>
                      <a:pPr algn="l"/>
                      <a:r>
                        <a:rPr lang="it-IT" sz="900" dirty="0"/>
                        <a:t>__</a:t>
                      </a:r>
                      <a:r>
                        <a:rPr lang="it-IT" sz="900" dirty="0" err="1"/>
                        <a:t>init</a:t>
                      </a:r>
                      <a:r>
                        <a:rPr lang="it-IT" sz="900" dirty="0"/>
                        <a:t>__(</a:t>
                      </a:r>
                      <a:r>
                        <a:rPr lang="it-IT" sz="900" dirty="0" err="1"/>
                        <a:t>MechanicalVentilation</a:t>
                      </a:r>
                      <a:r>
                        <a:rPr lang="it-IT" sz="900" dirty="0"/>
                        <a:t>, </a:t>
                      </a:r>
                      <a:r>
                        <a:rPr lang="it-IT" sz="900" dirty="0" err="1"/>
                        <a:t>supply_temeprature</a:t>
                      </a:r>
                      <a:r>
                        <a:rPr lang="it-IT" sz="900" dirty="0"/>
                        <a:t>, </a:t>
                      </a:r>
                      <a:r>
                        <a:rPr lang="it-IT" sz="900" dirty="0" err="1"/>
                        <a:t>supply_specific_humidity</a:t>
                      </a:r>
                      <a:r>
                        <a:rPr lang="it-IT" sz="900" dirty="0"/>
                        <a:t>, operation, ……)</a:t>
                      </a:r>
                    </a:p>
                    <a:p>
                      <a:pPr algn="l"/>
                      <a:r>
                        <a:rPr lang="it-IT" sz="900" dirty="0" err="1"/>
                        <a:t>Air_handling_unit_calc</a:t>
                      </a:r>
                      <a:endParaRPr lang="it-I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A77544D-386B-4852-900F-5D292A753034}"/>
              </a:ext>
            </a:extLst>
          </p:cNvPr>
          <p:cNvCxnSpPr>
            <a:cxnSpLocks/>
            <a:stCxn id="76" idx="3"/>
            <a:endCxn id="44" idx="2"/>
          </p:cNvCxnSpPr>
          <p:nvPr/>
        </p:nvCxnSpPr>
        <p:spPr>
          <a:xfrm>
            <a:off x="14255695" y="8863331"/>
            <a:ext cx="3888992" cy="278692"/>
          </a:xfrm>
          <a:prstGeom prst="bentConnector4">
            <a:avLst>
              <a:gd name="adj1" fmla="val 38045"/>
              <a:gd name="adj2" fmla="val 1820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3CDFC9C-396B-4B19-B146-48D62671DEF5}"/>
              </a:ext>
            </a:extLst>
          </p:cNvPr>
          <p:cNvCxnSpPr>
            <a:cxnSpLocks/>
            <a:stCxn id="76" idx="0"/>
            <a:endCxn id="4" idx="2"/>
          </p:cNvCxnSpPr>
          <p:nvPr/>
        </p:nvCxnSpPr>
        <p:spPr>
          <a:xfrm rot="16200000" flipV="1">
            <a:off x="3588780" y="-683247"/>
            <a:ext cx="6568526" cy="11678085"/>
          </a:xfrm>
          <a:prstGeom prst="bentConnector3">
            <a:avLst>
              <a:gd name="adj1" fmla="val 34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9C7C1A0-4E79-4E7A-B329-E19C1F385782}"/>
              </a:ext>
            </a:extLst>
          </p:cNvPr>
          <p:cNvCxnSpPr>
            <a:cxnSpLocks/>
            <a:stCxn id="67" idx="0"/>
            <a:endCxn id="76" idx="2"/>
          </p:cNvCxnSpPr>
          <p:nvPr/>
        </p:nvCxnSpPr>
        <p:spPr>
          <a:xfrm rot="5400000" flipH="1" flipV="1">
            <a:off x="9690909" y="7058241"/>
            <a:ext cx="792812" cy="52495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3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532</Words>
  <Application>Microsoft Office PowerPoint</Application>
  <PresentationFormat>Custom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Prataviera Enrico</dc:creator>
  <cp:lastModifiedBy>Prataviera Enrico</cp:lastModifiedBy>
  <cp:revision>17</cp:revision>
  <dcterms:created xsi:type="dcterms:W3CDTF">2023-03-02T08:59:26Z</dcterms:created>
  <dcterms:modified xsi:type="dcterms:W3CDTF">2023-03-06T14:57:39Z</dcterms:modified>
</cp:coreProperties>
</file>