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6" r:id="rId4"/>
    <p:sldId id="267" r:id="rId5"/>
    <p:sldId id="268" r:id="rId6"/>
    <p:sldId id="269" r:id="rId7"/>
    <p:sldId id="270" r:id="rId8"/>
    <p:sldId id="271" r:id="rId9"/>
    <p:sldId id="272" r:id="rId10"/>
    <p:sldId id="258" r:id="rId1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snapToObjects="1">
      <p:cViewPr varScale="1">
        <p:scale>
          <a:sx n="105" d="100"/>
          <a:sy n="105" d="100"/>
        </p:scale>
        <p:origin x="180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DDDC3-5602-49F9-83B0-E4F58C02FDA1}" type="datetimeFigureOut">
              <a:rPr lang="es-CO" smtClean="0"/>
              <a:t>27/09/2024</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79BB4-99B3-49A4-8495-0CAFD1D4554E}" type="slidenum">
              <a:rPr lang="es-CO" smtClean="0"/>
              <a:t>‹#›</a:t>
            </a:fld>
            <a:endParaRPr lang="es-CO"/>
          </a:p>
        </p:txBody>
      </p:sp>
    </p:spTree>
    <p:extLst>
      <p:ext uri="{BB962C8B-B14F-4D97-AF65-F5344CB8AC3E}">
        <p14:creationId xmlns:p14="http://schemas.microsoft.com/office/powerpoint/2010/main" val="110804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6779BB4-99B3-49A4-8495-0CAFD1D4554E}" type="slidenum">
              <a:rPr lang="es-CO" smtClean="0"/>
              <a:t>3</a:t>
            </a:fld>
            <a:endParaRPr lang="es-CO"/>
          </a:p>
        </p:txBody>
      </p:sp>
    </p:spTree>
    <p:extLst>
      <p:ext uri="{BB962C8B-B14F-4D97-AF65-F5344CB8AC3E}">
        <p14:creationId xmlns:p14="http://schemas.microsoft.com/office/powerpoint/2010/main" val="287761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27/09/2024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271820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27/09/2024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282825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27/09/2024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74440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29034FB9-E60C-684F-85E9-C2249116E806}" type="datetimeFigureOut">
              <a:rPr lang="es-ES" smtClean="0"/>
              <a:t>27/09/2024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230741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29034FB9-E60C-684F-85E9-C2249116E806}" type="datetimeFigureOut">
              <a:rPr lang="es-ES" smtClean="0"/>
              <a:t>27/09/2024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87471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29034FB9-E60C-684F-85E9-C2249116E806}" type="datetimeFigureOut">
              <a:rPr lang="es-ES" smtClean="0"/>
              <a:t>27/09/2024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39271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29034FB9-E60C-684F-85E9-C2249116E806}" type="datetimeFigureOut">
              <a:rPr lang="es-ES" smtClean="0"/>
              <a:t>27/09/2024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99278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29034FB9-E60C-684F-85E9-C2249116E806}" type="datetimeFigureOut">
              <a:rPr lang="es-ES" smtClean="0"/>
              <a:t>27/09/2024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363439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9034FB9-E60C-684F-85E9-C2249116E806}" type="datetimeFigureOut">
              <a:rPr lang="es-ES" smtClean="0"/>
              <a:t>27/09/2024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330028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29034FB9-E60C-684F-85E9-C2249116E806}" type="datetimeFigureOut">
              <a:rPr lang="es-ES" smtClean="0"/>
              <a:t>27/09/2024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103931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29034FB9-E60C-684F-85E9-C2249116E806}" type="datetimeFigureOut">
              <a:rPr lang="es-ES" smtClean="0"/>
              <a:t>27/09/2024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63C06-011E-3E4C-9F12-29F239D5DEAA}" type="slidenum">
              <a:rPr lang="es-ES" smtClean="0"/>
              <a:t>‹#›</a:t>
            </a:fld>
            <a:endParaRPr lang="es-ES"/>
          </a:p>
        </p:txBody>
      </p:sp>
    </p:spTree>
    <p:extLst>
      <p:ext uri="{BB962C8B-B14F-4D97-AF65-F5344CB8AC3E}">
        <p14:creationId xmlns:p14="http://schemas.microsoft.com/office/powerpoint/2010/main" val="50600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34FB9-E60C-684F-85E9-C2249116E806}" type="datetimeFigureOut">
              <a:rPr lang="es-ES" smtClean="0"/>
              <a:t>27/09/2024</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63C06-011E-3E4C-9F12-29F239D5DEAA}" type="slidenum">
              <a:rPr lang="es-ES" smtClean="0"/>
              <a:t>‹#›</a:t>
            </a:fld>
            <a:endParaRPr lang="es-ES"/>
          </a:p>
        </p:txBody>
      </p:sp>
    </p:spTree>
    <p:extLst>
      <p:ext uri="{BB962C8B-B14F-4D97-AF65-F5344CB8AC3E}">
        <p14:creationId xmlns:p14="http://schemas.microsoft.com/office/powerpoint/2010/main" val="338828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671200" y="2090172"/>
            <a:ext cx="9862111" cy="2677656"/>
          </a:xfrm>
          <a:prstGeom prst="rect">
            <a:avLst/>
          </a:prstGeom>
          <a:noFill/>
        </p:spPr>
        <p:txBody>
          <a:bodyPr wrap="square" rtlCol="0">
            <a:spAutoFit/>
          </a:bodyPr>
          <a:lstStyle/>
          <a:p>
            <a:pPr algn="ctr"/>
            <a:r>
              <a:rPr lang="es-ES" sz="2400" b="1" dirty="0">
                <a:solidFill>
                  <a:schemeClr val="tx2"/>
                </a:solidFill>
              </a:rPr>
              <a:t>Taller </a:t>
            </a:r>
            <a:r>
              <a:rPr lang="es-ES" sz="2400" b="1" dirty="0" err="1">
                <a:solidFill>
                  <a:schemeClr val="tx2"/>
                </a:solidFill>
              </a:rPr>
              <a:t>StreamLit</a:t>
            </a:r>
            <a:r>
              <a:rPr lang="es-ES" sz="2400" b="1" dirty="0">
                <a:solidFill>
                  <a:schemeClr val="tx2"/>
                </a:solidFill>
              </a:rPr>
              <a:t> Python</a:t>
            </a:r>
          </a:p>
          <a:p>
            <a:pPr algn="ctr"/>
            <a:endParaRPr lang="es-ES" sz="2400" b="1" dirty="0">
              <a:solidFill>
                <a:schemeClr val="tx2"/>
              </a:solidFill>
            </a:endParaRPr>
          </a:p>
          <a:p>
            <a:pPr algn="ctr"/>
            <a:r>
              <a:rPr lang="es-ES" sz="2400" b="1" dirty="0">
                <a:solidFill>
                  <a:schemeClr val="tx2"/>
                </a:solidFill>
              </a:rPr>
              <a:t>Especialización IoT</a:t>
            </a:r>
          </a:p>
          <a:p>
            <a:pPr algn="ctr"/>
            <a:endParaRPr lang="es-ES" sz="2400" b="1" dirty="0">
              <a:solidFill>
                <a:schemeClr val="tx2"/>
              </a:solidFill>
            </a:endParaRPr>
          </a:p>
          <a:p>
            <a:pPr algn="ctr"/>
            <a:endParaRPr lang="es-ES" sz="2400" b="1" dirty="0">
              <a:solidFill>
                <a:schemeClr val="tx2"/>
              </a:solidFill>
            </a:endParaRPr>
          </a:p>
          <a:p>
            <a:pPr algn="ctr"/>
            <a:r>
              <a:rPr lang="es-ES" sz="2400" b="1" dirty="0">
                <a:solidFill>
                  <a:schemeClr val="tx2"/>
                </a:solidFill>
              </a:rPr>
              <a:t>Alejandro Betancourt</a:t>
            </a:r>
          </a:p>
          <a:p>
            <a:pPr algn="ctr"/>
            <a:r>
              <a:rPr lang="es-ES" sz="2400" b="1" dirty="0">
                <a:solidFill>
                  <a:schemeClr val="tx2"/>
                </a:solidFill>
              </a:rPr>
              <a:t>Jonatan Cujilema</a:t>
            </a:r>
          </a:p>
        </p:txBody>
      </p:sp>
    </p:spTree>
    <p:extLst>
      <p:ext uri="{BB962C8B-B14F-4D97-AF65-F5344CB8AC3E}">
        <p14:creationId xmlns:p14="http://schemas.microsoft.com/office/powerpoint/2010/main" val="357224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AutoShape 2" descr="Streamlit Components tutorial - build a custom slider - DEV Community">
            <a:extLst>
              <a:ext uri="{FF2B5EF4-FFF2-40B4-BE49-F238E27FC236}">
                <a16:creationId xmlns:a16="http://schemas.microsoft.com/office/drawing/2014/main" id="{FABBCE20-3C09-B2E2-BACA-C194C958DEFF}"/>
              </a:ext>
            </a:extLst>
          </p:cNvPr>
          <p:cNvSpPr>
            <a:spLocks noChangeAspect="1" noChangeArrowheads="1"/>
          </p:cNvSpPr>
          <p:nvPr/>
        </p:nvSpPr>
        <p:spPr bwMode="auto">
          <a:xfrm>
            <a:off x="716280" y="5452872"/>
            <a:ext cx="5154168" cy="51541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99559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172185" y="193918"/>
            <a:ext cx="8971815" cy="646331"/>
          </a:xfrm>
          <a:prstGeom prst="rect">
            <a:avLst/>
          </a:prstGeom>
          <a:noFill/>
        </p:spPr>
        <p:txBody>
          <a:bodyPr wrap="none" rtlCol="0">
            <a:spAutoFit/>
          </a:bodyPr>
          <a:lstStyle/>
          <a:p>
            <a:r>
              <a:rPr lang="es-ES" sz="3600" b="1" i="1" dirty="0">
                <a:solidFill>
                  <a:schemeClr val="tx2"/>
                </a:solidFill>
                <a:latin typeface="Arial Rounded MT Bold" panose="020F0704030504030204" pitchFamily="34" charset="0"/>
              </a:rPr>
              <a:t>¿Qué es Streamlit y para qué se utiliza?</a:t>
            </a:r>
          </a:p>
        </p:txBody>
      </p:sp>
      <p:sp>
        <p:nvSpPr>
          <p:cNvPr id="5" name="CuadroTexto 4">
            <a:extLst>
              <a:ext uri="{FF2B5EF4-FFF2-40B4-BE49-F238E27FC236}">
                <a16:creationId xmlns:a16="http://schemas.microsoft.com/office/drawing/2014/main" id="{0A158245-5B86-435C-B027-6374EEEE39E2}"/>
              </a:ext>
            </a:extLst>
          </p:cNvPr>
          <p:cNvSpPr txBox="1"/>
          <p:nvPr/>
        </p:nvSpPr>
        <p:spPr>
          <a:xfrm>
            <a:off x="-40839" y="1720840"/>
            <a:ext cx="5234276" cy="3693319"/>
          </a:xfrm>
          <a:prstGeom prst="rect">
            <a:avLst/>
          </a:prstGeom>
          <a:noFill/>
        </p:spPr>
        <p:txBody>
          <a:bodyPr wrap="square" rtlCol="0">
            <a:spAutoFit/>
          </a:bodyPr>
          <a:lstStyle/>
          <a:p>
            <a:pPr marL="742950" lvl="1" indent="-285750" algn="just">
              <a:buFont typeface="Arial" panose="020B0604020202020204" pitchFamily="34" charset="0"/>
              <a:buChar char="•"/>
            </a:pPr>
            <a:r>
              <a:rPr lang="es-ES" dirty="0">
                <a:latin typeface="Arial Rounded MT Bold" panose="020F0704030504030204" pitchFamily="34" charset="0"/>
                <a:cs typeface="Arial" panose="020B0604020202020204" pitchFamily="34" charset="0"/>
              </a:rPr>
              <a:t>Es un marco de código abierto para crear aplicaciones web interactivas y atractivas de ciencia de datos y aprendizaje automático.</a:t>
            </a:r>
          </a:p>
          <a:p>
            <a:pPr marL="742950" lvl="1" indent="-285750" algn="just">
              <a:buFont typeface="Arial" panose="020B0604020202020204" pitchFamily="34" charset="0"/>
              <a:buChar char="•"/>
            </a:pPr>
            <a:endParaRPr lang="es-ES"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ES" dirty="0">
                <a:latin typeface="Arial Rounded MT Bold" panose="020F0704030504030204" pitchFamily="34" charset="0"/>
                <a:cs typeface="Arial" panose="020B0604020202020204" pitchFamily="34" charset="0"/>
              </a:rPr>
              <a:t>No necesitas conocer los fundamentos del desarrollo web para empezar o para crear tu primera aplicación web.</a:t>
            </a:r>
          </a:p>
          <a:p>
            <a:pPr marL="742950" lvl="1" indent="-285750" algn="just">
              <a:buFont typeface="Arial" panose="020B0604020202020204" pitchFamily="34" charset="0"/>
              <a:buChar char="•"/>
            </a:pPr>
            <a:endParaRPr lang="es-ES"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ES" dirty="0">
                <a:latin typeface="Arial Rounded MT Bold" panose="020F0704030504030204" pitchFamily="34" charset="0"/>
                <a:cs typeface="Arial" panose="020B0604020202020204" pitchFamily="34" charset="0"/>
              </a:rPr>
              <a:t>Es fácil de usar y requiere muy poco código para crear aplicaciones completas y visualmente atractivas.</a:t>
            </a:r>
          </a:p>
        </p:txBody>
      </p:sp>
      <p:pic>
        <p:nvPicPr>
          <p:cNvPr id="3" name="Picture 2" descr="Introduction to Streamlit and Streamlit Components">
            <a:extLst>
              <a:ext uri="{FF2B5EF4-FFF2-40B4-BE49-F238E27FC236}">
                <a16:creationId xmlns:a16="http://schemas.microsoft.com/office/drawing/2014/main" id="{0A016B5E-E5AD-4AF6-99D6-DE3D3BC60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585" y="1674922"/>
            <a:ext cx="2658080" cy="2121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4" descr="Why Should You Learn Streamlit in 2024? – Dataquest">
            <a:extLst>
              <a:ext uri="{FF2B5EF4-FFF2-40B4-BE49-F238E27FC236}">
                <a16:creationId xmlns:a16="http://schemas.microsoft.com/office/drawing/2014/main" id="{D35334AF-AB25-4CFD-A3CE-45E0EB97F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748" y="4179302"/>
            <a:ext cx="3357753" cy="1796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295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96549" y="385703"/>
            <a:ext cx="6883355" cy="400110"/>
          </a:xfrm>
          <a:prstGeom prst="rect">
            <a:avLst/>
          </a:prstGeom>
          <a:noFill/>
        </p:spPr>
        <p:txBody>
          <a:bodyPr wrap="square" rtlCol="0">
            <a:spAutoFit/>
          </a:bodyPr>
          <a:lstStyle/>
          <a:p>
            <a:pPr algn="just"/>
            <a:r>
              <a:rPr lang="es-ES" sz="2000" b="1" i="1" dirty="0">
                <a:solidFill>
                  <a:schemeClr val="tx2"/>
                </a:solidFill>
                <a:latin typeface="Arial Rounded MT Bold" panose="020F0704030504030204" pitchFamily="34" charset="0"/>
              </a:rPr>
              <a:t>Principales características y beneficios de Streamlit</a:t>
            </a:r>
          </a:p>
        </p:txBody>
      </p:sp>
      <p:sp>
        <p:nvSpPr>
          <p:cNvPr id="4" name="CuadroTexto 3">
            <a:extLst>
              <a:ext uri="{FF2B5EF4-FFF2-40B4-BE49-F238E27FC236}">
                <a16:creationId xmlns:a16="http://schemas.microsoft.com/office/drawing/2014/main" id="{3173C38C-B805-49A9-91F7-5ACD1A28A28E}"/>
              </a:ext>
            </a:extLst>
          </p:cNvPr>
          <p:cNvSpPr txBox="1"/>
          <p:nvPr/>
        </p:nvSpPr>
        <p:spPr>
          <a:xfrm>
            <a:off x="-372862" y="1169730"/>
            <a:ext cx="5234276" cy="5478423"/>
          </a:xfrm>
          <a:prstGeom prst="rect">
            <a:avLst/>
          </a:prstGeom>
          <a:noFill/>
        </p:spPr>
        <p:txBody>
          <a:bodyPr wrap="square" rtlCol="0">
            <a:spAutoFit/>
          </a:bodyPr>
          <a:lstStyle/>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Interfaz de usuario simple y limpia.</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Capacidad para personalizar la apariencia y el diseño de la aplicación.</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Capacidad para manejar grandes conjuntos de datos.</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Streamlit es altamente escalable.</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Es de código abierto.</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Integración fluida con bibliotecas de ciencia de datos como Pandas, </a:t>
            </a:r>
            <a:r>
              <a:rPr lang="es-ES" sz="1400" dirty="0" err="1">
                <a:latin typeface="Arial Rounded MT Bold" panose="020F0704030504030204" pitchFamily="34" charset="0"/>
                <a:ea typeface="ADLaM Display" panose="020F0502020204030204" pitchFamily="2" charset="0"/>
                <a:cs typeface="ADLaM Display" panose="020F0502020204030204" pitchFamily="2" charset="0"/>
              </a:rPr>
              <a:t>NumPy</a:t>
            </a:r>
            <a:r>
              <a:rPr lang="es-ES" sz="1400" dirty="0">
                <a:latin typeface="Arial Rounded MT Bold" panose="020F0704030504030204" pitchFamily="34" charset="0"/>
                <a:ea typeface="ADLaM Display" panose="020F0502020204030204" pitchFamily="2" charset="0"/>
                <a:cs typeface="ADLaM Display" panose="020F0502020204030204" pitchFamily="2" charset="0"/>
              </a:rPr>
              <a:t>, </a:t>
            </a:r>
            <a:r>
              <a:rPr lang="es-ES" sz="1400" dirty="0" err="1">
                <a:latin typeface="Arial Rounded MT Bold" panose="020F0704030504030204" pitchFamily="34" charset="0"/>
                <a:ea typeface="ADLaM Display" panose="020F0502020204030204" pitchFamily="2" charset="0"/>
                <a:cs typeface="ADLaM Display" panose="020F0502020204030204" pitchFamily="2" charset="0"/>
              </a:rPr>
              <a:t>Matplotlib</a:t>
            </a:r>
            <a:r>
              <a:rPr lang="es-ES" sz="1400" dirty="0">
                <a:latin typeface="Arial Rounded MT Bold" panose="020F0704030504030204" pitchFamily="34" charset="0"/>
                <a:ea typeface="ADLaM Display" panose="020F0502020204030204" pitchFamily="2" charset="0"/>
                <a:cs typeface="ADLaM Display" panose="020F0502020204030204" pitchFamily="2" charset="0"/>
              </a:rPr>
              <a:t> y </a:t>
            </a:r>
            <a:r>
              <a:rPr lang="es-ES" sz="1400" dirty="0" err="1">
                <a:latin typeface="Arial Rounded MT Bold" panose="020F0704030504030204" pitchFamily="34" charset="0"/>
                <a:ea typeface="ADLaM Display" panose="020F0502020204030204" pitchFamily="2" charset="0"/>
                <a:cs typeface="ADLaM Display" panose="020F0502020204030204" pitchFamily="2" charset="0"/>
              </a:rPr>
              <a:t>Plotly</a:t>
            </a:r>
            <a:r>
              <a:rPr lang="es-ES" sz="1400" dirty="0">
                <a:latin typeface="Arial Rounded MT Bold" panose="020F0704030504030204" pitchFamily="34" charset="0"/>
                <a:ea typeface="ADLaM Display" panose="020F0502020204030204" pitchFamily="2" charset="0"/>
                <a:cs typeface="ADLaM Display" panose="020F0502020204030204" pitchFamily="2" charset="0"/>
              </a:rPr>
              <a:t>.</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Componentes interactivos como deslizadores, botones y barras de selección.</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Actualización en tiempo de real de los elementos de la aplicación.</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a:p>
            <a:pPr marL="742950" lvl="1" indent="-285750" algn="just">
              <a:buFont typeface="Arial" panose="020B0604020202020204" pitchFamily="34" charset="0"/>
              <a:buChar char="•"/>
            </a:pPr>
            <a:r>
              <a:rPr lang="es-ES" sz="1400" dirty="0">
                <a:latin typeface="Arial Rounded MT Bold" panose="020F0704030504030204" pitchFamily="34" charset="0"/>
                <a:ea typeface="ADLaM Display" panose="020F0502020204030204" pitchFamily="2" charset="0"/>
                <a:cs typeface="ADLaM Display" panose="020F0502020204030204" pitchFamily="2" charset="0"/>
              </a:rPr>
              <a:t>Permite a los desarrolladores convertir rápidamente sus análisis y modelos en aplicaciones web.</a:t>
            </a:r>
          </a:p>
          <a:p>
            <a:pPr marL="742950" lvl="1" indent="-285750" algn="just">
              <a:buFont typeface="Arial" panose="020B0604020202020204" pitchFamily="34" charset="0"/>
              <a:buChar char="•"/>
            </a:pPr>
            <a:endParaRPr lang="es-ES" sz="1400" dirty="0">
              <a:latin typeface="Arial Rounded MT Bold" panose="020F0704030504030204" pitchFamily="34" charset="0"/>
              <a:ea typeface="ADLaM Display" panose="020F0502020204030204" pitchFamily="2" charset="0"/>
              <a:cs typeface="ADLaM Display" panose="020F0502020204030204" pitchFamily="2" charset="0"/>
            </a:endParaRPr>
          </a:p>
        </p:txBody>
      </p:sp>
      <p:pic>
        <p:nvPicPr>
          <p:cNvPr id="2050" name="Picture 2" descr="Streamlit • A faster way to build and share data apps">
            <a:extLst>
              <a:ext uri="{FF2B5EF4-FFF2-40B4-BE49-F238E27FC236}">
                <a16:creationId xmlns:a16="http://schemas.microsoft.com/office/drawing/2014/main" id="{25C10A4B-63D3-4764-B86C-92A41C7F0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1391" y="1064242"/>
            <a:ext cx="4057096" cy="25223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ow to build a real-time live dashboard with Streamlit">
            <a:extLst>
              <a:ext uri="{FF2B5EF4-FFF2-40B4-BE49-F238E27FC236}">
                <a16:creationId xmlns:a16="http://schemas.microsoft.com/office/drawing/2014/main" id="{C94847F2-4751-4516-99F6-9E37761A70B7}"/>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007003" y="3941952"/>
            <a:ext cx="4057096" cy="23741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9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4604850"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Limitaciones de </a:t>
            </a:r>
            <a:r>
              <a:rPr lang="es-ES" sz="2800" b="1" i="1" dirty="0" err="1">
                <a:solidFill>
                  <a:schemeClr val="tx2"/>
                </a:solidFill>
                <a:latin typeface="Arial Rounded MT Bold" panose="020F0704030504030204" pitchFamily="34" charset="0"/>
              </a:rPr>
              <a:t>Streamlit</a:t>
            </a:r>
            <a:endParaRPr lang="es-ES" sz="2800" b="1" i="1" dirty="0">
              <a:solidFill>
                <a:schemeClr val="tx2"/>
              </a:solidFill>
              <a:latin typeface="Arial Rounded MT Bold" panose="020F0704030504030204" pitchFamily="34" charset="0"/>
            </a:endParaRP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6431" y="1020244"/>
            <a:ext cx="9516862" cy="4770537"/>
          </a:xfrm>
          <a:prstGeom prst="rect">
            <a:avLst/>
          </a:prstGeom>
          <a:noFill/>
        </p:spPr>
        <p:txBody>
          <a:bodyPr wrap="square" rtlCol="0">
            <a:spAutoFit/>
          </a:bodyPr>
          <a:lstStyle/>
          <a:p>
            <a:pPr marL="742950" lvl="1" indent="-285750" algn="just">
              <a:buFont typeface="Arial" panose="020B0604020202020204" pitchFamily="34" charset="0"/>
              <a:buChar char="•"/>
            </a:pPr>
            <a:r>
              <a:rPr lang="it-IT" sz="1600" dirty="0">
                <a:latin typeface="Arial Rounded MT Bold" panose="020F0704030504030204" pitchFamily="34" charset="0"/>
                <a:cs typeface="Arial" panose="020B0604020202020204" pitchFamily="34" charset="0"/>
              </a:rPr>
              <a:t>Limitado a Python: Streamlit solo soporta Python.</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No es ideal para aplicaciones complejas: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está diseñado principalmente para prototipos rápidos y aplicaciones ligeras.</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Control limitado del diseño </a:t>
            </a:r>
            <a:r>
              <a:rPr lang="es-CO" sz="1600" dirty="0" err="1">
                <a:latin typeface="Arial Rounded MT Bold" panose="020F0704030504030204" pitchFamily="34" charset="0"/>
                <a:cs typeface="Arial" panose="020B0604020202020204" pitchFamily="34" charset="0"/>
              </a:rPr>
              <a:t>frontend</a:t>
            </a:r>
            <a:r>
              <a:rPr lang="es-CO" sz="1600" dirty="0">
                <a:latin typeface="Arial Rounded MT Bold" panose="020F0704030504030204" pitchFamily="34" charset="0"/>
                <a:cs typeface="Arial" panose="020B0604020202020204" pitchFamily="34" charset="0"/>
              </a:rPr>
              <a:t>.</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Menor rendimiento en grandes volúmenes de datos: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puede volverse más lento o consumir muchos recursos si intentas manejar grandes volúmenes de datos.</a:t>
            </a:r>
          </a:p>
          <a:p>
            <a:pPr lvl="1" algn="just"/>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Dependencia del servidor para actualizaciones: Cada vez que el usuario interactúa con la aplicación,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recalcula todo el script.</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Pocas opciones de autenticación y seguridad: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no ofrece directamente opciones avanzadas de autenticación o control de acceso.</a:t>
            </a:r>
          </a:p>
          <a:p>
            <a:pPr marL="742950" lvl="1" indent="-285750" algn="just">
              <a:buFont typeface="Arial" panose="020B0604020202020204" pitchFamily="34" charset="0"/>
              <a:buChar char="•"/>
            </a:pPr>
            <a:endParaRPr lang="es-CO" sz="16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600" dirty="0">
                <a:latin typeface="Arial Rounded MT Bold" panose="020F0704030504030204" pitchFamily="34" charset="0"/>
                <a:cs typeface="Arial" panose="020B0604020202020204" pitchFamily="34" charset="0"/>
              </a:rPr>
              <a:t>Despliegue local limitado: </a:t>
            </a:r>
            <a:r>
              <a:rPr lang="es-CO" sz="1600" dirty="0" err="1">
                <a:latin typeface="Arial Rounded MT Bold" panose="020F0704030504030204" pitchFamily="34" charset="0"/>
                <a:cs typeface="Arial" panose="020B0604020202020204" pitchFamily="34" charset="0"/>
              </a:rPr>
              <a:t>Streamlit</a:t>
            </a:r>
            <a:r>
              <a:rPr lang="es-CO" sz="1600" dirty="0">
                <a:latin typeface="Arial Rounded MT Bold" panose="020F0704030504030204" pitchFamily="34" charset="0"/>
                <a:cs typeface="Arial" panose="020B0604020202020204" pitchFamily="34" charset="0"/>
              </a:rPr>
              <a:t> es ideal para prototipos y pequeñas aplicaciones.</a:t>
            </a:r>
          </a:p>
          <a:p>
            <a:pPr marL="742950" lvl="1" indent="-285750" algn="just">
              <a:buFont typeface="Arial" panose="020B0604020202020204" pitchFamily="34" charset="0"/>
              <a:buChar char="•"/>
            </a:pPr>
            <a:endParaRPr lang="es-ES" sz="1600" dirty="0">
              <a:latin typeface="Arial Rounded MT Bold" panose="020F0704030504030204" pitchFamily="34" charset="0"/>
              <a:cs typeface="Arial" panose="020B0604020202020204" pitchFamily="34" charset="0"/>
            </a:endParaRPr>
          </a:p>
          <a:p>
            <a:pPr lvl="1" algn="just"/>
            <a:endParaRPr lang="es-ES" sz="16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EA9C6EF-BFE4-2520-D633-8AA2DBADEBC0}"/>
              </a:ext>
            </a:extLst>
          </p:cNvPr>
          <p:cNvPicPr>
            <a:picLocks noChangeAspect="1"/>
          </p:cNvPicPr>
          <p:nvPr/>
        </p:nvPicPr>
        <p:blipFill>
          <a:blip r:embed="rId5"/>
          <a:stretch>
            <a:fillRect/>
          </a:stretch>
        </p:blipFill>
        <p:spPr>
          <a:xfrm>
            <a:off x="3279574" y="5503264"/>
            <a:ext cx="2584851" cy="954107"/>
          </a:xfrm>
          <a:prstGeom prst="rect">
            <a:avLst/>
          </a:prstGeom>
          <a:ln>
            <a:noFill/>
          </a:ln>
          <a:effectLst>
            <a:softEdge rad="112500"/>
          </a:effectLst>
        </p:spPr>
      </p:pic>
    </p:spTree>
    <p:extLst>
      <p:ext uri="{BB962C8B-B14F-4D97-AF65-F5344CB8AC3E}">
        <p14:creationId xmlns:p14="http://schemas.microsoft.com/office/powerpoint/2010/main" val="34263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4248984"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Comandos de </a:t>
            </a:r>
            <a:r>
              <a:rPr lang="es-ES" sz="2800" b="1" i="1" dirty="0" err="1">
                <a:solidFill>
                  <a:schemeClr val="tx2"/>
                </a:solidFill>
                <a:latin typeface="Arial Rounded MT Bold" panose="020F0704030504030204" pitchFamily="34" charset="0"/>
              </a:rPr>
              <a:t>Streamlit</a:t>
            </a:r>
            <a:endParaRPr lang="es-ES" sz="2800" b="1" i="1" dirty="0">
              <a:solidFill>
                <a:schemeClr val="tx2"/>
              </a:solidFill>
              <a:latin typeface="Arial Rounded MT Bold" panose="020F0704030504030204" pitchFamily="34" charset="0"/>
            </a:endParaRP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6433" y="940728"/>
            <a:ext cx="9516862" cy="6340197"/>
          </a:xfrm>
          <a:prstGeom prst="rect">
            <a:avLst/>
          </a:prstGeom>
          <a:noFill/>
        </p:spPr>
        <p:txBody>
          <a:bodyPr wrap="square" rtlCol="0">
            <a:spAutoFit/>
          </a:bodyPr>
          <a:lstStyle/>
          <a:p>
            <a:pPr marL="742950" lvl="1" indent="-285750" algn="just">
              <a:buFont typeface="Arial" panose="020B0604020202020204" pitchFamily="34" charset="0"/>
              <a:buChar char="•"/>
            </a:pPr>
            <a:r>
              <a:rPr lang="it-IT" sz="1400" dirty="0">
                <a:latin typeface="Arial Rounded MT Bold" panose="020F0704030504030204" pitchFamily="34" charset="0"/>
                <a:cs typeface="Arial" panose="020B0604020202020204" pitchFamily="34" charset="0"/>
              </a:rPr>
              <a:t>Instalar Streamlit - &gt; pip install streamlit</a:t>
            </a:r>
          </a:p>
          <a:p>
            <a:pPr marL="742950" lvl="1" indent="-285750" algn="just">
              <a:buFont typeface="Arial" panose="020B0604020202020204" pitchFamily="34" charset="0"/>
              <a:buChar char="•"/>
            </a:pPr>
            <a:endParaRPr lang="it-IT"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it-IT"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Ejecutar una aplicación de </a:t>
            </a:r>
            <a:r>
              <a:rPr lang="es-CO" sz="1400" dirty="0" err="1">
                <a:latin typeface="Arial Rounded MT Bold" panose="020F0704030504030204" pitchFamily="34" charset="0"/>
                <a:cs typeface="Arial" panose="020B0604020202020204" pitchFamily="34" charset="0"/>
              </a:rPr>
              <a:t>Streamlit</a:t>
            </a:r>
            <a:r>
              <a:rPr lang="es-CO" sz="1400" dirty="0">
                <a:latin typeface="Arial Rounded MT Bold" panose="020F0704030504030204" pitchFamily="34" charset="0"/>
                <a:cs typeface="Arial" panose="020B0604020202020204" pitchFamily="34" charset="0"/>
              </a:rPr>
              <a:t> –&gt; </a:t>
            </a:r>
            <a:r>
              <a:rPr lang="en-US" sz="1400" dirty="0" err="1">
                <a:latin typeface="Arial Rounded MT Bold" panose="020F0704030504030204" pitchFamily="34" charset="0"/>
                <a:cs typeface="Arial" panose="020B0604020202020204" pitchFamily="34" charset="0"/>
              </a:rPr>
              <a:t>streamlit</a:t>
            </a:r>
            <a:r>
              <a:rPr lang="en-US" sz="1400" dirty="0">
                <a:latin typeface="Arial Rounded MT Bold" panose="020F0704030504030204" pitchFamily="34" charset="0"/>
                <a:cs typeface="Arial" panose="020B0604020202020204" pitchFamily="34" charset="0"/>
              </a:rPr>
              <a:t> run app_streamlit.py</a:t>
            </a:r>
          </a:p>
          <a:p>
            <a:pPr lvl="1" algn="just"/>
            <a:endParaRPr lang="en-US"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n-US"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it-IT" sz="1400" dirty="0">
                <a:latin typeface="Arial Rounded MT Bold" panose="020F0704030504030204" pitchFamily="34" charset="0"/>
                <a:cs typeface="Arial" panose="020B0604020202020204" pitchFamily="34" charset="0"/>
              </a:rPr>
              <a:t>Título de la aplicación -&gt; </a:t>
            </a:r>
            <a:r>
              <a:rPr lang="es-CO" sz="1400" dirty="0" err="1">
                <a:latin typeface="Arial Rounded MT Bold" panose="020F0704030504030204" pitchFamily="34" charset="0"/>
                <a:cs typeface="Arial" panose="020B0604020202020204" pitchFamily="34" charset="0"/>
              </a:rPr>
              <a:t>st.title</a:t>
            </a:r>
            <a:r>
              <a:rPr lang="es-CO" sz="1400" dirty="0">
                <a:latin typeface="Arial Rounded MT Bold" panose="020F0704030504030204" pitchFamily="34" charset="0"/>
                <a:cs typeface="Arial" panose="020B0604020202020204" pitchFamily="34" charset="0"/>
              </a:rPr>
              <a:t>("Título de tu aplicación")</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Encabezado y </a:t>
            </a:r>
            <a:r>
              <a:rPr lang="es-CO" sz="1400" dirty="0" err="1">
                <a:latin typeface="Arial Rounded MT Bold" panose="020F0704030504030204" pitchFamily="34" charset="0"/>
                <a:cs typeface="Arial" panose="020B0604020202020204" pitchFamily="34" charset="0"/>
              </a:rPr>
              <a:t>subencabezado</a:t>
            </a:r>
            <a:r>
              <a:rPr lang="es-CO" sz="1400" dirty="0">
                <a:latin typeface="Arial Rounded MT Bold" panose="020F0704030504030204" pitchFamily="34" charset="0"/>
                <a:cs typeface="Arial" panose="020B0604020202020204" pitchFamily="34" charset="0"/>
              </a:rPr>
              <a:t> -&gt;  </a:t>
            </a:r>
            <a:r>
              <a:rPr lang="es-CO" sz="1400" dirty="0" err="1">
                <a:latin typeface="Arial Rounded MT Bold" panose="020F0704030504030204" pitchFamily="34" charset="0"/>
                <a:cs typeface="Arial" panose="020B0604020202020204" pitchFamily="34" charset="0"/>
              </a:rPr>
              <a:t>st.header</a:t>
            </a:r>
            <a:r>
              <a:rPr lang="es-CO" sz="1400" dirty="0">
                <a:latin typeface="Arial Rounded MT Bold" panose="020F0704030504030204" pitchFamily="34" charset="0"/>
                <a:cs typeface="Arial" panose="020B0604020202020204" pitchFamily="34" charset="0"/>
              </a:rPr>
              <a:t>("Encabezado principal")</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st.subheader</a:t>
            </a:r>
            <a:r>
              <a:rPr lang="es-CO" sz="1400" dirty="0">
                <a:latin typeface="Arial Rounded MT Bold" panose="020F0704030504030204" pitchFamily="34" charset="0"/>
                <a:cs typeface="Arial" panose="020B0604020202020204" pitchFamily="34" charset="0"/>
              </a:rPr>
              <a:t>("Encabezado secundario")</a:t>
            </a:r>
          </a:p>
          <a:p>
            <a:pPr lvl="1" algn="just"/>
            <a:endParaRPr lang="es-CO" sz="1400" dirty="0">
              <a:latin typeface="Arial Rounded MT Bold" panose="020F0704030504030204" pitchFamily="34" charset="0"/>
              <a:cs typeface="Arial" panose="020B0604020202020204" pitchFamily="34" charset="0"/>
            </a:endParaRP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Texto y </a:t>
            </a:r>
            <a:r>
              <a:rPr lang="es-CO" sz="1400" dirty="0" err="1">
                <a:latin typeface="Arial Rounded MT Bold" panose="020F0704030504030204" pitchFamily="34" charset="0"/>
                <a:cs typeface="Arial" panose="020B0604020202020204" pitchFamily="34" charset="0"/>
              </a:rPr>
              <a:t>Markdown</a:t>
            </a:r>
            <a:r>
              <a:rPr lang="es-CO" sz="1400" dirty="0">
                <a:latin typeface="Arial Rounded MT Bold" panose="020F0704030504030204" pitchFamily="34" charset="0"/>
                <a:cs typeface="Arial" panose="020B0604020202020204" pitchFamily="34" charset="0"/>
              </a:rPr>
              <a:t> -&gt;	</a:t>
            </a:r>
            <a:r>
              <a:rPr lang="es-CO" sz="1400" dirty="0" err="1">
                <a:latin typeface="Arial Rounded MT Bold" panose="020F0704030504030204" pitchFamily="34" charset="0"/>
                <a:cs typeface="Arial" panose="020B0604020202020204" pitchFamily="34" charset="0"/>
              </a:rPr>
              <a:t>st.write</a:t>
            </a:r>
            <a:r>
              <a:rPr lang="es-CO" sz="1400" dirty="0">
                <a:latin typeface="Arial Rounded MT Bold" panose="020F0704030504030204" pitchFamily="34" charset="0"/>
                <a:cs typeface="Arial" panose="020B0604020202020204" pitchFamily="34" charset="0"/>
              </a:rPr>
              <a:t>("Texto simple")</a:t>
            </a:r>
          </a:p>
          <a:p>
            <a:pPr lvl="3"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st.markdown</a:t>
            </a:r>
            <a:r>
              <a:rPr lang="es-CO" sz="1400" dirty="0">
                <a:latin typeface="Arial Rounded MT Bold" panose="020F0704030504030204" pitchFamily="34" charset="0"/>
                <a:cs typeface="Arial" panose="020B0604020202020204" pitchFamily="34" charset="0"/>
              </a:rPr>
              <a:t>("## Esto es un subtítulo en </a:t>
            </a:r>
            <a:r>
              <a:rPr lang="es-CO" sz="1400" dirty="0" err="1">
                <a:latin typeface="Arial Rounded MT Bold" panose="020F0704030504030204" pitchFamily="34" charset="0"/>
                <a:cs typeface="Arial" panose="020B0604020202020204" pitchFamily="34" charset="0"/>
              </a:rPr>
              <a:t>Markdown</a:t>
            </a:r>
            <a:r>
              <a:rPr lang="es-CO" sz="1400" dirty="0">
                <a:latin typeface="Arial Rounded MT Bold" panose="020F0704030504030204" pitchFamily="34" charset="0"/>
                <a:cs typeface="Arial" panose="020B0604020202020204" pitchFamily="34" charset="0"/>
              </a:rPr>
              <a:t>")</a:t>
            </a:r>
          </a:p>
          <a:p>
            <a:pPr lvl="3"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Deslizador (slider) -&gt; </a:t>
            </a:r>
            <a:r>
              <a:rPr lang="es-CO" sz="1400" dirty="0" err="1">
                <a:latin typeface="Arial Rounded MT Bold" panose="020F0704030504030204" pitchFamily="34" charset="0"/>
                <a:cs typeface="Arial" panose="020B0604020202020204" pitchFamily="34" charset="0"/>
              </a:rPr>
              <a:t>st.slider</a:t>
            </a:r>
            <a:r>
              <a:rPr lang="es-CO" sz="1400" dirty="0">
                <a:latin typeface="Arial Rounded MT Bold" panose="020F0704030504030204" pitchFamily="34" charset="0"/>
                <a:cs typeface="Arial" panose="020B0604020202020204" pitchFamily="34" charset="0"/>
              </a:rPr>
              <a:t>("Selecciona un valor", </a:t>
            </a:r>
            <a:r>
              <a:rPr lang="es-CO" sz="1400" dirty="0" err="1">
                <a:latin typeface="Arial Rounded MT Bold" panose="020F0704030504030204" pitchFamily="34" charset="0"/>
                <a:cs typeface="Arial" panose="020B0604020202020204" pitchFamily="34" charset="0"/>
              </a:rPr>
              <a:t>min_value</a:t>
            </a:r>
            <a:r>
              <a:rPr lang="es-CO" sz="1400" dirty="0">
                <a:latin typeface="Arial Rounded MT Bold" panose="020F0704030504030204" pitchFamily="34" charset="0"/>
                <a:cs typeface="Arial" panose="020B0604020202020204" pitchFamily="34" charset="0"/>
              </a:rPr>
              <a:t>=0, </a:t>
            </a:r>
            <a:r>
              <a:rPr lang="es-CO" sz="1400" dirty="0" err="1">
                <a:latin typeface="Arial Rounded MT Bold" panose="020F0704030504030204" pitchFamily="34" charset="0"/>
                <a:cs typeface="Arial" panose="020B0604020202020204" pitchFamily="34" charset="0"/>
              </a:rPr>
              <a:t>max_value</a:t>
            </a:r>
            <a:r>
              <a:rPr lang="es-CO" sz="1400" dirty="0">
                <a:latin typeface="Arial Rounded MT Bold" panose="020F0704030504030204" pitchFamily="34" charset="0"/>
                <a:cs typeface="Arial" panose="020B0604020202020204" pitchFamily="34" charset="0"/>
              </a:rPr>
              <a:t>=100, </a:t>
            </a:r>
            <a:r>
              <a:rPr lang="es-CO" sz="1400" dirty="0" err="1">
                <a:latin typeface="Arial Rounded MT Bold" panose="020F0704030504030204" pitchFamily="34" charset="0"/>
                <a:cs typeface="Arial" panose="020B0604020202020204" pitchFamily="34" charset="0"/>
              </a:rPr>
              <a:t>value</a:t>
            </a:r>
            <a:r>
              <a:rPr lang="es-CO" sz="1400" dirty="0">
                <a:latin typeface="Arial Rounded MT Bold" panose="020F0704030504030204" pitchFamily="34" charset="0"/>
                <a:cs typeface="Arial" panose="020B0604020202020204" pitchFamily="34" charset="0"/>
              </a:rPr>
              <a:t>=50)</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Cuadro de selección (</a:t>
            </a:r>
            <a:r>
              <a:rPr lang="es-CO" sz="1400" dirty="0" err="1">
                <a:latin typeface="Arial Rounded MT Bold" panose="020F0704030504030204" pitchFamily="34" charset="0"/>
                <a:cs typeface="Arial" panose="020B0604020202020204" pitchFamily="34" charset="0"/>
              </a:rPr>
              <a:t>selectbox</a:t>
            </a:r>
            <a:r>
              <a:rPr lang="es-CO" sz="1400" dirty="0">
                <a:latin typeface="Arial Rounded MT Bold" panose="020F0704030504030204" pitchFamily="34" charset="0"/>
                <a:cs typeface="Arial" panose="020B0604020202020204" pitchFamily="34" charset="0"/>
              </a:rPr>
              <a:t>) -&gt; </a:t>
            </a:r>
            <a:r>
              <a:rPr lang="es-CO" sz="1400" dirty="0" err="1">
                <a:latin typeface="Arial Rounded MT Bold" panose="020F0704030504030204" pitchFamily="34" charset="0"/>
                <a:cs typeface="Arial" panose="020B0604020202020204" pitchFamily="34" charset="0"/>
              </a:rPr>
              <a:t>st.selectbox</a:t>
            </a:r>
            <a:r>
              <a:rPr lang="es-CO" sz="1400" dirty="0">
                <a:latin typeface="Arial Rounded MT Bold" panose="020F0704030504030204" pitchFamily="34" charset="0"/>
                <a:cs typeface="Arial" panose="020B0604020202020204" pitchFamily="34" charset="0"/>
              </a:rPr>
              <a:t>("Selecciona una opción", ["Opción 1", </a:t>
            </a:r>
          </a:p>
          <a:p>
            <a:pPr lvl="1" algn="just"/>
            <a:r>
              <a:rPr lang="es-CO" sz="1400" dirty="0">
                <a:latin typeface="Arial Rounded MT Bold" panose="020F0704030504030204" pitchFamily="34" charset="0"/>
                <a:cs typeface="Arial" panose="020B0604020202020204" pitchFamily="34" charset="0"/>
              </a:rPr>
              <a:t>								"Opción 2", "Opción 3"])</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lvl="1" algn="just"/>
            <a:endParaRPr lang="it-IT"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19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4248984"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Comandos de </a:t>
            </a:r>
            <a:r>
              <a:rPr lang="es-ES" sz="2800" b="1" i="1" dirty="0" err="1">
                <a:solidFill>
                  <a:schemeClr val="tx2"/>
                </a:solidFill>
                <a:latin typeface="Arial Rounded MT Bold" panose="020F0704030504030204" pitchFamily="34" charset="0"/>
              </a:rPr>
              <a:t>Streamlit</a:t>
            </a:r>
            <a:endParaRPr lang="es-ES" sz="2800" b="1" i="1" dirty="0">
              <a:solidFill>
                <a:schemeClr val="tx2"/>
              </a:solidFill>
              <a:latin typeface="Arial Rounded MT Bold" panose="020F0704030504030204" pitchFamily="34" charset="0"/>
            </a:endParaRP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6432" y="1320528"/>
            <a:ext cx="9516862" cy="3539430"/>
          </a:xfrm>
          <a:prstGeom prst="rect">
            <a:avLst/>
          </a:prstGeom>
          <a:noFill/>
        </p:spPr>
        <p:txBody>
          <a:bodyPr wrap="square" rtlCol="0">
            <a:spAutoFit/>
          </a:bodyPr>
          <a:lstStyle/>
          <a:p>
            <a:pPr marL="742950" lvl="1" indent="-285750" algn="just">
              <a:buFont typeface="Arial" panose="020B0604020202020204" pitchFamily="34" charset="0"/>
              <a:buChar char="•"/>
            </a:pPr>
            <a:r>
              <a:rPr lang="it-IT" sz="1400" dirty="0">
                <a:latin typeface="Arial Rounded MT Bold" panose="020F0704030504030204" pitchFamily="34" charset="0"/>
                <a:cs typeface="Arial" panose="020B0604020202020204" pitchFamily="34" charset="0"/>
              </a:rPr>
              <a:t>Cargar un archivo -&gt; uploaded_file = st.file_uploader("Cargar archivo CSV", type=["csv"])</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Mostrar gráficos -&gt;	</a:t>
            </a:r>
            <a:r>
              <a:rPr lang="es-CO" sz="1400" dirty="0" err="1">
                <a:latin typeface="Arial Rounded MT Bold" panose="020F0704030504030204" pitchFamily="34" charset="0"/>
                <a:cs typeface="Arial" panose="020B0604020202020204" pitchFamily="34" charset="0"/>
              </a:rPr>
              <a:t>import</a:t>
            </a:r>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matplotlib.pyplot</a:t>
            </a:r>
            <a:r>
              <a:rPr lang="es-CO" sz="1400" dirty="0">
                <a:latin typeface="Arial Rounded MT Bold" panose="020F0704030504030204" pitchFamily="34" charset="0"/>
                <a:cs typeface="Arial" panose="020B0604020202020204" pitchFamily="34" charset="0"/>
              </a:rPr>
              <a:t> as </a:t>
            </a:r>
            <a:r>
              <a:rPr lang="es-CO" sz="1400" dirty="0" err="1">
                <a:latin typeface="Arial Rounded MT Bold" panose="020F0704030504030204" pitchFamily="34" charset="0"/>
                <a:cs typeface="Arial" panose="020B0604020202020204" pitchFamily="34" charset="0"/>
              </a:rPr>
              <a:t>plt</a:t>
            </a:r>
            <a:endParaRPr lang="es-CO" sz="1400" dirty="0">
              <a:latin typeface="Arial Rounded MT Bold" panose="020F0704030504030204" pitchFamily="34" charset="0"/>
              <a:cs typeface="Arial" panose="020B0604020202020204" pitchFamily="34" charset="0"/>
            </a:endParaRPr>
          </a:p>
          <a:p>
            <a:pPr lvl="3"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fig</a:t>
            </a:r>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ax</a:t>
            </a:r>
            <a:r>
              <a:rPr lang="es-CO" sz="1400" dirty="0">
                <a:latin typeface="Arial Rounded MT Bold" panose="020F0704030504030204" pitchFamily="34" charset="0"/>
                <a:cs typeface="Arial" panose="020B0604020202020204" pitchFamily="34" charset="0"/>
              </a:rPr>
              <a:t> = </a:t>
            </a:r>
            <a:r>
              <a:rPr lang="es-CO" sz="1400" dirty="0" err="1">
                <a:latin typeface="Arial Rounded MT Bold" panose="020F0704030504030204" pitchFamily="34" charset="0"/>
                <a:cs typeface="Arial" panose="020B0604020202020204" pitchFamily="34" charset="0"/>
              </a:rPr>
              <a:t>plt.subplots</a:t>
            </a:r>
            <a:r>
              <a:rPr lang="es-CO" sz="1400" dirty="0">
                <a:latin typeface="Arial Rounded MT Bold" panose="020F0704030504030204" pitchFamily="34" charset="0"/>
                <a:cs typeface="Arial" panose="020B0604020202020204" pitchFamily="34" charset="0"/>
              </a:rPr>
              <a:t>()</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ax.plot</a:t>
            </a:r>
            <a:r>
              <a:rPr lang="es-CO" sz="1400" dirty="0">
                <a:latin typeface="Arial Rounded MT Bold" panose="020F0704030504030204" pitchFamily="34" charset="0"/>
                <a:cs typeface="Arial" panose="020B0604020202020204" pitchFamily="34" charset="0"/>
              </a:rPr>
              <a:t>([1, 2, 3], [10, 20, 30])</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st.pyplot</a:t>
            </a:r>
            <a:r>
              <a:rPr lang="es-CO" sz="1400" dirty="0">
                <a:latin typeface="Arial Rounded MT Bold" panose="020F0704030504030204" pitchFamily="34" charset="0"/>
                <a:cs typeface="Arial" panose="020B0604020202020204" pitchFamily="34" charset="0"/>
              </a:rPr>
              <a:t>(</a:t>
            </a:r>
            <a:r>
              <a:rPr lang="es-CO" sz="1400" dirty="0" err="1">
                <a:latin typeface="Arial Rounded MT Bold" panose="020F0704030504030204" pitchFamily="34" charset="0"/>
                <a:cs typeface="Arial" panose="020B0604020202020204" pitchFamily="34" charset="0"/>
              </a:rPr>
              <a:t>fig</a:t>
            </a:r>
            <a:r>
              <a:rPr lang="es-CO" sz="1400" dirty="0">
                <a:latin typeface="Arial Rounded MT Bold" panose="020F0704030504030204" pitchFamily="34" charset="0"/>
                <a:cs typeface="Arial" panose="020B0604020202020204" pitchFamily="34" charset="0"/>
              </a:rPr>
              <a:t>)</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Botón de acción -&gt;	 </a:t>
            </a:r>
            <a:r>
              <a:rPr lang="es-CO" sz="1400" dirty="0" err="1">
                <a:latin typeface="Arial Rounded MT Bold" panose="020F0704030504030204" pitchFamily="34" charset="0"/>
                <a:cs typeface="Arial" panose="020B0604020202020204" pitchFamily="34" charset="0"/>
              </a:rPr>
              <a:t>if</a:t>
            </a:r>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st.button</a:t>
            </a:r>
            <a:r>
              <a:rPr lang="es-CO" sz="1400" dirty="0">
                <a:latin typeface="Arial Rounded MT Bold" panose="020F0704030504030204" pitchFamily="34" charset="0"/>
                <a:cs typeface="Arial" panose="020B0604020202020204" pitchFamily="34" charset="0"/>
              </a:rPr>
              <a:t>("Haz clic aquí"):</a:t>
            </a:r>
          </a:p>
          <a:p>
            <a:pPr lvl="1" algn="just"/>
            <a:r>
              <a:rPr lang="es-CO" sz="1400" dirty="0">
                <a:latin typeface="Arial Rounded MT Bold" panose="020F0704030504030204" pitchFamily="34" charset="0"/>
                <a:cs typeface="Arial" panose="020B0604020202020204" pitchFamily="34" charset="0"/>
              </a:rPr>
              <a:t> 					 </a:t>
            </a:r>
            <a:r>
              <a:rPr lang="es-CO" sz="1400" dirty="0" err="1">
                <a:latin typeface="Arial Rounded MT Bold" panose="020F0704030504030204" pitchFamily="34" charset="0"/>
                <a:cs typeface="Arial" panose="020B0604020202020204" pitchFamily="34" charset="0"/>
              </a:rPr>
              <a:t>st.write</a:t>
            </a:r>
            <a:r>
              <a:rPr lang="es-CO" sz="1400" dirty="0">
                <a:latin typeface="Arial Rounded MT Bold" panose="020F0704030504030204" pitchFamily="34" charset="0"/>
                <a:cs typeface="Arial" panose="020B0604020202020204" pitchFamily="34" charset="0"/>
              </a:rPr>
              <a:t>("¡Botón presionado!")	</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Ejecutar en modo de desarrollo o eliminar la caché -&gt; </a:t>
            </a:r>
            <a:r>
              <a:rPr lang="es-CO" sz="1400" dirty="0" err="1">
                <a:latin typeface="Arial Rounded MT Bold" panose="020F0704030504030204" pitchFamily="34" charset="0"/>
                <a:cs typeface="Arial" panose="020B0604020202020204" pitchFamily="34" charset="0"/>
              </a:rPr>
              <a:t>streamlit</a:t>
            </a:r>
            <a:r>
              <a:rPr lang="es-CO" sz="1400" dirty="0">
                <a:latin typeface="Arial Rounded MT Bold" panose="020F0704030504030204" pitchFamily="34" charset="0"/>
                <a:cs typeface="Arial" panose="020B0604020202020204" pitchFamily="34" charset="0"/>
              </a:rPr>
              <a:t> cache </a:t>
            </a:r>
            <a:r>
              <a:rPr lang="es-CO" sz="1400" dirty="0" err="1">
                <a:latin typeface="Arial Rounded MT Bold" panose="020F0704030504030204" pitchFamily="34" charset="0"/>
                <a:cs typeface="Arial" panose="020B0604020202020204" pitchFamily="34" charset="0"/>
              </a:rPr>
              <a:t>clear</a:t>
            </a: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Detener la aplicación -&gt; </a:t>
            </a:r>
            <a:r>
              <a:rPr lang="es-CO" sz="1400" dirty="0" err="1">
                <a:latin typeface="Arial Rounded MT Bold" panose="020F0704030504030204" pitchFamily="34" charset="0"/>
                <a:cs typeface="Arial" panose="020B0604020202020204" pitchFamily="34" charset="0"/>
              </a:rPr>
              <a:t>Ctrl</a:t>
            </a:r>
            <a:r>
              <a:rPr lang="es-CO" sz="1400" dirty="0">
                <a:latin typeface="Arial Rounded MT Bold" panose="020F0704030504030204" pitchFamily="34" charset="0"/>
                <a:cs typeface="Arial" panose="020B0604020202020204" pitchFamily="34" charset="0"/>
              </a:rPr>
              <a:t> + C</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reamlit Authentication | PropelAuth Blog">
            <a:extLst>
              <a:ext uri="{FF2B5EF4-FFF2-40B4-BE49-F238E27FC236}">
                <a16:creationId xmlns:a16="http://schemas.microsoft.com/office/drawing/2014/main" id="{891C9107-C218-E190-B1C7-19A75A30F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139" y="4718623"/>
            <a:ext cx="4125720" cy="211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3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2475486"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Segunda app</a:t>
            </a: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4908" y="1104066"/>
            <a:ext cx="8498328" cy="3754874"/>
          </a:xfrm>
          <a:prstGeom prst="rect">
            <a:avLst/>
          </a:prstGeom>
          <a:noFill/>
        </p:spPr>
        <p:txBody>
          <a:bodyPr wrap="square" rtlCol="0">
            <a:spAutoFit/>
          </a:bodyPr>
          <a:lstStyle/>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Una startup inmobiliaria necesita automatizar la tarea de seleccionar propietarios compatibles para compartir un piso, basándose en un cuestionario psicográfico. El desafío es desarrollar un sistema de recomendación que mida la </a:t>
            </a:r>
            <a:r>
              <a:rPr lang="es-CO" sz="1400" dirty="0" err="1">
                <a:latin typeface="Arial Rounded MT Bold" panose="020F0704030504030204" pitchFamily="34" charset="0"/>
                <a:cs typeface="Arial" panose="020B0604020202020204" pitchFamily="34" charset="0"/>
              </a:rPr>
              <a:t>similaridad</a:t>
            </a:r>
            <a:r>
              <a:rPr lang="es-CO" sz="1400" dirty="0">
                <a:latin typeface="Arial Rounded MT Bold" panose="020F0704030504030204" pitchFamily="34" charset="0"/>
                <a:cs typeface="Arial" panose="020B0604020202020204" pitchFamily="34" charset="0"/>
              </a:rPr>
              <a:t> entre las respuestas de los propietarios actuales y los potenciales, utilizando técnicas de Data </a:t>
            </a:r>
            <a:r>
              <a:rPr lang="es-CO" sz="1400" dirty="0" err="1">
                <a:latin typeface="Arial Rounded MT Bold" panose="020F0704030504030204" pitchFamily="34" charset="0"/>
                <a:cs typeface="Arial" panose="020B0604020202020204" pitchFamily="34" charset="0"/>
              </a:rPr>
              <a:t>Science</a:t>
            </a:r>
            <a:r>
              <a:rPr lang="es-CO" sz="1400" dirty="0">
                <a:latin typeface="Arial Rounded MT Bold" panose="020F0704030504030204" pitchFamily="34" charset="0"/>
                <a:cs typeface="Arial" panose="020B0604020202020204" pitchFamily="34" charset="0"/>
              </a:rPr>
              <a:t> para facilitar la preselección de usuarios compatibles entre los 12,000 potenciales clientes.</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La startup inmobiliaria permite a los usuarios comprar habitaciones, dado que los propietarios compartirán un piso, es fundamental garantizar la compatibilidad entre ellos para asegurar una convivencia armoniosa. La tarea de determinar la compatibilidad entre los 12,000 potenciales propietarios no se puede hacer manualmente, y necesita automatización mediante un sistema de recomendación basado en Data </a:t>
            </a:r>
            <a:r>
              <a:rPr lang="es-CO" sz="1400" dirty="0" err="1">
                <a:latin typeface="Arial Rounded MT Bold" panose="020F0704030504030204" pitchFamily="34" charset="0"/>
                <a:cs typeface="Arial" panose="020B0604020202020204" pitchFamily="34" charset="0"/>
              </a:rPr>
              <a:t>Science</a:t>
            </a:r>
            <a:r>
              <a:rPr lang="es-CO" sz="1400" dirty="0">
                <a:latin typeface="Arial Rounded MT Bold" panose="020F0704030504030204" pitchFamily="34" charset="0"/>
                <a:cs typeface="Arial" panose="020B0604020202020204" pitchFamily="34" charset="0"/>
              </a:rPr>
              <a:t>.</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reamlit Authentication | PropelAuth Blog">
            <a:extLst>
              <a:ext uri="{FF2B5EF4-FFF2-40B4-BE49-F238E27FC236}">
                <a16:creationId xmlns:a16="http://schemas.microsoft.com/office/drawing/2014/main" id="{891C9107-C218-E190-B1C7-19A75A30FCC7}"/>
              </a:ext>
            </a:extLst>
          </p:cNvPr>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509139" y="4718623"/>
            <a:ext cx="4125720" cy="211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52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6350649" cy="523220"/>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Descripción del problema analítico:</a:t>
            </a:r>
          </a:p>
        </p:txBody>
      </p:sp>
      <p:sp>
        <p:nvSpPr>
          <p:cNvPr id="3" name="CuadroTexto 3">
            <a:extLst>
              <a:ext uri="{FF2B5EF4-FFF2-40B4-BE49-F238E27FC236}">
                <a16:creationId xmlns:a16="http://schemas.microsoft.com/office/drawing/2014/main" id="{3A91A181-B012-DF3A-D7E0-2EB8AFACBB56}"/>
              </a:ext>
            </a:extLst>
          </p:cNvPr>
          <p:cNvSpPr txBox="1"/>
          <p:nvPr/>
        </p:nvSpPr>
        <p:spPr>
          <a:xfrm>
            <a:off x="-248916" y="968688"/>
            <a:ext cx="9328908" cy="4616648"/>
          </a:xfrm>
          <a:prstGeom prst="rect">
            <a:avLst/>
          </a:prstGeom>
          <a:noFill/>
        </p:spPr>
        <p:txBody>
          <a:bodyPr wrap="square" rtlCol="0">
            <a:spAutoFit/>
          </a:bodyPr>
          <a:lstStyle/>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El problema requiere la creación de un algoritmo de recomendación para preseleccionar los potenciales propietarios más compatibles, utilizando las respuestas a un cuestionario psicográfico.</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En este cuestionario, los usuarios responden preguntas sobre su estilo de vida, intereses y preferencias, y el objetivo es medir la </a:t>
            </a:r>
            <a:r>
              <a:rPr lang="es-CO" sz="1400" dirty="0" err="1">
                <a:latin typeface="Arial Rounded MT Bold" panose="020F0704030504030204" pitchFamily="34" charset="0"/>
                <a:cs typeface="Arial" panose="020B0604020202020204" pitchFamily="34" charset="0"/>
              </a:rPr>
              <a:t>similaridad</a:t>
            </a:r>
            <a:r>
              <a:rPr lang="es-CO" sz="1400" dirty="0">
                <a:latin typeface="Arial Rounded MT Bold" panose="020F0704030504030204" pitchFamily="34" charset="0"/>
                <a:cs typeface="Arial" panose="020B0604020202020204" pitchFamily="34" charset="0"/>
              </a:rPr>
              <a:t> entre las respuestas para encontrar usuarios compatibles.</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r>
              <a:rPr lang="es-CO" sz="1400" b="1" dirty="0">
                <a:latin typeface="Arial Rounded MT Bold" panose="020F0704030504030204" pitchFamily="34" charset="0"/>
                <a:cs typeface="Arial" panose="020B0604020202020204" pitchFamily="34" charset="0"/>
              </a:rPr>
              <a:t>Simplificación del problema:</a:t>
            </a:r>
          </a:p>
          <a:p>
            <a:pPr lvl="1" algn="just"/>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Para simplificar, se considera que ya hay al menos un propietario en el piso y se busca predecir qué otros potenciales compradores serán más compatibles con los propietarios actuales. </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En un caso real, sería necesario otro modelo para configurar el primer grupo de propietarios, pero en este ejercicio solo nos enfocamos en buscar más propietarios compatibles a los ya existentes.</a:t>
            </a:r>
          </a:p>
          <a:p>
            <a:pPr marL="742950" lvl="1" indent="-285750" algn="just">
              <a:buFont typeface="Arial" panose="020B0604020202020204" pitchFamily="34" charset="0"/>
              <a:buChar char="•"/>
            </a:pPr>
            <a:endParaRPr lang="es-CO" sz="1400" dirty="0">
              <a:latin typeface="Arial Rounded MT Bold" panose="020F0704030504030204" pitchFamily="34" charset="0"/>
              <a:cs typeface="Arial" panose="020B0604020202020204" pitchFamily="34" charset="0"/>
            </a:endParaRPr>
          </a:p>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El modelo toma las respuestas de las personas, las convierte en vectores, y luego usa una operación matemática sencilla (producto punto) para medir qué tan similares son. Cuanto más alto sea el valor resultante, más compatibles serán las personas para compartir el mismo piso.</a:t>
            </a:r>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screen with white text&#10;&#10;Description automatically generated">
            <a:extLst>
              <a:ext uri="{FF2B5EF4-FFF2-40B4-BE49-F238E27FC236}">
                <a16:creationId xmlns:a16="http://schemas.microsoft.com/office/drawing/2014/main" id="{CA534086-8284-231A-BD5F-13AA62B1A46F}"/>
              </a:ext>
            </a:extLst>
          </p:cNvPr>
          <p:cNvPicPr>
            <a:picLocks noChangeAspect="1"/>
          </p:cNvPicPr>
          <p:nvPr/>
        </p:nvPicPr>
        <p:blipFill rotWithShape="1">
          <a:blip r:embed="rId5">
            <a:duotone>
              <a:schemeClr val="accent1">
                <a:shade val="45000"/>
                <a:satMod val="135000"/>
              </a:schemeClr>
              <a:prstClr val="white"/>
            </a:duotone>
          </a:blip>
          <a:srcRect t="19238"/>
          <a:stretch/>
        </p:blipFill>
        <p:spPr>
          <a:xfrm>
            <a:off x="2726291" y="5650690"/>
            <a:ext cx="3378494" cy="888575"/>
          </a:xfrm>
          <a:prstGeom prst="rect">
            <a:avLst/>
          </a:prstGeom>
        </p:spPr>
      </p:pic>
    </p:spTree>
    <p:extLst>
      <p:ext uri="{BB962C8B-B14F-4D97-AF65-F5344CB8AC3E}">
        <p14:creationId xmlns:p14="http://schemas.microsoft.com/office/powerpoint/2010/main" val="165257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426125" y="233810"/>
            <a:ext cx="1722266" cy="954107"/>
          </a:xfrm>
          <a:prstGeom prst="rect">
            <a:avLst/>
          </a:prstGeom>
          <a:noFill/>
        </p:spPr>
        <p:txBody>
          <a:bodyPr wrap="none" rtlCol="0">
            <a:spAutoFit/>
          </a:bodyPr>
          <a:lstStyle/>
          <a:p>
            <a:r>
              <a:rPr lang="es-ES" sz="2800" b="1" i="1" dirty="0">
                <a:solidFill>
                  <a:schemeClr val="tx2"/>
                </a:solidFill>
                <a:latin typeface="Arial Rounded MT Bold" panose="020F0704030504030204" pitchFamily="34" charset="0"/>
              </a:rPr>
              <a:t>Ejercicio</a:t>
            </a:r>
          </a:p>
          <a:p>
            <a:endParaRPr lang="es-ES" sz="2800" b="1" i="1" dirty="0">
              <a:solidFill>
                <a:schemeClr val="tx2"/>
              </a:solidFill>
              <a:latin typeface="Arial Rounded MT Bold" panose="020F0704030504030204" pitchFamily="34" charset="0"/>
            </a:endParaRPr>
          </a:p>
        </p:txBody>
      </p:sp>
      <p:sp>
        <p:nvSpPr>
          <p:cNvPr id="3" name="CuadroTexto 3">
            <a:extLst>
              <a:ext uri="{FF2B5EF4-FFF2-40B4-BE49-F238E27FC236}">
                <a16:creationId xmlns:a16="http://schemas.microsoft.com/office/drawing/2014/main" id="{3A91A181-B012-DF3A-D7E0-2EB8AFACBB56}"/>
              </a:ext>
            </a:extLst>
          </p:cNvPr>
          <p:cNvSpPr txBox="1"/>
          <p:nvPr/>
        </p:nvSpPr>
        <p:spPr>
          <a:xfrm>
            <a:off x="-184908" y="2032503"/>
            <a:ext cx="8498328" cy="1384995"/>
          </a:xfrm>
          <a:prstGeom prst="rect">
            <a:avLst/>
          </a:prstGeom>
          <a:noFill/>
        </p:spPr>
        <p:txBody>
          <a:bodyPr wrap="square" rtlCol="0">
            <a:spAutoFit/>
          </a:bodyPr>
          <a:lstStyle/>
          <a:p>
            <a:pPr marL="742950" lvl="1" indent="-285750" algn="just">
              <a:buFont typeface="Arial" panose="020B0604020202020204" pitchFamily="34" charset="0"/>
              <a:buChar char="•"/>
            </a:pPr>
            <a:r>
              <a:rPr lang="es-CO" sz="1400" dirty="0">
                <a:latin typeface="Arial Rounded MT Bold" panose="020F0704030504030204" pitchFamily="34" charset="0"/>
                <a:cs typeface="Arial" panose="020B0604020202020204" pitchFamily="34" charset="0"/>
              </a:rPr>
              <a:t>Ejercicio Práctico: Selecciona un modelo de Machine </a:t>
            </a:r>
            <a:r>
              <a:rPr lang="es-CO" sz="1400" dirty="0" err="1">
                <a:latin typeface="Arial Rounded MT Bold" panose="020F0704030504030204" pitchFamily="34" charset="0"/>
                <a:cs typeface="Arial" panose="020B0604020202020204" pitchFamily="34" charset="0"/>
              </a:rPr>
              <a:t>Learning</a:t>
            </a:r>
            <a:r>
              <a:rPr lang="es-CO" sz="1400" dirty="0">
                <a:latin typeface="Arial Rounded MT Bold" panose="020F0704030504030204" pitchFamily="34" charset="0"/>
                <a:cs typeface="Arial" panose="020B0604020202020204" pitchFamily="34" charset="0"/>
              </a:rPr>
              <a:t> que hayas trabajado previamente (o uno nuevo) y crea una aplicación interactiva utilizando </a:t>
            </a:r>
            <a:r>
              <a:rPr lang="es-CO" sz="1400" dirty="0" err="1">
                <a:latin typeface="Arial Rounded MT Bold" panose="020F0704030504030204" pitchFamily="34" charset="0"/>
                <a:cs typeface="Arial" panose="020B0604020202020204" pitchFamily="34" charset="0"/>
              </a:rPr>
              <a:t>Streamlit</a:t>
            </a:r>
            <a:r>
              <a:rPr lang="es-CO" sz="1400" dirty="0">
                <a:latin typeface="Arial Rounded MT Bold" panose="020F0704030504030204" pitchFamily="34" charset="0"/>
                <a:cs typeface="Arial" panose="020B0604020202020204" pitchFamily="34" charset="0"/>
              </a:rPr>
              <a:t>. La aplicación debe permitir que los usuarios ingresen datos a través de controles deslizantes (sliders) y ver el resultado de la predicción en tiempo real.</a:t>
            </a:r>
          </a:p>
          <a:p>
            <a:pPr marL="742950" lvl="1" indent="-285750" algn="just">
              <a:buFont typeface="Arial" panose="020B0604020202020204" pitchFamily="34" charset="0"/>
              <a:buChar char="•"/>
            </a:pPr>
            <a:endParaRPr lang="es-ES" sz="1400" dirty="0">
              <a:latin typeface="Arial Rounded MT Bold" panose="020F0704030504030204" pitchFamily="34" charset="0"/>
              <a:cs typeface="Arial" panose="020B0604020202020204" pitchFamily="34" charset="0"/>
            </a:endParaRPr>
          </a:p>
          <a:p>
            <a:pPr lvl="1" algn="just"/>
            <a:endParaRPr lang="es-ES" sz="1400" dirty="0">
              <a:latin typeface="Arial Rounded MT Bold" panose="020F0704030504030204" pitchFamily="34" charset="0"/>
              <a:cs typeface="Arial" panose="020B0604020202020204" pitchFamily="34" charset="0"/>
            </a:endParaRPr>
          </a:p>
        </p:txBody>
      </p:sp>
      <p:pic>
        <p:nvPicPr>
          <p:cNvPr id="1028" name="Picture 4" descr="Streamlit logo - Iconos Social Media y Logos">
            <a:extLst>
              <a:ext uri="{FF2B5EF4-FFF2-40B4-BE49-F238E27FC236}">
                <a16:creationId xmlns:a16="http://schemas.microsoft.com/office/drawing/2014/main" id="{BD33CC8B-C6C7-3C50-6399-D4EED18586EB}"/>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1137308">
            <a:off x="123099" y="5082397"/>
            <a:ext cx="1840849" cy="184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reamlit Logo PNG Vector (SVG) Free Download">
            <a:extLst>
              <a:ext uri="{FF2B5EF4-FFF2-40B4-BE49-F238E27FC236}">
                <a16:creationId xmlns:a16="http://schemas.microsoft.com/office/drawing/2014/main" id="{88AC4297-1FF4-64C5-9B02-CB2BE42A7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77071">
            <a:off x="7419791" y="5517283"/>
            <a:ext cx="1787259" cy="97107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Streamlit Components tutorial - build a custom slider - DEV Community">
            <a:extLst>
              <a:ext uri="{FF2B5EF4-FFF2-40B4-BE49-F238E27FC236}">
                <a16:creationId xmlns:a16="http://schemas.microsoft.com/office/drawing/2014/main" id="{53FB6670-F406-4674-97CA-1F2ECE295485}"/>
              </a:ext>
            </a:extLst>
          </p:cNvPr>
          <p:cNvSpPr>
            <a:spLocks noChangeAspect="1" noChangeArrowheads="1"/>
          </p:cNvSpPr>
          <p:nvPr/>
        </p:nvSpPr>
        <p:spPr bwMode="auto">
          <a:xfrm>
            <a:off x="4419600" y="3276600"/>
            <a:ext cx="2987040" cy="29870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Streamlit Components tutorial - build a custom slider - DEV Community">
            <a:extLst>
              <a:ext uri="{FF2B5EF4-FFF2-40B4-BE49-F238E27FC236}">
                <a16:creationId xmlns:a16="http://schemas.microsoft.com/office/drawing/2014/main" id="{36F7EF24-FD3A-6DFA-0C59-D6031AAC185B}"/>
              </a:ext>
            </a:extLst>
          </p:cNvPr>
          <p:cNvSpPr>
            <a:spLocks noChangeAspect="1" noChangeArrowheads="1"/>
          </p:cNvSpPr>
          <p:nvPr/>
        </p:nvSpPr>
        <p:spPr bwMode="auto">
          <a:xfrm>
            <a:off x="4419600" y="3276600"/>
            <a:ext cx="1606296" cy="16062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Picture 8" descr="A graph on a screen&#10;&#10;Description automatically generated">
            <a:extLst>
              <a:ext uri="{FF2B5EF4-FFF2-40B4-BE49-F238E27FC236}">
                <a16:creationId xmlns:a16="http://schemas.microsoft.com/office/drawing/2014/main" id="{BDECC5C1-51EE-E344-D6F3-3508C676B756}"/>
              </a:ext>
            </a:extLst>
          </p:cNvPr>
          <p:cNvPicPr>
            <a:picLocks noChangeAspect="1"/>
          </p:cNvPicPr>
          <p:nvPr/>
        </p:nvPicPr>
        <p:blipFill>
          <a:blip r:embed="rId5"/>
          <a:stretch>
            <a:fillRect/>
          </a:stretch>
        </p:blipFill>
        <p:spPr>
          <a:xfrm>
            <a:off x="2279904" y="3707819"/>
            <a:ext cx="4614672" cy="2350153"/>
          </a:xfrm>
          <a:prstGeom prst="rect">
            <a:avLst/>
          </a:prstGeom>
        </p:spPr>
      </p:pic>
    </p:spTree>
    <p:extLst>
      <p:ext uri="{BB962C8B-B14F-4D97-AF65-F5344CB8AC3E}">
        <p14:creationId xmlns:p14="http://schemas.microsoft.com/office/powerpoint/2010/main" val="1191020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2592</TotalTime>
  <Words>935</Words>
  <Application>Microsoft Office PowerPoint</Application>
  <PresentationFormat>On-screen Show (4:3)</PresentationFormat>
  <Paragraphs>110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Rounded MT Bold</vt:lpstr>
      <vt:lpstr>Calibri</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Unicomfacauca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Unicomfacauca Unicomfacauca</dc:creator>
  <cp:lastModifiedBy>Betancourt, Alejandro</cp:lastModifiedBy>
  <cp:revision>49</cp:revision>
  <dcterms:created xsi:type="dcterms:W3CDTF">2022-01-24T19:17:32Z</dcterms:created>
  <dcterms:modified xsi:type="dcterms:W3CDTF">2024-09-27T18:57:06Z</dcterms:modified>
</cp:coreProperties>
</file>