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100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89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76" r:id="rId4"/>
    <p:sldId id="286" r:id="rId5"/>
    <p:sldId id="285" r:id="rId6"/>
    <p:sldId id="287" r:id="rId7"/>
    <p:sldId id="288" r:id="rId8"/>
    <p:sldId id="289" r:id="rId9"/>
    <p:sldId id="290" r:id="rId10"/>
    <p:sldId id="293" r:id="rId11"/>
    <p:sldId id="291" r:id="rId12"/>
    <p:sldId id="292" r:id="rId13"/>
    <p:sldId id="294" r:id="rId14"/>
    <p:sldId id="295" r:id="rId15"/>
    <p:sldId id="297" r:id="rId16"/>
    <p:sldId id="298" r:id="rId17"/>
    <p:sldId id="302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C4BA80-A011-0AAE-7326-EFCF678FD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A1F1B3-17F0-C234-2E18-D93482C0A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797EE9-184B-0A88-30B0-DD95C9A7E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58D7-850C-458C-8854-0EF90EB03D8F}" type="datetimeFigureOut">
              <a:rPr lang="fr-FR" smtClean="0"/>
              <a:t>01/07/2025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4742FF-4301-D184-CD74-B97FECD4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534F5F-7F3A-2B91-D614-67CC5326E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AB1E-0B36-4E2C-89EC-5198920AB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86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2A640A-5BC2-C143-3631-E743211E4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0542A1-B0F6-ED19-7C8B-ABD1CDB62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AA9E46-5B36-45F5-4706-E244D5740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58D7-850C-458C-8854-0EF90EB03D8F}" type="datetimeFigureOut">
              <a:rPr lang="fr-FR" smtClean="0"/>
              <a:t>01/07/2025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043A49-DBF2-93DB-D6D2-E9F422914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C6A0BC-E993-19C9-3196-BE57FC92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AB1E-0B36-4E2C-89EC-5198920AB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77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37B8586-041E-1125-DBD0-DA0C190A4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97C2B0A-7BE9-C75C-BD5C-8C75D87C0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13395B-88BF-EE8C-F448-114F963D7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58D7-850C-458C-8854-0EF90EB03D8F}" type="datetimeFigureOut">
              <a:rPr lang="fr-FR" smtClean="0"/>
              <a:t>01/07/2025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439681-B09E-4563-B6A8-432964E9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19CC5D-948F-02B3-A6E7-0F435751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AB1E-0B36-4E2C-89EC-5198920AB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73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41C20D-4F37-D357-4D59-3BEF90DE3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B8F1E3-57C9-EE08-78F2-6ECE85CDE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3A27BC-E060-8BEF-30E4-D0C30575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58D7-850C-458C-8854-0EF90EB03D8F}" type="datetimeFigureOut">
              <a:rPr lang="fr-FR" smtClean="0"/>
              <a:t>01/07/2025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4CA817-8903-2427-1F74-5399AF20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FB1E00-A61B-C456-5647-03FA3327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AB1E-0B36-4E2C-89EC-5198920AB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63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496AC-1463-E08F-CE0E-7FEC0DF75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F4F8F7-B2C5-F00A-93BC-BE7C6B1D9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678661-E340-3B9B-507B-8AD165EAB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58D7-850C-458C-8854-0EF90EB03D8F}" type="datetimeFigureOut">
              <a:rPr lang="fr-FR" smtClean="0"/>
              <a:t>01/07/2025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DA88F6-F998-66CE-65ED-6CBDCF0FE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FD8B79-D98A-EDCE-926B-F70EB181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AB1E-0B36-4E2C-89EC-5198920AB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829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06FD31-6B19-0087-E037-CD1C2B48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21C1E7-A0B0-2D41-82A7-F0CC944FB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4550735-2F87-A601-AAFD-4AD803E5C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060637-F243-3DDA-E417-31556BC03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58D7-850C-458C-8854-0EF90EB03D8F}" type="datetimeFigureOut">
              <a:rPr lang="fr-FR" smtClean="0"/>
              <a:t>01/07/2025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68CAC9-7F39-99DB-1507-50D8ECA1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FFB604-EC5D-1B64-0E2E-B3E0BD42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AB1E-0B36-4E2C-89EC-5198920AB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15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879FBF-1776-3EA1-4D66-1A044A05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6D3AD5-B5DD-3E7F-3CD5-34C8B4439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D961BD-F77F-B4C5-FF6F-0C83F4D67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F2901B-4A01-40EF-109F-4C4484607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0834B67-0454-14E7-5871-A4AB95DC6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5A0B49B-2CB3-0B28-2D11-64A2130A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58D7-850C-458C-8854-0EF90EB03D8F}" type="datetimeFigureOut">
              <a:rPr lang="fr-FR" smtClean="0"/>
              <a:t>01/07/2025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3ACBCD8-4EBA-5FEE-88D0-2202A9287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A6DD585-DA98-26DF-CDAC-8385E1C4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AB1E-0B36-4E2C-89EC-5198920AB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54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D00951-2DE7-BA43-8487-64583F010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068EF6-B39C-848F-9D31-7F159130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58D7-850C-458C-8854-0EF90EB03D8F}" type="datetimeFigureOut">
              <a:rPr lang="fr-FR" smtClean="0"/>
              <a:t>01/07/2025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2750861-D3E2-86F9-C187-2E39A07E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A0ADD86-9C9F-4CB6-B000-A0E64833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AB1E-0B36-4E2C-89EC-5198920AB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63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DD66574-F789-4CED-9D3C-4D2EF485F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58D7-850C-458C-8854-0EF90EB03D8F}" type="datetimeFigureOut">
              <a:rPr lang="fr-FR" smtClean="0"/>
              <a:t>01/07/2025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C053B12-D8A3-1297-ED1A-5685A0BA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0A55D0-66B9-33A6-C091-FC8E0595C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AB1E-0B36-4E2C-89EC-5198920AB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38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92FE28-194C-D72A-A2E9-726DA68DE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2790FA-0F0A-3FBD-851F-C6159F415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416F96E-7799-C67F-C0A5-E23D99654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DF44F6-3C92-13D4-E682-68D6A9B3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58D7-850C-458C-8854-0EF90EB03D8F}" type="datetimeFigureOut">
              <a:rPr lang="fr-FR" smtClean="0"/>
              <a:t>01/07/2025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685320-B7A2-94E0-F618-DB8040CB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33D521-1F7E-5F88-6737-6E331E05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AB1E-0B36-4E2C-89EC-5198920AB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3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3001CA-6841-0FBC-7EF2-99253A54F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E8F128E-7B77-9243-C6D1-5E5ACAEDD5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799FCD-4A68-851E-ED74-83E371FDD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3340FD-DFE0-1F65-7356-CD31A784F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58D7-850C-458C-8854-0EF90EB03D8F}" type="datetimeFigureOut">
              <a:rPr lang="fr-FR" smtClean="0"/>
              <a:t>01/07/2025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BB5648-6152-1971-9137-71C71FA7B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741C46-310E-19EA-5B20-FDC9F2FB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AB1E-0B36-4E2C-89EC-5198920AB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229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D5598D-E10E-3239-37A2-E867FA186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352F14-9649-D995-B0F5-3D0A8DC97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3739F1-3658-834C-B23B-5D468BC49D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158D7-850C-458C-8854-0EF90EB03D8F}" type="datetimeFigureOut">
              <a:rPr lang="fr-FR" smtClean="0"/>
              <a:t>01/07/2025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11B994-46A8-20EE-BB99-217A6DB34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84E71B-CB20-6145-8373-FBC716961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1AB1E-0B36-4E2C-89EC-5198920AB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11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5" Type="http://schemas.openxmlformats.org/officeDocument/2006/relationships/hyperlink" Target="https://doi.org/10.1038/s41893-022-00850-7" TargetMode="External"/><Relationship Id="rId4" Type="http://schemas.openxmlformats.org/officeDocument/2006/relationships/hyperlink" Target="https://doi.org/10.1073/pnas.241134812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tags" Target="../tags/tag10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18" Type="http://schemas.openxmlformats.org/officeDocument/2006/relationships/image" Target="../media/image3.png"/><Relationship Id="rId26" Type="http://schemas.openxmlformats.org/officeDocument/2006/relationships/image" Target="../media/image11.png"/><Relationship Id="rId3" Type="http://schemas.openxmlformats.org/officeDocument/2006/relationships/tags" Target="../tags/tag9.xml"/><Relationship Id="rId21" Type="http://schemas.openxmlformats.org/officeDocument/2006/relationships/image" Target="../media/image6.svg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image" Target="../media/image2.svg"/><Relationship Id="rId25" Type="http://schemas.openxmlformats.org/officeDocument/2006/relationships/image" Target="../media/image10.svg"/><Relationship Id="rId2" Type="http://schemas.openxmlformats.org/officeDocument/2006/relationships/tags" Target="../tags/tag8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29" Type="http://schemas.openxmlformats.org/officeDocument/2006/relationships/image" Target="../media/image14.sv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image" Target="../media/image9.png"/><Relationship Id="rId5" Type="http://schemas.openxmlformats.org/officeDocument/2006/relationships/tags" Target="../tags/tag11.xml"/><Relationship Id="rId15" Type="http://schemas.openxmlformats.org/officeDocument/2006/relationships/slideLayout" Target="../slideLayouts/slideLayout4.xml"/><Relationship Id="rId23" Type="http://schemas.openxmlformats.org/officeDocument/2006/relationships/image" Target="../media/image8.svg"/><Relationship Id="rId28" Type="http://schemas.openxmlformats.org/officeDocument/2006/relationships/image" Target="../media/image13.png"/><Relationship Id="rId10" Type="http://schemas.openxmlformats.org/officeDocument/2006/relationships/tags" Target="../tags/tag16.xml"/><Relationship Id="rId19" Type="http://schemas.openxmlformats.org/officeDocument/2006/relationships/image" Target="../media/image4.svg"/><Relationship Id="rId31" Type="http://schemas.openxmlformats.org/officeDocument/2006/relationships/image" Target="../media/image16.svg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image" Target="../media/image7.png"/><Relationship Id="rId27" Type="http://schemas.openxmlformats.org/officeDocument/2006/relationships/image" Target="../media/image12.svg"/><Relationship Id="rId30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tags" Target="../tags/tag48.xml"/><Relationship Id="rId21" Type="http://schemas.openxmlformats.org/officeDocument/2006/relationships/tags" Target="../tags/tag43.xml"/><Relationship Id="rId42" Type="http://schemas.openxmlformats.org/officeDocument/2006/relationships/tags" Target="../tags/tag64.xml"/><Relationship Id="rId47" Type="http://schemas.openxmlformats.org/officeDocument/2006/relationships/tags" Target="../tags/tag69.xml"/><Relationship Id="rId63" Type="http://schemas.openxmlformats.org/officeDocument/2006/relationships/tags" Target="../tags/tag85.xml"/><Relationship Id="rId68" Type="http://schemas.openxmlformats.org/officeDocument/2006/relationships/tags" Target="../tags/tag90.xml"/><Relationship Id="rId16" Type="http://schemas.openxmlformats.org/officeDocument/2006/relationships/tags" Target="../tags/tag38.xml"/><Relationship Id="rId11" Type="http://schemas.openxmlformats.org/officeDocument/2006/relationships/tags" Target="../tags/tag33.xml"/><Relationship Id="rId32" Type="http://schemas.openxmlformats.org/officeDocument/2006/relationships/tags" Target="../tags/tag54.xml"/><Relationship Id="rId37" Type="http://schemas.openxmlformats.org/officeDocument/2006/relationships/tags" Target="../tags/tag59.xml"/><Relationship Id="rId53" Type="http://schemas.openxmlformats.org/officeDocument/2006/relationships/tags" Target="../tags/tag75.xml"/><Relationship Id="rId58" Type="http://schemas.openxmlformats.org/officeDocument/2006/relationships/tags" Target="../tags/tag80.xml"/><Relationship Id="rId74" Type="http://schemas.openxmlformats.org/officeDocument/2006/relationships/image" Target="../media/image24.png"/><Relationship Id="rId79" Type="http://schemas.openxmlformats.org/officeDocument/2006/relationships/tags" Target="../tags/tag155.xml"/><Relationship Id="rId5" Type="http://schemas.openxmlformats.org/officeDocument/2006/relationships/tags" Target="../tags/tag27.xml"/><Relationship Id="rId61" Type="http://schemas.openxmlformats.org/officeDocument/2006/relationships/tags" Target="../tags/tag83.xml"/><Relationship Id="rId82" Type="http://schemas.openxmlformats.org/officeDocument/2006/relationships/image" Target="../media/image14.svg"/><Relationship Id="rId19" Type="http://schemas.openxmlformats.org/officeDocument/2006/relationships/tags" Target="../tags/tag41.xml"/><Relationship Id="rId14" Type="http://schemas.openxmlformats.org/officeDocument/2006/relationships/tags" Target="../tags/tag36.xml"/><Relationship Id="rId22" Type="http://schemas.openxmlformats.org/officeDocument/2006/relationships/tags" Target="../tags/tag44.xml"/><Relationship Id="rId27" Type="http://schemas.openxmlformats.org/officeDocument/2006/relationships/tags" Target="../tags/tag49.xml"/><Relationship Id="rId30" Type="http://schemas.openxmlformats.org/officeDocument/2006/relationships/tags" Target="../tags/tag52.xml"/><Relationship Id="rId35" Type="http://schemas.openxmlformats.org/officeDocument/2006/relationships/tags" Target="../tags/tag57.xml"/><Relationship Id="rId43" Type="http://schemas.openxmlformats.org/officeDocument/2006/relationships/tags" Target="../tags/tag65.xml"/><Relationship Id="rId48" Type="http://schemas.openxmlformats.org/officeDocument/2006/relationships/tags" Target="../tags/tag70.xml"/><Relationship Id="rId56" Type="http://schemas.openxmlformats.org/officeDocument/2006/relationships/tags" Target="../tags/tag78.xml"/><Relationship Id="rId64" Type="http://schemas.openxmlformats.org/officeDocument/2006/relationships/tags" Target="../tags/tag86.xml"/><Relationship Id="rId69" Type="http://schemas.openxmlformats.org/officeDocument/2006/relationships/tags" Target="../tags/tag91.xml"/><Relationship Id="rId77" Type="http://schemas.openxmlformats.org/officeDocument/2006/relationships/tags" Target="../tags/tag154.xml"/><Relationship Id="rId8" Type="http://schemas.openxmlformats.org/officeDocument/2006/relationships/tags" Target="../tags/tag30.xml"/><Relationship Id="rId51" Type="http://schemas.openxmlformats.org/officeDocument/2006/relationships/tags" Target="../tags/tag73.xml"/><Relationship Id="rId72" Type="http://schemas.openxmlformats.org/officeDocument/2006/relationships/image" Target="../media/image23.png"/><Relationship Id="rId80" Type="http://schemas.openxmlformats.org/officeDocument/2006/relationships/image" Target="../media/image26.png"/><Relationship Id="rId3" Type="http://schemas.openxmlformats.org/officeDocument/2006/relationships/tags" Target="../tags/tag25.xml"/><Relationship Id="rId12" Type="http://schemas.openxmlformats.org/officeDocument/2006/relationships/tags" Target="../tags/tag34.xml"/><Relationship Id="rId17" Type="http://schemas.openxmlformats.org/officeDocument/2006/relationships/tags" Target="../tags/tag39.xml"/><Relationship Id="rId25" Type="http://schemas.openxmlformats.org/officeDocument/2006/relationships/tags" Target="../tags/tag47.xml"/><Relationship Id="rId33" Type="http://schemas.openxmlformats.org/officeDocument/2006/relationships/tags" Target="../tags/tag55.xml"/><Relationship Id="rId38" Type="http://schemas.openxmlformats.org/officeDocument/2006/relationships/tags" Target="../tags/tag60.xml"/><Relationship Id="rId46" Type="http://schemas.openxmlformats.org/officeDocument/2006/relationships/tags" Target="../tags/tag68.xml"/><Relationship Id="rId59" Type="http://schemas.openxmlformats.org/officeDocument/2006/relationships/tags" Target="../tags/tag81.xml"/><Relationship Id="rId67" Type="http://schemas.openxmlformats.org/officeDocument/2006/relationships/tags" Target="../tags/tag89.xml"/><Relationship Id="rId20" Type="http://schemas.openxmlformats.org/officeDocument/2006/relationships/tags" Target="../tags/tag42.xml"/><Relationship Id="rId41" Type="http://schemas.openxmlformats.org/officeDocument/2006/relationships/tags" Target="../tags/tag63.xml"/><Relationship Id="rId54" Type="http://schemas.openxmlformats.org/officeDocument/2006/relationships/tags" Target="../tags/tag76.xml"/><Relationship Id="rId62" Type="http://schemas.openxmlformats.org/officeDocument/2006/relationships/tags" Target="../tags/tag84.xml"/><Relationship Id="rId70" Type="http://schemas.openxmlformats.org/officeDocument/2006/relationships/slideLayout" Target="../slideLayouts/slideLayout4.xml"/><Relationship Id="rId75" Type="http://schemas.openxmlformats.org/officeDocument/2006/relationships/image" Target="../media/image5.png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5" Type="http://schemas.openxmlformats.org/officeDocument/2006/relationships/tags" Target="../tags/tag37.xml"/><Relationship Id="rId23" Type="http://schemas.openxmlformats.org/officeDocument/2006/relationships/tags" Target="../tags/tag45.xml"/><Relationship Id="rId28" Type="http://schemas.openxmlformats.org/officeDocument/2006/relationships/tags" Target="../tags/tag50.xml"/><Relationship Id="rId36" Type="http://schemas.openxmlformats.org/officeDocument/2006/relationships/tags" Target="../tags/tag58.xml"/><Relationship Id="rId49" Type="http://schemas.openxmlformats.org/officeDocument/2006/relationships/tags" Target="../tags/tag71.xml"/><Relationship Id="rId57" Type="http://schemas.openxmlformats.org/officeDocument/2006/relationships/tags" Target="../tags/tag79.xml"/><Relationship Id="rId10" Type="http://schemas.openxmlformats.org/officeDocument/2006/relationships/tags" Target="../tags/tag32.xml"/><Relationship Id="rId31" Type="http://schemas.openxmlformats.org/officeDocument/2006/relationships/tags" Target="../tags/tag53.xml"/><Relationship Id="rId44" Type="http://schemas.openxmlformats.org/officeDocument/2006/relationships/tags" Target="../tags/tag66.xml"/><Relationship Id="rId52" Type="http://schemas.openxmlformats.org/officeDocument/2006/relationships/tags" Target="../tags/tag74.xml"/><Relationship Id="rId60" Type="http://schemas.openxmlformats.org/officeDocument/2006/relationships/tags" Target="../tags/tag82.xml"/><Relationship Id="rId65" Type="http://schemas.openxmlformats.org/officeDocument/2006/relationships/tags" Target="../tags/tag87.xml"/><Relationship Id="rId73" Type="http://schemas.openxmlformats.org/officeDocument/2006/relationships/tags" Target="../tags/tag121.xml"/><Relationship Id="rId78" Type="http://schemas.openxmlformats.org/officeDocument/2006/relationships/image" Target="../media/image25.png"/><Relationship Id="rId81" Type="http://schemas.openxmlformats.org/officeDocument/2006/relationships/image" Target="../media/image13.png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3" Type="http://schemas.openxmlformats.org/officeDocument/2006/relationships/tags" Target="../tags/tag35.xml"/><Relationship Id="rId18" Type="http://schemas.openxmlformats.org/officeDocument/2006/relationships/tags" Target="../tags/tag40.xml"/><Relationship Id="rId39" Type="http://schemas.openxmlformats.org/officeDocument/2006/relationships/tags" Target="../tags/tag61.xml"/><Relationship Id="rId34" Type="http://schemas.openxmlformats.org/officeDocument/2006/relationships/tags" Target="../tags/tag56.xml"/><Relationship Id="rId50" Type="http://schemas.openxmlformats.org/officeDocument/2006/relationships/tags" Target="../tags/tag72.xml"/><Relationship Id="rId55" Type="http://schemas.openxmlformats.org/officeDocument/2006/relationships/tags" Target="../tags/tag77.xml"/><Relationship Id="rId76" Type="http://schemas.openxmlformats.org/officeDocument/2006/relationships/image" Target="../media/image6.svg"/><Relationship Id="rId7" Type="http://schemas.openxmlformats.org/officeDocument/2006/relationships/tags" Target="../tags/tag29.xml"/><Relationship Id="rId71" Type="http://schemas.openxmlformats.org/officeDocument/2006/relationships/tags" Target="../tags/tag120.xml"/><Relationship Id="rId2" Type="http://schemas.openxmlformats.org/officeDocument/2006/relationships/tags" Target="../tags/tag24.xml"/><Relationship Id="rId29" Type="http://schemas.openxmlformats.org/officeDocument/2006/relationships/tags" Target="../tags/tag51.xml"/><Relationship Id="rId24" Type="http://schemas.openxmlformats.org/officeDocument/2006/relationships/tags" Target="../tags/tag46.xml"/><Relationship Id="rId40" Type="http://schemas.openxmlformats.org/officeDocument/2006/relationships/tags" Target="../tags/tag62.xml"/><Relationship Id="rId45" Type="http://schemas.openxmlformats.org/officeDocument/2006/relationships/tags" Target="../tags/tag67.xml"/><Relationship Id="rId66" Type="http://schemas.openxmlformats.org/officeDocument/2006/relationships/tags" Target="../tags/tag8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5" Type="http://schemas.openxmlformats.org/officeDocument/2006/relationships/image" Target="../media/image27.png"/><Relationship Id="rId4" Type="http://schemas.openxmlformats.org/officeDocument/2006/relationships/tags" Target="../tags/tag18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6B141B5-4783-8B88-C83C-402EF38E22E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/>
              <a:t>Le cadre d’analyse des résultats potentiels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7691E59-A86F-3587-129D-6ADE58A3196A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Le fondement de l’étude de la causalité en économie</a:t>
            </a:r>
          </a:p>
        </p:txBody>
      </p:sp>
    </p:spTree>
    <p:extLst>
      <p:ext uri="{BB962C8B-B14F-4D97-AF65-F5344CB8AC3E}">
        <p14:creationId xmlns:p14="http://schemas.microsoft.com/office/powerpoint/2010/main" val="1710464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E459DF-FC29-B7DB-85AE-2F5B2D120A2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/>
              <a:t>Tour d'horizon rapide des méthodes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7FBEFE-61E4-E4F6-1198-6CA74892DFB2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Méthodes contrefactuelle</a:t>
            </a:r>
          </a:p>
          <a:p>
            <a:r>
              <a:rPr lang="fr-FR"/>
              <a:t>Économétrie spatiale</a:t>
            </a:r>
          </a:p>
        </p:txBody>
      </p:sp>
    </p:spTree>
    <p:extLst>
      <p:ext uri="{BB962C8B-B14F-4D97-AF65-F5344CB8AC3E}">
        <p14:creationId xmlns:p14="http://schemas.microsoft.com/office/powerpoint/2010/main" val="84204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B65D76E-4A5B-0DAD-C7BD-A2943B552CF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/>
              <a:t>Principales méthodes d'identification causale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4FE431D-ECC2-BF38-6426-75E9A3ACA913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Celles qu'on verra le plus en détail :</a:t>
            </a:r>
          </a:p>
          <a:p>
            <a:r>
              <a:rPr lang="fr-FR" dirty="0"/>
              <a:t>Essais randomisés contrôlés (ERC, RCT en anglais)</a:t>
            </a:r>
          </a:p>
          <a:p>
            <a:pPr lvl="1"/>
            <a:r>
              <a:rPr lang="fr-FR" dirty="0"/>
              <a:t>Allocation aléatoire des individus dans les groupes traitement et contrôle.</a:t>
            </a:r>
          </a:p>
          <a:p>
            <a:r>
              <a:rPr lang="fr-FR" dirty="0"/>
              <a:t>Appariement (Matching)</a:t>
            </a:r>
          </a:p>
          <a:p>
            <a:pPr lvl="1"/>
            <a:r>
              <a:rPr lang="fr-FR" dirty="0"/>
              <a:t>Jumelage d'individus traités avec des individus non traités ayant des caractéristiques observables similaires.</a:t>
            </a:r>
          </a:p>
          <a:p>
            <a:r>
              <a:rPr lang="fr-FR" dirty="0"/>
              <a:t>Différence dans la différence (Diff-in-Diff)</a:t>
            </a:r>
          </a:p>
          <a:p>
            <a:pPr lvl="1"/>
            <a:r>
              <a:rPr lang="fr-FR" dirty="0"/>
              <a:t>Comparaison des écarts entre les groupes traitement et contrôle avant et après une intervention.</a:t>
            </a:r>
          </a:p>
          <a:p>
            <a:pPr lvl="1"/>
            <a:r>
              <a:rPr lang="fr-FR" dirty="0"/>
              <a:t>Aussi appelé </a:t>
            </a:r>
            <a:r>
              <a:rPr lang="fr-FR" dirty="0" err="1"/>
              <a:t>Before</a:t>
            </a:r>
            <a:r>
              <a:rPr lang="fr-FR" dirty="0"/>
              <a:t>-</a:t>
            </a:r>
            <a:r>
              <a:rPr lang="fr-FR" dirty="0" err="1"/>
              <a:t>After</a:t>
            </a:r>
            <a:r>
              <a:rPr lang="fr-FR"/>
              <a:t>-Control-Impact </a:t>
            </a:r>
            <a:r>
              <a:rPr lang="fr-FR" dirty="0"/>
              <a:t>(BACI).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212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01E94A-A8BE-F100-F773-F49DBEC9462D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/>
              <a:t>Principales méthodes d'identification causale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41C830-385B-2E28-977B-29303B6450AB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/>
              <a:t>Celles qu'on abordera plus succinctement :</a:t>
            </a:r>
          </a:p>
          <a:p>
            <a:r>
              <a:rPr lang="fr-FR"/>
              <a:t>Discontinuité de la régression (Regression Discontinuity Design)</a:t>
            </a:r>
          </a:p>
          <a:p>
            <a:pPr lvl="1"/>
            <a:r>
              <a:rPr lang="fr-FR"/>
              <a:t>Exploite un seuil prédéterminé d'attribution d'un traitement, permettant une comparaison juste au-dessus et juste en dessous de ce seuil.</a:t>
            </a:r>
          </a:p>
          <a:p>
            <a:r>
              <a:rPr lang="fr-FR"/>
              <a:t>Variables instrumentales (IVs)</a:t>
            </a:r>
          </a:p>
          <a:p>
            <a:pPr lvl="1"/>
            <a:r>
              <a:rPr lang="fr-FR"/>
              <a:t>Utilise une variable (instrument) qui est corrélée avec la variable explicative d'intérêt, mais pas directement avec la variable dépendante, pour isoler la relation causale.</a:t>
            </a:r>
          </a:p>
          <a:p>
            <a:r>
              <a:rPr lang="fr-FR"/>
              <a:t>Contrôles synthétiques</a:t>
            </a:r>
          </a:p>
          <a:p>
            <a:pPr lvl="1"/>
            <a:r>
              <a:rPr lang="fr-FR"/>
              <a:t>Constitue un "jumeau virtuel" à partir de plusieurs contrôles ("donor pool"). Exemple de la réunification allemande.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36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957D0172-6F4D-9501-3441-64535146EE7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/>
              <a:t>Économétrie spatiale : Une hybridation entre économie et géographie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4D6019-9352-B945-FCB4-9EA3D4EFF20A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b="1"/>
              <a:t>Définition : </a:t>
            </a:r>
            <a:r>
              <a:rPr lang="fr-FR"/>
              <a:t>L'économétrie spatiale étudie la manière dont les données et les relations économiques sont influencées par la proximité géographique et spatiale des unités observées.</a:t>
            </a:r>
          </a:p>
          <a:p>
            <a:r>
              <a:rPr lang="fr-FR"/>
              <a:t>Pourquoi est-ce important ? Dans de nombreux phénomènes économiques et sociaux, la localisation et les interactions spatiales jouent un rôle crucial.</a:t>
            </a:r>
          </a:p>
          <a:p>
            <a:r>
              <a:rPr lang="fr-FR"/>
              <a:t>Première loi de la géographie selon Tobler : "</a:t>
            </a:r>
            <a:r>
              <a:rPr lang="fr-FR" i="1"/>
              <a:t>Tout interagit avec tout, mais deux objets voisins ont plus de chance d'entrer en interaction que deux objets éloignés</a:t>
            </a:r>
            <a:r>
              <a:rPr lang="fr-FR"/>
              <a:t>." 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611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7AE0C1-0622-260A-5326-FF43A1559EB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/>
              <a:t>L'essence de la spatialité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C8DD2DE-93E6-D4F2-FC27-3DDF0292AEE9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fr-FR" altLang="fr-FR" b="1"/>
              <a:t>Dépendance spatiale : </a:t>
            </a:r>
            <a:r>
              <a:rPr lang="fr-FR" altLang="fr-FR"/>
              <a:t>Lorsque la valeur d'une observation est influencée par les valeurs de ses voisines. </a:t>
            </a:r>
          </a:p>
          <a:p>
            <a:pPr lvl="1"/>
            <a:r>
              <a:rPr lang="fr-FR" altLang="fr-FR"/>
              <a:t>Exemple : La déforestation d'une zone accroit la probabilité de déforestation de ses voisines.</a:t>
            </a:r>
          </a:p>
          <a:p>
            <a:pPr lvl="0"/>
            <a:r>
              <a:rPr lang="fr-FR" altLang="fr-FR" b="1"/>
              <a:t>Hétérogénéité spatiale : </a:t>
            </a:r>
            <a:r>
              <a:rPr lang="fr-FR" altLang="fr-FR"/>
              <a:t>Chaque lieu peut avoir des caractéristiques spécifiques qui affectent le comportement des variables étudiées. </a:t>
            </a:r>
          </a:p>
          <a:p>
            <a:pPr lvl="1"/>
            <a:r>
              <a:rPr lang="fr-FR" altLang="fr-FR"/>
              <a:t>Exemple : Les différences climatiques entre régions influençant la production agricole.</a:t>
            </a:r>
          </a:p>
          <a:p>
            <a:pPr lvl="0"/>
            <a:r>
              <a:rPr lang="fr-FR" altLang="fr-FR" b="1"/>
              <a:t>Effet de bordure : </a:t>
            </a:r>
            <a:r>
              <a:rPr lang="fr-FR" altLang="fr-FR"/>
              <a:t>Considère comment les limites d'une zone peuvent influencer les résultats. </a:t>
            </a:r>
          </a:p>
          <a:p>
            <a:pPr lvl="1"/>
            <a:r>
              <a:rPr lang="fr-FR" altLang="fr-FR"/>
              <a:t>Exemple : des mécanismes de "fuite" de la déforestation à proximité immédiate d'une aire protégée.</a:t>
            </a:r>
          </a:p>
          <a:p>
            <a:pPr lvl="0"/>
            <a:r>
              <a:rPr lang="fr-FR" altLang="fr-FR" b="1"/>
              <a:t>Effet d'agrégation : </a:t>
            </a:r>
            <a:r>
              <a:rPr lang="fr-FR" altLang="fr-FR"/>
              <a:t>Se réfère à la manière dont les résultats peuvent changer selon l'échelle d'observation ou le découpage des zones. </a:t>
            </a:r>
          </a:p>
          <a:p>
            <a:pPr lvl="1"/>
            <a:r>
              <a:rPr lang="fr-FR" altLang="fr-FR"/>
              <a:t>Exemple : Analyser les taux de déforestation par région ou par pays peut donner des résultats différents</a:t>
            </a:r>
          </a:p>
        </p:txBody>
      </p:sp>
    </p:spTree>
    <p:extLst>
      <p:ext uri="{BB962C8B-B14F-4D97-AF65-F5344CB8AC3E}">
        <p14:creationId xmlns:p14="http://schemas.microsoft.com/office/powerpoint/2010/main" val="3713811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825A7DD-15F5-1279-E6D2-7C232715BD2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/>
              <a:t>Discussion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C4DEF7E-A62B-7B9E-3DB7-76E2DE21E5F5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Que vous inspirent ces approches ?</a:t>
            </a:r>
          </a:p>
        </p:txBody>
      </p:sp>
    </p:spTree>
    <p:extLst>
      <p:ext uri="{BB962C8B-B14F-4D97-AF65-F5344CB8AC3E}">
        <p14:creationId xmlns:p14="http://schemas.microsoft.com/office/powerpoint/2010/main" val="3362137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042E79-9DB9-CD90-2D58-0330C51403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/>
              <a:t>Travaux de groupe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46BAD4-4BA7-75E6-41E5-2AC96E87D22E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Revue des articles</a:t>
            </a:r>
          </a:p>
        </p:txBody>
      </p:sp>
    </p:spTree>
    <p:extLst>
      <p:ext uri="{BB962C8B-B14F-4D97-AF65-F5344CB8AC3E}">
        <p14:creationId xmlns:p14="http://schemas.microsoft.com/office/powerpoint/2010/main" val="2043473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19F6B-6579-805F-23C5-BD066CC48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6883E46-ADEA-78CB-0129-1B492A12A77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Revue croisée de deux articles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E1E6FAC-537A-C92C-97C1-E6B39E8EF407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Individuellement, lisez l'article qui vous a été assigné, parmi :</a:t>
            </a:r>
          </a:p>
          <a:p>
            <a:pPr lvl="1"/>
            <a:r>
              <a:rPr lang="fr-FR" dirty="0" err="1"/>
              <a:t>Desbureaux</a:t>
            </a:r>
            <a:r>
              <a:rPr lang="fr-FR" dirty="0"/>
              <a:t>, et al. 2025. « Collaborative management partnerships </a:t>
            </a:r>
            <a:r>
              <a:rPr lang="fr-FR" dirty="0" err="1"/>
              <a:t>strongly</a:t>
            </a:r>
            <a:r>
              <a:rPr lang="fr-FR" dirty="0"/>
              <a:t> </a:t>
            </a:r>
            <a:r>
              <a:rPr lang="fr-FR" dirty="0" err="1"/>
              <a:t>decreased</a:t>
            </a:r>
            <a:r>
              <a:rPr lang="fr-FR" dirty="0"/>
              <a:t> </a:t>
            </a:r>
            <a:r>
              <a:rPr lang="fr-FR" dirty="0" err="1"/>
              <a:t>deforestation</a:t>
            </a:r>
            <a:r>
              <a:rPr lang="fr-FR" dirty="0"/>
              <a:t> in the </a:t>
            </a:r>
            <a:r>
              <a:rPr lang="fr-FR" dirty="0" err="1"/>
              <a:t>most</a:t>
            </a:r>
            <a:r>
              <a:rPr lang="fr-FR" dirty="0"/>
              <a:t> at-</a:t>
            </a:r>
            <a:r>
              <a:rPr lang="fr-FR" dirty="0" err="1"/>
              <a:t>risk</a:t>
            </a:r>
            <a:r>
              <a:rPr lang="fr-FR" dirty="0"/>
              <a:t> </a:t>
            </a:r>
            <a:r>
              <a:rPr lang="fr-FR" dirty="0" err="1"/>
              <a:t>protected</a:t>
            </a:r>
            <a:r>
              <a:rPr lang="fr-FR" dirty="0"/>
              <a:t> areas in </a:t>
            </a:r>
            <a:r>
              <a:rPr lang="fr-FR" dirty="0" err="1"/>
              <a:t>Africa</a:t>
            </a:r>
            <a:r>
              <a:rPr lang="fr-FR" dirty="0"/>
              <a:t> </a:t>
            </a:r>
            <a:r>
              <a:rPr lang="fr-FR" dirty="0" err="1"/>
              <a:t>since</a:t>
            </a:r>
            <a:r>
              <a:rPr lang="fr-FR" dirty="0"/>
              <a:t> 2000 ». </a:t>
            </a:r>
            <a:r>
              <a:rPr lang="fr-FR" dirty="0" err="1"/>
              <a:t>Proceedings</a:t>
            </a:r>
            <a:r>
              <a:rPr lang="fr-FR" dirty="0"/>
              <a:t> of the National </a:t>
            </a:r>
            <a:r>
              <a:rPr lang="fr-FR" dirty="0" err="1"/>
              <a:t>Academy</a:t>
            </a:r>
            <a:r>
              <a:rPr lang="fr-FR" dirty="0"/>
              <a:t> of Sciences 122 (1): e2411348121. </a:t>
            </a:r>
            <a:r>
              <a:rPr lang="fr-FR" dirty="0">
                <a:hlinkClick r:id="rId4"/>
              </a:rPr>
              <a:t>https://doi.org/10.1073/pnas.2411348121</a:t>
            </a:r>
            <a:r>
              <a:rPr lang="fr-FR" dirty="0"/>
              <a:t> .</a:t>
            </a:r>
          </a:p>
          <a:p>
            <a:pPr lvl="1"/>
            <a:r>
              <a:rPr lang="fr-FR" dirty="0" err="1">
                <a:effectLst/>
              </a:rPr>
              <a:t>Devenish</a:t>
            </a:r>
            <a:r>
              <a:rPr lang="fr-FR" dirty="0">
                <a:effectLst/>
              </a:rPr>
              <a:t>, Katie, Sébastien </a:t>
            </a:r>
            <a:r>
              <a:rPr lang="fr-FR" dirty="0" err="1">
                <a:effectLst/>
              </a:rPr>
              <a:t>Desbureaux</a:t>
            </a:r>
            <a:r>
              <a:rPr lang="fr-FR" dirty="0">
                <a:effectLst/>
              </a:rPr>
              <a:t>, Simon </a:t>
            </a:r>
            <a:r>
              <a:rPr lang="fr-FR" dirty="0" err="1">
                <a:effectLst/>
              </a:rPr>
              <a:t>Willcock</a:t>
            </a:r>
            <a:r>
              <a:rPr lang="fr-FR" dirty="0">
                <a:effectLst/>
              </a:rPr>
              <a:t>, et Julia P. G. Jones. 2022. « On Track to </a:t>
            </a:r>
            <a:r>
              <a:rPr lang="fr-FR" dirty="0" err="1">
                <a:effectLst/>
              </a:rPr>
              <a:t>Achieve</a:t>
            </a:r>
            <a:r>
              <a:rPr lang="fr-FR" dirty="0">
                <a:effectLst/>
              </a:rPr>
              <a:t> No Net </a:t>
            </a:r>
            <a:r>
              <a:rPr lang="fr-FR" dirty="0" err="1">
                <a:effectLst/>
              </a:rPr>
              <a:t>Loss</a:t>
            </a:r>
            <a:r>
              <a:rPr lang="fr-FR" dirty="0">
                <a:effectLst/>
              </a:rPr>
              <a:t> of Forest at </a:t>
            </a:r>
            <a:r>
              <a:rPr lang="fr-FR" dirty="0" err="1">
                <a:effectLst/>
              </a:rPr>
              <a:t>Madagascar’s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Biggest</a:t>
            </a:r>
            <a:r>
              <a:rPr lang="fr-FR" dirty="0">
                <a:effectLst/>
              </a:rPr>
              <a:t> Mine ». </a:t>
            </a:r>
            <a:r>
              <a:rPr lang="fr-FR" i="1" dirty="0">
                <a:effectLst/>
              </a:rPr>
              <a:t>Nature </a:t>
            </a:r>
            <a:r>
              <a:rPr lang="fr-FR" i="1" dirty="0" err="1">
                <a:effectLst/>
              </a:rPr>
              <a:t>Sustainability</a:t>
            </a:r>
            <a:r>
              <a:rPr lang="fr-FR" dirty="0">
                <a:effectLst/>
              </a:rPr>
              <a:t> 5 (6): 498‑508. </a:t>
            </a:r>
            <a:r>
              <a:rPr lang="fr-FR" dirty="0">
                <a:effectLst/>
                <a:hlinkClick r:id="rId5"/>
              </a:rPr>
              <a:t>https://doi.org/10.1038/s41893-022-00850-7</a:t>
            </a:r>
            <a:r>
              <a:rPr lang="fr-FR" dirty="0">
                <a:effectLst/>
              </a:rPr>
              <a:t>.</a:t>
            </a:r>
          </a:p>
          <a:p>
            <a:r>
              <a:rPr lang="fr-FR" dirty="0"/>
              <a:t>Préparez des commentaires et questions : </a:t>
            </a:r>
          </a:p>
          <a:p>
            <a:pPr lvl="1"/>
            <a:r>
              <a:rPr lang="fr-FR" dirty="0"/>
              <a:t>L’article vous a-t-il paru facilement compréhensible ? </a:t>
            </a:r>
          </a:p>
          <a:p>
            <a:pPr lvl="1"/>
            <a:r>
              <a:rPr lang="fr-FR" dirty="0"/>
              <a:t>À quelle question d’évaluation l’article cherche-t-il à répondre ?</a:t>
            </a:r>
          </a:p>
          <a:p>
            <a:pPr lvl="1"/>
            <a:r>
              <a:rPr lang="fr-FR" dirty="0"/>
              <a:t>Avez-vous pu identifier les méthodes utilisées ?</a:t>
            </a:r>
          </a:p>
          <a:p>
            <a:pPr lvl="1"/>
            <a:r>
              <a:rPr lang="fr-FR" dirty="0"/>
              <a:t>Qu’avez-vous retenu des résultats présentés ?</a:t>
            </a:r>
          </a:p>
          <a:p>
            <a:pPr lvl="1"/>
            <a:r>
              <a:rPr lang="fr-FR" dirty="0"/>
              <a:t>Avez-vous identifié des limites de l’article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990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905BD7-E070-3794-3F7F-A7FFECBB567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/>
              <a:t>Le modèle causal de Rubin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5A01889-495E-3272-1613-B03B49A3464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/>
                  <a:t>Nous voulons mesurer l’impact d’un "traitement" (intervention, programme)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r-FR"/>
                  <a:t> sur une variable de résultat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fr-FR"/>
                  <a:t> pour une unité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fr-FR"/>
              </a:p>
              <a:p>
                <a:r>
                  <a:rPr lang="fr-FR"/>
                  <a:t>Statut de traitement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/>
                  <a:t>) et de résultat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/>
                  <a:t>) de l'unité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fr-FR"/>
              </a:p>
              <a:p>
                <a:pPr lvl="1"/>
                <a:r>
                  <a:rPr lang="fr-FR"/>
                  <a:t>Si une unité reçoit le traitement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/>
              </a:p>
              <a:p>
                <a:pPr lvl="1"/>
                <a:r>
                  <a:rPr lang="fr-FR"/>
                  <a:t>Si une unité ne reçoit pas le traitement: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/>
              </a:p>
              <a:p>
                <a:r>
                  <a:rPr lang="fr-FR"/>
                  <a:t>Effet du traitement pour l'unité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/>
                  <a:t>: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/>
              </a:p>
              <a:p>
                <a:r>
                  <a:rPr lang="fr-FR">
                    <a:solidFill>
                      <a:srgbClr val="FF0000"/>
                    </a:solidFill>
                  </a:rPr>
                  <a:t>Problème : </a:t>
                </a:r>
                <a:r>
                  <a:rPr lang="fr-FR"/>
                  <a:t>un seul état est observé pour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/>
                  <a:t>, on ne peut résolument pas observer les deux états pour la même unité, soit elle est traitée Autrement dit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>
                    <a:solidFill>
                      <a:srgbClr val="FF0000"/>
                    </a:solidFill>
                  </a:rPr>
                  <a:t> n'existe pas pour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fr-FR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5A01889-495E-3272-1613-B03B49A346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41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36344AB-2783-017B-1ADE-EC49D4BA1D3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/>
              <a:t>Le modèle causal de Rubin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A3FACC0-537F-782B-052E-09987723757E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Le problème fondamental de l'identification causale : seulement un des deux résultats potentiels (Y1i ou Y0i) peut être observé pour l'individu i</a:t>
            </a:r>
          </a:p>
          <a:p>
            <a:r>
              <a:rPr lang="fr-FR"/>
              <a:t>Idéalement, il faudrait pouvoir comparer le résultat de l'individu traité au résultat qu'il aurait obtenu en l'absence de traitement : </a:t>
            </a:r>
          </a:p>
          <a:p>
            <a:pPr lvl="1"/>
            <a:r>
              <a:rPr lang="fr-FR"/>
              <a:t>C'est la définition du </a:t>
            </a:r>
            <a:r>
              <a:rPr lang="fr-FR" b="1"/>
              <a:t>contrefactuel</a:t>
            </a:r>
          </a:p>
          <a:p>
            <a:r>
              <a:rPr lang="fr-FR"/>
              <a:t>Comment constituer ce contrefactuel ? Une solution hypothétique : le clonage ? Des mondes parallèles ?</a:t>
            </a:r>
          </a:p>
        </p:txBody>
      </p:sp>
    </p:spTree>
    <p:extLst>
      <p:ext uri="{BB962C8B-B14F-4D97-AF65-F5344CB8AC3E}">
        <p14:creationId xmlns:p14="http://schemas.microsoft.com/office/powerpoint/2010/main" val="282661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D84B625-C973-02F8-B874-5846A033344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/>
              <a:t>Deux clones dans des mondes parallèles</a:t>
            </a:r>
          </a:p>
        </p:txBody>
      </p:sp>
      <p:pic>
        <p:nvPicPr>
          <p:cNvPr id="20" name="Espace réservé du contenu 19" descr="Dollar">
            <a:extLst>
              <a:ext uri="{FF2B5EF4-FFF2-40B4-BE49-F238E27FC236}">
                <a16:creationId xmlns:a16="http://schemas.microsoft.com/office/drawing/2014/main" id="{39EA5642-4E91-BE2C-E2FD-E988ED8B8CB6}"/>
              </a:ext>
            </a:extLst>
          </p:cNvPr>
          <p:cNvPicPr>
            <a:picLocks noGrp="1" noChangeAspect="1"/>
          </p:cNvPicPr>
          <p:nvPr>
            <p:ph sz="half" idx="2"/>
            <p:custDataLst>
              <p:tags r:id="rId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08480" y="2760345"/>
            <a:ext cx="914400" cy="914400"/>
          </a:xfrm>
        </p:spPr>
      </p:pic>
      <p:pic>
        <p:nvPicPr>
          <p:cNvPr id="18" name="Espace réservé du contenu 17" descr="Ajouter">
            <a:extLst>
              <a:ext uri="{FF2B5EF4-FFF2-40B4-BE49-F238E27FC236}">
                <a16:creationId xmlns:a16="http://schemas.microsoft.com/office/drawing/2014/main" id="{73CACB5C-04AF-1424-B2DB-3B42005CEBDB}"/>
              </a:ext>
            </a:extLst>
          </p:cNvPr>
          <p:cNvPicPr>
            <a:picLocks noGrp="1" noChangeAspect="1"/>
          </p:cNvPicPr>
          <p:nvPr>
            <p:ph sz="half" idx="1"/>
            <p:custDataLst>
              <p:tags r:id="rId3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05840" y="3016251"/>
            <a:ext cx="548640" cy="548640"/>
          </a:xfrm>
        </p:spPr>
      </p:pic>
      <p:pic>
        <p:nvPicPr>
          <p:cNvPr id="16" name="Espace réservé du contenu 7" descr="Profil masculin">
            <a:extLst>
              <a:ext uri="{FF2B5EF4-FFF2-40B4-BE49-F238E27FC236}">
                <a16:creationId xmlns:a16="http://schemas.microsoft.com/office/drawing/2014/main" id="{F40D2ED3-D0ED-2217-3B64-C2DA008A3CC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808480" y="1777426"/>
            <a:ext cx="914400" cy="914400"/>
          </a:xfrm>
          <a:prstGeom prst="rect">
            <a:avLst/>
          </a:prstGeom>
        </p:spPr>
      </p:pic>
      <p:pic>
        <p:nvPicPr>
          <p:cNvPr id="22" name="Graphique 21" descr="Salle de classe">
            <a:extLst>
              <a:ext uri="{FF2B5EF4-FFF2-40B4-BE49-F238E27FC236}">
                <a16:creationId xmlns:a16="http://schemas.microsoft.com/office/drawing/2014/main" id="{E21C6673-D6B3-1667-E8B4-52F689A5610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473200" y="3737294"/>
            <a:ext cx="1432560" cy="1432560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BC11B111-F698-B80F-7010-5EB8C1520D8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33120" y="3993339"/>
            <a:ext cx="48971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>
                <a:solidFill>
                  <a:srgbClr val="00B050"/>
                </a:solidFill>
              </a:rPr>
              <a:t>=         x  8 ans</a:t>
            </a:r>
          </a:p>
        </p:txBody>
      </p:sp>
      <p:pic>
        <p:nvPicPr>
          <p:cNvPr id="27" name="Espace réservé du contenu 19" descr="Dollar">
            <a:extLst>
              <a:ext uri="{FF2B5EF4-FFF2-40B4-BE49-F238E27FC236}">
                <a16:creationId xmlns:a16="http://schemas.microsoft.com/office/drawing/2014/main" id="{6C685FC7-2841-9CBA-DE8C-2357DF48FF4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315200" y="2699385"/>
            <a:ext cx="914400" cy="914400"/>
          </a:xfrm>
          <a:prstGeom prst="rect">
            <a:avLst/>
          </a:prstGeom>
        </p:spPr>
      </p:pic>
      <p:pic>
        <p:nvPicPr>
          <p:cNvPr id="28" name="Espace réservé du contenu 17" descr="Ajouter">
            <a:extLst>
              <a:ext uri="{FF2B5EF4-FFF2-40B4-BE49-F238E27FC236}">
                <a16:creationId xmlns:a16="http://schemas.microsoft.com/office/drawing/2014/main" id="{6E57218F-8782-BF6E-8996-78749DF3C2CE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512560" y="2955291"/>
            <a:ext cx="548640" cy="548640"/>
          </a:xfrm>
          <a:prstGeom prst="rect">
            <a:avLst/>
          </a:prstGeom>
        </p:spPr>
      </p:pic>
      <p:pic>
        <p:nvPicPr>
          <p:cNvPr id="29" name="Espace réservé du contenu 7" descr="Profil masculin">
            <a:extLst>
              <a:ext uri="{FF2B5EF4-FFF2-40B4-BE49-F238E27FC236}">
                <a16:creationId xmlns:a16="http://schemas.microsoft.com/office/drawing/2014/main" id="{9D05ED81-3683-DF8B-4722-B95585401D5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315200" y="1716466"/>
            <a:ext cx="914400" cy="914400"/>
          </a:xfrm>
          <a:prstGeom prst="rect">
            <a:avLst/>
          </a:prstGeom>
        </p:spPr>
      </p:pic>
      <p:pic>
        <p:nvPicPr>
          <p:cNvPr id="30" name="Graphique 29" descr="Salle de classe">
            <a:extLst>
              <a:ext uri="{FF2B5EF4-FFF2-40B4-BE49-F238E27FC236}">
                <a16:creationId xmlns:a16="http://schemas.microsoft.com/office/drawing/2014/main" id="{A99E3414-B178-2E26-DD20-C0276A789537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979920" y="3676334"/>
            <a:ext cx="1432560" cy="1432560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F5E83687-D8B2-7C20-D8EF-B93C03CD56EF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6339840" y="3932379"/>
            <a:ext cx="48971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>
                <a:solidFill>
                  <a:srgbClr val="FF0000"/>
                </a:solidFill>
              </a:rPr>
              <a:t>=         x  5 ans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4859EB4A-9C3B-D818-9FAE-734999C1EE8B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>
            <a:off x="6512560" y="2691826"/>
            <a:ext cx="2428240" cy="89624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BE5D5F49-E0D0-E92F-91B5-675764699607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>
          <a:xfrm flipV="1">
            <a:off x="6512560" y="2760345"/>
            <a:ext cx="2103120" cy="102989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0C0E76C0-752F-AEA4-0CD0-81D39B6373FB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22898" y="5384688"/>
            <a:ext cx="96146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/>
              <a:t>Déduire l'impact de la bourse sur la durée d'éducation serait aisé</a:t>
            </a:r>
          </a:p>
          <a:p>
            <a:r>
              <a:rPr lang="fr-FR" sz="2800"/>
              <a:t>Mais cette situation n'existe pas</a:t>
            </a:r>
          </a:p>
        </p:txBody>
      </p:sp>
    </p:spTree>
    <p:extLst>
      <p:ext uri="{BB962C8B-B14F-4D97-AF65-F5344CB8AC3E}">
        <p14:creationId xmlns:p14="http://schemas.microsoft.com/office/powerpoint/2010/main" val="232232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0FB646-7240-4963-88D6-82DF38EF70A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/>
              <a:t>Le modèle causal de Rubin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856BAB-D6FF-156E-9A26-2F26854BA5EA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fr-FR"/>
              <a:t>Le défi empirique devient alors de constituer un </a:t>
            </a:r>
            <a:r>
              <a:rPr lang="fr-FR" b="1"/>
              <a:t>contrefactuel pertinent et valide</a:t>
            </a:r>
            <a:r>
              <a:rPr lang="fr-FR"/>
              <a:t>, c.-à-d. qui se rapproche le plus possible de ce qu'aurait été la situation de l'unité traitée en l'absence de traitement</a:t>
            </a:r>
          </a:p>
          <a:p>
            <a:r>
              <a:rPr lang="fr-FR"/>
              <a:t>Nécessiter de changer d'échelle dans l'approche contrefactuelle :</a:t>
            </a:r>
          </a:p>
          <a:p>
            <a:pPr marL="0" indent="0" algn="ctr">
              <a:buNone/>
            </a:pPr>
            <a:r>
              <a:rPr lang="fr-FR" b="1"/>
              <a:t>Niveau de l'unité </a:t>
            </a:r>
            <a:r>
              <a:rPr lang="fr-FR" b="1">
                <a:sym typeface="Wingdings" panose="05000000000000000000" pitchFamily="2" charset="2"/>
              </a:rPr>
              <a:t></a:t>
            </a:r>
            <a:r>
              <a:rPr lang="fr-FR"/>
              <a:t> </a:t>
            </a:r>
            <a:r>
              <a:rPr lang="fr-FR" b="1"/>
              <a:t>Niveau d'un groupe d'unités</a:t>
            </a:r>
          </a:p>
          <a:p>
            <a:r>
              <a:rPr lang="fr-FR"/>
              <a:t>Comme l'estimation de l'effet du traitement individuel (Dyi) n'est pas possible, on se concentre sur l'</a:t>
            </a:r>
            <a:r>
              <a:rPr lang="fr-FR" b="1"/>
              <a:t>effet moyen du traitement </a:t>
            </a:r>
            <a:r>
              <a:rPr lang="fr-FR"/>
              <a:t>(average treatement effect : ATE)</a:t>
            </a:r>
          </a:p>
          <a:p>
            <a:r>
              <a:rPr lang="fr-FR"/>
              <a:t>Impossible de trouver deux unités identique, mais possible de trouver deux groupes statistiquement proches, voire identiques en moyenne</a:t>
            </a:r>
          </a:p>
        </p:txBody>
      </p:sp>
    </p:spTree>
    <p:extLst>
      <p:ext uri="{BB962C8B-B14F-4D97-AF65-F5344CB8AC3E}">
        <p14:creationId xmlns:p14="http://schemas.microsoft.com/office/powerpoint/2010/main" val="2533912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AD7548-A66B-134F-E9DE-6F3725B9AD1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/>
              <a:t>Le modèle causal de Rubin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>
                <a:extLst>
                  <a:ext uri="{FF2B5EF4-FFF2-40B4-BE49-F238E27FC236}">
                    <a16:creationId xmlns:a16="http://schemas.microsoft.com/office/drawing/2014/main" id="{1EF95367-B3E6-CB10-E7FB-EC69A853A286}"/>
                  </a:ext>
                </a:extLst>
              </p:cNvPr>
              <p:cNvSpPr>
                <a:spLocks noGrp="1"/>
              </p:cNvSpPr>
              <p:nvPr>
                <p:ph sz="half" idx="1"/>
                <p:custDataLst>
                  <p:tags r:id="rId2"/>
                </p:custDataLst>
              </p:nvPr>
            </p:nvSpPr>
            <p:spPr>
              <a:xfrm>
                <a:off x="838200" y="5079999"/>
                <a:ext cx="5181600" cy="1096963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fr-FR"/>
                  <a:t>Résultat moyen des bénéficiaires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endChr m:val="|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=1)=</m:t>
                      </m:r>
                      <m:r>
                        <a:rPr lang="fr-F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endChr m:val="|"/>
                          <m:ctrlPr>
                            <a:rPr lang="fr-F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fr-F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4" name="Espace réservé du contenu 3">
                <a:extLst>
                  <a:ext uri="{FF2B5EF4-FFF2-40B4-BE49-F238E27FC236}">
                    <a16:creationId xmlns:a16="http://schemas.microsoft.com/office/drawing/2014/main" id="{1EF95367-B3E6-CB10-E7FB-EC69A853A2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  <p:custDataLst>
                  <p:tags r:id="rId71"/>
                </p:custDataLst>
              </p:nvPr>
            </p:nvSpPr>
            <p:spPr>
              <a:xfrm>
                <a:off x="838200" y="5079999"/>
                <a:ext cx="5181600" cy="1096963"/>
              </a:xfrm>
              <a:blipFill>
                <a:blip r:embed="rId72"/>
                <a:stretch>
                  <a:fillRect l="-588" t="-1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B353FCB2-2CA1-5883-76AE-89C37ADD8689}"/>
                  </a:ext>
                </a:extLst>
              </p:cNvPr>
              <p:cNvSpPr>
                <a:spLocks noGrp="1"/>
              </p:cNvSpPr>
              <p:nvPr>
                <p:ph sz="half" idx="2"/>
                <p:custDataLst>
                  <p:tags r:id="rId3"/>
                </p:custDataLst>
              </p:nvPr>
            </p:nvSpPr>
            <p:spPr>
              <a:xfrm>
                <a:off x="838200" y="1690689"/>
                <a:ext cx="5181600" cy="849312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fr-FR"/>
                  <a:t>Bénéficiaires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B353FCB2-2CA1-5883-76AE-89C37ADD86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  <p:custDataLst>
                  <p:tags r:id="rId73"/>
                </p:custDataLst>
              </p:nvPr>
            </p:nvSpPr>
            <p:spPr>
              <a:xfrm>
                <a:off x="838200" y="1690689"/>
                <a:ext cx="5181600" cy="849312"/>
              </a:xfrm>
              <a:blipFill>
                <a:blip r:embed="rId74"/>
                <a:stretch>
                  <a:fillRect t="-1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Espace réservé du contenu 7" descr="Profil masculin">
            <a:extLst>
              <a:ext uri="{FF2B5EF4-FFF2-40B4-BE49-F238E27FC236}">
                <a16:creationId xmlns:a16="http://schemas.microsoft.com/office/drawing/2014/main" id="{BB180684-2B50-719A-67F5-780D4F9B364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838200" y="2540001"/>
            <a:ext cx="629919" cy="629919"/>
          </a:xfrm>
          <a:prstGeom prst="rect">
            <a:avLst/>
          </a:prstGeom>
        </p:spPr>
      </p:pic>
      <p:pic>
        <p:nvPicPr>
          <p:cNvPr id="7" name="Espace réservé du contenu 7" descr="Profil masculin">
            <a:extLst>
              <a:ext uri="{FF2B5EF4-FFF2-40B4-BE49-F238E27FC236}">
                <a16:creationId xmlns:a16="http://schemas.microsoft.com/office/drawing/2014/main" id="{CCD8739E-CEC0-7C63-70A1-8027E54E00B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1468119" y="2540001"/>
            <a:ext cx="629919" cy="629919"/>
          </a:xfrm>
          <a:prstGeom prst="rect">
            <a:avLst/>
          </a:prstGeom>
        </p:spPr>
      </p:pic>
      <p:pic>
        <p:nvPicPr>
          <p:cNvPr id="8" name="Espace réservé du contenu 7" descr="Profil masculin">
            <a:extLst>
              <a:ext uri="{FF2B5EF4-FFF2-40B4-BE49-F238E27FC236}">
                <a16:creationId xmlns:a16="http://schemas.microsoft.com/office/drawing/2014/main" id="{C7A1A8A9-45F1-68A3-10FD-78CDE44B8F3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2098038" y="2540001"/>
            <a:ext cx="629919" cy="629919"/>
          </a:xfrm>
          <a:prstGeom prst="rect">
            <a:avLst/>
          </a:prstGeom>
        </p:spPr>
      </p:pic>
      <p:pic>
        <p:nvPicPr>
          <p:cNvPr id="9" name="Espace réservé du contenu 7" descr="Profil masculin">
            <a:extLst>
              <a:ext uri="{FF2B5EF4-FFF2-40B4-BE49-F238E27FC236}">
                <a16:creationId xmlns:a16="http://schemas.microsoft.com/office/drawing/2014/main" id="{B9634FF2-F1B2-3648-30BE-9B69D58E4B7B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2727957" y="2540001"/>
            <a:ext cx="629919" cy="629919"/>
          </a:xfrm>
          <a:prstGeom prst="rect">
            <a:avLst/>
          </a:prstGeom>
        </p:spPr>
      </p:pic>
      <p:pic>
        <p:nvPicPr>
          <p:cNvPr id="10" name="Espace réservé du contenu 7" descr="Profil masculin">
            <a:extLst>
              <a:ext uri="{FF2B5EF4-FFF2-40B4-BE49-F238E27FC236}">
                <a16:creationId xmlns:a16="http://schemas.microsoft.com/office/drawing/2014/main" id="{1EBC4E99-4419-7B19-8AF2-FE6DA6E9807D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3357876" y="2540001"/>
            <a:ext cx="629919" cy="629919"/>
          </a:xfrm>
          <a:prstGeom prst="rect">
            <a:avLst/>
          </a:prstGeom>
        </p:spPr>
      </p:pic>
      <p:pic>
        <p:nvPicPr>
          <p:cNvPr id="11" name="Espace réservé du contenu 7" descr="Profil masculin">
            <a:extLst>
              <a:ext uri="{FF2B5EF4-FFF2-40B4-BE49-F238E27FC236}">
                <a16:creationId xmlns:a16="http://schemas.microsoft.com/office/drawing/2014/main" id="{4D8A751C-D96F-7EC4-4D8D-10E89123DF2E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3987795" y="2540001"/>
            <a:ext cx="629919" cy="629919"/>
          </a:xfrm>
          <a:prstGeom prst="rect">
            <a:avLst/>
          </a:prstGeom>
        </p:spPr>
      </p:pic>
      <p:pic>
        <p:nvPicPr>
          <p:cNvPr id="12" name="Espace réservé du contenu 7" descr="Profil masculin">
            <a:extLst>
              <a:ext uri="{FF2B5EF4-FFF2-40B4-BE49-F238E27FC236}">
                <a16:creationId xmlns:a16="http://schemas.microsoft.com/office/drawing/2014/main" id="{7110553A-BE64-7938-7BFA-240B2DBD5130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4617714" y="2540001"/>
            <a:ext cx="629919" cy="629919"/>
          </a:xfrm>
          <a:prstGeom prst="rect">
            <a:avLst/>
          </a:prstGeom>
        </p:spPr>
      </p:pic>
      <p:pic>
        <p:nvPicPr>
          <p:cNvPr id="13" name="Espace réservé du contenu 7" descr="Profil masculin">
            <a:extLst>
              <a:ext uri="{FF2B5EF4-FFF2-40B4-BE49-F238E27FC236}">
                <a16:creationId xmlns:a16="http://schemas.microsoft.com/office/drawing/2014/main" id="{E31A41BB-FBAD-16BB-0195-F10910E69219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5247633" y="2540001"/>
            <a:ext cx="629919" cy="629919"/>
          </a:xfrm>
          <a:prstGeom prst="rect">
            <a:avLst/>
          </a:prstGeom>
        </p:spPr>
      </p:pic>
      <p:pic>
        <p:nvPicPr>
          <p:cNvPr id="14" name="Espace réservé du contenu 7" descr="Profil masculin">
            <a:extLst>
              <a:ext uri="{FF2B5EF4-FFF2-40B4-BE49-F238E27FC236}">
                <a16:creationId xmlns:a16="http://schemas.microsoft.com/office/drawing/2014/main" id="{89A9F694-D2B3-FAB1-F59B-A43E5C9A4920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838200" y="3169920"/>
            <a:ext cx="629919" cy="629919"/>
          </a:xfrm>
          <a:prstGeom prst="rect">
            <a:avLst/>
          </a:prstGeom>
        </p:spPr>
      </p:pic>
      <p:pic>
        <p:nvPicPr>
          <p:cNvPr id="15" name="Espace réservé du contenu 7" descr="Profil masculin">
            <a:extLst>
              <a:ext uri="{FF2B5EF4-FFF2-40B4-BE49-F238E27FC236}">
                <a16:creationId xmlns:a16="http://schemas.microsoft.com/office/drawing/2014/main" id="{8887B6F6-FE79-FDC0-2A8F-E90F1CAA9040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1468119" y="3169920"/>
            <a:ext cx="629919" cy="629919"/>
          </a:xfrm>
          <a:prstGeom prst="rect">
            <a:avLst/>
          </a:prstGeom>
        </p:spPr>
      </p:pic>
      <p:pic>
        <p:nvPicPr>
          <p:cNvPr id="16" name="Espace réservé du contenu 7" descr="Profil masculin">
            <a:extLst>
              <a:ext uri="{FF2B5EF4-FFF2-40B4-BE49-F238E27FC236}">
                <a16:creationId xmlns:a16="http://schemas.microsoft.com/office/drawing/2014/main" id="{9BCEE39F-D58E-CE95-E3A7-28D4776D51EA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2098038" y="3169920"/>
            <a:ext cx="629919" cy="629919"/>
          </a:xfrm>
          <a:prstGeom prst="rect">
            <a:avLst/>
          </a:prstGeom>
        </p:spPr>
      </p:pic>
      <p:pic>
        <p:nvPicPr>
          <p:cNvPr id="17" name="Espace réservé du contenu 7" descr="Profil masculin">
            <a:extLst>
              <a:ext uri="{FF2B5EF4-FFF2-40B4-BE49-F238E27FC236}">
                <a16:creationId xmlns:a16="http://schemas.microsoft.com/office/drawing/2014/main" id="{511C90B5-E0B1-4E03-7ED0-EF7AC9849A05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2727957" y="3169920"/>
            <a:ext cx="629919" cy="629919"/>
          </a:xfrm>
          <a:prstGeom prst="rect">
            <a:avLst/>
          </a:prstGeom>
        </p:spPr>
      </p:pic>
      <p:pic>
        <p:nvPicPr>
          <p:cNvPr id="18" name="Espace réservé du contenu 7" descr="Profil masculin">
            <a:extLst>
              <a:ext uri="{FF2B5EF4-FFF2-40B4-BE49-F238E27FC236}">
                <a16:creationId xmlns:a16="http://schemas.microsoft.com/office/drawing/2014/main" id="{826C65D1-F273-913A-E901-513E3D336FDD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3357876" y="3169920"/>
            <a:ext cx="629919" cy="629919"/>
          </a:xfrm>
          <a:prstGeom prst="rect">
            <a:avLst/>
          </a:prstGeom>
        </p:spPr>
      </p:pic>
      <p:pic>
        <p:nvPicPr>
          <p:cNvPr id="19" name="Espace réservé du contenu 7" descr="Profil masculin">
            <a:extLst>
              <a:ext uri="{FF2B5EF4-FFF2-40B4-BE49-F238E27FC236}">
                <a16:creationId xmlns:a16="http://schemas.microsoft.com/office/drawing/2014/main" id="{FF4D1A35-C2DB-93D5-F7E1-E277569333F7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3987795" y="3169920"/>
            <a:ext cx="629919" cy="629919"/>
          </a:xfrm>
          <a:prstGeom prst="rect">
            <a:avLst/>
          </a:prstGeom>
        </p:spPr>
      </p:pic>
      <p:pic>
        <p:nvPicPr>
          <p:cNvPr id="20" name="Espace réservé du contenu 7" descr="Profil masculin">
            <a:extLst>
              <a:ext uri="{FF2B5EF4-FFF2-40B4-BE49-F238E27FC236}">
                <a16:creationId xmlns:a16="http://schemas.microsoft.com/office/drawing/2014/main" id="{E114F799-9264-2EE1-DC88-DED1FD29E303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4617714" y="3169920"/>
            <a:ext cx="629919" cy="629919"/>
          </a:xfrm>
          <a:prstGeom prst="rect">
            <a:avLst/>
          </a:prstGeom>
        </p:spPr>
      </p:pic>
      <p:pic>
        <p:nvPicPr>
          <p:cNvPr id="21" name="Espace réservé du contenu 7" descr="Profil masculin">
            <a:extLst>
              <a:ext uri="{FF2B5EF4-FFF2-40B4-BE49-F238E27FC236}">
                <a16:creationId xmlns:a16="http://schemas.microsoft.com/office/drawing/2014/main" id="{325D9A8B-E8F0-D14D-6784-182E1F9BD757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5247633" y="3169920"/>
            <a:ext cx="629919" cy="629919"/>
          </a:xfrm>
          <a:prstGeom prst="rect">
            <a:avLst/>
          </a:prstGeom>
        </p:spPr>
      </p:pic>
      <p:pic>
        <p:nvPicPr>
          <p:cNvPr id="22" name="Espace réservé du contenu 7" descr="Profil masculin">
            <a:extLst>
              <a:ext uri="{FF2B5EF4-FFF2-40B4-BE49-F238E27FC236}">
                <a16:creationId xmlns:a16="http://schemas.microsoft.com/office/drawing/2014/main" id="{9452258F-BBBD-4F58-C4A0-FF4E021032E4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838200" y="3799839"/>
            <a:ext cx="629919" cy="629919"/>
          </a:xfrm>
          <a:prstGeom prst="rect">
            <a:avLst/>
          </a:prstGeom>
        </p:spPr>
      </p:pic>
      <p:pic>
        <p:nvPicPr>
          <p:cNvPr id="23" name="Espace réservé du contenu 7" descr="Profil masculin">
            <a:extLst>
              <a:ext uri="{FF2B5EF4-FFF2-40B4-BE49-F238E27FC236}">
                <a16:creationId xmlns:a16="http://schemas.microsoft.com/office/drawing/2014/main" id="{9C7A202C-82CE-3C5F-1589-874A05C1DC39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1468119" y="3799839"/>
            <a:ext cx="629919" cy="629919"/>
          </a:xfrm>
          <a:prstGeom prst="rect">
            <a:avLst/>
          </a:prstGeom>
        </p:spPr>
      </p:pic>
      <p:pic>
        <p:nvPicPr>
          <p:cNvPr id="24" name="Espace réservé du contenu 7" descr="Profil masculin">
            <a:extLst>
              <a:ext uri="{FF2B5EF4-FFF2-40B4-BE49-F238E27FC236}">
                <a16:creationId xmlns:a16="http://schemas.microsoft.com/office/drawing/2014/main" id="{7EE434CF-EB50-A0C6-5CFB-0CB779E9FCFF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2098038" y="3799839"/>
            <a:ext cx="629919" cy="629919"/>
          </a:xfrm>
          <a:prstGeom prst="rect">
            <a:avLst/>
          </a:prstGeom>
        </p:spPr>
      </p:pic>
      <p:pic>
        <p:nvPicPr>
          <p:cNvPr id="25" name="Espace réservé du contenu 7" descr="Profil masculin">
            <a:extLst>
              <a:ext uri="{FF2B5EF4-FFF2-40B4-BE49-F238E27FC236}">
                <a16:creationId xmlns:a16="http://schemas.microsoft.com/office/drawing/2014/main" id="{1C7F2578-9AB2-2211-DF6A-92F681A0154F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2727957" y="3799839"/>
            <a:ext cx="629919" cy="629919"/>
          </a:xfrm>
          <a:prstGeom prst="rect">
            <a:avLst/>
          </a:prstGeom>
        </p:spPr>
      </p:pic>
      <p:pic>
        <p:nvPicPr>
          <p:cNvPr id="26" name="Espace réservé du contenu 7" descr="Profil masculin">
            <a:extLst>
              <a:ext uri="{FF2B5EF4-FFF2-40B4-BE49-F238E27FC236}">
                <a16:creationId xmlns:a16="http://schemas.microsoft.com/office/drawing/2014/main" id="{BC37EC4A-1CD2-1413-63D0-B8A70DE5B354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3357876" y="3799839"/>
            <a:ext cx="629919" cy="629919"/>
          </a:xfrm>
          <a:prstGeom prst="rect">
            <a:avLst/>
          </a:prstGeom>
        </p:spPr>
      </p:pic>
      <p:pic>
        <p:nvPicPr>
          <p:cNvPr id="27" name="Espace réservé du contenu 7" descr="Profil masculin">
            <a:extLst>
              <a:ext uri="{FF2B5EF4-FFF2-40B4-BE49-F238E27FC236}">
                <a16:creationId xmlns:a16="http://schemas.microsoft.com/office/drawing/2014/main" id="{A6F2B083-FD98-B49A-2EF8-EB4FA66193E0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3987795" y="3799839"/>
            <a:ext cx="629919" cy="629919"/>
          </a:xfrm>
          <a:prstGeom prst="rect">
            <a:avLst/>
          </a:prstGeom>
        </p:spPr>
      </p:pic>
      <p:pic>
        <p:nvPicPr>
          <p:cNvPr id="28" name="Espace réservé du contenu 7" descr="Profil masculin">
            <a:extLst>
              <a:ext uri="{FF2B5EF4-FFF2-40B4-BE49-F238E27FC236}">
                <a16:creationId xmlns:a16="http://schemas.microsoft.com/office/drawing/2014/main" id="{3A5BA3BA-D56F-3990-AD91-468E36A359FC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4617714" y="3799839"/>
            <a:ext cx="629919" cy="629919"/>
          </a:xfrm>
          <a:prstGeom prst="rect">
            <a:avLst/>
          </a:prstGeom>
        </p:spPr>
      </p:pic>
      <p:pic>
        <p:nvPicPr>
          <p:cNvPr id="29" name="Espace réservé du contenu 7" descr="Profil masculin">
            <a:extLst>
              <a:ext uri="{FF2B5EF4-FFF2-40B4-BE49-F238E27FC236}">
                <a16:creationId xmlns:a16="http://schemas.microsoft.com/office/drawing/2014/main" id="{EE92032D-B791-2613-BF20-D162A7A64924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5247633" y="3799839"/>
            <a:ext cx="629919" cy="629919"/>
          </a:xfrm>
          <a:prstGeom prst="rect">
            <a:avLst/>
          </a:prstGeom>
        </p:spPr>
      </p:pic>
      <p:pic>
        <p:nvPicPr>
          <p:cNvPr id="30" name="Espace réservé du contenu 7" descr="Profil masculin">
            <a:extLst>
              <a:ext uri="{FF2B5EF4-FFF2-40B4-BE49-F238E27FC236}">
                <a16:creationId xmlns:a16="http://schemas.microsoft.com/office/drawing/2014/main" id="{016976A4-B831-0110-CDA1-A077E8DA7D45}"/>
              </a:ext>
            </a:extLst>
          </p:cNvPr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838200" y="4429758"/>
            <a:ext cx="629919" cy="629919"/>
          </a:xfrm>
          <a:prstGeom prst="rect">
            <a:avLst/>
          </a:prstGeom>
        </p:spPr>
      </p:pic>
      <p:pic>
        <p:nvPicPr>
          <p:cNvPr id="31" name="Espace réservé du contenu 7" descr="Profil masculin">
            <a:extLst>
              <a:ext uri="{FF2B5EF4-FFF2-40B4-BE49-F238E27FC236}">
                <a16:creationId xmlns:a16="http://schemas.microsoft.com/office/drawing/2014/main" id="{CDE910DF-B2FD-E29B-E54C-1CBE83772861}"/>
              </a:ext>
            </a:extLst>
          </p:cNvPr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1468119" y="4429758"/>
            <a:ext cx="629919" cy="629919"/>
          </a:xfrm>
          <a:prstGeom prst="rect">
            <a:avLst/>
          </a:prstGeom>
        </p:spPr>
      </p:pic>
      <p:pic>
        <p:nvPicPr>
          <p:cNvPr id="32" name="Espace réservé du contenu 7" descr="Profil masculin">
            <a:extLst>
              <a:ext uri="{FF2B5EF4-FFF2-40B4-BE49-F238E27FC236}">
                <a16:creationId xmlns:a16="http://schemas.microsoft.com/office/drawing/2014/main" id="{C40A34FD-9D06-F849-9A1D-7A8B669BE228}"/>
              </a:ext>
            </a:extLst>
          </p:cNvPr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2098038" y="4429758"/>
            <a:ext cx="629919" cy="629919"/>
          </a:xfrm>
          <a:prstGeom prst="rect">
            <a:avLst/>
          </a:prstGeom>
        </p:spPr>
      </p:pic>
      <p:pic>
        <p:nvPicPr>
          <p:cNvPr id="33" name="Espace réservé du contenu 7" descr="Profil masculin">
            <a:extLst>
              <a:ext uri="{FF2B5EF4-FFF2-40B4-BE49-F238E27FC236}">
                <a16:creationId xmlns:a16="http://schemas.microsoft.com/office/drawing/2014/main" id="{06F8FEF1-D4BF-B113-8509-9E0B266FDF5B}"/>
              </a:ext>
            </a:extLst>
          </p:cNvPr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2727957" y="4429758"/>
            <a:ext cx="629919" cy="629919"/>
          </a:xfrm>
          <a:prstGeom prst="rect">
            <a:avLst/>
          </a:prstGeom>
        </p:spPr>
      </p:pic>
      <p:pic>
        <p:nvPicPr>
          <p:cNvPr id="34" name="Espace réservé du contenu 7" descr="Profil masculin">
            <a:extLst>
              <a:ext uri="{FF2B5EF4-FFF2-40B4-BE49-F238E27FC236}">
                <a16:creationId xmlns:a16="http://schemas.microsoft.com/office/drawing/2014/main" id="{C426B5A4-A851-3F74-6416-BAA61DD9926C}"/>
              </a:ext>
            </a:extLst>
          </p:cNvPr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3357876" y="4429758"/>
            <a:ext cx="629919" cy="629919"/>
          </a:xfrm>
          <a:prstGeom prst="rect">
            <a:avLst/>
          </a:prstGeom>
        </p:spPr>
      </p:pic>
      <p:pic>
        <p:nvPicPr>
          <p:cNvPr id="35" name="Espace réservé du contenu 7" descr="Profil masculin">
            <a:extLst>
              <a:ext uri="{FF2B5EF4-FFF2-40B4-BE49-F238E27FC236}">
                <a16:creationId xmlns:a16="http://schemas.microsoft.com/office/drawing/2014/main" id="{56BFEE7E-E850-9653-FE0A-D2DA4281A001}"/>
              </a:ext>
            </a:extLst>
          </p:cNvPr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3987795" y="4429758"/>
            <a:ext cx="629919" cy="629919"/>
          </a:xfrm>
          <a:prstGeom prst="rect">
            <a:avLst/>
          </a:prstGeom>
        </p:spPr>
      </p:pic>
      <p:pic>
        <p:nvPicPr>
          <p:cNvPr id="36" name="Espace réservé du contenu 7" descr="Profil masculin">
            <a:extLst>
              <a:ext uri="{FF2B5EF4-FFF2-40B4-BE49-F238E27FC236}">
                <a16:creationId xmlns:a16="http://schemas.microsoft.com/office/drawing/2014/main" id="{0CFA2D87-5F11-DB35-D508-D39675A94979}"/>
              </a:ext>
            </a:extLst>
          </p:cNvPr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4617714" y="4429758"/>
            <a:ext cx="629919" cy="629919"/>
          </a:xfrm>
          <a:prstGeom prst="rect">
            <a:avLst/>
          </a:prstGeom>
        </p:spPr>
      </p:pic>
      <p:pic>
        <p:nvPicPr>
          <p:cNvPr id="37" name="Espace réservé du contenu 7" descr="Profil masculin">
            <a:extLst>
              <a:ext uri="{FF2B5EF4-FFF2-40B4-BE49-F238E27FC236}">
                <a16:creationId xmlns:a16="http://schemas.microsoft.com/office/drawing/2014/main" id="{9478AC9E-C89E-94FA-12AD-137ED662BD05}"/>
              </a:ext>
            </a:extLst>
          </p:cNvPr>
          <p:cNvPicPr>
            <a:picLocks noChangeAspect="1"/>
          </p:cNvPicPr>
          <p:nvPr>
            <p:custDataLst>
              <p:tags r:id="rId35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5247633" y="4429758"/>
            <a:ext cx="629919" cy="629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Espace réservé du contenu 3">
                <a:extLst>
                  <a:ext uri="{FF2B5EF4-FFF2-40B4-BE49-F238E27FC236}">
                    <a16:creationId xmlns:a16="http://schemas.microsoft.com/office/drawing/2014/main" id="{3766B067-0676-6D56-2B49-F5411430C570}"/>
                  </a:ext>
                </a:extLst>
              </p:cNvPr>
              <p:cNvSpPr txBox="1">
                <a:spLocks/>
              </p:cNvSpPr>
              <p:nvPr>
                <p:custDataLst>
                  <p:tags r:id="rId36"/>
                </p:custDataLst>
              </p:nvPr>
            </p:nvSpPr>
            <p:spPr>
              <a:xfrm>
                <a:off x="6314450" y="5079998"/>
                <a:ext cx="5181600" cy="1096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fr-FR"/>
                  <a:t>Résultat moyen des bénéficiaires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endChr m:val="|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fr-FR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endChr m:val="|"/>
                          <m:ctrlPr>
                            <a:rPr lang="fr-F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fr-F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38" name="Espace réservé du contenu 3">
                <a:extLst>
                  <a:ext uri="{FF2B5EF4-FFF2-40B4-BE49-F238E27FC236}">
                    <a16:creationId xmlns:a16="http://schemas.microsoft.com/office/drawing/2014/main" id="{3766B067-0676-6D56-2B49-F5411430C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7"/>
                </p:custDataLst>
              </p:nvPr>
            </p:nvSpPr>
            <p:spPr>
              <a:xfrm>
                <a:off x="6314450" y="5079998"/>
                <a:ext cx="5181600" cy="1096963"/>
              </a:xfrm>
              <a:prstGeom prst="rect">
                <a:avLst/>
              </a:prstGeom>
              <a:blipFill>
                <a:blip r:embed="rId78"/>
                <a:stretch>
                  <a:fillRect l="-588" t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Espace réservé du contenu 4">
                <a:extLst>
                  <a:ext uri="{FF2B5EF4-FFF2-40B4-BE49-F238E27FC236}">
                    <a16:creationId xmlns:a16="http://schemas.microsoft.com/office/drawing/2014/main" id="{60CA6606-E2FD-17B6-0DE1-1B2FDDE265F7}"/>
                  </a:ext>
                </a:extLst>
              </p:cNvPr>
              <p:cNvSpPr txBox="1">
                <a:spLocks/>
              </p:cNvSpPr>
              <p:nvPr>
                <p:custDataLst>
                  <p:tags r:id="rId37"/>
                </p:custDataLst>
              </p:nvPr>
            </p:nvSpPr>
            <p:spPr>
              <a:xfrm>
                <a:off x="6314450" y="1690688"/>
                <a:ext cx="5181600" cy="8493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fr-FR"/>
                  <a:t>Non-bénéficiaires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39" name="Espace réservé du contenu 4">
                <a:extLst>
                  <a:ext uri="{FF2B5EF4-FFF2-40B4-BE49-F238E27FC236}">
                    <a16:creationId xmlns:a16="http://schemas.microsoft.com/office/drawing/2014/main" id="{60CA6606-E2FD-17B6-0DE1-1B2FDDE26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9"/>
                </p:custDataLst>
              </p:nvPr>
            </p:nvSpPr>
            <p:spPr>
              <a:xfrm>
                <a:off x="6314450" y="1690688"/>
                <a:ext cx="5181600" cy="849312"/>
              </a:xfrm>
              <a:prstGeom prst="rect">
                <a:avLst/>
              </a:prstGeom>
              <a:blipFill>
                <a:blip r:embed="rId80"/>
                <a:stretch>
                  <a:fillRect t="-1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Espace réservé du contenu 7" descr="Profil masculin">
            <a:extLst>
              <a:ext uri="{FF2B5EF4-FFF2-40B4-BE49-F238E27FC236}">
                <a16:creationId xmlns:a16="http://schemas.microsoft.com/office/drawing/2014/main" id="{6C3F41E6-5DCB-14E1-6486-47A12FD1DB83}"/>
              </a:ext>
            </a:extLst>
          </p:cNvPr>
          <p:cNvPicPr>
            <a:picLocks noChangeAspect="1"/>
          </p:cNvPicPr>
          <p:nvPr>
            <p:custDataLst>
              <p:tags r:id="rId38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6314450" y="2540000"/>
            <a:ext cx="629919" cy="629919"/>
          </a:xfrm>
          <a:prstGeom prst="rect">
            <a:avLst/>
          </a:prstGeom>
        </p:spPr>
      </p:pic>
      <p:pic>
        <p:nvPicPr>
          <p:cNvPr id="41" name="Espace réservé du contenu 7" descr="Profil masculin">
            <a:extLst>
              <a:ext uri="{FF2B5EF4-FFF2-40B4-BE49-F238E27FC236}">
                <a16:creationId xmlns:a16="http://schemas.microsoft.com/office/drawing/2014/main" id="{A5ED2E1A-6B1F-24F5-244C-35508E149617}"/>
              </a:ext>
            </a:extLst>
          </p:cNvPr>
          <p:cNvPicPr>
            <a:picLocks noChangeAspect="1"/>
          </p:cNvPicPr>
          <p:nvPr>
            <p:custDataLst>
              <p:tags r:id="rId39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6944369" y="2540000"/>
            <a:ext cx="629919" cy="629919"/>
          </a:xfrm>
          <a:prstGeom prst="rect">
            <a:avLst/>
          </a:prstGeom>
        </p:spPr>
      </p:pic>
      <p:pic>
        <p:nvPicPr>
          <p:cNvPr id="42" name="Espace réservé du contenu 7" descr="Profil masculin">
            <a:extLst>
              <a:ext uri="{FF2B5EF4-FFF2-40B4-BE49-F238E27FC236}">
                <a16:creationId xmlns:a16="http://schemas.microsoft.com/office/drawing/2014/main" id="{E3FD8759-87BC-568E-7B05-B8191D4C0E89}"/>
              </a:ext>
            </a:extLst>
          </p:cNvPr>
          <p:cNvPicPr>
            <a:picLocks noChangeAspect="1"/>
          </p:cNvPicPr>
          <p:nvPr>
            <p:custDataLst>
              <p:tags r:id="rId40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7574288" y="2540000"/>
            <a:ext cx="629919" cy="629919"/>
          </a:xfrm>
          <a:prstGeom prst="rect">
            <a:avLst/>
          </a:prstGeom>
        </p:spPr>
      </p:pic>
      <p:pic>
        <p:nvPicPr>
          <p:cNvPr id="43" name="Espace réservé du contenu 7" descr="Profil masculin">
            <a:extLst>
              <a:ext uri="{FF2B5EF4-FFF2-40B4-BE49-F238E27FC236}">
                <a16:creationId xmlns:a16="http://schemas.microsoft.com/office/drawing/2014/main" id="{95A02BDE-A361-8B8C-B4BB-68B1D5542DFB}"/>
              </a:ext>
            </a:extLst>
          </p:cNvPr>
          <p:cNvPicPr>
            <a:picLocks noChangeAspect="1"/>
          </p:cNvPicPr>
          <p:nvPr>
            <p:custDataLst>
              <p:tags r:id="rId41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8204207" y="2540000"/>
            <a:ext cx="629919" cy="629919"/>
          </a:xfrm>
          <a:prstGeom prst="rect">
            <a:avLst/>
          </a:prstGeom>
        </p:spPr>
      </p:pic>
      <p:pic>
        <p:nvPicPr>
          <p:cNvPr id="44" name="Espace réservé du contenu 7" descr="Profil masculin">
            <a:extLst>
              <a:ext uri="{FF2B5EF4-FFF2-40B4-BE49-F238E27FC236}">
                <a16:creationId xmlns:a16="http://schemas.microsoft.com/office/drawing/2014/main" id="{5D0BF9F6-493D-3D76-E267-F98BD35D687F}"/>
              </a:ext>
            </a:extLst>
          </p:cNvPr>
          <p:cNvPicPr>
            <a:picLocks noChangeAspect="1"/>
          </p:cNvPicPr>
          <p:nvPr>
            <p:custDataLst>
              <p:tags r:id="rId42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8834126" y="2540000"/>
            <a:ext cx="629919" cy="629919"/>
          </a:xfrm>
          <a:prstGeom prst="rect">
            <a:avLst/>
          </a:prstGeom>
        </p:spPr>
      </p:pic>
      <p:pic>
        <p:nvPicPr>
          <p:cNvPr id="45" name="Espace réservé du contenu 7" descr="Profil masculin">
            <a:extLst>
              <a:ext uri="{FF2B5EF4-FFF2-40B4-BE49-F238E27FC236}">
                <a16:creationId xmlns:a16="http://schemas.microsoft.com/office/drawing/2014/main" id="{57074A40-B12F-D2E0-EE07-85F28AB8BE4E}"/>
              </a:ext>
            </a:extLst>
          </p:cNvPr>
          <p:cNvPicPr>
            <a:picLocks noChangeAspect="1"/>
          </p:cNvPicPr>
          <p:nvPr>
            <p:custDataLst>
              <p:tags r:id="rId43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9464045" y="2540000"/>
            <a:ext cx="629919" cy="629919"/>
          </a:xfrm>
          <a:prstGeom prst="rect">
            <a:avLst/>
          </a:prstGeom>
        </p:spPr>
      </p:pic>
      <p:pic>
        <p:nvPicPr>
          <p:cNvPr id="46" name="Espace réservé du contenu 7" descr="Profil masculin">
            <a:extLst>
              <a:ext uri="{FF2B5EF4-FFF2-40B4-BE49-F238E27FC236}">
                <a16:creationId xmlns:a16="http://schemas.microsoft.com/office/drawing/2014/main" id="{FC4A488F-8E5C-A94B-C17B-C2E8E0F4CD45}"/>
              </a:ext>
            </a:extLst>
          </p:cNvPr>
          <p:cNvPicPr>
            <a:picLocks noChangeAspect="1"/>
          </p:cNvPicPr>
          <p:nvPr>
            <p:custDataLst>
              <p:tags r:id="rId44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10093964" y="2540000"/>
            <a:ext cx="629919" cy="629919"/>
          </a:xfrm>
          <a:prstGeom prst="rect">
            <a:avLst/>
          </a:prstGeom>
        </p:spPr>
      </p:pic>
      <p:pic>
        <p:nvPicPr>
          <p:cNvPr id="47" name="Espace réservé du contenu 7" descr="Profil masculin">
            <a:extLst>
              <a:ext uri="{FF2B5EF4-FFF2-40B4-BE49-F238E27FC236}">
                <a16:creationId xmlns:a16="http://schemas.microsoft.com/office/drawing/2014/main" id="{D4FF41B8-3AEF-69F3-A75D-C9780AC6F9BD}"/>
              </a:ext>
            </a:extLst>
          </p:cNvPr>
          <p:cNvPicPr>
            <a:picLocks noChangeAspect="1"/>
          </p:cNvPicPr>
          <p:nvPr>
            <p:custDataLst>
              <p:tags r:id="rId45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10723883" y="2540000"/>
            <a:ext cx="629919" cy="629919"/>
          </a:xfrm>
          <a:prstGeom prst="rect">
            <a:avLst/>
          </a:prstGeom>
        </p:spPr>
      </p:pic>
      <p:pic>
        <p:nvPicPr>
          <p:cNvPr id="48" name="Espace réservé du contenu 7" descr="Profil masculin">
            <a:extLst>
              <a:ext uri="{FF2B5EF4-FFF2-40B4-BE49-F238E27FC236}">
                <a16:creationId xmlns:a16="http://schemas.microsoft.com/office/drawing/2014/main" id="{B0ED7162-6DCB-1D31-645F-54552D726CFB}"/>
              </a:ext>
            </a:extLst>
          </p:cNvPr>
          <p:cNvPicPr>
            <a:picLocks noChangeAspect="1"/>
          </p:cNvPicPr>
          <p:nvPr>
            <p:custDataLst>
              <p:tags r:id="rId46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6314450" y="3169919"/>
            <a:ext cx="629919" cy="629919"/>
          </a:xfrm>
          <a:prstGeom prst="rect">
            <a:avLst/>
          </a:prstGeom>
        </p:spPr>
      </p:pic>
      <p:pic>
        <p:nvPicPr>
          <p:cNvPr id="49" name="Espace réservé du contenu 7" descr="Profil masculin">
            <a:extLst>
              <a:ext uri="{FF2B5EF4-FFF2-40B4-BE49-F238E27FC236}">
                <a16:creationId xmlns:a16="http://schemas.microsoft.com/office/drawing/2014/main" id="{675C0216-E1FA-E996-08BB-9E4EF8683ED2}"/>
              </a:ext>
            </a:extLst>
          </p:cNvPr>
          <p:cNvPicPr>
            <a:picLocks noChangeAspect="1"/>
          </p:cNvPicPr>
          <p:nvPr>
            <p:custDataLst>
              <p:tags r:id="rId47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6944369" y="3169919"/>
            <a:ext cx="629919" cy="629919"/>
          </a:xfrm>
          <a:prstGeom prst="rect">
            <a:avLst/>
          </a:prstGeom>
        </p:spPr>
      </p:pic>
      <p:pic>
        <p:nvPicPr>
          <p:cNvPr id="50" name="Espace réservé du contenu 7" descr="Profil masculin">
            <a:extLst>
              <a:ext uri="{FF2B5EF4-FFF2-40B4-BE49-F238E27FC236}">
                <a16:creationId xmlns:a16="http://schemas.microsoft.com/office/drawing/2014/main" id="{FA03883A-591B-DDF5-3015-2CF64FB0FBB9}"/>
              </a:ext>
            </a:extLst>
          </p:cNvPr>
          <p:cNvPicPr>
            <a:picLocks noChangeAspect="1"/>
          </p:cNvPicPr>
          <p:nvPr>
            <p:custDataLst>
              <p:tags r:id="rId48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7574288" y="3169919"/>
            <a:ext cx="629919" cy="629919"/>
          </a:xfrm>
          <a:prstGeom prst="rect">
            <a:avLst/>
          </a:prstGeom>
        </p:spPr>
      </p:pic>
      <p:pic>
        <p:nvPicPr>
          <p:cNvPr id="51" name="Espace réservé du contenu 7" descr="Profil masculin">
            <a:extLst>
              <a:ext uri="{FF2B5EF4-FFF2-40B4-BE49-F238E27FC236}">
                <a16:creationId xmlns:a16="http://schemas.microsoft.com/office/drawing/2014/main" id="{7EF98805-49D7-633F-B941-D513EC07F21D}"/>
              </a:ext>
            </a:extLst>
          </p:cNvPr>
          <p:cNvPicPr>
            <a:picLocks noChangeAspect="1"/>
          </p:cNvPicPr>
          <p:nvPr>
            <p:custDataLst>
              <p:tags r:id="rId49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8204207" y="3169919"/>
            <a:ext cx="629919" cy="629919"/>
          </a:xfrm>
          <a:prstGeom prst="rect">
            <a:avLst/>
          </a:prstGeom>
        </p:spPr>
      </p:pic>
      <p:pic>
        <p:nvPicPr>
          <p:cNvPr id="52" name="Espace réservé du contenu 7" descr="Profil masculin">
            <a:extLst>
              <a:ext uri="{FF2B5EF4-FFF2-40B4-BE49-F238E27FC236}">
                <a16:creationId xmlns:a16="http://schemas.microsoft.com/office/drawing/2014/main" id="{641AEDD0-C28A-D453-2147-658E838C4FD7}"/>
              </a:ext>
            </a:extLst>
          </p:cNvPr>
          <p:cNvPicPr>
            <a:picLocks noChangeAspect="1"/>
          </p:cNvPicPr>
          <p:nvPr>
            <p:custDataLst>
              <p:tags r:id="rId50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8834126" y="3169919"/>
            <a:ext cx="629919" cy="629919"/>
          </a:xfrm>
          <a:prstGeom prst="rect">
            <a:avLst/>
          </a:prstGeom>
        </p:spPr>
      </p:pic>
      <p:pic>
        <p:nvPicPr>
          <p:cNvPr id="53" name="Espace réservé du contenu 7" descr="Profil masculin">
            <a:extLst>
              <a:ext uri="{FF2B5EF4-FFF2-40B4-BE49-F238E27FC236}">
                <a16:creationId xmlns:a16="http://schemas.microsoft.com/office/drawing/2014/main" id="{23C6B7A3-7752-25F9-5F65-A127E02103B1}"/>
              </a:ext>
            </a:extLst>
          </p:cNvPr>
          <p:cNvPicPr>
            <a:picLocks noChangeAspect="1"/>
          </p:cNvPicPr>
          <p:nvPr>
            <p:custDataLst>
              <p:tags r:id="rId51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9464045" y="3169919"/>
            <a:ext cx="629919" cy="629919"/>
          </a:xfrm>
          <a:prstGeom prst="rect">
            <a:avLst/>
          </a:prstGeom>
        </p:spPr>
      </p:pic>
      <p:pic>
        <p:nvPicPr>
          <p:cNvPr id="54" name="Espace réservé du contenu 7" descr="Profil masculin">
            <a:extLst>
              <a:ext uri="{FF2B5EF4-FFF2-40B4-BE49-F238E27FC236}">
                <a16:creationId xmlns:a16="http://schemas.microsoft.com/office/drawing/2014/main" id="{8B5D4F22-7BEC-9AE2-6CED-206B597DC464}"/>
              </a:ext>
            </a:extLst>
          </p:cNvPr>
          <p:cNvPicPr>
            <a:picLocks noChangeAspect="1"/>
          </p:cNvPicPr>
          <p:nvPr>
            <p:custDataLst>
              <p:tags r:id="rId52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10093964" y="3169919"/>
            <a:ext cx="629919" cy="629919"/>
          </a:xfrm>
          <a:prstGeom prst="rect">
            <a:avLst/>
          </a:prstGeom>
        </p:spPr>
      </p:pic>
      <p:pic>
        <p:nvPicPr>
          <p:cNvPr id="55" name="Espace réservé du contenu 7" descr="Profil masculin">
            <a:extLst>
              <a:ext uri="{FF2B5EF4-FFF2-40B4-BE49-F238E27FC236}">
                <a16:creationId xmlns:a16="http://schemas.microsoft.com/office/drawing/2014/main" id="{3E1D3429-CAC1-60C6-707A-A1ED5E173B24}"/>
              </a:ext>
            </a:extLst>
          </p:cNvPr>
          <p:cNvPicPr>
            <a:picLocks noChangeAspect="1"/>
          </p:cNvPicPr>
          <p:nvPr>
            <p:custDataLst>
              <p:tags r:id="rId53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10723883" y="3169919"/>
            <a:ext cx="629919" cy="629919"/>
          </a:xfrm>
          <a:prstGeom prst="rect">
            <a:avLst/>
          </a:prstGeom>
        </p:spPr>
      </p:pic>
      <p:pic>
        <p:nvPicPr>
          <p:cNvPr id="56" name="Espace réservé du contenu 7" descr="Profil masculin">
            <a:extLst>
              <a:ext uri="{FF2B5EF4-FFF2-40B4-BE49-F238E27FC236}">
                <a16:creationId xmlns:a16="http://schemas.microsoft.com/office/drawing/2014/main" id="{908F52BB-7BD5-0854-AA21-2003D0500900}"/>
              </a:ext>
            </a:extLst>
          </p:cNvPr>
          <p:cNvPicPr>
            <a:picLocks noChangeAspect="1"/>
          </p:cNvPicPr>
          <p:nvPr>
            <p:custDataLst>
              <p:tags r:id="rId54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6314450" y="3799838"/>
            <a:ext cx="629919" cy="629919"/>
          </a:xfrm>
          <a:prstGeom prst="rect">
            <a:avLst/>
          </a:prstGeom>
        </p:spPr>
      </p:pic>
      <p:pic>
        <p:nvPicPr>
          <p:cNvPr id="57" name="Espace réservé du contenu 7" descr="Profil masculin">
            <a:extLst>
              <a:ext uri="{FF2B5EF4-FFF2-40B4-BE49-F238E27FC236}">
                <a16:creationId xmlns:a16="http://schemas.microsoft.com/office/drawing/2014/main" id="{ED73C6B4-0B31-73A8-9883-2D559C25475F}"/>
              </a:ext>
            </a:extLst>
          </p:cNvPr>
          <p:cNvPicPr>
            <a:picLocks noChangeAspect="1"/>
          </p:cNvPicPr>
          <p:nvPr>
            <p:custDataLst>
              <p:tags r:id="rId55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6944369" y="3799838"/>
            <a:ext cx="629919" cy="629919"/>
          </a:xfrm>
          <a:prstGeom prst="rect">
            <a:avLst/>
          </a:prstGeom>
        </p:spPr>
      </p:pic>
      <p:pic>
        <p:nvPicPr>
          <p:cNvPr id="58" name="Espace réservé du contenu 7" descr="Profil masculin">
            <a:extLst>
              <a:ext uri="{FF2B5EF4-FFF2-40B4-BE49-F238E27FC236}">
                <a16:creationId xmlns:a16="http://schemas.microsoft.com/office/drawing/2014/main" id="{61477111-B92E-6D02-71C4-FFE3AE02D46D}"/>
              </a:ext>
            </a:extLst>
          </p:cNvPr>
          <p:cNvPicPr>
            <a:picLocks noChangeAspect="1"/>
          </p:cNvPicPr>
          <p:nvPr>
            <p:custDataLst>
              <p:tags r:id="rId56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7574288" y="3799838"/>
            <a:ext cx="629919" cy="629919"/>
          </a:xfrm>
          <a:prstGeom prst="rect">
            <a:avLst/>
          </a:prstGeom>
        </p:spPr>
      </p:pic>
      <p:pic>
        <p:nvPicPr>
          <p:cNvPr id="59" name="Espace réservé du contenu 7" descr="Profil masculin">
            <a:extLst>
              <a:ext uri="{FF2B5EF4-FFF2-40B4-BE49-F238E27FC236}">
                <a16:creationId xmlns:a16="http://schemas.microsoft.com/office/drawing/2014/main" id="{58BD2B53-956A-C72C-18AF-35BC0F98D143}"/>
              </a:ext>
            </a:extLst>
          </p:cNvPr>
          <p:cNvPicPr>
            <a:picLocks noChangeAspect="1"/>
          </p:cNvPicPr>
          <p:nvPr>
            <p:custDataLst>
              <p:tags r:id="rId57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8204207" y="3799838"/>
            <a:ext cx="629919" cy="629919"/>
          </a:xfrm>
          <a:prstGeom prst="rect">
            <a:avLst/>
          </a:prstGeom>
        </p:spPr>
      </p:pic>
      <p:pic>
        <p:nvPicPr>
          <p:cNvPr id="60" name="Espace réservé du contenu 7" descr="Profil masculin">
            <a:extLst>
              <a:ext uri="{FF2B5EF4-FFF2-40B4-BE49-F238E27FC236}">
                <a16:creationId xmlns:a16="http://schemas.microsoft.com/office/drawing/2014/main" id="{ED363F8E-7367-783D-00D9-2A6B11AE2F62}"/>
              </a:ext>
            </a:extLst>
          </p:cNvPr>
          <p:cNvPicPr>
            <a:picLocks noChangeAspect="1"/>
          </p:cNvPicPr>
          <p:nvPr>
            <p:custDataLst>
              <p:tags r:id="rId58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8834126" y="3799838"/>
            <a:ext cx="629919" cy="629919"/>
          </a:xfrm>
          <a:prstGeom prst="rect">
            <a:avLst/>
          </a:prstGeom>
        </p:spPr>
      </p:pic>
      <p:pic>
        <p:nvPicPr>
          <p:cNvPr id="61" name="Espace réservé du contenu 7" descr="Profil masculin">
            <a:extLst>
              <a:ext uri="{FF2B5EF4-FFF2-40B4-BE49-F238E27FC236}">
                <a16:creationId xmlns:a16="http://schemas.microsoft.com/office/drawing/2014/main" id="{263D8041-4A5D-FDDD-66F3-A3EDEA6DAD47}"/>
              </a:ext>
            </a:extLst>
          </p:cNvPr>
          <p:cNvPicPr>
            <a:picLocks noChangeAspect="1"/>
          </p:cNvPicPr>
          <p:nvPr>
            <p:custDataLst>
              <p:tags r:id="rId59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9464045" y="3799838"/>
            <a:ext cx="629919" cy="629919"/>
          </a:xfrm>
          <a:prstGeom prst="rect">
            <a:avLst/>
          </a:prstGeom>
        </p:spPr>
      </p:pic>
      <p:pic>
        <p:nvPicPr>
          <p:cNvPr id="62" name="Espace réservé du contenu 7" descr="Profil masculin">
            <a:extLst>
              <a:ext uri="{FF2B5EF4-FFF2-40B4-BE49-F238E27FC236}">
                <a16:creationId xmlns:a16="http://schemas.microsoft.com/office/drawing/2014/main" id="{325F829E-51E5-6771-8D5C-52C35E7F3E28}"/>
              </a:ext>
            </a:extLst>
          </p:cNvPr>
          <p:cNvPicPr>
            <a:picLocks noChangeAspect="1"/>
          </p:cNvPicPr>
          <p:nvPr>
            <p:custDataLst>
              <p:tags r:id="rId60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10093964" y="3799838"/>
            <a:ext cx="629919" cy="629919"/>
          </a:xfrm>
          <a:prstGeom prst="rect">
            <a:avLst/>
          </a:prstGeom>
        </p:spPr>
      </p:pic>
      <p:pic>
        <p:nvPicPr>
          <p:cNvPr id="63" name="Espace réservé du contenu 7" descr="Profil masculin">
            <a:extLst>
              <a:ext uri="{FF2B5EF4-FFF2-40B4-BE49-F238E27FC236}">
                <a16:creationId xmlns:a16="http://schemas.microsoft.com/office/drawing/2014/main" id="{081116CC-12D6-0D94-234B-1111D3AA5A5D}"/>
              </a:ext>
            </a:extLst>
          </p:cNvPr>
          <p:cNvPicPr>
            <a:picLocks noChangeAspect="1"/>
          </p:cNvPicPr>
          <p:nvPr>
            <p:custDataLst>
              <p:tags r:id="rId61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10723883" y="3799838"/>
            <a:ext cx="629919" cy="629919"/>
          </a:xfrm>
          <a:prstGeom prst="rect">
            <a:avLst/>
          </a:prstGeom>
        </p:spPr>
      </p:pic>
      <p:pic>
        <p:nvPicPr>
          <p:cNvPr id="64" name="Espace réservé du contenu 7" descr="Profil masculin">
            <a:extLst>
              <a:ext uri="{FF2B5EF4-FFF2-40B4-BE49-F238E27FC236}">
                <a16:creationId xmlns:a16="http://schemas.microsoft.com/office/drawing/2014/main" id="{617FF3F6-B0F7-CB95-B233-659FAA99FBF6}"/>
              </a:ext>
            </a:extLst>
          </p:cNvPr>
          <p:cNvPicPr>
            <a:picLocks noChangeAspect="1"/>
          </p:cNvPicPr>
          <p:nvPr>
            <p:custDataLst>
              <p:tags r:id="rId62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6314450" y="4429757"/>
            <a:ext cx="629919" cy="629919"/>
          </a:xfrm>
          <a:prstGeom prst="rect">
            <a:avLst/>
          </a:prstGeom>
        </p:spPr>
      </p:pic>
      <p:pic>
        <p:nvPicPr>
          <p:cNvPr id="65" name="Espace réservé du contenu 7" descr="Profil masculin">
            <a:extLst>
              <a:ext uri="{FF2B5EF4-FFF2-40B4-BE49-F238E27FC236}">
                <a16:creationId xmlns:a16="http://schemas.microsoft.com/office/drawing/2014/main" id="{F01E9C3D-B2EE-A56C-CB90-291395142F66}"/>
              </a:ext>
            </a:extLst>
          </p:cNvPr>
          <p:cNvPicPr>
            <a:picLocks noChangeAspect="1"/>
          </p:cNvPicPr>
          <p:nvPr>
            <p:custDataLst>
              <p:tags r:id="rId63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6944369" y="4429757"/>
            <a:ext cx="629919" cy="629919"/>
          </a:xfrm>
          <a:prstGeom prst="rect">
            <a:avLst/>
          </a:prstGeom>
        </p:spPr>
      </p:pic>
      <p:pic>
        <p:nvPicPr>
          <p:cNvPr id="66" name="Espace réservé du contenu 7" descr="Profil masculin">
            <a:extLst>
              <a:ext uri="{FF2B5EF4-FFF2-40B4-BE49-F238E27FC236}">
                <a16:creationId xmlns:a16="http://schemas.microsoft.com/office/drawing/2014/main" id="{92702399-8F2A-C1A5-A2D9-A0BE8A1FF655}"/>
              </a:ext>
            </a:extLst>
          </p:cNvPr>
          <p:cNvPicPr>
            <a:picLocks noChangeAspect="1"/>
          </p:cNvPicPr>
          <p:nvPr>
            <p:custDataLst>
              <p:tags r:id="rId64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7574288" y="4429757"/>
            <a:ext cx="629919" cy="629919"/>
          </a:xfrm>
          <a:prstGeom prst="rect">
            <a:avLst/>
          </a:prstGeom>
        </p:spPr>
      </p:pic>
      <p:pic>
        <p:nvPicPr>
          <p:cNvPr id="67" name="Espace réservé du contenu 7" descr="Profil masculin">
            <a:extLst>
              <a:ext uri="{FF2B5EF4-FFF2-40B4-BE49-F238E27FC236}">
                <a16:creationId xmlns:a16="http://schemas.microsoft.com/office/drawing/2014/main" id="{B5829FFC-3024-BBF5-EB5C-054059E893C5}"/>
              </a:ext>
            </a:extLst>
          </p:cNvPr>
          <p:cNvPicPr>
            <a:picLocks noChangeAspect="1"/>
          </p:cNvPicPr>
          <p:nvPr>
            <p:custDataLst>
              <p:tags r:id="rId65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8204207" y="4429757"/>
            <a:ext cx="629919" cy="629919"/>
          </a:xfrm>
          <a:prstGeom prst="rect">
            <a:avLst/>
          </a:prstGeom>
        </p:spPr>
      </p:pic>
      <p:pic>
        <p:nvPicPr>
          <p:cNvPr id="68" name="Espace réservé du contenu 7" descr="Profil masculin">
            <a:extLst>
              <a:ext uri="{FF2B5EF4-FFF2-40B4-BE49-F238E27FC236}">
                <a16:creationId xmlns:a16="http://schemas.microsoft.com/office/drawing/2014/main" id="{9A45722F-93B7-85F3-9883-A58D9CBD7BA5}"/>
              </a:ext>
            </a:extLst>
          </p:cNvPr>
          <p:cNvPicPr>
            <a:picLocks noChangeAspect="1"/>
          </p:cNvPicPr>
          <p:nvPr>
            <p:custDataLst>
              <p:tags r:id="rId66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8834126" y="4429757"/>
            <a:ext cx="629919" cy="629919"/>
          </a:xfrm>
          <a:prstGeom prst="rect">
            <a:avLst/>
          </a:prstGeom>
        </p:spPr>
      </p:pic>
      <p:pic>
        <p:nvPicPr>
          <p:cNvPr id="69" name="Espace réservé du contenu 7" descr="Profil masculin">
            <a:extLst>
              <a:ext uri="{FF2B5EF4-FFF2-40B4-BE49-F238E27FC236}">
                <a16:creationId xmlns:a16="http://schemas.microsoft.com/office/drawing/2014/main" id="{D576E1C4-FAD2-ACC4-80FA-9D8547AE3150}"/>
              </a:ext>
            </a:extLst>
          </p:cNvPr>
          <p:cNvPicPr>
            <a:picLocks noChangeAspect="1"/>
          </p:cNvPicPr>
          <p:nvPr>
            <p:custDataLst>
              <p:tags r:id="rId67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9464045" y="4429757"/>
            <a:ext cx="629919" cy="629919"/>
          </a:xfrm>
          <a:prstGeom prst="rect">
            <a:avLst/>
          </a:prstGeom>
        </p:spPr>
      </p:pic>
      <p:pic>
        <p:nvPicPr>
          <p:cNvPr id="70" name="Espace réservé du contenu 7" descr="Profil masculin">
            <a:extLst>
              <a:ext uri="{FF2B5EF4-FFF2-40B4-BE49-F238E27FC236}">
                <a16:creationId xmlns:a16="http://schemas.microsoft.com/office/drawing/2014/main" id="{8081B8EB-967F-DBC5-1F14-9822A1975171}"/>
              </a:ext>
            </a:extLst>
          </p:cNvPr>
          <p:cNvPicPr>
            <a:picLocks noChangeAspect="1"/>
          </p:cNvPicPr>
          <p:nvPr>
            <p:custDataLst>
              <p:tags r:id="rId68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10093964" y="4429757"/>
            <a:ext cx="629919" cy="629919"/>
          </a:xfrm>
          <a:prstGeom prst="rect">
            <a:avLst/>
          </a:prstGeom>
        </p:spPr>
      </p:pic>
      <p:pic>
        <p:nvPicPr>
          <p:cNvPr id="71" name="Espace réservé du contenu 7" descr="Profil masculin">
            <a:extLst>
              <a:ext uri="{FF2B5EF4-FFF2-40B4-BE49-F238E27FC236}">
                <a16:creationId xmlns:a16="http://schemas.microsoft.com/office/drawing/2014/main" id="{38B01304-4D14-F00D-DE78-2D44A2508D72}"/>
              </a:ext>
            </a:extLst>
          </p:cNvPr>
          <p:cNvPicPr>
            <a:picLocks noChangeAspect="1"/>
          </p:cNvPicPr>
          <p:nvPr>
            <p:custDataLst>
              <p:tags r:id="rId69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10723883" y="4429757"/>
            <a:ext cx="629919" cy="62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CC8F4802-CC91-E7AC-2946-DA5FA0D8288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/>
              <a:t>Le modèle causal de Rubin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3DB1C466-C726-C164-EB35-533E5ECBCED5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fr-FR"/>
                  <a:t>Quel est l'impact du programme sur les bénéficiaires</a:t>
                </a:r>
              </a:p>
              <a:p>
                <a:r>
                  <a:rPr lang="fr-FR"/>
                  <a:t>Effet moyen du traitement sur les traités (ATT)</a:t>
                </a:r>
              </a:p>
              <a:p>
                <a:r>
                  <a:rPr lang="fr-FR"/>
                  <a:t>C'est la différence entre </a:t>
                </a:r>
              </a:p>
              <a:p>
                <a:pPr lvl="1"/>
                <a:r>
                  <a:rPr lang="fr-FR"/>
                  <a:t>Le résultat moyen des bénéficiaires:</a:t>
                </a:r>
                <a:br>
                  <a:rPr lang="fr-FR"/>
                </a:br>
                <a:r>
                  <a:rPr lang="fr-FR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endChr m:val="|"/>
                        <m:ctrlP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fr-F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fr-FR"/>
                  <a:t> …</a:t>
                </a:r>
              </a:p>
              <a:p>
                <a:pPr lvl="1"/>
                <a:r>
                  <a:rPr lang="fr-FR"/>
                  <a:t>… et le résultat moyen des bénéficiaires, s'ils n'avaient pas été traités :</a:t>
                </a:r>
                <a:br>
                  <a:rPr lang="fr-FR"/>
                </a:br>
                <a:r>
                  <a:rPr lang="fr-FR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endChr m:val="|"/>
                        <m:ctrlP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fr-FR"/>
              </a:p>
              <a:p>
                <a:r>
                  <a:rPr lang="fr-FR"/>
                  <a:t>Estimation de l'effet sur les individus ciblés par le programme</a:t>
                </a:r>
              </a:p>
              <a:p>
                <a:r>
                  <a:rPr lang="fr-FR" b="1"/>
                  <a:t>Problème du contrefactuel </a:t>
                </a:r>
                <a:r>
                  <a:rPr lang="fr-FR"/>
                  <a:t>: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endChr m:val="|"/>
                        <m:ctrlP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fr-FR"/>
                  <a:t> n'est pas observable </a:t>
                </a:r>
              </a:p>
              <a:p>
                <a14:m>
                  <m:oMath xmlns:m="http://schemas.openxmlformats.org/officeDocument/2006/math">
                    <m:r>
                      <a:rPr lang="fr-FR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endChr m:val="|"/>
                        <m:ctrlPr>
                          <a:rPr lang="fr-F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  <m:r>
                      <a:rPr lang="fr-FR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=1)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endChr m:val="|"/>
                        <m:ctrlPr>
                          <a:rPr lang="fr-F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/>
              </a:p>
              <a:p>
                <a:r>
                  <a:rPr lang="fr-FR" b="1"/>
                  <a:t>C'est toute la question !</a:t>
                </a:r>
              </a:p>
            </p:txBody>
          </p:sp>
        </mc:Choice>
        <mc:Fallback xmlns="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3DB1C466-C726-C164-EB35-533E5ECBCE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928" t="-2801" b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515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2FEEC-93E6-026A-2444-0DB0D66C040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/>
              <a:t>Modèle causal de Rubin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A53CF7-CFA0-27BA-0EA2-28E06A653C44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En résumé, on va toujours comparer des unités non bénéficiaires en faisant comme si elles avaient été bénéficiaires</a:t>
            </a:r>
          </a:p>
          <a:p>
            <a:r>
              <a:rPr lang="fr-FR"/>
              <a:t>Mais la question restera de déterminer dans quelle mesure les non-bénéficiaires sont identiques à des bénéficiaires qui n'auraient pas reçu de traitement</a:t>
            </a:r>
          </a:p>
          <a:p>
            <a:r>
              <a:rPr lang="fr-FR"/>
              <a:t>Toute la boîte à outil de l'évaluation d'impact vise à constituer ce contrefactuel et à tester sa fiabilité</a:t>
            </a:r>
          </a:p>
        </p:txBody>
      </p:sp>
    </p:spTree>
    <p:extLst>
      <p:ext uri="{BB962C8B-B14F-4D97-AF65-F5344CB8AC3E}">
        <p14:creationId xmlns:p14="http://schemas.microsoft.com/office/powerpoint/2010/main" val="2748272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8BFAB77-3062-426C-3287-7B063BBBBAF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/>
              <a:t>Discussion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D779E53-219E-1A56-278E-5A80737D6919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lvl="1"/>
            <a:r>
              <a:rPr lang="fr-FR" sz="2800"/>
              <a:t>Cette approche de contrefactuel vous semble-t-elle pertinente pour vos travaux ? Avez-vous déjà rencontré ou utilisé des méthodes s'appuyant sur cette approche contrefactuelle</a:t>
            </a:r>
          </a:p>
        </p:txBody>
      </p:sp>
    </p:spTree>
    <p:extLst>
      <p:ext uri="{BB962C8B-B14F-4D97-AF65-F5344CB8AC3E}">
        <p14:creationId xmlns:p14="http://schemas.microsoft.com/office/powerpoint/2010/main" val="38047411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6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6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9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6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9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1165</Words>
  <Application>Microsoft Office PowerPoint</Application>
  <PresentationFormat>Grand écran</PresentationFormat>
  <Paragraphs>97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Thème Office</vt:lpstr>
      <vt:lpstr>Le cadre d’analyse des résultats potentiels</vt:lpstr>
      <vt:lpstr>Le modèle causal de Rubin</vt:lpstr>
      <vt:lpstr>Le modèle causal de Rubin</vt:lpstr>
      <vt:lpstr>Deux clones dans des mondes parallèles</vt:lpstr>
      <vt:lpstr>Le modèle causal de Rubin</vt:lpstr>
      <vt:lpstr>Le modèle causal de Rubin</vt:lpstr>
      <vt:lpstr>Le modèle causal de Rubin</vt:lpstr>
      <vt:lpstr>Modèle causal de Rubin</vt:lpstr>
      <vt:lpstr>Discussion</vt:lpstr>
      <vt:lpstr>Tour d'horizon rapide des méthodes</vt:lpstr>
      <vt:lpstr>Principales méthodes d'identification causale</vt:lpstr>
      <vt:lpstr>Principales méthodes d'identification causale</vt:lpstr>
      <vt:lpstr>Économétrie spatiale : Une hybridation entre économie et géographie</vt:lpstr>
      <vt:lpstr>L'essence de la spatialité</vt:lpstr>
      <vt:lpstr>Discussion</vt:lpstr>
      <vt:lpstr>Travaux de groupe</vt:lpstr>
      <vt:lpstr>Revue croisée de deux articles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Thivillon</dc:creator>
  <cp:lastModifiedBy>Thomas Thivillon</cp:lastModifiedBy>
  <cp:revision>3</cp:revision>
  <dcterms:created xsi:type="dcterms:W3CDTF">2025-06-30T14:47:53Z</dcterms:created>
  <dcterms:modified xsi:type="dcterms:W3CDTF">2025-07-01T16:22:59Z</dcterms:modified>
</cp:coreProperties>
</file>