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6" r:id="rId2"/>
    <p:sldId id="259" r:id="rId3"/>
    <p:sldId id="262" r:id="rId4"/>
    <p:sldId id="260" r:id="rId5"/>
    <p:sldId id="263" r:id="rId6"/>
    <p:sldId id="257" r:id="rId7"/>
    <p:sldId id="261" r:id="rId8"/>
    <p:sldId id="267" r:id="rId9"/>
    <p:sldId id="264" r:id="rId10"/>
    <p:sldId id="265" r:id="rId11"/>
    <p:sldId id="268" r:id="rId12"/>
    <p:sldId id="269" r:id="rId13"/>
    <p:sldId id="270" r:id="rId14"/>
    <p:sldId id="271" r:id="rId15"/>
    <p:sldId id="273" r:id="rId16"/>
    <p:sldId id="274" r:id="rId17"/>
    <p:sldId id="275" r:id="rId18"/>
    <p:sldId id="272" r:id="rId19"/>
    <p:sldId id="283" r:id="rId20"/>
    <p:sldId id="278" r:id="rId21"/>
    <p:sldId id="279" r:id="rId22"/>
    <p:sldId id="284" r:id="rId23"/>
    <p:sldId id="281" r:id="rId24"/>
    <p:sldId id="282" r:id="rId25"/>
    <p:sldId id="276" r:id="rId26"/>
    <p:sldId id="286" r:id="rId27"/>
    <p:sldId id="285" r:id="rId28"/>
    <p:sldId id="287" r:id="rId29"/>
    <p:sldId id="288" r:id="rId30"/>
    <p:sldId id="289" r:id="rId31"/>
    <p:sldId id="290" r:id="rId32"/>
    <p:sldId id="293" r:id="rId33"/>
    <p:sldId id="291" r:id="rId34"/>
    <p:sldId id="292" r:id="rId35"/>
    <p:sldId id="294" r:id="rId36"/>
    <p:sldId id="295" r:id="rId37"/>
    <p:sldId id="296" r:id="rId38"/>
    <p:sldId id="297" r:id="rId39"/>
    <p:sldId id="298" r:id="rId40"/>
    <p:sldId id="299" r:id="rId41"/>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1FECB4D8-DB02-4DC6-A0A2-4F2EBAE1DC90}" styleName="Style moyen 1 - Accentuation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EB344D84-9AFB-497E-A393-DC336BA19D2E}" styleName="Style moyen 3 - Accentuation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947" autoAdjust="0"/>
  </p:normalViewPr>
  <p:slideViewPr>
    <p:cSldViewPr snapToGrid="0">
      <p:cViewPr varScale="1">
        <p:scale>
          <a:sx n="73" d="100"/>
          <a:sy n="73" d="100"/>
        </p:scale>
        <p:origin x="99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2B4D05-7B27-4ACA-B390-629921E58724}" type="datetimeFigureOut">
              <a:rPr lang="fr-FR" smtClean="0"/>
              <a:t>15/10/2024</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8096CA-EF1E-4B8D-B873-3207C4F2DF8F}" type="slidenum">
              <a:rPr lang="fr-FR" smtClean="0"/>
              <a:t>‹N°›</a:t>
            </a:fld>
            <a:endParaRPr lang="fr-FR"/>
          </a:p>
        </p:txBody>
      </p:sp>
    </p:spTree>
    <p:extLst>
      <p:ext uri="{BB962C8B-B14F-4D97-AF65-F5344CB8AC3E}">
        <p14:creationId xmlns:p14="http://schemas.microsoft.com/office/powerpoint/2010/main" val="28087373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64DD123-516D-E43C-E423-421103871924}"/>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1721449A-7016-6BCE-F9A3-F237696EC7A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67108D45-6149-47A4-E8C6-70B0005E8958}"/>
              </a:ext>
            </a:extLst>
          </p:cNvPr>
          <p:cNvSpPr>
            <a:spLocks noGrp="1"/>
          </p:cNvSpPr>
          <p:nvPr>
            <p:ph type="dt" sz="half" idx="10"/>
          </p:nvPr>
        </p:nvSpPr>
        <p:spPr/>
        <p:txBody>
          <a:bodyPr/>
          <a:lstStyle/>
          <a:p>
            <a:fld id="{858D3960-AD67-4093-BD43-25B40AABDC13}" type="datetimeFigureOut">
              <a:rPr lang="fr-FR" smtClean="0"/>
              <a:t>15/10/2024</a:t>
            </a:fld>
            <a:endParaRPr lang="fr-FR"/>
          </a:p>
        </p:txBody>
      </p:sp>
      <p:sp>
        <p:nvSpPr>
          <p:cNvPr id="5" name="Espace réservé du pied de page 4">
            <a:extLst>
              <a:ext uri="{FF2B5EF4-FFF2-40B4-BE49-F238E27FC236}">
                <a16:creationId xmlns:a16="http://schemas.microsoft.com/office/drawing/2014/main" id="{F1513013-46B6-4D52-2F80-7DC9FF19B220}"/>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C051055D-4872-2528-4578-BD3CB0EAF2AD}"/>
              </a:ext>
            </a:extLst>
          </p:cNvPr>
          <p:cNvSpPr>
            <a:spLocks noGrp="1"/>
          </p:cNvSpPr>
          <p:nvPr>
            <p:ph type="sldNum" sz="quarter" idx="12"/>
          </p:nvPr>
        </p:nvSpPr>
        <p:spPr/>
        <p:txBody>
          <a:bodyPr/>
          <a:lstStyle/>
          <a:p>
            <a:fld id="{61A54CBA-C2E4-4745-BBDE-3BB70EDD42F7}" type="slidenum">
              <a:rPr lang="fr-FR" smtClean="0"/>
              <a:t>‹N°›</a:t>
            </a:fld>
            <a:endParaRPr lang="fr-FR"/>
          </a:p>
        </p:txBody>
      </p:sp>
    </p:spTree>
    <p:extLst>
      <p:ext uri="{BB962C8B-B14F-4D97-AF65-F5344CB8AC3E}">
        <p14:creationId xmlns:p14="http://schemas.microsoft.com/office/powerpoint/2010/main" val="8538377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C4E303F-6A14-9937-37FD-B5FFA0D35386}"/>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CF4ED1F5-2A81-1E5B-84AA-ECB2CB302899}"/>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9414B8E3-A9F5-F6AF-7A9D-7F760A17EF36}"/>
              </a:ext>
            </a:extLst>
          </p:cNvPr>
          <p:cNvSpPr>
            <a:spLocks noGrp="1"/>
          </p:cNvSpPr>
          <p:nvPr>
            <p:ph type="dt" sz="half" idx="10"/>
          </p:nvPr>
        </p:nvSpPr>
        <p:spPr/>
        <p:txBody>
          <a:bodyPr/>
          <a:lstStyle/>
          <a:p>
            <a:fld id="{858D3960-AD67-4093-BD43-25B40AABDC13}" type="datetimeFigureOut">
              <a:rPr lang="fr-FR" smtClean="0"/>
              <a:t>15/10/2024</a:t>
            </a:fld>
            <a:endParaRPr lang="fr-FR"/>
          </a:p>
        </p:txBody>
      </p:sp>
      <p:sp>
        <p:nvSpPr>
          <p:cNvPr id="5" name="Espace réservé du pied de page 4">
            <a:extLst>
              <a:ext uri="{FF2B5EF4-FFF2-40B4-BE49-F238E27FC236}">
                <a16:creationId xmlns:a16="http://schemas.microsoft.com/office/drawing/2014/main" id="{273A3BB4-7370-FEE1-37F6-80B6E6E0B6A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2EC1160F-5F5F-B7BB-EAA7-991BE340A895}"/>
              </a:ext>
            </a:extLst>
          </p:cNvPr>
          <p:cNvSpPr>
            <a:spLocks noGrp="1"/>
          </p:cNvSpPr>
          <p:nvPr>
            <p:ph type="sldNum" sz="quarter" idx="12"/>
          </p:nvPr>
        </p:nvSpPr>
        <p:spPr/>
        <p:txBody>
          <a:bodyPr/>
          <a:lstStyle/>
          <a:p>
            <a:fld id="{61A54CBA-C2E4-4745-BBDE-3BB70EDD42F7}" type="slidenum">
              <a:rPr lang="fr-FR" smtClean="0"/>
              <a:t>‹N°›</a:t>
            </a:fld>
            <a:endParaRPr lang="fr-FR"/>
          </a:p>
        </p:txBody>
      </p:sp>
    </p:spTree>
    <p:extLst>
      <p:ext uri="{BB962C8B-B14F-4D97-AF65-F5344CB8AC3E}">
        <p14:creationId xmlns:p14="http://schemas.microsoft.com/office/powerpoint/2010/main" val="3634526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FEB9E38C-BB6C-6CD1-08F1-9666DDBF7CD4}"/>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84EAC25C-70F0-0236-A499-A19F95286070}"/>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F070DA86-938E-75B7-8993-F4424DF8BF87}"/>
              </a:ext>
            </a:extLst>
          </p:cNvPr>
          <p:cNvSpPr>
            <a:spLocks noGrp="1"/>
          </p:cNvSpPr>
          <p:nvPr>
            <p:ph type="dt" sz="half" idx="10"/>
          </p:nvPr>
        </p:nvSpPr>
        <p:spPr/>
        <p:txBody>
          <a:bodyPr/>
          <a:lstStyle/>
          <a:p>
            <a:fld id="{858D3960-AD67-4093-BD43-25B40AABDC13}" type="datetimeFigureOut">
              <a:rPr lang="fr-FR" smtClean="0"/>
              <a:t>15/10/2024</a:t>
            </a:fld>
            <a:endParaRPr lang="fr-FR"/>
          </a:p>
        </p:txBody>
      </p:sp>
      <p:sp>
        <p:nvSpPr>
          <p:cNvPr id="5" name="Espace réservé du pied de page 4">
            <a:extLst>
              <a:ext uri="{FF2B5EF4-FFF2-40B4-BE49-F238E27FC236}">
                <a16:creationId xmlns:a16="http://schemas.microsoft.com/office/drawing/2014/main" id="{619392C0-E389-B5DF-A83A-3985C1EE0C12}"/>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675F9725-3646-C2D3-18FA-6B9D33C6AD46}"/>
              </a:ext>
            </a:extLst>
          </p:cNvPr>
          <p:cNvSpPr>
            <a:spLocks noGrp="1"/>
          </p:cNvSpPr>
          <p:nvPr>
            <p:ph type="sldNum" sz="quarter" idx="12"/>
          </p:nvPr>
        </p:nvSpPr>
        <p:spPr/>
        <p:txBody>
          <a:bodyPr/>
          <a:lstStyle/>
          <a:p>
            <a:fld id="{61A54CBA-C2E4-4745-BBDE-3BB70EDD42F7}" type="slidenum">
              <a:rPr lang="fr-FR" smtClean="0"/>
              <a:t>‹N°›</a:t>
            </a:fld>
            <a:endParaRPr lang="fr-FR"/>
          </a:p>
        </p:txBody>
      </p:sp>
    </p:spTree>
    <p:extLst>
      <p:ext uri="{BB962C8B-B14F-4D97-AF65-F5344CB8AC3E}">
        <p14:creationId xmlns:p14="http://schemas.microsoft.com/office/powerpoint/2010/main" val="7803084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4F1162A-DAD6-1F18-C5AF-633BE9858676}"/>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23B41C9C-2DA2-A1F9-B178-05E314CACC3D}"/>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44EB029F-378B-A1FD-8E1A-F50524C91E64}"/>
              </a:ext>
            </a:extLst>
          </p:cNvPr>
          <p:cNvSpPr>
            <a:spLocks noGrp="1"/>
          </p:cNvSpPr>
          <p:nvPr>
            <p:ph type="dt" sz="half" idx="10"/>
          </p:nvPr>
        </p:nvSpPr>
        <p:spPr/>
        <p:txBody>
          <a:bodyPr/>
          <a:lstStyle/>
          <a:p>
            <a:fld id="{858D3960-AD67-4093-BD43-25B40AABDC13}" type="datetimeFigureOut">
              <a:rPr lang="fr-FR" smtClean="0"/>
              <a:t>15/10/2024</a:t>
            </a:fld>
            <a:endParaRPr lang="fr-FR"/>
          </a:p>
        </p:txBody>
      </p:sp>
      <p:sp>
        <p:nvSpPr>
          <p:cNvPr id="5" name="Espace réservé du pied de page 4">
            <a:extLst>
              <a:ext uri="{FF2B5EF4-FFF2-40B4-BE49-F238E27FC236}">
                <a16:creationId xmlns:a16="http://schemas.microsoft.com/office/drawing/2014/main" id="{D44102B6-5B00-389D-6564-B2E0BBCCA09A}"/>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A8FC3F2-968E-A9BB-69A1-06875430EB93}"/>
              </a:ext>
            </a:extLst>
          </p:cNvPr>
          <p:cNvSpPr>
            <a:spLocks noGrp="1"/>
          </p:cNvSpPr>
          <p:nvPr>
            <p:ph type="sldNum" sz="quarter" idx="12"/>
          </p:nvPr>
        </p:nvSpPr>
        <p:spPr/>
        <p:txBody>
          <a:bodyPr/>
          <a:lstStyle/>
          <a:p>
            <a:fld id="{61A54CBA-C2E4-4745-BBDE-3BB70EDD42F7}" type="slidenum">
              <a:rPr lang="fr-FR" smtClean="0"/>
              <a:t>‹N°›</a:t>
            </a:fld>
            <a:endParaRPr lang="fr-FR"/>
          </a:p>
        </p:txBody>
      </p:sp>
    </p:spTree>
    <p:extLst>
      <p:ext uri="{BB962C8B-B14F-4D97-AF65-F5344CB8AC3E}">
        <p14:creationId xmlns:p14="http://schemas.microsoft.com/office/powerpoint/2010/main" val="30017523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27A73F5-A800-E097-7743-D37D14CEFA96}"/>
              </a:ext>
            </a:extLst>
          </p:cNvPr>
          <p:cNvSpPr>
            <a:spLocks noGrp="1"/>
          </p:cNvSpPr>
          <p:nvPr>
            <p:ph type="title"/>
          </p:nvPr>
        </p:nvSpPr>
        <p:spPr>
          <a:xfrm>
            <a:off x="831850" y="1709738"/>
            <a:ext cx="10515600" cy="2852737"/>
          </a:xfrm>
        </p:spPr>
        <p:txBody>
          <a:bodyPr anchor="b">
            <a:normAutofit/>
          </a:bodyPr>
          <a:lstStyle>
            <a:lvl1pPr>
              <a:defRPr sz="5400"/>
            </a:lvl1pPr>
          </a:lstStyle>
          <a:p>
            <a:r>
              <a:rPr lang="fr-FR"/>
              <a:t>Modifiez le style du titre</a:t>
            </a:r>
          </a:p>
        </p:txBody>
      </p:sp>
      <p:sp>
        <p:nvSpPr>
          <p:cNvPr id="3" name="Espace réservé du texte 2">
            <a:extLst>
              <a:ext uri="{FF2B5EF4-FFF2-40B4-BE49-F238E27FC236}">
                <a16:creationId xmlns:a16="http://schemas.microsoft.com/office/drawing/2014/main" id="{15294897-0F25-F88E-FB6A-497DF353A789}"/>
              </a:ext>
            </a:extLst>
          </p:cNvPr>
          <p:cNvSpPr>
            <a:spLocks noGrp="1"/>
          </p:cNvSpPr>
          <p:nvPr>
            <p:ph type="body" idx="1"/>
          </p:nvPr>
        </p:nvSpPr>
        <p:spPr>
          <a:xfrm>
            <a:off x="831850" y="4589463"/>
            <a:ext cx="10515600" cy="1500187"/>
          </a:xfrm>
        </p:spPr>
        <p:txBody>
          <a:bodyPr>
            <a:normAutofit/>
          </a:bodyPr>
          <a:lstStyle>
            <a:lvl1pPr marL="0" indent="0">
              <a:buNone/>
              <a:defRPr sz="36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FE7F2830-AE4B-5D71-DCBB-AED120C689C0}"/>
              </a:ext>
            </a:extLst>
          </p:cNvPr>
          <p:cNvSpPr>
            <a:spLocks noGrp="1"/>
          </p:cNvSpPr>
          <p:nvPr>
            <p:ph type="dt" sz="half" idx="10"/>
          </p:nvPr>
        </p:nvSpPr>
        <p:spPr/>
        <p:txBody>
          <a:bodyPr/>
          <a:lstStyle/>
          <a:p>
            <a:fld id="{858D3960-AD67-4093-BD43-25B40AABDC13}" type="datetimeFigureOut">
              <a:rPr lang="fr-FR" smtClean="0"/>
              <a:t>15/10/2024</a:t>
            </a:fld>
            <a:endParaRPr lang="fr-FR"/>
          </a:p>
        </p:txBody>
      </p:sp>
      <p:sp>
        <p:nvSpPr>
          <p:cNvPr id="5" name="Espace réservé du pied de page 4">
            <a:extLst>
              <a:ext uri="{FF2B5EF4-FFF2-40B4-BE49-F238E27FC236}">
                <a16:creationId xmlns:a16="http://schemas.microsoft.com/office/drawing/2014/main" id="{6F642BC1-DD50-A300-6AE1-A3A49075445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C050D91-7D18-5883-DCC2-DB50300BEBDD}"/>
              </a:ext>
            </a:extLst>
          </p:cNvPr>
          <p:cNvSpPr>
            <a:spLocks noGrp="1"/>
          </p:cNvSpPr>
          <p:nvPr>
            <p:ph type="sldNum" sz="quarter" idx="12"/>
          </p:nvPr>
        </p:nvSpPr>
        <p:spPr/>
        <p:txBody>
          <a:bodyPr/>
          <a:lstStyle/>
          <a:p>
            <a:fld id="{61A54CBA-C2E4-4745-BBDE-3BB70EDD42F7}" type="slidenum">
              <a:rPr lang="fr-FR" smtClean="0"/>
              <a:t>‹N°›</a:t>
            </a:fld>
            <a:endParaRPr lang="fr-FR"/>
          </a:p>
        </p:txBody>
      </p:sp>
    </p:spTree>
    <p:extLst>
      <p:ext uri="{BB962C8B-B14F-4D97-AF65-F5344CB8AC3E}">
        <p14:creationId xmlns:p14="http://schemas.microsoft.com/office/powerpoint/2010/main" val="3758461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C1D685C-CCE1-D3DD-50F4-4AA9C56C3271}"/>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E3A84885-A865-348A-F79E-ED38AC8AD885}"/>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E409E5C5-E04D-341A-F167-6AB8B3791E53}"/>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CC5BE943-D2A7-5FF9-0BBF-55A3ED2E6C24}"/>
              </a:ext>
            </a:extLst>
          </p:cNvPr>
          <p:cNvSpPr>
            <a:spLocks noGrp="1"/>
          </p:cNvSpPr>
          <p:nvPr>
            <p:ph type="dt" sz="half" idx="10"/>
          </p:nvPr>
        </p:nvSpPr>
        <p:spPr/>
        <p:txBody>
          <a:bodyPr/>
          <a:lstStyle/>
          <a:p>
            <a:fld id="{858D3960-AD67-4093-BD43-25B40AABDC13}" type="datetimeFigureOut">
              <a:rPr lang="fr-FR" smtClean="0"/>
              <a:t>15/10/2024</a:t>
            </a:fld>
            <a:endParaRPr lang="fr-FR"/>
          </a:p>
        </p:txBody>
      </p:sp>
      <p:sp>
        <p:nvSpPr>
          <p:cNvPr id="6" name="Espace réservé du pied de page 5">
            <a:extLst>
              <a:ext uri="{FF2B5EF4-FFF2-40B4-BE49-F238E27FC236}">
                <a16:creationId xmlns:a16="http://schemas.microsoft.com/office/drawing/2014/main" id="{C7549E9E-CE94-B59E-2067-E7CE9836029B}"/>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02A293B5-661B-B7EC-A5B8-0E642C1E410C}"/>
              </a:ext>
            </a:extLst>
          </p:cNvPr>
          <p:cNvSpPr>
            <a:spLocks noGrp="1"/>
          </p:cNvSpPr>
          <p:nvPr>
            <p:ph type="sldNum" sz="quarter" idx="12"/>
          </p:nvPr>
        </p:nvSpPr>
        <p:spPr/>
        <p:txBody>
          <a:bodyPr/>
          <a:lstStyle/>
          <a:p>
            <a:fld id="{61A54CBA-C2E4-4745-BBDE-3BB70EDD42F7}" type="slidenum">
              <a:rPr lang="fr-FR" smtClean="0"/>
              <a:t>‹N°›</a:t>
            </a:fld>
            <a:endParaRPr lang="fr-FR"/>
          </a:p>
        </p:txBody>
      </p:sp>
    </p:spTree>
    <p:extLst>
      <p:ext uri="{BB962C8B-B14F-4D97-AF65-F5344CB8AC3E}">
        <p14:creationId xmlns:p14="http://schemas.microsoft.com/office/powerpoint/2010/main" val="24401529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284D51A-58C5-D313-0660-A7653BBC7E2E}"/>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E91DFF81-161C-3314-CE0C-DC1251D3968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F92040D1-A104-A430-A6CD-ABCB7366ABFB}"/>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82D70737-CD08-E1B2-7613-31E41E46AD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7BFB8D0C-F192-6936-1345-ABBCC949FE89}"/>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86A89775-CD42-852D-57DD-70690657E62C}"/>
              </a:ext>
            </a:extLst>
          </p:cNvPr>
          <p:cNvSpPr>
            <a:spLocks noGrp="1"/>
          </p:cNvSpPr>
          <p:nvPr>
            <p:ph type="dt" sz="half" idx="10"/>
          </p:nvPr>
        </p:nvSpPr>
        <p:spPr/>
        <p:txBody>
          <a:bodyPr/>
          <a:lstStyle/>
          <a:p>
            <a:fld id="{858D3960-AD67-4093-BD43-25B40AABDC13}" type="datetimeFigureOut">
              <a:rPr lang="fr-FR" smtClean="0"/>
              <a:t>15/10/2024</a:t>
            </a:fld>
            <a:endParaRPr lang="fr-FR"/>
          </a:p>
        </p:txBody>
      </p:sp>
      <p:sp>
        <p:nvSpPr>
          <p:cNvPr id="8" name="Espace réservé du pied de page 7">
            <a:extLst>
              <a:ext uri="{FF2B5EF4-FFF2-40B4-BE49-F238E27FC236}">
                <a16:creationId xmlns:a16="http://schemas.microsoft.com/office/drawing/2014/main" id="{ECC552AB-2401-28FE-9998-90787CCB271D}"/>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257ADE43-0095-000B-14F5-0BB32410D53F}"/>
              </a:ext>
            </a:extLst>
          </p:cNvPr>
          <p:cNvSpPr>
            <a:spLocks noGrp="1"/>
          </p:cNvSpPr>
          <p:nvPr>
            <p:ph type="sldNum" sz="quarter" idx="12"/>
          </p:nvPr>
        </p:nvSpPr>
        <p:spPr/>
        <p:txBody>
          <a:bodyPr/>
          <a:lstStyle/>
          <a:p>
            <a:fld id="{61A54CBA-C2E4-4745-BBDE-3BB70EDD42F7}" type="slidenum">
              <a:rPr lang="fr-FR" smtClean="0"/>
              <a:t>‹N°›</a:t>
            </a:fld>
            <a:endParaRPr lang="fr-FR"/>
          </a:p>
        </p:txBody>
      </p:sp>
    </p:spTree>
    <p:extLst>
      <p:ext uri="{BB962C8B-B14F-4D97-AF65-F5344CB8AC3E}">
        <p14:creationId xmlns:p14="http://schemas.microsoft.com/office/powerpoint/2010/main" val="33179776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D9A0C1D-6E37-FBFB-B18D-268BE2106D90}"/>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76363530-CA1E-2924-D92F-3434C6266ABF}"/>
              </a:ext>
            </a:extLst>
          </p:cNvPr>
          <p:cNvSpPr>
            <a:spLocks noGrp="1"/>
          </p:cNvSpPr>
          <p:nvPr>
            <p:ph type="dt" sz="half" idx="10"/>
          </p:nvPr>
        </p:nvSpPr>
        <p:spPr/>
        <p:txBody>
          <a:bodyPr/>
          <a:lstStyle/>
          <a:p>
            <a:fld id="{858D3960-AD67-4093-BD43-25B40AABDC13}" type="datetimeFigureOut">
              <a:rPr lang="fr-FR" smtClean="0"/>
              <a:t>15/10/2024</a:t>
            </a:fld>
            <a:endParaRPr lang="fr-FR"/>
          </a:p>
        </p:txBody>
      </p:sp>
      <p:sp>
        <p:nvSpPr>
          <p:cNvPr id="4" name="Espace réservé du pied de page 3">
            <a:extLst>
              <a:ext uri="{FF2B5EF4-FFF2-40B4-BE49-F238E27FC236}">
                <a16:creationId xmlns:a16="http://schemas.microsoft.com/office/drawing/2014/main" id="{8AD114DB-B578-1976-B229-7962E150DD0D}"/>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2D13E776-C0FC-B18D-9821-C245359492FF}"/>
              </a:ext>
            </a:extLst>
          </p:cNvPr>
          <p:cNvSpPr>
            <a:spLocks noGrp="1"/>
          </p:cNvSpPr>
          <p:nvPr>
            <p:ph type="sldNum" sz="quarter" idx="12"/>
          </p:nvPr>
        </p:nvSpPr>
        <p:spPr/>
        <p:txBody>
          <a:bodyPr/>
          <a:lstStyle/>
          <a:p>
            <a:fld id="{61A54CBA-C2E4-4745-BBDE-3BB70EDD42F7}" type="slidenum">
              <a:rPr lang="fr-FR" smtClean="0"/>
              <a:t>‹N°›</a:t>
            </a:fld>
            <a:endParaRPr lang="fr-FR"/>
          </a:p>
        </p:txBody>
      </p:sp>
    </p:spTree>
    <p:extLst>
      <p:ext uri="{BB962C8B-B14F-4D97-AF65-F5344CB8AC3E}">
        <p14:creationId xmlns:p14="http://schemas.microsoft.com/office/powerpoint/2010/main" val="39345266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3C6A49BE-74ED-E199-1551-E33B76BECB93}"/>
              </a:ext>
            </a:extLst>
          </p:cNvPr>
          <p:cNvSpPr>
            <a:spLocks noGrp="1"/>
          </p:cNvSpPr>
          <p:nvPr>
            <p:ph type="dt" sz="half" idx="10"/>
          </p:nvPr>
        </p:nvSpPr>
        <p:spPr/>
        <p:txBody>
          <a:bodyPr/>
          <a:lstStyle/>
          <a:p>
            <a:fld id="{858D3960-AD67-4093-BD43-25B40AABDC13}" type="datetimeFigureOut">
              <a:rPr lang="fr-FR" smtClean="0"/>
              <a:t>15/10/2024</a:t>
            </a:fld>
            <a:endParaRPr lang="fr-FR"/>
          </a:p>
        </p:txBody>
      </p:sp>
      <p:sp>
        <p:nvSpPr>
          <p:cNvPr id="3" name="Espace réservé du pied de page 2">
            <a:extLst>
              <a:ext uri="{FF2B5EF4-FFF2-40B4-BE49-F238E27FC236}">
                <a16:creationId xmlns:a16="http://schemas.microsoft.com/office/drawing/2014/main" id="{51141B91-7F66-D01D-12D6-90CFDADB51F8}"/>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F41291D9-D84F-72D6-067C-6E91DD1CE126}"/>
              </a:ext>
            </a:extLst>
          </p:cNvPr>
          <p:cNvSpPr>
            <a:spLocks noGrp="1"/>
          </p:cNvSpPr>
          <p:nvPr>
            <p:ph type="sldNum" sz="quarter" idx="12"/>
          </p:nvPr>
        </p:nvSpPr>
        <p:spPr/>
        <p:txBody>
          <a:bodyPr/>
          <a:lstStyle/>
          <a:p>
            <a:fld id="{61A54CBA-C2E4-4745-BBDE-3BB70EDD42F7}" type="slidenum">
              <a:rPr lang="fr-FR" smtClean="0"/>
              <a:t>‹N°›</a:t>
            </a:fld>
            <a:endParaRPr lang="fr-FR"/>
          </a:p>
        </p:txBody>
      </p:sp>
    </p:spTree>
    <p:extLst>
      <p:ext uri="{BB962C8B-B14F-4D97-AF65-F5344CB8AC3E}">
        <p14:creationId xmlns:p14="http://schemas.microsoft.com/office/powerpoint/2010/main" val="23928682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B579A51-C420-6D97-43E1-0451CFF7C246}"/>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654A8AEE-9FE0-DFA2-D983-270C354CD34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DCAD268F-4854-715D-37CF-0AFF352DA7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5A6915A6-4F93-DED6-D4C2-317AE1DF6C47}"/>
              </a:ext>
            </a:extLst>
          </p:cNvPr>
          <p:cNvSpPr>
            <a:spLocks noGrp="1"/>
          </p:cNvSpPr>
          <p:nvPr>
            <p:ph type="dt" sz="half" idx="10"/>
          </p:nvPr>
        </p:nvSpPr>
        <p:spPr/>
        <p:txBody>
          <a:bodyPr/>
          <a:lstStyle/>
          <a:p>
            <a:fld id="{858D3960-AD67-4093-BD43-25B40AABDC13}" type="datetimeFigureOut">
              <a:rPr lang="fr-FR" smtClean="0"/>
              <a:t>15/10/2024</a:t>
            </a:fld>
            <a:endParaRPr lang="fr-FR"/>
          </a:p>
        </p:txBody>
      </p:sp>
      <p:sp>
        <p:nvSpPr>
          <p:cNvPr id="6" name="Espace réservé du pied de page 5">
            <a:extLst>
              <a:ext uri="{FF2B5EF4-FFF2-40B4-BE49-F238E27FC236}">
                <a16:creationId xmlns:a16="http://schemas.microsoft.com/office/drawing/2014/main" id="{7789E3A0-A29D-BFB6-9D48-C3B3C30A6CC5}"/>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00E27DF2-866D-1868-A040-DAD8F4A44791}"/>
              </a:ext>
            </a:extLst>
          </p:cNvPr>
          <p:cNvSpPr>
            <a:spLocks noGrp="1"/>
          </p:cNvSpPr>
          <p:nvPr>
            <p:ph type="sldNum" sz="quarter" idx="12"/>
          </p:nvPr>
        </p:nvSpPr>
        <p:spPr/>
        <p:txBody>
          <a:bodyPr/>
          <a:lstStyle/>
          <a:p>
            <a:fld id="{61A54CBA-C2E4-4745-BBDE-3BB70EDD42F7}" type="slidenum">
              <a:rPr lang="fr-FR" smtClean="0"/>
              <a:t>‹N°›</a:t>
            </a:fld>
            <a:endParaRPr lang="fr-FR"/>
          </a:p>
        </p:txBody>
      </p:sp>
    </p:spTree>
    <p:extLst>
      <p:ext uri="{BB962C8B-B14F-4D97-AF65-F5344CB8AC3E}">
        <p14:creationId xmlns:p14="http://schemas.microsoft.com/office/powerpoint/2010/main" val="2120239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B91C2DB-BF4E-7592-69F8-2E3B265DBA41}"/>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80D9008C-400C-0AED-DEF9-5D856D21EB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D458B729-F25D-B62F-FE9D-4C6D4318AC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E54C80FB-C977-4538-7180-B4C727698A35}"/>
              </a:ext>
            </a:extLst>
          </p:cNvPr>
          <p:cNvSpPr>
            <a:spLocks noGrp="1"/>
          </p:cNvSpPr>
          <p:nvPr>
            <p:ph type="dt" sz="half" idx="10"/>
          </p:nvPr>
        </p:nvSpPr>
        <p:spPr/>
        <p:txBody>
          <a:bodyPr/>
          <a:lstStyle/>
          <a:p>
            <a:fld id="{858D3960-AD67-4093-BD43-25B40AABDC13}" type="datetimeFigureOut">
              <a:rPr lang="fr-FR" smtClean="0"/>
              <a:t>15/10/2024</a:t>
            </a:fld>
            <a:endParaRPr lang="fr-FR"/>
          </a:p>
        </p:txBody>
      </p:sp>
      <p:sp>
        <p:nvSpPr>
          <p:cNvPr id="6" name="Espace réservé du pied de page 5">
            <a:extLst>
              <a:ext uri="{FF2B5EF4-FFF2-40B4-BE49-F238E27FC236}">
                <a16:creationId xmlns:a16="http://schemas.microsoft.com/office/drawing/2014/main" id="{875BA5FA-9D2A-2D68-344A-4F4F5F8D441D}"/>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305BDD16-4103-DB0B-6775-0B42D1F5555A}"/>
              </a:ext>
            </a:extLst>
          </p:cNvPr>
          <p:cNvSpPr>
            <a:spLocks noGrp="1"/>
          </p:cNvSpPr>
          <p:nvPr>
            <p:ph type="sldNum" sz="quarter" idx="12"/>
          </p:nvPr>
        </p:nvSpPr>
        <p:spPr/>
        <p:txBody>
          <a:bodyPr/>
          <a:lstStyle/>
          <a:p>
            <a:fld id="{61A54CBA-C2E4-4745-BBDE-3BB70EDD42F7}" type="slidenum">
              <a:rPr lang="fr-FR" smtClean="0"/>
              <a:t>‹N°›</a:t>
            </a:fld>
            <a:endParaRPr lang="fr-FR"/>
          </a:p>
        </p:txBody>
      </p:sp>
    </p:spTree>
    <p:extLst>
      <p:ext uri="{BB962C8B-B14F-4D97-AF65-F5344CB8AC3E}">
        <p14:creationId xmlns:p14="http://schemas.microsoft.com/office/powerpoint/2010/main" val="38432055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D074E617-7EF5-4326-0242-43F18088D24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DABD8943-C137-2543-7694-21AB206B6D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8803B44-DF59-0E99-13A1-249DC8EDEBA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8D3960-AD67-4093-BD43-25B40AABDC13}" type="datetimeFigureOut">
              <a:rPr lang="fr-FR" smtClean="0"/>
              <a:t>15/10/2024</a:t>
            </a:fld>
            <a:endParaRPr lang="fr-FR"/>
          </a:p>
        </p:txBody>
      </p:sp>
      <p:sp>
        <p:nvSpPr>
          <p:cNvPr id="5" name="Espace réservé du pied de page 4">
            <a:extLst>
              <a:ext uri="{FF2B5EF4-FFF2-40B4-BE49-F238E27FC236}">
                <a16:creationId xmlns:a16="http://schemas.microsoft.com/office/drawing/2014/main" id="{ACC7457F-C321-9164-D03B-92CC09ABAD0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E31A17DD-5703-C5C9-E457-78FB85D465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A54CBA-C2E4-4745-BBDE-3BB70EDD42F7}" type="slidenum">
              <a:rPr lang="fr-FR" smtClean="0"/>
              <a:t>‹N°›</a:t>
            </a:fld>
            <a:endParaRPr lang="fr-FR"/>
          </a:p>
        </p:txBody>
      </p:sp>
    </p:spTree>
    <p:extLst>
      <p:ext uri="{BB962C8B-B14F-4D97-AF65-F5344CB8AC3E}">
        <p14:creationId xmlns:p14="http://schemas.microsoft.com/office/powerpoint/2010/main" val="19821745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2.png"/><Relationship Id="rId5" Type="http://schemas.openxmlformats.org/officeDocument/2006/relationships/image" Target="../media/image1.jpg"/><Relationship Id="rId4" Type="http://schemas.openxmlformats.org/officeDocument/2006/relationships/hyperlink" Target="https://fbedecarrats.github.io/conservation-deforestation-madagascar/" TargetMode="External"/></Relationships>
</file>

<file path=ppt/slides/_rels/slide10.xml.rels><?xml version="1.0" encoding="UTF-8" standalone="yes"?>
<Relationships xmlns="http://schemas.openxmlformats.org/package/2006/relationships"><Relationship Id="rId13" Type="http://schemas.openxmlformats.org/officeDocument/2006/relationships/tags" Target="../tags/tag43.xml"/><Relationship Id="rId18" Type="http://schemas.openxmlformats.org/officeDocument/2006/relationships/tags" Target="../tags/tag48.xml"/><Relationship Id="rId26" Type="http://schemas.openxmlformats.org/officeDocument/2006/relationships/tags" Target="../tags/tag56.xml"/><Relationship Id="rId3" Type="http://schemas.openxmlformats.org/officeDocument/2006/relationships/tags" Target="../tags/tag33.xml"/><Relationship Id="rId21" Type="http://schemas.openxmlformats.org/officeDocument/2006/relationships/tags" Target="../tags/tag51.xml"/><Relationship Id="rId34" Type="http://schemas.openxmlformats.org/officeDocument/2006/relationships/tags" Target="../tags/tag64.xml"/><Relationship Id="rId7" Type="http://schemas.openxmlformats.org/officeDocument/2006/relationships/tags" Target="../tags/tag37.xml"/><Relationship Id="rId12" Type="http://schemas.openxmlformats.org/officeDocument/2006/relationships/tags" Target="../tags/tag42.xml"/><Relationship Id="rId17" Type="http://schemas.openxmlformats.org/officeDocument/2006/relationships/tags" Target="../tags/tag47.xml"/><Relationship Id="rId25" Type="http://schemas.openxmlformats.org/officeDocument/2006/relationships/tags" Target="../tags/tag55.xml"/><Relationship Id="rId33" Type="http://schemas.openxmlformats.org/officeDocument/2006/relationships/tags" Target="../tags/tag63.xml"/><Relationship Id="rId2" Type="http://schemas.openxmlformats.org/officeDocument/2006/relationships/tags" Target="../tags/tag32.xml"/><Relationship Id="rId16" Type="http://schemas.openxmlformats.org/officeDocument/2006/relationships/tags" Target="../tags/tag46.xml"/><Relationship Id="rId20" Type="http://schemas.openxmlformats.org/officeDocument/2006/relationships/tags" Target="../tags/tag50.xml"/><Relationship Id="rId29" Type="http://schemas.openxmlformats.org/officeDocument/2006/relationships/tags" Target="../tags/tag59.xml"/><Relationship Id="rId1" Type="http://schemas.openxmlformats.org/officeDocument/2006/relationships/tags" Target="../tags/tag31.xml"/><Relationship Id="rId6" Type="http://schemas.openxmlformats.org/officeDocument/2006/relationships/tags" Target="../tags/tag36.xml"/><Relationship Id="rId11" Type="http://schemas.openxmlformats.org/officeDocument/2006/relationships/tags" Target="../tags/tag41.xml"/><Relationship Id="rId24" Type="http://schemas.openxmlformats.org/officeDocument/2006/relationships/tags" Target="../tags/tag54.xml"/><Relationship Id="rId32" Type="http://schemas.openxmlformats.org/officeDocument/2006/relationships/tags" Target="../tags/tag62.xml"/><Relationship Id="rId5" Type="http://schemas.openxmlformats.org/officeDocument/2006/relationships/tags" Target="../tags/tag35.xml"/><Relationship Id="rId15" Type="http://schemas.openxmlformats.org/officeDocument/2006/relationships/tags" Target="../tags/tag45.xml"/><Relationship Id="rId23" Type="http://schemas.openxmlformats.org/officeDocument/2006/relationships/tags" Target="../tags/tag53.xml"/><Relationship Id="rId28" Type="http://schemas.openxmlformats.org/officeDocument/2006/relationships/tags" Target="../tags/tag58.xml"/><Relationship Id="rId10" Type="http://schemas.openxmlformats.org/officeDocument/2006/relationships/tags" Target="../tags/tag40.xml"/><Relationship Id="rId19" Type="http://schemas.openxmlformats.org/officeDocument/2006/relationships/tags" Target="../tags/tag49.xml"/><Relationship Id="rId31" Type="http://schemas.openxmlformats.org/officeDocument/2006/relationships/tags" Target="../tags/tag61.xml"/><Relationship Id="rId4" Type="http://schemas.openxmlformats.org/officeDocument/2006/relationships/tags" Target="../tags/tag34.xml"/><Relationship Id="rId9" Type="http://schemas.openxmlformats.org/officeDocument/2006/relationships/tags" Target="../tags/tag39.xml"/><Relationship Id="rId14" Type="http://schemas.openxmlformats.org/officeDocument/2006/relationships/tags" Target="../tags/tag44.xml"/><Relationship Id="rId22" Type="http://schemas.openxmlformats.org/officeDocument/2006/relationships/tags" Target="../tags/tag52.xml"/><Relationship Id="rId27" Type="http://schemas.openxmlformats.org/officeDocument/2006/relationships/tags" Target="../tags/tag57.xml"/><Relationship Id="rId30" Type="http://schemas.openxmlformats.org/officeDocument/2006/relationships/tags" Target="../tags/tag60.xml"/><Relationship Id="rId35" Type="http://schemas.openxmlformats.org/officeDocument/2006/relationships/slideLayout" Target="../slideLayouts/slideLayout2.xml"/><Relationship Id="rId8" Type="http://schemas.openxmlformats.org/officeDocument/2006/relationships/tags" Target="../tags/tag38.xml"/></Relationships>
</file>

<file path=ppt/slides/_rels/slide11.xml.rels><?xml version="1.0" encoding="UTF-8" standalone="yes"?>
<Relationships xmlns="http://schemas.openxmlformats.org/package/2006/relationships"><Relationship Id="rId3" Type="http://schemas.openxmlformats.org/officeDocument/2006/relationships/tags" Target="../tags/tag67.xml"/><Relationship Id="rId2" Type="http://schemas.openxmlformats.org/officeDocument/2006/relationships/tags" Target="../tags/tag66.xml"/><Relationship Id="rId1" Type="http://schemas.openxmlformats.org/officeDocument/2006/relationships/tags" Target="../tags/tag65.xml"/><Relationship Id="rId6" Type="http://schemas.openxmlformats.org/officeDocument/2006/relationships/slideLayout" Target="../slideLayouts/slideLayout5.xml"/><Relationship Id="rId5" Type="http://schemas.openxmlformats.org/officeDocument/2006/relationships/tags" Target="../tags/tag69.xml"/><Relationship Id="rId4" Type="http://schemas.openxmlformats.org/officeDocument/2006/relationships/tags" Target="../tags/tag68.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71.xml"/><Relationship Id="rId1" Type="http://schemas.openxmlformats.org/officeDocument/2006/relationships/tags" Target="../tags/tag70.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73.xml"/><Relationship Id="rId1" Type="http://schemas.openxmlformats.org/officeDocument/2006/relationships/tags" Target="../tags/tag72.xml"/></Relationships>
</file>

<file path=ppt/slides/_rels/slide14.xml.rels><?xml version="1.0" encoding="UTF-8" standalone="yes"?>
<Relationships xmlns="http://schemas.openxmlformats.org/package/2006/relationships"><Relationship Id="rId3" Type="http://schemas.openxmlformats.org/officeDocument/2006/relationships/tags" Target="../tags/tag76.xml"/><Relationship Id="rId2" Type="http://schemas.openxmlformats.org/officeDocument/2006/relationships/tags" Target="../tags/tag75.xml"/><Relationship Id="rId1" Type="http://schemas.openxmlformats.org/officeDocument/2006/relationships/tags" Target="../tags/tag74.xml"/><Relationship Id="rId4"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8.xml"/><Relationship Id="rId1" Type="http://schemas.openxmlformats.org/officeDocument/2006/relationships/tags" Target="../tags/tag77.xml"/></Relationships>
</file>

<file path=ppt/slides/_rels/slide16.xml.rels><?xml version="1.0" encoding="UTF-8" standalone="yes"?>
<Relationships xmlns="http://schemas.openxmlformats.org/package/2006/relationships"><Relationship Id="rId3" Type="http://schemas.openxmlformats.org/officeDocument/2006/relationships/tags" Target="../tags/tag81.xml"/><Relationship Id="rId2" Type="http://schemas.openxmlformats.org/officeDocument/2006/relationships/tags" Target="../tags/tag80.xml"/><Relationship Id="rId1" Type="http://schemas.openxmlformats.org/officeDocument/2006/relationships/tags" Target="../tags/tag79.xml"/><Relationship Id="rId5" Type="http://schemas.openxmlformats.org/officeDocument/2006/relationships/image" Target="../media/image3.png"/><Relationship Id="rId4"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3.xml"/><Relationship Id="rId1" Type="http://schemas.openxmlformats.org/officeDocument/2006/relationships/tags" Target="../tags/tag82.xml"/></Relationships>
</file>

<file path=ppt/slides/_rels/slide18.xml.rels><?xml version="1.0" encoding="UTF-8" standalone="yes"?>
<Relationships xmlns="http://schemas.openxmlformats.org/package/2006/relationships"><Relationship Id="rId8" Type="http://schemas.openxmlformats.org/officeDocument/2006/relationships/tags" Target="../tags/tag88.xml"/><Relationship Id="rId3" Type="http://schemas.openxmlformats.org/officeDocument/2006/relationships/tags" Target="../tags/tag86.xml"/><Relationship Id="rId7" Type="http://schemas.openxmlformats.org/officeDocument/2006/relationships/image" Target="../media/image4.png"/><Relationship Id="rId2" Type="http://schemas.openxmlformats.org/officeDocument/2006/relationships/tags" Target="../tags/tag85.xml"/><Relationship Id="rId1" Type="http://schemas.openxmlformats.org/officeDocument/2006/relationships/tags" Target="../tags/tag84.xml"/><Relationship Id="rId6" Type="http://schemas.openxmlformats.org/officeDocument/2006/relationships/slideLayout" Target="../slideLayouts/slideLayout4.xml"/><Relationship Id="rId5" Type="http://schemas.openxmlformats.org/officeDocument/2006/relationships/tags" Target="../tags/tag88.xml"/><Relationship Id="rId4" Type="http://schemas.openxmlformats.org/officeDocument/2006/relationships/tags" Target="../tags/tag87.xml"/><Relationship Id="rId9" Type="http://schemas.openxmlformats.org/officeDocument/2006/relationships/image" Target="../media/image30.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0.xml"/><Relationship Id="rId1" Type="http://schemas.openxmlformats.org/officeDocument/2006/relationships/tags" Target="../tags/tag89.xml"/><Relationship Id="rId5" Type="http://schemas.openxmlformats.org/officeDocument/2006/relationships/image" Target="../media/image40.png"/><Relationship Id="rId4" Type="http://schemas.openxmlformats.org/officeDocument/2006/relationships/tags" Target="../tags/tag90.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4.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2.xml"/><Relationship Id="rId1" Type="http://schemas.openxmlformats.org/officeDocument/2006/relationships/tags" Target="../tags/tag91.xml"/><Relationship Id="rId5" Type="http://schemas.openxmlformats.org/officeDocument/2006/relationships/image" Target="../media/image5.png"/><Relationship Id="rId4" Type="http://schemas.openxmlformats.org/officeDocument/2006/relationships/tags" Target="../tags/tag92.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4.xml"/><Relationship Id="rId1" Type="http://schemas.openxmlformats.org/officeDocument/2006/relationships/tags" Target="../tags/tag93.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96.xml"/><Relationship Id="rId1" Type="http://schemas.openxmlformats.org/officeDocument/2006/relationships/tags" Target="../tags/tag95.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98.xml"/><Relationship Id="rId1" Type="http://schemas.openxmlformats.org/officeDocument/2006/relationships/tags" Target="../tags/tag97.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0.xml"/><Relationship Id="rId1" Type="http://schemas.openxmlformats.org/officeDocument/2006/relationships/tags" Target="../tags/tag99.xml"/><Relationship Id="rId5" Type="http://schemas.openxmlformats.org/officeDocument/2006/relationships/image" Target="../media/image6.png"/><Relationship Id="rId4" Type="http://schemas.openxmlformats.org/officeDocument/2006/relationships/tags" Target="../tags/tag100.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2.xml"/><Relationship Id="rId1" Type="http://schemas.openxmlformats.org/officeDocument/2006/relationships/tags" Target="../tags/tag101.xml"/></Relationships>
</file>

<file path=ppt/slides/_rels/slide26.xml.rels><?xml version="1.0" encoding="UTF-8" standalone="yes"?>
<Relationships xmlns="http://schemas.openxmlformats.org/package/2006/relationships"><Relationship Id="rId8" Type="http://schemas.openxmlformats.org/officeDocument/2006/relationships/tags" Target="../tags/tag110.xml"/><Relationship Id="rId13" Type="http://schemas.openxmlformats.org/officeDocument/2006/relationships/tags" Target="../tags/tag115.xml"/><Relationship Id="rId18" Type="http://schemas.openxmlformats.org/officeDocument/2006/relationships/image" Target="../media/image9.png"/><Relationship Id="rId26" Type="http://schemas.openxmlformats.org/officeDocument/2006/relationships/image" Target="../media/image17.png"/><Relationship Id="rId3" Type="http://schemas.openxmlformats.org/officeDocument/2006/relationships/tags" Target="../tags/tag105.xml"/><Relationship Id="rId21" Type="http://schemas.openxmlformats.org/officeDocument/2006/relationships/image" Target="../media/image12.svg"/><Relationship Id="rId7" Type="http://schemas.openxmlformats.org/officeDocument/2006/relationships/tags" Target="../tags/tag109.xml"/><Relationship Id="rId12" Type="http://schemas.openxmlformats.org/officeDocument/2006/relationships/tags" Target="../tags/tag114.xml"/><Relationship Id="rId17" Type="http://schemas.openxmlformats.org/officeDocument/2006/relationships/image" Target="../media/image8.svg"/><Relationship Id="rId25" Type="http://schemas.openxmlformats.org/officeDocument/2006/relationships/image" Target="../media/image16.svg"/><Relationship Id="rId2" Type="http://schemas.openxmlformats.org/officeDocument/2006/relationships/tags" Target="../tags/tag104.xml"/><Relationship Id="rId16" Type="http://schemas.openxmlformats.org/officeDocument/2006/relationships/image" Target="../media/image7.png"/><Relationship Id="rId20" Type="http://schemas.openxmlformats.org/officeDocument/2006/relationships/image" Target="../media/image11.png"/><Relationship Id="rId29" Type="http://schemas.openxmlformats.org/officeDocument/2006/relationships/image" Target="../media/image20.svg"/><Relationship Id="rId1" Type="http://schemas.openxmlformats.org/officeDocument/2006/relationships/tags" Target="../tags/tag103.xml"/><Relationship Id="rId6" Type="http://schemas.openxmlformats.org/officeDocument/2006/relationships/tags" Target="../tags/tag108.xml"/><Relationship Id="rId11" Type="http://schemas.openxmlformats.org/officeDocument/2006/relationships/tags" Target="../tags/tag113.xml"/><Relationship Id="rId24" Type="http://schemas.openxmlformats.org/officeDocument/2006/relationships/image" Target="../media/image15.png"/><Relationship Id="rId5" Type="http://schemas.openxmlformats.org/officeDocument/2006/relationships/tags" Target="../tags/tag107.xml"/><Relationship Id="rId15" Type="http://schemas.openxmlformats.org/officeDocument/2006/relationships/slideLayout" Target="../slideLayouts/slideLayout4.xml"/><Relationship Id="rId23" Type="http://schemas.openxmlformats.org/officeDocument/2006/relationships/image" Target="../media/image14.svg"/><Relationship Id="rId28" Type="http://schemas.openxmlformats.org/officeDocument/2006/relationships/image" Target="../media/image19.png"/><Relationship Id="rId10" Type="http://schemas.openxmlformats.org/officeDocument/2006/relationships/tags" Target="../tags/tag112.xml"/><Relationship Id="rId19" Type="http://schemas.openxmlformats.org/officeDocument/2006/relationships/image" Target="../media/image10.svg"/><Relationship Id="rId31" Type="http://schemas.openxmlformats.org/officeDocument/2006/relationships/image" Target="../media/image22.svg"/><Relationship Id="rId4" Type="http://schemas.openxmlformats.org/officeDocument/2006/relationships/tags" Target="../tags/tag106.xml"/><Relationship Id="rId9" Type="http://schemas.openxmlformats.org/officeDocument/2006/relationships/tags" Target="../tags/tag111.xml"/><Relationship Id="rId14" Type="http://schemas.openxmlformats.org/officeDocument/2006/relationships/tags" Target="../tags/tag116.xml"/><Relationship Id="rId22" Type="http://schemas.openxmlformats.org/officeDocument/2006/relationships/image" Target="../media/image13.png"/><Relationship Id="rId27" Type="http://schemas.openxmlformats.org/officeDocument/2006/relationships/image" Target="../media/image18.svg"/><Relationship Id="rId30" Type="http://schemas.openxmlformats.org/officeDocument/2006/relationships/image" Target="../media/image21.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8.xml"/><Relationship Id="rId1" Type="http://schemas.openxmlformats.org/officeDocument/2006/relationships/tags" Target="../tags/tag117.xml"/></Relationships>
</file>

<file path=ppt/slides/_rels/slide28.xml.rels><?xml version="1.0" encoding="UTF-8" standalone="yes"?>
<Relationships xmlns="http://schemas.openxmlformats.org/package/2006/relationships"><Relationship Id="rId26" Type="http://schemas.openxmlformats.org/officeDocument/2006/relationships/tags" Target="../tags/tag144.xml"/><Relationship Id="rId21" Type="http://schemas.openxmlformats.org/officeDocument/2006/relationships/tags" Target="../tags/tag139.xml"/><Relationship Id="rId42" Type="http://schemas.openxmlformats.org/officeDocument/2006/relationships/tags" Target="../tags/tag160.xml"/><Relationship Id="rId47" Type="http://schemas.openxmlformats.org/officeDocument/2006/relationships/tags" Target="../tags/tag165.xml"/><Relationship Id="rId63" Type="http://schemas.openxmlformats.org/officeDocument/2006/relationships/tags" Target="../tags/tag181.xml"/><Relationship Id="rId68" Type="http://schemas.openxmlformats.org/officeDocument/2006/relationships/tags" Target="../tags/tag186.xml"/><Relationship Id="rId16" Type="http://schemas.openxmlformats.org/officeDocument/2006/relationships/tags" Target="../tags/tag134.xml"/><Relationship Id="rId11" Type="http://schemas.openxmlformats.org/officeDocument/2006/relationships/tags" Target="../tags/tag129.xml"/><Relationship Id="rId32" Type="http://schemas.openxmlformats.org/officeDocument/2006/relationships/tags" Target="../tags/tag150.xml"/><Relationship Id="rId37" Type="http://schemas.openxmlformats.org/officeDocument/2006/relationships/tags" Target="../tags/tag155.xml"/><Relationship Id="rId53" Type="http://schemas.openxmlformats.org/officeDocument/2006/relationships/tags" Target="../tags/tag171.xml"/><Relationship Id="rId58" Type="http://schemas.openxmlformats.org/officeDocument/2006/relationships/tags" Target="../tags/tag176.xml"/><Relationship Id="rId74" Type="http://schemas.openxmlformats.org/officeDocument/2006/relationships/image" Target="../media/image24.png"/><Relationship Id="rId79" Type="http://schemas.openxmlformats.org/officeDocument/2006/relationships/tags" Target="../tags/tag155.xml"/><Relationship Id="rId5" Type="http://schemas.openxmlformats.org/officeDocument/2006/relationships/tags" Target="../tags/tag123.xml"/><Relationship Id="rId61" Type="http://schemas.openxmlformats.org/officeDocument/2006/relationships/tags" Target="../tags/tag179.xml"/><Relationship Id="rId82" Type="http://schemas.openxmlformats.org/officeDocument/2006/relationships/image" Target="../media/image20.svg"/><Relationship Id="rId19" Type="http://schemas.openxmlformats.org/officeDocument/2006/relationships/tags" Target="../tags/tag137.xml"/><Relationship Id="rId14" Type="http://schemas.openxmlformats.org/officeDocument/2006/relationships/tags" Target="../tags/tag132.xml"/><Relationship Id="rId22" Type="http://schemas.openxmlformats.org/officeDocument/2006/relationships/tags" Target="../tags/tag140.xml"/><Relationship Id="rId27" Type="http://schemas.openxmlformats.org/officeDocument/2006/relationships/tags" Target="../tags/tag145.xml"/><Relationship Id="rId30" Type="http://schemas.openxmlformats.org/officeDocument/2006/relationships/tags" Target="../tags/tag148.xml"/><Relationship Id="rId35" Type="http://schemas.openxmlformats.org/officeDocument/2006/relationships/tags" Target="../tags/tag153.xml"/><Relationship Id="rId43" Type="http://schemas.openxmlformats.org/officeDocument/2006/relationships/tags" Target="../tags/tag161.xml"/><Relationship Id="rId48" Type="http://schemas.openxmlformats.org/officeDocument/2006/relationships/tags" Target="../tags/tag166.xml"/><Relationship Id="rId56" Type="http://schemas.openxmlformats.org/officeDocument/2006/relationships/tags" Target="../tags/tag174.xml"/><Relationship Id="rId64" Type="http://schemas.openxmlformats.org/officeDocument/2006/relationships/tags" Target="../tags/tag182.xml"/><Relationship Id="rId69" Type="http://schemas.openxmlformats.org/officeDocument/2006/relationships/tags" Target="../tags/tag187.xml"/><Relationship Id="rId77" Type="http://schemas.openxmlformats.org/officeDocument/2006/relationships/tags" Target="../tags/tag154.xml"/><Relationship Id="rId8" Type="http://schemas.openxmlformats.org/officeDocument/2006/relationships/tags" Target="../tags/tag126.xml"/><Relationship Id="rId51" Type="http://schemas.openxmlformats.org/officeDocument/2006/relationships/tags" Target="../tags/tag169.xml"/><Relationship Id="rId72" Type="http://schemas.openxmlformats.org/officeDocument/2006/relationships/image" Target="../media/image23.png"/><Relationship Id="rId80" Type="http://schemas.openxmlformats.org/officeDocument/2006/relationships/image" Target="../media/image26.png"/><Relationship Id="rId3" Type="http://schemas.openxmlformats.org/officeDocument/2006/relationships/tags" Target="../tags/tag121.xml"/><Relationship Id="rId12" Type="http://schemas.openxmlformats.org/officeDocument/2006/relationships/tags" Target="../tags/tag130.xml"/><Relationship Id="rId17" Type="http://schemas.openxmlformats.org/officeDocument/2006/relationships/tags" Target="../tags/tag135.xml"/><Relationship Id="rId25" Type="http://schemas.openxmlformats.org/officeDocument/2006/relationships/tags" Target="../tags/tag143.xml"/><Relationship Id="rId33" Type="http://schemas.openxmlformats.org/officeDocument/2006/relationships/tags" Target="../tags/tag151.xml"/><Relationship Id="rId38" Type="http://schemas.openxmlformats.org/officeDocument/2006/relationships/tags" Target="../tags/tag156.xml"/><Relationship Id="rId46" Type="http://schemas.openxmlformats.org/officeDocument/2006/relationships/tags" Target="../tags/tag164.xml"/><Relationship Id="rId59" Type="http://schemas.openxmlformats.org/officeDocument/2006/relationships/tags" Target="../tags/tag177.xml"/><Relationship Id="rId67" Type="http://schemas.openxmlformats.org/officeDocument/2006/relationships/tags" Target="../tags/tag185.xml"/><Relationship Id="rId20" Type="http://schemas.openxmlformats.org/officeDocument/2006/relationships/tags" Target="../tags/tag138.xml"/><Relationship Id="rId41" Type="http://schemas.openxmlformats.org/officeDocument/2006/relationships/tags" Target="../tags/tag159.xml"/><Relationship Id="rId54" Type="http://schemas.openxmlformats.org/officeDocument/2006/relationships/tags" Target="../tags/tag172.xml"/><Relationship Id="rId62" Type="http://schemas.openxmlformats.org/officeDocument/2006/relationships/tags" Target="../tags/tag180.xml"/><Relationship Id="rId70" Type="http://schemas.openxmlformats.org/officeDocument/2006/relationships/slideLayout" Target="../slideLayouts/slideLayout4.xml"/><Relationship Id="rId75" Type="http://schemas.openxmlformats.org/officeDocument/2006/relationships/image" Target="../media/image11.png"/><Relationship Id="rId1" Type="http://schemas.openxmlformats.org/officeDocument/2006/relationships/tags" Target="../tags/tag119.xml"/><Relationship Id="rId6" Type="http://schemas.openxmlformats.org/officeDocument/2006/relationships/tags" Target="../tags/tag124.xml"/><Relationship Id="rId15" Type="http://schemas.openxmlformats.org/officeDocument/2006/relationships/tags" Target="../tags/tag133.xml"/><Relationship Id="rId23" Type="http://schemas.openxmlformats.org/officeDocument/2006/relationships/tags" Target="../tags/tag141.xml"/><Relationship Id="rId28" Type="http://schemas.openxmlformats.org/officeDocument/2006/relationships/tags" Target="../tags/tag146.xml"/><Relationship Id="rId36" Type="http://schemas.openxmlformats.org/officeDocument/2006/relationships/tags" Target="../tags/tag154.xml"/><Relationship Id="rId49" Type="http://schemas.openxmlformats.org/officeDocument/2006/relationships/tags" Target="../tags/tag167.xml"/><Relationship Id="rId57" Type="http://schemas.openxmlformats.org/officeDocument/2006/relationships/tags" Target="../tags/tag175.xml"/><Relationship Id="rId10" Type="http://schemas.openxmlformats.org/officeDocument/2006/relationships/tags" Target="../tags/tag128.xml"/><Relationship Id="rId31" Type="http://schemas.openxmlformats.org/officeDocument/2006/relationships/tags" Target="../tags/tag149.xml"/><Relationship Id="rId44" Type="http://schemas.openxmlformats.org/officeDocument/2006/relationships/tags" Target="../tags/tag162.xml"/><Relationship Id="rId52" Type="http://schemas.openxmlformats.org/officeDocument/2006/relationships/tags" Target="../tags/tag170.xml"/><Relationship Id="rId60" Type="http://schemas.openxmlformats.org/officeDocument/2006/relationships/tags" Target="../tags/tag178.xml"/><Relationship Id="rId65" Type="http://schemas.openxmlformats.org/officeDocument/2006/relationships/tags" Target="../tags/tag183.xml"/><Relationship Id="rId73" Type="http://schemas.openxmlformats.org/officeDocument/2006/relationships/tags" Target="../tags/tag121.xml"/><Relationship Id="rId78" Type="http://schemas.openxmlformats.org/officeDocument/2006/relationships/image" Target="../media/image25.png"/><Relationship Id="rId81" Type="http://schemas.openxmlformats.org/officeDocument/2006/relationships/image" Target="../media/image19.png"/><Relationship Id="rId4" Type="http://schemas.openxmlformats.org/officeDocument/2006/relationships/tags" Target="../tags/tag122.xml"/><Relationship Id="rId9" Type="http://schemas.openxmlformats.org/officeDocument/2006/relationships/tags" Target="../tags/tag127.xml"/><Relationship Id="rId13" Type="http://schemas.openxmlformats.org/officeDocument/2006/relationships/tags" Target="../tags/tag131.xml"/><Relationship Id="rId18" Type="http://schemas.openxmlformats.org/officeDocument/2006/relationships/tags" Target="../tags/tag136.xml"/><Relationship Id="rId39" Type="http://schemas.openxmlformats.org/officeDocument/2006/relationships/tags" Target="../tags/tag157.xml"/><Relationship Id="rId34" Type="http://schemas.openxmlformats.org/officeDocument/2006/relationships/tags" Target="../tags/tag152.xml"/><Relationship Id="rId50" Type="http://schemas.openxmlformats.org/officeDocument/2006/relationships/tags" Target="../tags/tag168.xml"/><Relationship Id="rId55" Type="http://schemas.openxmlformats.org/officeDocument/2006/relationships/tags" Target="../tags/tag173.xml"/><Relationship Id="rId76" Type="http://schemas.openxmlformats.org/officeDocument/2006/relationships/image" Target="../media/image12.svg"/><Relationship Id="rId7" Type="http://schemas.openxmlformats.org/officeDocument/2006/relationships/tags" Target="../tags/tag125.xml"/><Relationship Id="rId71" Type="http://schemas.openxmlformats.org/officeDocument/2006/relationships/tags" Target="../tags/tag120.xml"/><Relationship Id="rId2" Type="http://schemas.openxmlformats.org/officeDocument/2006/relationships/tags" Target="../tags/tag120.xml"/><Relationship Id="rId29" Type="http://schemas.openxmlformats.org/officeDocument/2006/relationships/tags" Target="../tags/tag147.xml"/><Relationship Id="rId24" Type="http://schemas.openxmlformats.org/officeDocument/2006/relationships/tags" Target="../tags/tag142.xml"/><Relationship Id="rId40" Type="http://schemas.openxmlformats.org/officeDocument/2006/relationships/tags" Target="../tags/tag158.xml"/><Relationship Id="rId45" Type="http://schemas.openxmlformats.org/officeDocument/2006/relationships/tags" Target="../tags/tag163.xml"/><Relationship Id="rId66" Type="http://schemas.openxmlformats.org/officeDocument/2006/relationships/tags" Target="../tags/tag184.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89.xml"/><Relationship Id="rId1" Type="http://schemas.openxmlformats.org/officeDocument/2006/relationships/tags" Target="../tags/tag188.xml"/><Relationship Id="rId5" Type="http://schemas.openxmlformats.org/officeDocument/2006/relationships/image" Target="../media/image27.png"/><Relationship Id="rId4" Type="http://schemas.openxmlformats.org/officeDocument/2006/relationships/tags" Target="../tags/tag189.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tags" Target="../tags/tag5.xml"/><Relationship Id="rId4" Type="http://schemas.openxmlformats.org/officeDocument/2006/relationships/hyperlink" Target="https://fbedecarrats.github.io/conservation-deforestation-madagascar/" TargetMode="Externa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91.xml"/><Relationship Id="rId1" Type="http://schemas.openxmlformats.org/officeDocument/2006/relationships/tags" Target="../tags/tag190.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93.xml"/><Relationship Id="rId1" Type="http://schemas.openxmlformats.org/officeDocument/2006/relationships/tags" Target="../tags/tag192.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95.xml"/><Relationship Id="rId1" Type="http://schemas.openxmlformats.org/officeDocument/2006/relationships/tags" Target="../tags/tag194.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97.xml"/><Relationship Id="rId1" Type="http://schemas.openxmlformats.org/officeDocument/2006/relationships/tags" Target="../tags/tag196.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99.xml"/><Relationship Id="rId1" Type="http://schemas.openxmlformats.org/officeDocument/2006/relationships/tags" Target="../tags/tag198.xml"/></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01.xml"/><Relationship Id="rId1" Type="http://schemas.openxmlformats.org/officeDocument/2006/relationships/tags" Target="../tags/tag200.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03.xml"/><Relationship Id="rId1" Type="http://schemas.openxmlformats.org/officeDocument/2006/relationships/tags" Target="../tags/tag202.xm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05.xml"/><Relationship Id="rId1" Type="http://schemas.openxmlformats.org/officeDocument/2006/relationships/tags" Target="../tags/tag204.xml"/></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207.xml"/><Relationship Id="rId1" Type="http://schemas.openxmlformats.org/officeDocument/2006/relationships/tags" Target="../tags/tag206.xml"/></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209.xml"/><Relationship Id="rId1" Type="http://schemas.openxmlformats.org/officeDocument/2006/relationships/tags" Target="../tags/tag208.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xml"/><Relationship Id="rId1" Type="http://schemas.openxmlformats.org/officeDocument/2006/relationships/tags" Target="../tags/tag7.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11.xml"/><Relationship Id="rId1" Type="http://schemas.openxmlformats.org/officeDocument/2006/relationships/tags" Target="../tags/tag210.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0.xml"/><Relationship Id="rId1" Type="http://schemas.openxmlformats.org/officeDocument/2006/relationships/tags" Target="../tags/tag9.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xml"/><Relationship Id="rId1" Type="http://schemas.openxmlformats.org/officeDocument/2006/relationships/tags" Target="../tags/tag11.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4.xml"/><Relationship Id="rId1" Type="http://schemas.openxmlformats.org/officeDocument/2006/relationships/tags" Target="../tags/tag13.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6.xml"/><Relationship Id="rId1" Type="http://schemas.openxmlformats.org/officeDocument/2006/relationships/tags" Target="../tags/tag15.xml"/></Relationships>
</file>

<file path=ppt/slides/_rels/slide9.xml.rels><?xml version="1.0" encoding="UTF-8" standalone="yes"?>
<Relationships xmlns="http://schemas.openxmlformats.org/package/2006/relationships"><Relationship Id="rId8" Type="http://schemas.openxmlformats.org/officeDocument/2006/relationships/tags" Target="../tags/tag24.xml"/><Relationship Id="rId13" Type="http://schemas.openxmlformats.org/officeDocument/2006/relationships/tags" Target="../tags/tag29.xml"/><Relationship Id="rId3" Type="http://schemas.openxmlformats.org/officeDocument/2006/relationships/tags" Target="../tags/tag19.xml"/><Relationship Id="rId7" Type="http://schemas.openxmlformats.org/officeDocument/2006/relationships/tags" Target="../tags/tag23.xml"/><Relationship Id="rId12" Type="http://schemas.openxmlformats.org/officeDocument/2006/relationships/tags" Target="../tags/tag28.xml"/><Relationship Id="rId2" Type="http://schemas.openxmlformats.org/officeDocument/2006/relationships/tags" Target="../tags/tag18.xml"/><Relationship Id="rId16" Type="http://schemas.openxmlformats.org/officeDocument/2006/relationships/hyperlink" Target="http://www.oecd.org/dac/dac-glossary.htm#Evaluation" TargetMode="External"/><Relationship Id="rId1" Type="http://schemas.openxmlformats.org/officeDocument/2006/relationships/tags" Target="../tags/tag17.xml"/><Relationship Id="rId6" Type="http://schemas.openxmlformats.org/officeDocument/2006/relationships/tags" Target="../tags/tag22.xml"/><Relationship Id="rId11" Type="http://schemas.openxmlformats.org/officeDocument/2006/relationships/tags" Target="../tags/tag27.xml"/><Relationship Id="rId5" Type="http://schemas.openxmlformats.org/officeDocument/2006/relationships/tags" Target="../tags/tag21.xml"/><Relationship Id="rId15" Type="http://schemas.openxmlformats.org/officeDocument/2006/relationships/slideLayout" Target="../slideLayouts/slideLayout2.xml"/><Relationship Id="rId10" Type="http://schemas.openxmlformats.org/officeDocument/2006/relationships/tags" Target="../tags/tag26.xml"/><Relationship Id="rId4" Type="http://schemas.openxmlformats.org/officeDocument/2006/relationships/tags" Target="../tags/tag20.xml"/><Relationship Id="rId9" Type="http://schemas.openxmlformats.org/officeDocument/2006/relationships/tags" Target="../tags/tag25.xml"/><Relationship Id="rId14" Type="http://schemas.openxmlformats.org/officeDocument/2006/relationships/tags" Target="../tags/tag3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9E1DA41-F454-3764-0A16-E73BF5F7AF5B}"/>
              </a:ext>
            </a:extLst>
          </p:cNvPr>
          <p:cNvSpPr>
            <a:spLocks noGrp="1"/>
          </p:cNvSpPr>
          <p:nvPr>
            <p:ph type="ctrTitle"/>
            <p:custDataLst>
              <p:tags r:id="rId1"/>
            </p:custDataLst>
          </p:nvPr>
        </p:nvSpPr>
        <p:spPr/>
        <p:txBody>
          <a:bodyPr>
            <a:noAutofit/>
          </a:bodyPr>
          <a:lstStyle/>
          <a:p>
            <a:r>
              <a:rPr lang="fr-FR" sz="4800" b="1"/>
              <a:t>Analyse économétrique de données spatiales pour évaluer l'impact de politiques et de projets</a:t>
            </a:r>
          </a:p>
        </p:txBody>
      </p:sp>
      <p:sp>
        <p:nvSpPr>
          <p:cNvPr id="3" name="Sous-titre 2">
            <a:extLst>
              <a:ext uri="{FF2B5EF4-FFF2-40B4-BE49-F238E27FC236}">
                <a16:creationId xmlns:a16="http://schemas.microsoft.com/office/drawing/2014/main" id="{4B6B8487-EDD5-B62F-63EF-B36F962DC670}"/>
              </a:ext>
            </a:extLst>
          </p:cNvPr>
          <p:cNvSpPr>
            <a:spLocks noGrp="1"/>
          </p:cNvSpPr>
          <p:nvPr>
            <p:ph type="subTitle" idx="1"/>
            <p:custDataLst>
              <p:tags r:id="rId2"/>
            </p:custDataLst>
          </p:nvPr>
        </p:nvSpPr>
        <p:spPr>
          <a:xfrm>
            <a:off x="1524000" y="3602037"/>
            <a:ext cx="9144000" cy="2311745"/>
          </a:xfrm>
        </p:spPr>
        <p:txBody>
          <a:bodyPr>
            <a:normAutofit fontScale="92500" lnSpcReduction="10000"/>
          </a:bodyPr>
          <a:lstStyle/>
          <a:p>
            <a:r>
              <a:rPr lang="fr-FR" sz="4300" b="1"/>
              <a:t>Introduction</a:t>
            </a:r>
          </a:p>
          <a:p>
            <a:endParaRPr lang="fr-FR"/>
          </a:p>
          <a:p>
            <a:r>
              <a:rPr lang="fr-FR"/>
              <a:t>Florent Bédécarrats, Ingrid Dallmann, </a:t>
            </a:r>
          </a:p>
          <a:p>
            <a:r>
              <a:rPr lang="fr-FR"/>
              <a:t>Diamondra Ramiandrisoa, Iriana</a:t>
            </a:r>
          </a:p>
          <a:p>
            <a:r>
              <a:rPr lang="fr-FR"/>
              <a:t>Razafimahenina, Melvin Wong</a:t>
            </a:r>
          </a:p>
        </p:txBody>
      </p:sp>
      <p:sp>
        <p:nvSpPr>
          <p:cNvPr id="4" name="ZoneTexte 3">
            <a:extLst>
              <a:ext uri="{FF2B5EF4-FFF2-40B4-BE49-F238E27FC236}">
                <a16:creationId xmlns:a16="http://schemas.microsoft.com/office/drawing/2014/main" id="{1A1CACCC-34C8-688D-65AE-4178216C3142}"/>
              </a:ext>
            </a:extLst>
          </p:cNvPr>
          <p:cNvSpPr txBox="1"/>
          <p:nvPr/>
        </p:nvSpPr>
        <p:spPr>
          <a:xfrm>
            <a:off x="467344" y="6005856"/>
            <a:ext cx="11257312" cy="646331"/>
          </a:xfrm>
          <a:prstGeom prst="rect">
            <a:avLst/>
          </a:prstGeom>
          <a:noFill/>
        </p:spPr>
        <p:txBody>
          <a:bodyPr wrap="none" rtlCol="0">
            <a:spAutoFit/>
          </a:bodyPr>
          <a:lstStyle/>
          <a:p>
            <a:r>
              <a:rPr lang="fr-FR"/>
              <a:t>Le contenu de cette formation est largement tiré de Bédécarrats, Bouvier, Houngbedji; de Montalembert, Ferry. 2022. </a:t>
            </a:r>
          </a:p>
          <a:p>
            <a:r>
              <a:rPr lang="fr-FR"/>
              <a:t>Impact des aires protégées sur la déforestation : guide de formation pratique, Tany Vao, IRD.</a:t>
            </a:r>
            <a:r>
              <a:rPr lang="fr-FR">
                <a:hlinkClick r:id="rId4"/>
              </a:rPr>
              <a:t> En ligne</a:t>
            </a:r>
            <a:r>
              <a:rPr lang="fr-FR"/>
              <a:t>.</a:t>
            </a:r>
          </a:p>
        </p:txBody>
      </p:sp>
      <p:pic>
        <p:nvPicPr>
          <p:cNvPr id="5" name="Image 4">
            <a:extLst>
              <a:ext uri="{FF2B5EF4-FFF2-40B4-BE49-F238E27FC236}">
                <a16:creationId xmlns:a16="http://schemas.microsoft.com/office/drawing/2014/main" id="{C9B0B174-1AC9-EB75-0FC7-179CEDA48B75}"/>
              </a:ext>
            </a:extLst>
          </p:cNvPr>
          <p:cNvPicPr>
            <a:picLocks noChangeAspect="1"/>
          </p:cNvPicPr>
          <p:nvPr/>
        </p:nvPicPr>
        <p:blipFill rotWithShape="1">
          <a:blip r:embed="rId5">
            <a:extLst>
              <a:ext uri="{28A0092B-C50C-407E-A947-70E740481C1C}">
                <a14:useLocalDpi xmlns:a14="http://schemas.microsoft.com/office/drawing/2010/main" val="0"/>
              </a:ext>
            </a:extLst>
          </a:blip>
          <a:srcRect t="4000" b="6167"/>
          <a:stretch/>
        </p:blipFill>
        <p:spPr bwMode="auto">
          <a:xfrm>
            <a:off x="467344" y="3404724"/>
            <a:ext cx="2793664" cy="2509058"/>
          </a:xfrm>
          <a:prstGeom prst="rect">
            <a:avLst/>
          </a:prstGeom>
          <a:ln>
            <a:noFill/>
          </a:ln>
          <a:extLst>
            <a:ext uri="{53640926-AAD7-44D8-BBD7-CCE9431645EC}">
              <a14:shadowObscured xmlns:a14="http://schemas.microsoft.com/office/drawing/2010/main"/>
            </a:ext>
          </a:extLst>
        </p:spPr>
      </p:pic>
      <p:pic>
        <p:nvPicPr>
          <p:cNvPr id="6" name="Image 5">
            <a:extLst>
              <a:ext uri="{FF2B5EF4-FFF2-40B4-BE49-F238E27FC236}">
                <a16:creationId xmlns:a16="http://schemas.microsoft.com/office/drawing/2014/main" id="{E33C37D8-4978-CFCF-E4E6-21CE1B68C99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925589" y="3638403"/>
            <a:ext cx="2799068" cy="2311745"/>
          </a:xfrm>
          <a:prstGeom prst="rect">
            <a:avLst/>
          </a:prstGeom>
        </p:spPr>
      </p:pic>
    </p:spTree>
    <p:extLst>
      <p:ext uri="{BB962C8B-B14F-4D97-AF65-F5344CB8AC3E}">
        <p14:creationId xmlns:p14="http://schemas.microsoft.com/office/powerpoint/2010/main" val="40956961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E121BD7-F2A6-7009-C722-AB8897B91484}"/>
              </a:ext>
            </a:extLst>
          </p:cNvPr>
          <p:cNvSpPr>
            <a:spLocks noGrp="1"/>
          </p:cNvSpPr>
          <p:nvPr>
            <p:ph type="title"/>
            <p:custDataLst>
              <p:tags r:id="rId1"/>
            </p:custDataLst>
          </p:nvPr>
        </p:nvSpPr>
        <p:spPr>
          <a:xfrm>
            <a:off x="947277" y="365125"/>
            <a:ext cx="4666657" cy="1325563"/>
          </a:xfrm>
        </p:spPr>
        <p:txBody>
          <a:bodyPr>
            <a:noAutofit/>
          </a:bodyPr>
          <a:lstStyle/>
          <a:p>
            <a:r>
              <a:rPr lang="fr-FR" sz="3600"/>
              <a:t>Relation entre logique d’intervention et critères d’évaluation</a:t>
            </a:r>
          </a:p>
        </p:txBody>
      </p:sp>
      <p:sp>
        <p:nvSpPr>
          <p:cNvPr id="3" name="Espace réservé du contenu 2">
            <a:extLst>
              <a:ext uri="{FF2B5EF4-FFF2-40B4-BE49-F238E27FC236}">
                <a16:creationId xmlns:a16="http://schemas.microsoft.com/office/drawing/2014/main" id="{B3F5E16D-53E5-D311-A067-71E35C2771CF}"/>
              </a:ext>
            </a:extLst>
          </p:cNvPr>
          <p:cNvSpPr>
            <a:spLocks noGrp="1"/>
          </p:cNvSpPr>
          <p:nvPr>
            <p:ph idx="1"/>
            <p:custDataLst>
              <p:tags r:id="rId2"/>
            </p:custDataLst>
          </p:nvPr>
        </p:nvSpPr>
        <p:spPr>
          <a:xfrm>
            <a:off x="838200" y="1825625"/>
            <a:ext cx="4248900" cy="4351338"/>
          </a:xfrm>
        </p:spPr>
        <p:txBody>
          <a:bodyPr>
            <a:normAutofit fontScale="70000" lnSpcReduction="20000"/>
          </a:bodyPr>
          <a:lstStyle/>
          <a:p>
            <a:pPr>
              <a:buFont typeface="Arial" panose="020B0604020202020204" pitchFamily="34" charset="0"/>
              <a:buChar char="•"/>
            </a:pPr>
            <a:r>
              <a:rPr lang="fr-FR" b="1"/>
              <a:t>Pertinence</a:t>
            </a:r>
            <a:r>
              <a:rPr lang="fr-FR"/>
              <a:t>: Les objectifs de l'évaluation correspondent-ils aux problèmes identifiés?</a:t>
            </a:r>
          </a:p>
          <a:p>
            <a:pPr>
              <a:buFont typeface="Arial" panose="020B0604020202020204" pitchFamily="34" charset="0"/>
              <a:buChar char="•"/>
            </a:pPr>
            <a:r>
              <a:rPr lang="fr-FR" b="1"/>
              <a:t>Cohérence</a:t>
            </a:r>
            <a:r>
              <a:rPr lang="fr-FR"/>
              <a:t>: L'intervention est-elle compatible avec le contexte général?</a:t>
            </a:r>
          </a:p>
          <a:p>
            <a:pPr>
              <a:buFont typeface="Arial" panose="020B0604020202020204" pitchFamily="34" charset="0"/>
              <a:buChar char="•"/>
            </a:pPr>
            <a:r>
              <a:rPr lang="fr-FR" b="1"/>
              <a:t>Efficacité</a:t>
            </a:r>
            <a:r>
              <a:rPr lang="fr-FR"/>
              <a:t>: L'intervention a-t-elle atteint ses objectifs prévus?</a:t>
            </a:r>
          </a:p>
          <a:p>
            <a:pPr>
              <a:buFont typeface="Arial" panose="020B0604020202020204" pitchFamily="34" charset="0"/>
              <a:buChar char="•"/>
            </a:pPr>
            <a:r>
              <a:rPr lang="fr-FR" b="1"/>
              <a:t>Efficience</a:t>
            </a:r>
            <a:r>
              <a:rPr lang="fr-FR"/>
              <a:t>: Les ressources allouées à l'intervention ont-elles été bien utilisées?</a:t>
            </a:r>
          </a:p>
          <a:p>
            <a:pPr>
              <a:buFont typeface="Arial" panose="020B0604020202020204" pitchFamily="34" charset="0"/>
              <a:buChar char="•"/>
            </a:pPr>
            <a:r>
              <a:rPr lang="fr-FR" b="1"/>
              <a:t>Impact</a:t>
            </a:r>
            <a:r>
              <a:rPr lang="fr-FR"/>
              <a:t>: L'intervention a-t-elle conduit à un changement réel et mesurable pour les bénéficiaires?</a:t>
            </a:r>
          </a:p>
          <a:p>
            <a:pPr>
              <a:buFont typeface="Arial" panose="020B0604020202020204" pitchFamily="34" charset="0"/>
              <a:buChar char="•"/>
            </a:pPr>
            <a:r>
              <a:rPr lang="fr-FR" b="1"/>
              <a:t>Durabilité/viabilité</a:t>
            </a:r>
            <a:r>
              <a:rPr lang="fr-FR"/>
              <a:t>: Les bénéfices de l'intervention peuvent-ils perdurer dans le temps?</a:t>
            </a:r>
          </a:p>
        </p:txBody>
      </p:sp>
      <p:sp>
        <p:nvSpPr>
          <p:cNvPr id="4" name="Rectangle 3">
            <a:extLst>
              <a:ext uri="{FF2B5EF4-FFF2-40B4-BE49-F238E27FC236}">
                <a16:creationId xmlns:a16="http://schemas.microsoft.com/office/drawing/2014/main" id="{2D9364B1-DA7E-EDA3-9127-4852C80C4E80}"/>
              </a:ext>
            </a:extLst>
          </p:cNvPr>
          <p:cNvSpPr>
            <a:spLocks noChangeArrowheads="1"/>
          </p:cNvSpPr>
          <p:nvPr>
            <p:custDataLst>
              <p:tags r:id="rId3"/>
            </p:custDataLst>
          </p:nvPr>
        </p:nvSpPr>
        <p:spPr bwMode="auto">
          <a:xfrm>
            <a:off x="8472239" y="2518368"/>
            <a:ext cx="1354138" cy="377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681" tIns="39840" rIns="79681" bIns="39840">
            <a:spAutoFit/>
          </a:bodyPr>
          <a:lstStyle/>
          <a:p>
            <a:pPr algn="ctr" defTabSz="796925">
              <a:lnSpc>
                <a:spcPct val="120000"/>
              </a:lnSpc>
              <a:spcAft>
                <a:spcPct val="25000"/>
              </a:spcAft>
              <a:tabLst>
                <a:tab pos="1177925" algn="l"/>
              </a:tabLst>
            </a:pPr>
            <a:r>
              <a:rPr lang="fr-BE">
                <a:solidFill>
                  <a:schemeClr val="accent2">
                    <a:lumMod val="75000"/>
                  </a:schemeClr>
                </a:solidFill>
                <a:latin typeface="Verdana" pitchFamily="34" charset="0"/>
              </a:rPr>
              <a:t>Efficacité</a:t>
            </a:r>
            <a:endParaRPr lang="fr-BE" sz="1400">
              <a:solidFill>
                <a:schemeClr val="accent2">
                  <a:lumMod val="75000"/>
                </a:schemeClr>
              </a:solidFill>
              <a:latin typeface="Verdana" pitchFamily="34" charset="0"/>
            </a:endParaRPr>
          </a:p>
        </p:txBody>
      </p:sp>
      <p:sp>
        <p:nvSpPr>
          <p:cNvPr id="6" name="AutoShape 33">
            <a:extLst>
              <a:ext uri="{FF2B5EF4-FFF2-40B4-BE49-F238E27FC236}">
                <a16:creationId xmlns:a16="http://schemas.microsoft.com/office/drawing/2014/main" id="{A374BF35-C728-2286-AD0E-D4241940BE87}"/>
              </a:ext>
            </a:extLst>
          </p:cNvPr>
          <p:cNvSpPr>
            <a:spLocks noChangeArrowheads="1"/>
          </p:cNvSpPr>
          <p:nvPr>
            <p:custDataLst>
              <p:tags r:id="rId4"/>
            </p:custDataLst>
          </p:nvPr>
        </p:nvSpPr>
        <p:spPr bwMode="auto">
          <a:xfrm rot="16200000" flipV="1">
            <a:off x="8035677" y="2480167"/>
            <a:ext cx="600075" cy="387350"/>
          </a:xfrm>
          <a:prstGeom prst="triangle">
            <a:avLst>
              <a:gd name="adj" fmla="val 50000"/>
            </a:avLst>
          </a:prstGeom>
          <a:solidFill>
            <a:srgbClr val="FF99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79681" tIns="39840" rIns="79681" bIns="39840" anchor="ctr"/>
          <a:lstStyle/>
          <a:p>
            <a:pPr algn="ctr" defTabSz="796925">
              <a:spcBef>
                <a:spcPct val="20000"/>
              </a:spcBef>
            </a:pPr>
            <a:endParaRPr lang="fr-FR" sz="2800">
              <a:solidFill>
                <a:srgbClr val="FFFFCC"/>
              </a:solidFill>
              <a:latin typeface="Verdana" pitchFamily="34" charset="0"/>
            </a:endParaRPr>
          </a:p>
        </p:txBody>
      </p:sp>
      <p:sp>
        <p:nvSpPr>
          <p:cNvPr id="7" name="Rectangle 6">
            <a:extLst>
              <a:ext uri="{FF2B5EF4-FFF2-40B4-BE49-F238E27FC236}">
                <a16:creationId xmlns:a16="http://schemas.microsoft.com/office/drawing/2014/main" id="{0EB9B835-2A9D-91BD-D67F-5E47FC919568}"/>
              </a:ext>
            </a:extLst>
          </p:cNvPr>
          <p:cNvSpPr>
            <a:spLocks noChangeArrowheads="1"/>
          </p:cNvSpPr>
          <p:nvPr>
            <p:custDataLst>
              <p:tags r:id="rId5"/>
            </p:custDataLst>
          </p:nvPr>
        </p:nvSpPr>
        <p:spPr bwMode="auto">
          <a:xfrm>
            <a:off x="8464302" y="1414723"/>
            <a:ext cx="1290637" cy="410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681" tIns="39840" rIns="79681" bIns="39840">
            <a:spAutoFit/>
          </a:bodyPr>
          <a:lstStyle/>
          <a:p>
            <a:pPr algn="ctr" defTabSz="796925">
              <a:lnSpc>
                <a:spcPct val="120000"/>
              </a:lnSpc>
              <a:spcAft>
                <a:spcPct val="25000"/>
              </a:spcAft>
              <a:tabLst>
                <a:tab pos="1177925" algn="l"/>
              </a:tabLst>
            </a:pPr>
            <a:r>
              <a:rPr lang="fr-BE" sz="2000">
                <a:solidFill>
                  <a:schemeClr val="accent2">
                    <a:lumMod val="75000"/>
                  </a:schemeClr>
                </a:solidFill>
                <a:latin typeface="Verdana" pitchFamily="34" charset="0"/>
              </a:rPr>
              <a:t>Impact</a:t>
            </a:r>
            <a:endParaRPr lang="fr-BE" sz="1400">
              <a:solidFill>
                <a:schemeClr val="accent2">
                  <a:lumMod val="75000"/>
                </a:schemeClr>
              </a:solidFill>
              <a:latin typeface="Verdana" pitchFamily="34" charset="0"/>
            </a:endParaRPr>
          </a:p>
        </p:txBody>
      </p:sp>
      <p:sp>
        <p:nvSpPr>
          <p:cNvPr id="8" name="AutoShape 33">
            <a:extLst>
              <a:ext uri="{FF2B5EF4-FFF2-40B4-BE49-F238E27FC236}">
                <a16:creationId xmlns:a16="http://schemas.microsoft.com/office/drawing/2014/main" id="{FC8B5699-114B-BEC5-C2D9-40615A100E87}"/>
              </a:ext>
            </a:extLst>
          </p:cNvPr>
          <p:cNvSpPr>
            <a:spLocks noChangeArrowheads="1"/>
          </p:cNvSpPr>
          <p:nvPr>
            <p:custDataLst>
              <p:tags r:id="rId6"/>
            </p:custDataLst>
          </p:nvPr>
        </p:nvSpPr>
        <p:spPr bwMode="auto">
          <a:xfrm rot="5400000">
            <a:off x="7953921" y="1409398"/>
            <a:ext cx="698500" cy="322262"/>
          </a:xfrm>
          <a:prstGeom prst="triangle">
            <a:avLst>
              <a:gd name="adj" fmla="val 50000"/>
            </a:avLst>
          </a:prstGeom>
          <a:solidFill>
            <a:srgbClr val="FF99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79681" tIns="39840" rIns="79681" bIns="39840" anchor="ctr"/>
          <a:lstStyle/>
          <a:p>
            <a:pPr algn="ctr" defTabSz="796925">
              <a:spcBef>
                <a:spcPct val="20000"/>
              </a:spcBef>
            </a:pPr>
            <a:endParaRPr lang="fr-FR" sz="2800">
              <a:solidFill>
                <a:srgbClr val="FFFFCC"/>
              </a:solidFill>
              <a:latin typeface="Verdana" pitchFamily="34" charset="0"/>
            </a:endParaRPr>
          </a:p>
        </p:txBody>
      </p:sp>
      <p:sp>
        <p:nvSpPr>
          <p:cNvPr id="9" name="AutoShape 33">
            <a:extLst>
              <a:ext uri="{FF2B5EF4-FFF2-40B4-BE49-F238E27FC236}">
                <a16:creationId xmlns:a16="http://schemas.microsoft.com/office/drawing/2014/main" id="{07921562-B50C-DBAE-BDDF-FB54B9446011}"/>
              </a:ext>
            </a:extLst>
          </p:cNvPr>
          <p:cNvSpPr>
            <a:spLocks noChangeArrowheads="1"/>
          </p:cNvSpPr>
          <p:nvPr>
            <p:custDataLst>
              <p:tags r:id="rId7"/>
            </p:custDataLst>
          </p:nvPr>
        </p:nvSpPr>
        <p:spPr bwMode="auto">
          <a:xfrm rot="16200000">
            <a:off x="9681121" y="1431623"/>
            <a:ext cx="698500" cy="322262"/>
          </a:xfrm>
          <a:prstGeom prst="triangle">
            <a:avLst>
              <a:gd name="adj" fmla="val 50000"/>
            </a:avLst>
          </a:prstGeom>
          <a:solidFill>
            <a:srgbClr val="FF99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rot="10800000" wrap="none" lIns="79681" tIns="39840" rIns="79681" bIns="39840" anchor="ctr"/>
          <a:lstStyle/>
          <a:p>
            <a:pPr algn="ctr" defTabSz="796925">
              <a:spcBef>
                <a:spcPct val="20000"/>
              </a:spcBef>
            </a:pPr>
            <a:endParaRPr lang="fr-FR" sz="2800">
              <a:solidFill>
                <a:srgbClr val="FFFFCC"/>
              </a:solidFill>
              <a:latin typeface="Verdana" pitchFamily="34" charset="0"/>
            </a:endParaRPr>
          </a:p>
        </p:txBody>
      </p:sp>
      <p:sp>
        <p:nvSpPr>
          <p:cNvPr id="10" name="Rectangle 13">
            <a:extLst>
              <a:ext uri="{FF2B5EF4-FFF2-40B4-BE49-F238E27FC236}">
                <a16:creationId xmlns:a16="http://schemas.microsoft.com/office/drawing/2014/main" id="{429D010F-CCBE-5701-B24B-9681F21F9946}"/>
              </a:ext>
            </a:extLst>
          </p:cNvPr>
          <p:cNvSpPr>
            <a:spLocks noChangeArrowheads="1"/>
          </p:cNvSpPr>
          <p:nvPr>
            <p:custDataLst>
              <p:tags r:id="rId8"/>
            </p:custDataLst>
          </p:nvPr>
        </p:nvSpPr>
        <p:spPr bwMode="auto">
          <a:xfrm>
            <a:off x="7099974" y="443820"/>
            <a:ext cx="4144749" cy="628100"/>
          </a:xfrm>
          <a:prstGeom prst="ellipse">
            <a:avLst/>
          </a:prstGeom>
          <a:solidFill>
            <a:schemeClr val="accent1">
              <a:lumMod val="50000"/>
            </a:schemeClr>
          </a:solidFill>
          <a:ln w="9525" algn="ctr">
            <a:solidFill>
              <a:schemeClr val="accent1"/>
            </a:solidFill>
            <a:miter lim="800000"/>
            <a:headEnd/>
            <a:tailEnd/>
          </a:ln>
          <a:effectLst/>
        </p:spPr>
        <p:txBody>
          <a:bodyPr wrap="none" lIns="36000" tIns="36000" rIns="36000" bIns="36000" anchor="ctr"/>
          <a:lstStyle/>
          <a:p>
            <a:pPr algn="ctr">
              <a:spcBef>
                <a:spcPct val="50000"/>
              </a:spcBef>
            </a:pPr>
            <a:r>
              <a:rPr lang="fr-FR" sz="2400">
                <a:solidFill>
                  <a:schemeClr val="bg1"/>
                </a:solidFill>
              </a:rPr>
              <a:t>Problème/ contexte</a:t>
            </a:r>
          </a:p>
        </p:txBody>
      </p:sp>
      <p:sp>
        <p:nvSpPr>
          <p:cNvPr id="11" name="AutoShape 14">
            <a:extLst>
              <a:ext uri="{FF2B5EF4-FFF2-40B4-BE49-F238E27FC236}">
                <a16:creationId xmlns:a16="http://schemas.microsoft.com/office/drawing/2014/main" id="{C49C7BB3-2816-2F43-CFFD-6149C8944E40}"/>
              </a:ext>
            </a:extLst>
          </p:cNvPr>
          <p:cNvSpPr>
            <a:spLocks noChangeArrowheads="1"/>
          </p:cNvSpPr>
          <p:nvPr>
            <p:custDataLst>
              <p:tags r:id="rId9"/>
            </p:custDataLst>
          </p:nvPr>
        </p:nvSpPr>
        <p:spPr bwMode="auto">
          <a:xfrm>
            <a:off x="8502402" y="4461366"/>
            <a:ext cx="1368425" cy="720725"/>
          </a:xfrm>
          <a:prstGeom prst="roundRect">
            <a:avLst>
              <a:gd name="adj" fmla="val 16667"/>
            </a:avLst>
          </a:prstGeom>
          <a:solidFill>
            <a:schemeClr val="accent1"/>
          </a:solidFill>
          <a:ln w="9525" algn="ctr">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lstStyle/>
          <a:p>
            <a:pPr algn="ctr">
              <a:spcBef>
                <a:spcPct val="50000"/>
              </a:spcBef>
            </a:pPr>
            <a:r>
              <a:rPr lang="fr-FR" sz="1600">
                <a:solidFill>
                  <a:schemeClr val="bg1"/>
                </a:solidFill>
              </a:rPr>
              <a:t>Activités</a:t>
            </a:r>
          </a:p>
        </p:txBody>
      </p:sp>
      <p:cxnSp>
        <p:nvCxnSpPr>
          <p:cNvPr id="12" name="AutoShape 15">
            <a:extLst>
              <a:ext uri="{FF2B5EF4-FFF2-40B4-BE49-F238E27FC236}">
                <a16:creationId xmlns:a16="http://schemas.microsoft.com/office/drawing/2014/main" id="{1107706F-0523-7F51-AED6-99CADBAB0B6F}"/>
              </a:ext>
            </a:extLst>
          </p:cNvPr>
          <p:cNvCxnSpPr>
            <a:cxnSpLocks noChangeShapeType="1"/>
            <a:stCxn id="27" idx="0"/>
            <a:endCxn id="11" idx="2"/>
          </p:cNvCxnSpPr>
          <p:nvPr>
            <p:custDataLst>
              <p:tags r:id="rId10"/>
            </p:custDataLst>
          </p:nvPr>
        </p:nvCxnSpPr>
        <p:spPr bwMode="auto">
          <a:xfrm flipV="1">
            <a:off x="9186615" y="5182091"/>
            <a:ext cx="0" cy="142875"/>
          </a:xfrm>
          <a:prstGeom prst="straightConnector1">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AutoShape 16">
            <a:extLst>
              <a:ext uri="{FF2B5EF4-FFF2-40B4-BE49-F238E27FC236}">
                <a16:creationId xmlns:a16="http://schemas.microsoft.com/office/drawing/2014/main" id="{DF65424F-7FF4-FDAF-5706-EDC332C50848}"/>
              </a:ext>
            </a:extLst>
          </p:cNvPr>
          <p:cNvSpPr>
            <a:spLocks noChangeArrowheads="1"/>
          </p:cNvSpPr>
          <p:nvPr>
            <p:custDataLst>
              <p:tags r:id="rId11"/>
            </p:custDataLst>
          </p:nvPr>
        </p:nvSpPr>
        <p:spPr bwMode="auto">
          <a:xfrm>
            <a:off x="6484690" y="3669204"/>
            <a:ext cx="1368425" cy="863600"/>
          </a:xfrm>
          <a:prstGeom prst="roundRect">
            <a:avLst>
              <a:gd name="adj" fmla="val 16667"/>
            </a:avLst>
          </a:prstGeom>
          <a:solidFill>
            <a:srgbClr val="666699"/>
          </a:solidFill>
          <a:ln w="9525" algn="ctr">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lstStyle/>
          <a:p>
            <a:pPr algn="ctr">
              <a:spcBef>
                <a:spcPct val="50000"/>
              </a:spcBef>
            </a:pPr>
            <a:r>
              <a:rPr lang="fr-FR" sz="1600">
                <a:solidFill>
                  <a:schemeClr val="bg1"/>
                </a:solidFill>
              </a:rPr>
              <a:t>Réalisations</a:t>
            </a:r>
          </a:p>
          <a:p>
            <a:pPr algn="ctr">
              <a:spcBef>
                <a:spcPct val="50000"/>
              </a:spcBef>
            </a:pPr>
            <a:r>
              <a:rPr lang="fr-FR" sz="1600">
                <a:solidFill>
                  <a:schemeClr val="bg1"/>
                </a:solidFill>
              </a:rPr>
              <a:t>prévues</a:t>
            </a:r>
          </a:p>
        </p:txBody>
      </p:sp>
      <p:sp>
        <p:nvSpPr>
          <p:cNvPr id="14" name="AutoShape 17">
            <a:extLst>
              <a:ext uri="{FF2B5EF4-FFF2-40B4-BE49-F238E27FC236}">
                <a16:creationId xmlns:a16="http://schemas.microsoft.com/office/drawing/2014/main" id="{2BD9FFD4-E410-7FB0-B1F3-45C408EC53AE}"/>
              </a:ext>
            </a:extLst>
          </p:cNvPr>
          <p:cNvSpPr>
            <a:spLocks noChangeArrowheads="1"/>
          </p:cNvSpPr>
          <p:nvPr>
            <p:custDataLst>
              <p:tags r:id="rId12"/>
            </p:custDataLst>
          </p:nvPr>
        </p:nvSpPr>
        <p:spPr bwMode="auto">
          <a:xfrm>
            <a:off x="6484690" y="2402770"/>
            <a:ext cx="1368425" cy="834633"/>
          </a:xfrm>
          <a:prstGeom prst="roundRect">
            <a:avLst>
              <a:gd name="adj" fmla="val 16667"/>
            </a:avLst>
          </a:prstGeom>
          <a:solidFill>
            <a:srgbClr val="333399"/>
          </a:solidFill>
          <a:ln w="9525" algn="ctr">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lstStyle/>
          <a:p>
            <a:pPr algn="ctr">
              <a:spcBef>
                <a:spcPct val="50000"/>
              </a:spcBef>
            </a:pPr>
            <a:r>
              <a:rPr lang="fr-FR" sz="1600" dirty="0">
                <a:solidFill>
                  <a:schemeClr val="bg1"/>
                </a:solidFill>
              </a:rPr>
              <a:t>Objectifs </a:t>
            </a:r>
          </a:p>
          <a:p>
            <a:pPr algn="ctr">
              <a:spcBef>
                <a:spcPct val="50000"/>
              </a:spcBef>
            </a:pPr>
            <a:r>
              <a:rPr lang="fr-FR" sz="1600" dirty="0">
                <a:solidFill>
                  <a:schemeClr val="bg1"/>
                </a:solidFill>
              </a:rPr>
              <a:t>spécifiques</a:t>
            </a:r>
          </a:p>
        </p:txBody>
      </p:sp>
      <p:sp>
        <p:nvSpPr>
          <p:cNvPr id="15" name="AutoShape 18">
            <a:extLst>
              <a:ext uri="{FF2B5EF4-FFF2-40B4-BE49-F238E27FC236}">
                <a16:creationId xmlns:a16="http://schemas.microsoft.com/office/drawing/2014/main" id="{24D93A64-0D7D-A6AB-1CA9-FA63455C0E60}"/>
              </a:ext>
            </a:extLst>
          </p:cNvPr>
          <p:cNvSpPr>
            <a:spLocks noChangeArrowheads="1"/>
          </p:cNvSpPr>
          <p:nvPr>
            <p:custDataLst>
              <p:tags r:id="rId13"/>
            </p:custDataLst>
          </p:nvPr>
        </p:nvSpPr>
        <p:spPr bwMode="auto">
          <a:xfrm>
            <a:off x="6484690" y="1149841"/>
            <a:ext cx="1368425" cy="792163"/>
          </a:xfrm>
          <a:prstGeom prst="roundRect">
            <a:avLst>
              <a:gd name="adj" fmla="val 16667"/>
            </a:avLst>
          </a:prstGeom>
          <a:solidFill>
            <a:srgbClr val="000080"/>
          </a:solidFill>
          <a:ln w="9525" algn="ctr">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lstStyle/>
          <a:p>
            <a:pPr algn="ctr">
              <a:spcBef>
                <a:spcPct val="50000"/>
              </a:spcBef>
            </a:pPr>
            <a:r>
              <a:rPr lang="fr-FR" sz="1600">
                <a:solidFill>
                  <a:schemeClr val="bg1"/>
                </a:solidFill>
              </a:rPr>
              <a:t>Finalités</a:t>
            </a:r>
          </a:p>
        </p:txBody>
      </p:sp>
      <p:sp>
        <p:nvSpPr>
          <p:cNvPr id="16" name="AutoShape 19">
            <a:extLst>
              <a:ext uri="{FF2B5EF4-FFF2-40B4-BE49-F238E27FC236}">
                <a16:creationId xmlns:a16="http://schemas.microsoft.com/office/drawing/2014/main" id="{600EA94D-ED67-AE3C-5888-7A60B6918BA8}"/>
              </a:ext>
            </a:extLst>
          </p:cNvPr>
          <p:cNvSpPr>
            <a:spLocks noChangeArrowheads="1"/>
          </p:cNvSpPr>
          <p:nvPr>
            <p:custDataLst>
              <p:tags r:id="rId14"/>
            </p:custDataLst>
          </p:nvPr>
        </p:nvSpPr>
        <p:spPr bwMode="auto">
          <a:xfrm>
            <a:off x="10445502" y="3669204"/>
            <a:ext cx="1368425" cy="863600"/>
          </a:xfrm>
          <a:prstGeom prst="roundRect">
            <a:avLst>
              <a:gd name="adj" fmla="val 16667"/>
            </a:avLst>
          </a:prstGeom>
          <a:solidFill>
            <a:srgbClr val="666699"/>
          </a:solidFill>
          <a:ln w="9525" algn="ctr">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lstStyle/>
          <a:p>
            <a:pPr algn="ctr">
              <a:spcBef>
                <a:spcPct val="50000"/>
              </a:spcBef>
            </a:pPr>
            <a:r>
              <a:rPr lang="fr-FR" sz="1600">
                <a:solidFill>
                  <a:schemeClr val="bg1"/>
                </a:solidFill>
              </a:rPr>
              <a:t>Réalisations </a:t>
            </a:r>
          </a:p>
          <a:p>
            <a:pPr algn="ctr">
              <a:spcBef>
                <a:spcPct val="50000"/>
              </a:spcBef>
            </a:pPr>
            <a:r>
              <a:rPr lang="fr-FR" sz="1600">
                <a:solidFill>
                  <a:schemeClr val="bg1"/>
                </a:solidFill>
              </a:rPr>
              <a:t>obtenues</a:t>
            </a:r>
          </a:p>
        </p:txBody>
      </p:sp>
      <p:sp>
        <p:nvSpPr>
          <p:cNvPr id="17" name="AutoShape 20">
            <a:extLst>
              <a:ext uri="{FF2B5EF4-FFF2-40B4-BE49-F238E27FC236}">
                <a16:creationId xmlns:a16="http://schemas.microsoft.com/office/drawing/2014/main" id="{BF276EB8-865C-7D82-90C1-F438D7588BAD}"/>
              </a:ext>
            </a:extLst>
          </p:cNvPr>
          <p:cNvSpPr>
            <a:spLocks noChangeArrowheads="1"/>
          </p:cNvSpPr>
          <p:nvPr>
            <p:custDataLst>
              <p:tags r:id="rId15"/>
            </p:custDataLst>
          </p:nvPr>
        </p:nvSpPr>
        <p:spPr bwMode="auto">
          <a:xfrm>
            <a:off x="10445502" y="2373804"/>
            <a:ext cx="1368425" cy="863599"/>
          </a:xfrm>
          <a:prstGeom prst="roundRect">
            <a:avLst>
              <a:gd name="adj" fmla="val 16667"/>
            </a:avLst>
          </a:prstGeom>
          <a:solidFill>
            <a:srgbClr val="333399"/>
          </a:solidFill>
          <a:ln w="9525" algn="ctr">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lstStyle/>
          <a:p>
            <a:pPr algn="ctr">
              <a:spcBef>
                <a:spcPct val="50000"/>
              </a:spcBef>
            </a:pPr>
            <a:r>
              <a:rPr lang="fr-FR" sz="1600">
                <a:solidFill>
                  <a:schemeClr val="bg1"/>
                </a:solidFill>
              </a:rPr>
              <a:t>Résultats</a:t>
            </a:r>
          </a:p>
        </p:txBody>
      </p:sp>
      <p:sp>
        <p:nvSpPr>
          <p:cNvPr id="18" name="AutoShape 21">
            <a:extLst>
              <a:ext uri="{FF2B5EF4-FFF2-40B4-BE49-F238E27FC236}">
                <a16:creationId xmlns:a16="http://schemas.microsoft.com/office/drawing/2014/main" id="{21EB9C74-77DF-F923-8B9B-319DD83F0D97}"/>
              </a:ext>
            </a:extLst>
          </p:cNvPr>
          <p:cNvSpPr>
            <a:spLocks noChangeArrowheads="1"/>
          </p:cNvSpPr>
          <p:nvPr>
            <p:custDataLst>
              <p:tags r:id="rId16"/>
            </p:custDataLst>
          </p:nvPr>
        </p:nvSpPr>
        <p:spPr bwMode="auto">
          <a:xfrm>
            <a:off x="10445502" y="1149841"/>
            <a:ext cx="1368425" cy="792163"/>
          </a:xfrm>
          <a:prstGeom prst="roundRect">
            <a:avLst>
              <a:gd name="adj" fmla="val 16667"/>
            </a:avLst>
          </a:prstGeom>
          <a:solidFill>
            <a:srgbClr val="000080"/>
          </a:solidFill>
          <a:ln w="9525" algn="ctr">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lstStyle/>
          <a:p>
            <a:pPr algn="ctr">
              <a:spcBef>
                <a:spcPct val="50000"/>
              </a:spcBef>
            </a:pPr>
            <a:r>
              <a:rPr lang="fr-FR" sz="1600">
                <a:solidFill>
                  <a:schemeClr val="bg1"/>
                </a:solidFill>
              </a:rPr>
              <a:t>Effets </a:t>
            </a:r>
          </a:p>
        </p:txBody>
      </p:sp>
      <p:sp>
        <p:nvSpPr>
          <p:cNvPr id="19" name="AutoShape 22">
            <a:extLst>
              <a:ext uri="{FF2B5EF4-FFF2-40B4-BE49-F238E27FC236}">
                <a16:creationId xmlns:a16="http://schemas.microsoft.com/office/drawing/2014/main" id="{81664FFA-CF6B-6FE9-F2D8-AB3A675B82B2}"/>
              </a:ext>
            </a:extLst>
          </p:cNvPr>
          <p:cNvSpPr>
            <a:spLocks noChangeArrowheads="1"/>
          </p:cNvSpPr>
          <p:nvPr>
            <p:custDataLst>
              <p:tags r:id="rId17"/>
            </p:custDataLst>
          </p:nvPr>
        </p:nvSpPr>
        <p:spPr bwMode="auto">
          <a:xfrm flipV="1">
            <a:off x="7060952" y="3310429"/>
            <a:ext cx="144463" cy="215900"/>
          </a:xfrm>
          <a:prstGeom prst="upArrow">
            <a:avLst>
              <a:gd name="adj1" fmla="val 50000"/>
              <a:gd name="adj2" fmla="val 37363"/>
            </a:avLst>
          </a:prstGeom>
          <a:noFill/>
          <a:ln w="9525" algn="ctr">
            <a:solidFill>
              <a:srgbClr val="00008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lstStyle/>
          <a:p>
            <a:endParaRPr lang="fr-FR"/>
          </a:p>
        </p:txBody>
      </p:sp>
      <p:sp>
        <p:nvSpPr>
          <p:cNvPr id="20" name="AutoShape 23">
            <a:extLst>
              <a:ext uri="{FF2B5EF4-FFF2-40B4-BE49-F238E27FC236}">
                <a16:creationId xmlns:a16="http://schemas.microsoft.com/office/drawing/2014/main" id="{B35C0A6C-88CA-9A7A-F951-87E100F3372C}"/>
              </a:ext>
            </a:extLst>
          </p:cNvPr>
          <p:cNvSpPr>
            <a:spLocks noChangeArrowheads="1"/>
          </p:cNvSpPr>
          <p:nvPr>
            <p:custDataLst>
              <p:tags r:id="rId18"/>
            </p:custDataLst>
          </p:nvPr>
        </p:nvSpPr>
        <p:spPr bwMode="auto">
          <a:xfrm flipV="1">
            <a:off x="7060952" y="2013441"/>
            <a:ext cx="144463" cy="215900"/>
          </a:xfrm>
          <a:prstGeom prst="upArrow">
            <a:avLst>
              <a:gd name="adj1" fmla="val 50000"/>
              <a:gd name="adj2" fmla="val 37363"/>
            </a:avLst>
          </a:prstGeom>
          <a:noFill/>
          <a:ln w="9525" algn="ctr">
            <a:solidFill>
              <a:srgbClr val="00008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lIns="36000" tIns="36000" rIns="36000" bIns="36000" anchor="ctr"/>
          <a:lstStyle/>
          <a:p>
            <a:pPr algn="ctr">
              <a:defRPr/>
            </a:pPr>
            <a:endParaRPr lang="fr-FR" dirty="0">
              <a:solidFill>
                <a:schemeClr val="tx2"/>
              </a:solidFill>
              <a:effectLst>
                <a:outerShdw blurRad="38100" dist="38100" dir="2700000" algn="tl">
                  <a:srgbClr val="C0C0C0"/>
                </a:outerShdw>
              </a:effectLst>
              <a:cs typeface="+mn-cs"/>
            </a:endParaRPr>
          </a:p>
        </p:txBody>
      </p:sp>
      <p:sp>
        <p:nvSpPr>
          <p:cNvPr id="21" name="AutoShape 24">
            <a:extLst>
              <a:ext uri="{FF2B5EF4-FFF2-40B4-BE49-F238E27FC236}">
                <a16:creationId xmlns:a16="http://schemas.microsoft.com/office/drawing/2014/main" id="{EC3DEC27-3866-7FCB-0E32-D7FC69CC2F9C}"/>
              </a:ext>
            </a:extLst>
          </p:cNvPr>
          <p:cNvSpPr>
            <a:spLocks noChangeArrowheads="1"/>
          </p:cNvSpPr>
          <p:nvPr>
            <p:custDataLst>
              <p:tags r:id="rId19"/>
            </p:custDataLst>
          </p:nvPr>
        </p:nvSpPr>
        <p:spPr bwMode="auto">
          <a:xfrm>
            <a:off x="11021765" y="3310429"/>
            <a:ext cx="144462" cy="215900"/>
          </a:xfrm>
          <a:prstGeom prst="upArrow">
            <a:avLst>
              <a:gd name="adj1" fmla="val 50000"/>
              <a:gd name="adj2" fmla="val 37363"/>
            </a:avLst>
          </a:prstGeom>
          <a:noFill/>
          <a:ln w="9525" algn="ctr">
            <a:solidFill>
              <a:schemeClr val="tx1">
                <a:lumMod val="50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lstStyle/>
          <a:p>
            <a:pPr>
              <a:defRPr/>
            </a:pPr>
            <a:endParaRPr lang="fr-FR" dirty="0"/>
          </a:p>
        </p:txBody>
      </p:sp>
      <p:sp>
        <p:nvSpPr>
          <p:cNvPr id="22" name="Curved Up Arrow 27">
            <a:extLst>
              <a:ext uri="{FF2B5EF4-FFF2-40B4-BE49-F238E27FC236}">
                <a16:creationId xmlns:a16="http://schemas.microsoft.com/office/drawing/2014/main" id="{F4445CA8-60D6-2A51-F61E-4B9162E6962C}"/>
              </a:ext>
            </a:extLst>
          </p:cNvPr>
          <p:cNvSpPr>
            <a:spLocks noChangeArrowheads="1"/>
          </p:cNvSpPr>
          <p:nvPr>
            <p:custDataLst>
              <p:tags r:id="rId20"/>
            </p:custDataLst>
          </p:nvPr>
        </p:nvSpPr>
        <p:spPr bwMode="auto">
          <a:xfrm rot="17848715">
            <a:off x="9531896" y="3998610"/>
            <a:ext cx="3535362" cy="1104900"/>
          </a:xfrm>
          <a:prstGeom prst="curvedUpArrow">
            <a:avLst>
              <a:gd name="adj1" fmla="val 16769"/>
              <a:gd name="adj2" fmla="val 34427"/>
              <a:gd name="adj3" fmla="val 30995"/>
            </a:avLst>
          </a:prstGeom>
          <a:solidFill>
            <a:srgbClr val="FF9900"/>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pPr algn="ctr">
              <a:spcBef>
                <a:spcPct val="20000"/>
              </a:spcBef>
            </a:pPr>
            <a:endParaRPr lang="fr-FR" sz="3200">
              <a:solidFill>
                <a:srgbClr val="FFFFCC"/>
              </a:solidFill>
              <a:latin typeface="Verdana" pitchFamily="34" charset="0"/>
            </a:endParaRPr>
          </a:p>
        </p:txBody>
      </p:sp>
      <p:sp>
        <p:nvSpPr>
          <p:cNvPr id="23" name="TextBox 33">
            <a:extLst>
              <a:ext uri="{FF2B5EF4-FFF2-40B4-BE49-F238E27FC236}">
                <a16:creationId xmlns:a16="http://schemas.microsoft.com/office/drawing/2014/main" id="{2CE02DC2-7CF9-45D4-41D1-7E15B6DB26EB}"/>
              </a:ext>
            </a:extLst>
          </p:cNvPr>
          <p:cNvSpPr txBox="1">
            <a:spLocks noChangeArrowheads="1"/>
          </p:cNvSpPr>
          <p:nvPr>
            <p:custDataLst>
              <p:tags r:id="rId21"/>
            </p:custDataLst>
          </p:nvPr>
        </p:nvSpPr>
        <p:spPr bwMode="auto">
          <a:xfrm>
            <a:off x="10472490" y="5396404"/>
            <a:ext cx="1123950" cy="2921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79681" tIns="39840" rIns="79681" bIns="39840">
            <a:spAutoFit/>
          </a:bodyPr>
          <a:lstStyle>
            <a:lvl1pPr defTabSz="796925" eaLnBrk="0" hangingPunct="0">
              <a:defRPr b="1">
                <a:solidFill>
                  <a:schemeClr val="tx1"/>
                </a:solidFill>
                <a:latin typeface="Arial" charset="0"/>
                <a:cs typeface="Arial" charset="0"/>
              </a:defRPr>
            </a:lvl1pPr>
            <a:lvl2pPr marL="742950" indent="-285750" defTabSz="796925" eaLnBrk="0" hangingPunct="0">
              <a:defRPr b="1">
                <a:solidFill>
                  <a:schemeClr val="tx1"/>
                </a:solidFill>
                <a:latin typeface="Arial" charset="0"/>
                <a:cs typeface="Arial" charset="0"/>
              </a:defRPr>
            </a:lvl2pPr>
            <a:lvl3pPr marL="1143000" indent="-228600" defTabSz="796925" eaLnBrk="0" hangingPunct="0">
              <a:defRPr b="1">
                <a:solidFill>
                  <a:schemeClr val="tx1"/>
                </a:solidFill>
                <a:latin typeface="Arial" charset="0"/>
                <a:cs typeface="Arial" charset="0"/>
              </a:defRPr>
            </a:lvl3pPr>
            <a:lvl4pPr marL="1600200" indent="-228600" defTabSz="796925" eaLnBrk="0" hangingPunct="0">
              <a:defRPr b="1">
                <a:solidFill>
                  <a:schemeClr val="tx1"/>
                </a:solidFill>
                <a:latin typeface="Arial" charset="0"/>
                <a:cs typeface="Arial" charset="0"/>
              </a:defRPr>
            </a:lvl4pPr>
            <a:lvl5pPr marL="2057400" indent="-228600" defTabSz="796925" eaLnBrk="0" hangingPunct="0">
              <a:defRPr b="1">
                <a:solidFill>
                  <a:schemeClr val="tx1"/>
                </a:solidFill>
                <a:latin typeface="Arial" charset="0"/>
                <a:cs typeface="Arial" charset="0"/>
              </a:defRPr>
            </a:lvl5pPr>
            <a:lvl6pPr marL="2514600" indent="-228600" defTabSz="796925" eaLnBrk="0" fontAlgn="base" hangingPunct="0">
              <a:spcBef>
                <a:spcPct val="0"/>
              </a:spcBef>
              <a:spcAft>
                <a:spcPct val="0"/>
              </a:spcAft>
              <a:defRPr b="1">
                <a:solidFill>
                  <a:schemeClr val="tx1"/>
                </a:solidFill>
                <a:latin typeface="Arial" charset="0"/>
                <a:cs typeface="Arial" charset="0"/>
              </a:defRPr>
            </a:lvl6pPr>
            <a:lvl7pPr marL="2971800" indent="-228600" defTabSz="796925" eaLnBrk="0" fontAlgn="base" hangingPunct="0">
              <a:spcBef>
                <a:spcPct val="0"/>
              </a:spcBef>
              <a:spcAft>
                <a:spcPct val="0"/>
              </a:spcAft>
              <a:defRPr b="1">
                <a:solidFill>
                  <a:schemeClr val="tx1"/>
                </a:solidFill>
                <a:latin typeface="Arial" charset="0"/>
                <a:cs typeface="Arial" charset="0"/>
              </a:defRPr>
            </a:lvl7pPr>
            <a:lvl8pPr marL="3429000" indent="-228600" defTabSz="796925" eaLnBrk="0" fontAlgn="base" hangingPunct="0">
              <a:spcBef>
                <a:spcPct val="0"/>
              </a:spcBef>
              <a:spcAft>
                <a:spcPct val="0"/>
              </a:spcAft>
              <a:defRPr b="1">
                <a:solidFill>
                  <a:schemeClr val="tx1"/>
                </a:solidFill>
                <a:latin typeface="Arial" charset="0"/>
                <a:cs typeface="Arial" charset="0"/>
              </a:defRPr>
            </a:lvl8pPr>
            <a:lvl9pPr marL="3886200" indent="-228600" defTabSz="796925" eaLnBrk="0" fontAlgn="base" hangingPunct="0">
              <a:spcBef>
                <a:spcPct val="0"/>
              </a:spcBef>
              <a:spcAft>
                <a:spcPct val="0"/>
              </a:spcAft>
              <a:defRPr b="1">
                <a:solidFill>
                  <a:schemeClr val="tx1"/>
                </a:solidFill>
                <a:latin typeface="Arial" charset="0"/>
                <a:cs typeface="Arial" charset="0"/>
              </a:defRPr>
            </a:lvl9pPr>
          </a:lstStyle>
          <a:p>
            <a:pPr algn="ctr" eaLnBrk="1" hangingPunct="1">
              <a:spcBef>
                <a:spcPct val="20000"/>
              </a:spcBef>
            </a:pPr>
            <a:r>
              <a:rPr lang="fr-FR" sz="1400">
                <a:solidFill>
                  <a:srgbClr val="FF6600"/>
                </a:solidFill>
                <a:latin typeface="Verdana" pitchFamily="34" charset="0"/>
              </a:rPr>
              <a:t>Efficience</a:t>
            </a:r>
          </a:p>
        </p:txBody>
      </p:sp>
      <p:sp>
        <p:nvSpPr>
          <p:cNvPr id="24" name="AutoShape 33">
            <a:extLst>
              <a:ext uri="{FF2B5EF4-FFF2-40B4-BE49-F238E27FC236}">
                <a16:creationId xmlns:a16="http://schemas.microsoft.com/office/drawing/2014/main" id="{8458F3BB-5C84-3F9A-6B5D-E537656B4A38}"/>
              </a:ext>
            </a:extLst>
          </p:cNvPr>
          <p:cNvSpPr>
            <a:spLocks noChangeArrowheads="1"/>
          </p:cNvSpPr>
          <p:nvPr>
            <p:custDataLst>
              <p:tags r:id="rId22"/>
            </p:custDataLst>
          </p:nvPr>
        </p:nvSpPr>
        <p:spPr bwMode="auto">
          <a:xfrm rot="16200000" flipV="1">
            <a:off x="8035677" y="3848592"/>
            <a:ext cx="600075" cy="387350"/>
          </a:xfrm>
          <a:prstGeom prst="triangle">
            <a:avLst>
              <a:gd name="adj" fmla="val 50000"/>
            </a:avLst>
          </a:prstGeom>
          <a:solidFill>
            <a:srgbClr val="FF99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79681" tIns="39840" rIns="79681" bIns="39840" anchor="ctr"/>
          <a:lstStyle/>
          <a:p>
            <a:pPr algn="ctr" defTabSz="796925">
              <a:spcBef>
                <a:spcPct val="20000"/>
              </a:spcBef>
            </a:pPr>
            <a:endParaRPr lang="fr-FR" sz="2800">
              <a:solidFill>
                <a:srgbClr val="FFFFCC"/>
              </a:solidFill>
              <a:latin typeface="Verdana" pitchFamily="34" charset="0"/>
            </a:endParaRPr>
          </a:p>
        </p:txBody>
      </p:sp>
      <p:sp>
        <p:nvSpPr>
          <p:cNvPr id="25" name="Rectangle 31">
            <a:extLst>
              <a:ext uri="{FF2B5EF4-FFF2-40B4-BE49-F238E27FC236}">
                <a16:creationId xmlns:a16="http://schemas.microsoft.com/office/drawing/2014/main" id="{F4B0D119-87AD-1EA0-3346-9656D7FC7BF9}"/>
              </a:ext>
            </a:extLst>
          </p:cNvPr>
          <p:cNvSpPr>
            <a:spLocks noChangeArrowheads="1"/>
          </p:cNvSpPr>
          <p:nvPr>
            <p:custDataLst>
              <p:tags r:id="rId23"/>
            </p:custDataLst>
          </p:nvPr>
        </p:nvSpPr>
        <p:spPr bwMode="auto">
          <a:xfrm>
            <a:off x="8437360" y="3763442"/>
            <a:ext cx="1469979" cy="709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9681" tIns="39840" rIns="79681" bIns="39840">
            <a:spAutoFit/>
          </a:bodyPr>
          <a:lstStyle/>
          <a:p>
            <a:pPr algn="ctr" defTabSz="796925">
              <a:lnSpc>
                <a:spcPct val="120000"/>
              </a:lnSpc>
              <a:spcAft>
                <a:spcPct val="25000"/>
              </a:spcAft>
              <a:tabLst>
                <a:tab pos="1177925" algn="l"/>
              </a:tabLst>
            </a:pPr>
            <a:r>
              <a:rPr lang="fr-BE">
                <a:solidFill>
                  <a:schemeClr val="accent2">
                    <a:lumMod val="75000"/>
                  </a:schemeClr>
                </a:solidFill>
                <a:latin typeface="Verdana" pitchFamily="34" charset="0"/>
              </a:rPr>
              <a:t>Taux de réalisation</a:t>
            </a:r>
          </a:p>
        </p:txBody>
      </p:sp>
      <p:sp>
        <p:nvSpPr>
          <p:cNvPr id="27" name="AutoShape 34">
            <a:extLst>
              <a:ext uri="{FF2B5EF4-FFF2-40B4-BE49-F238E27FC236}">
                <a16:creationId xmlns:a16="http://schemas.microsoft.com/office/drawing/2014/main" id="{E9F59865-BF9B-FE5A-CC21-622E37E9D8CC}"/>
              </a:ext>
            </a:extLst>
          </p:cNvPr>
          <p:cNvSpPr>
            <a:spLocks noChangeArrowheads="1"/>
          </p:cNvSpPr>
          <p:nvPr>
            <p:custDataLst>
              <p:tags r:id="rId24"/>
            </p:custDataLst>
          </p:nvPr>
        </p:nvSpPr>
        <p:spPr bwMode="auto">
          <a:xfrm>
            <a:off x="8502402" y="5324966"/>
            <a:ext cx="1368425" cy="720725"/>
          </a:xfrm>
          <a:prstGeom prst="roundRect">
            <a:avLst>
              <a:gd name="adj" fmla="val 16667"/>
            </a:avLst>
          </a:prstGeom>
          <a:solidFill>
            <a:srgbClr val="CC99FF"/>
          </a:solidFill>
          <a:ln w="9525" algn="ctr">
            <a:solidFill>
              <a:srgbClr val="CC99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lstStyle/>
          <a:p>
            <a:pPr algn="ctr">
              <a:spcBef>
                <a:spcPct val="50000"/>
              </a:spcBef>
            </a:pPr>
            <a:r>
              <a:rPr lang="fr-FR" sz="1600">
                <a:solidFill>
                  <a:schemeClr val="bg1"/>
                </a:solidFill>
              </a:rPr>
              <a:t>Moyens</a:t>
            </a:r>
          </a:p>
        </p:txBody>
      </p:sp>
      <p:sp>
        <p:nvSpPr>
          <p:cNvPr id="28" name="AutoShape 33">
            <a:extLst>
              <a:ext uri="{FF2B5EF4-FFF2-40B4-BE49-F238E27FC236}">
                <a16:creationId xmlns:a16="http://schemas.microsoft.com/office/drawing/2014/main" id="{AF7AE01B-EBA4-BE3F-8616-E3625540045C}"/>
              </a:ext>
            </a:extLst>
          </p:cNvPr>
          <p:cNvSpPr>
            <a:spLocks noChangeArrowheads="1"/>
          </p:cNvSpPr>
          <p:nvPr>
            <p:custDataLst>
              <p:tags r:id="rId25"/>
            </p:custDataLst>
          </p:nvPr>
        </p:nvSpPr>
        <p:spPr bwMode="auto">
          <a:xfrm rot="16200000">
            <a:off x="6874371" y="2001927"/>
            <a:ext cx="227013" cy="288925"/>
          </a:xfrm>
          <a:prstGeom prst="triangle">
            <a:avLst>
              <a:gd name="adj" fmla="val 50000"/>
            </a:avLst>
          </a:prstGeom>
          <a:solidFill>
            <a:srgbClr val="FF99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rot="10800000" wrap="none" lIns="79681" tIns="39840" rIns="79681" bIns="39840" anchor="ctr"/>
          <a:lstStyle/>
          <a:p>
            <a:pPr algn="ctr" defTabSz="796925">
              <a:spcBef>
                <a:spcPct val="20000"/>
              </a:spcBef>
            </a:pPr>
            <a:endParaRPr lang="fr-FR" sz="2800">
              <a:solidFill>
                <a:srgbClr val="FFFFCC"/>
              </a:solidFill>
              <a:latin typeface="Verdana" pitchFamily="34" charset="0"/>
            </a:endParaRPr>
          </a:p>
        </p:txBody>
      </p:sp>
      <p:sp>
        <p:nvSpPr>
          <p:cNvPr id="29" name="AutoShape 40">
            <a:extLst>
              <a:ext uri="{FF2B5EF4-FFF2-40B4-BE49-F238E27FC236}">
                <a16:creationId xmlns:a16="http://schemas.microsoft.com/office/drawing/2014/main" id="{5A7B4F99-EEF7-834E-06B3-59BD327B55BC}"/>
              </a:ext>
            </a:extLst>
          </p:cNvPr>
          <p:cNvSpPr>
            <a:spLocks noChangeArrowheads="1"/>
          </p:cNvSpPr>
          <p:nvPr>
            <p:custDataLst>
              <p:tags r:id="rId26"/>
            </p:custDataLst>
          </p:nvPr>
        </p:nvSpPr>
        <p:spPr bwMode="auto">
          <a:xfrm>
            <a:off x="11021765" y="1989629"/>
            <a:ext cx="144462" cy="215900"/>
          </a:xfrm>
          <a:prstGeom prst="upArrow">
            <a:avLst>
              <a:gd name="adj1" fmla="val 50000"/>
              <a:gd name="adj2" fmla="val 37363"/>
            </a:avLst>
          </a:prstGeom>
          <a:noFill/>
          <a:ln w="9525" algn="ctr">
            <a:solidFill>
              <a:srgbClr val="00008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lstStyle/>
          <a:p>
            <a:endParaRPr lang="fr-FR"/>
          </a:p>
        </p:txBody>
      </p:sp>
      <p:sp>
        <p:nvSpPr>
          <p:cNvPr id="31" name="AutoShape 33">
            <a:extLst>
              <a:ext uri="{FF2B5EF4-FFF2-40B4-BE49-F238E27FC236}">
                <a16:creationId xmlns:a16="http://schemas.microsoft.com/office/drawing/2014/main" id="{99770A0A-14ED-8FC8-2E19-C80DB04801B2}"/>
              </a:ext>
            </a:extLst>
          </p:cNvPr>
          <p:cNvSpPr>
            <a:spLocks noChangeArrowheads="1"/>
          </p:cNvSpPr>
          <p:nvPr>
            <p:custDataLst>
              <p:tags r:id="rId27"/>
            </p:custDataLst>
          </p:nvPr>
        </p:nvSpPr>
        <p:spPr bwMode="auto">
          <a:xfrm rot="5400000" flipV="1">
            <a:off x="9731127" y="2480167"/>
            <a:ext cx="600075" cy="387350"/>
          </a:xfrm>
          <a:prstGeom prst="triangle">
            <a:avLst>
              <a:gd name="adj" fmla="val 50000"/>
            </a:avLst>
          </a:prstGeom>
          <a:solidFill>
            <a:srgbClr val="FF99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79681" tIns="39840" rIns="79681" bIns="39840" anchor="ctr"/>
          <a:lstStyle/>
          <a:p>
            <a:pPr algn="ctr" defTabSz="796925">
              <a:spcBef>
                <a:spcPct val="20000"/>
              </a:spcBef>
            </a:pPr>
            <a:endParaRPr lang="fr-FR" sz="2800">
              <a:solidFill>
                <a:srgbClr val="FFFFCC"/>
              </a:solidFill>
              <a:latin typeface="Verdana" pitchFamily="34" charset="0"/>
            </a:endParaRPr>
          </a:p>
        </p:txBody>
      </p:sp>
      <p:sp>
        <p:nvSpPr>
          <p:cNvPr id="32" name="AutoShape 33">
            <a:extLst>
              <a:ext uri="{FF2B5EF4-FFF2-40B4-BE49-F238E27FC236}">
                <a16:creationId xmlns:a16="http://schemas.microsoft.com/office/drawing/2014/main" id="{28BB6F38-2C07-577C-1A3A-7262EB576020}"/>
              </a:ext>
            </a:extLst>
          </p:cNvPr>
          <p:cNvSpPr>
            <a:spLocks noChangeArrowheads="1"/>
          </p:cNvSpPr>
          <p:nvPr>
            <p:custDataLst>
              <p:tags r:id="rId28"/>
            </p:custDataLst>
          </p:nvPr>
        </p:nvSpPr>
        <p:spPr bwMode="auto">
          <a:xfrm rot="5400000" flipV="1">
            <a:off x="9750177" y="3848592"/>
            <a:ext cx="600075" cy="387350"/>
          </a:xfrm>
          <a:prstGeom prst="triangle">
            <a:avLst>
              <a:gd name="adj" fmla="val 50000"/>
            </a:avLst>
          </a:prstGeom>
          <a:solidFill>
            <a:srgbClr val="FF99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79681" tIns="39840" rIns="79681" bIns="39840" anchor="ctr"/>
          <a:lstStyle/>
          <a:p>
            <a:pPr algn="ctr" defTabSz="796925">
              <a:spcBef>
                <a:spcPct val="20000"/>
              </a:spcBef>
            </a:pPr>
            <a:endParaRPr lang="fr-FR" sz="2800">
              <a:solidFill>
                <a:srgbClr val="FFFFCC"/>
              </a:solidFill>
              <a:latin typeface="Verdana" pitchFamily="34" charset="0"/>
            </a:endParaRPr>
          </a:p>
        </p:txBody>
      </p:sp>
      <p:sp>
        <p:nvSpPr>
          <p:cNvPr id="37" name="AutoShape 22">
            <a:extLst>
              <a:ext uri="{FF2B5EF4-FFF2-40B4-BE49-F238E27FC236}">
                <a16:creationId xmlns:a16="http://schemas.microsoft.com/office/drawing/2014/main" id="{34D8DD1E-D783-6F8E-5264-66BC7F812D20}"/>
              </a:ext>
            </a:extLst>
          </p:cNvPr>
          <p:cNvSpPr>
            <a:spLocks noChangeArrowheads="1"/>
          </p:cNvSpPr>
          <p:nvPr>
            <p:custDataLst>
              <p:tags r:id="rId29"/>
            </p:custDataLst>
          </p:nvPr>
        </p:nvSpPr>
        <p:spPr bwMode="auto">
          <a:xfrm rot="18600000" flipV="1">
            <a:off x="7947571" y="4687585"/>
            <a:ext cx="144462" cy="215900"/>
          </a:xfrm>
          <a:prstGeom prst="upArrow">
            <a:avLst>
              <a:gd name="adj1" fmla="val 50000"/>
              <a:gd name="adj2" fmla="val 37363"/>
            </a:avLst>
          </a:prstGeom>
          <a:noFill/>
          <a:ln w="9525" algn="ctr">
            <a:solidFill>
              <a:srgbClr val="00008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lstStyle/>
          <a:p>
            <a:endParaRPr lang="fr-FR"/>
          </a:p>
        </p:txBody>
      </p:sp>
      <p:sp>
        <p:nvSpPr>
          <p:cNvPr id="38" name="AutoShape 22">
            <a:extLst>
              <a:ext uri="{FF2B5EF4-FFF2-40B4-BE49-F238E27FC236}">
                <a16:creationId xmlns:a16="http://schemas.microsoft.com/office/drawing/2014/main" id="{72CAB099-DAD0-BC52-1146-8812F2A7C916}"/>
              </a:ext>
            </a:extLst>
          </p:cNvPr>
          <p:cNvSpPr>
            <a:spLocks noChangeArrowheads="1"/>
          </p:cNvSpPr>
          <p:nvPr>
            <p:custDataLst>
              <p:tags r:id="rId30"/>
            </p:custDataLst>
          </p:nvPr>
        </p:nvSpPr>
        <p:spPr bwMode="auto">
          <a:xfrm rot="13500000" flipV="1">
            <a:off x="10170865" y="4661391"/>
            <a:ext cx="144462" cy="215900"/>
          </a:xfrm>
          <a:prstGeom prst="upArrow">
            <a:avLst>
              <a:gd name="adj1" fmla="val 50000"/>
              <a:gd name="adj2" fmla="val 37363"/>
            </a:avLst>
          </a:prstGeom>
          <a:noFill/>
          <a:ln w="9525" algn="ctr">
            <a:solidFill>
              <a:srgbClr val="00008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lstStyle/>
          <a:p>
            <a:endParaRPr lang="fr-FR"/>
          </a:p>
        </p:txBody>
      </p:sp>
      <p:sp>
        <p:nvSpPr>
          <p:cNvPr id="39" name="Espace réservé de la date 2">
            <a:extLst>
              <a:ext uri="{FF2B5EF4-FFF2-40B4-BE49-F238E27FC236}">
                <a16:creationId xmlns:a16="http://schemas.microsoft.com/office/drawing/2014/main" id="{6B8776C9-6F81-8369-445C-41F7116AA0F8}"/>
              </a:ext>
            </a:extLst>
          </p:cNvPr>
          <p:cNvSpPr>
            <a:spLocks noGrp="1"/>
          </p:cNvSpPr>
          <p:nvPr>
            <p:ph type="dt" sz="half" idx="10"/>
            <p:custDataLst>
              <p:tags r:id="rId31"/>
            </p:custDataLst>
          </p:nvPr>
        </p:nvSpPr>
        <p:spPr>
          <a:xfrm>
            <a:off x="11264652" y="6406054"/>
            <a:ext cx="2133600" cy="185737"/>
          </a:xfrm>
        </p:spPr>
        <p:txBody>
          <a:bodyPr/>
          <a:lstStyle/>
          <a:p>
            <a:pPr>
              <a:defRPr/>
            </a:pPr>
            <a:fld id="{F9B19538-8328-489B-B6DE-FCE852F32308}" type="datetime1">
              <a:rPr lang="fr-FR" smtClean="0"/>
              <a:t>15/10/2024</a:t>
            </a:fld>
            <a:endParaRPr lang="fr-FR"/>
          </a:p>
        </p:txBody>
      </p:sp>
      <p:sp>
        <p:nvSpPr>
          <p:cNvPr id="40" name="Double flèche horizontale 4">
            <a:extLst>
              <a:ext uri="{FF2B5EF4-FFF2-40B4-BE49-F238E27FC236}">
                <a16:creationId xmlns:a16="http://schemas.microsoft.com/office/drawing/2014/main" id="{864C9394-9151-7448-6FB5-070ED3D20464}"/>
              </a:ext>
            </a:extLst>
          </p:cNvPr>
          <p:cNvSpPr/>
          <p:nvPr>
            <p:custDataLst>
              <p:tags r:id="rId32"/>
            </p:custDataLst>
          </p:nvPr>
        </p:nvSpPr>
        <p:spPr bwMode="auto">
          <a:xfrm>
            <a:off x="6096000" y="6045691"/>
            <a:ext cx="5984240" cy="737996"/>
          </a:xfrm>
          <a:prstGeom prst="leftRightArrow">
            <a:avLst/>
          </a:prstGeom>
          <a:solidFill>
            <a:srgbClr val="E88018"/>
          </a:solidFill>
          <a:ln w="9525" cap="flat" cmpd="sng" algn="ctr">
            <a:solidFill>
              <a:schemeClr val="tx1"/>
            </a:solid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fr-FR" sz="1800" b="1" i="0" u="none" strike="noStrike" cap="none" normalizeH="0" baseline="0">
                <a:ln>
                  <a:noFill/>
                </a:ln>
                <a:solidFill>
                  <a:schemeClr val="bg1"/>
                </a:solidFill>
                <a:effectLst/>
                <a:latin typeface="Arial" charset="0"/>
              </a:rPr>
              <a:t>Durabilité/viabilité</a:t>
            </a:r>
            <a:endParaRPr kumimoji="0" lang="fr-FR" sz="1800" b="1" i="0" u="none" strike="noStrike" cap="none" normalizeH="0" baseline="0" dirty="0">
              <a:ln>
                <a:noFill/>
              </a:ln>
              <a:solidFill>
                <a:schemeClr val="bg1"/>
              </a:solidFill>
              <a:effectLst/>
              <a:latin typeface="Arial" charset="0"/>
            </a:endParaRPr>
          </a:p>
        </p:txBody>
      </p:sp>
      <p:sp>
        <p:nvSpPr>
          <p:cNvPr id="41" name="Curved Left Arrow 29">
            <a:extLst>
              <a:ext uri="{FF2B5EF4-FFF2-40B4-BE49-F238E27FC236}">
                <a16:creationId xmlns:a16="http://schemas.microsoft.com/office/drawing/2014/main" id="{95894A25-40FF-D685-A215-B40E33A126A8}"/>
              </a:ext>
            </a:extLst>
          </p:cNvPr>
          <p:cNvSpPr>
            <a:spLocks noChangeArrowheads="1"/>
          </p:cNvSpPr>
          <p:nvPr>
            <p:custDataLst>
              <p:tags r:id="rId33"/>
            </p:custDataLst>
          </p:nvPr>
        </p:nvSpPr>
        <p:spPr bwMode="auto">
          <a:xfrm rot="-7637316">
            <a:off x="6052180" y="-344943"/>
            <a:ext cx="827017" cy="2450530"/>
          </a:xfrm>
          <a:prstGeom prst="curvedLeftArrow">
            <a:avLst>
              <a:gd name="adj1" fmla="val 46236"/>
              <a:gd name="adj2" fmla="val 86434"/>
              <a:gd name="adj3" fmla="val 42486"/>
            </a:avLst>
          </a:prstGeom>
          <a:solidFill>
            <a:srgbClr val="FF9900"/>
          </a:solidFill>
          <a:ln>
            <a:noFill/>
          </a:ln>
          <a:extLst>
            <a:ext uri="{91240B29-F687-4F45-9708-019B960494DF}">
              <a14:hiddenLine xmlns:a14="http://schemas.microsoft.com/office/drawing/2010/main" w="9525" algn="ctr">
                <a:solidFill>
                  <a:srgbClr val="000000"/>
                </a:solidFill>
                <a:round/>
                <a:headEnd/>
                <a:tailEnd/>
              </a14:hiddenLine>
            </a:ext>
          </a:extLst>
        </p:spPr>
        <p:txBody>
          <a:bodyPr rot="10800000"/>
          <a:lstStyle>
            <a:defPPr>
              <a:defRPr lang="fr-FR"/>
            </a:defPPr>
            <a:lvl1pPr algn="l" rtl="0" fontAlgn="base">
              <a:spcBef>
                <a:spcPct val="0"/>
              </a:spcBef>
              <a:spcAft>
                <a:spcPct val="0"/>
              </a:spcAft>
              <a:defRPr b="1" kern="1200">
                <a:solidFill>
                  <a:schemeClr val="tx1"/>
                </a:solidFill>
                <a:latin typeface="Arial" charset="0"/>
                <a:ea typeface="+mn-ea"/>
                <a:cs typeface="Arial" charset="0"/>
              </a:defRPr>
            </a:lvl1pPr>
            <a:lvl2pPr marL="457200" algn="l" rtl="0" fontAlgn="base">
              <a:spcBef>
                <a:spcPct val="0"/>
              </a:spcBef>
              <a:spcAft>
                <a:spcPct val="0"/>
              </a:spcAft>
              <a:defRPr b="1" kern="1200">
                <a:solidFill>
                  <a:schemeClr val="tx1"/>
                </a:solidFill>
                <a:latin typeface="Arial" charset="0"/>
                <a:ea typeface="+mn-ea"/>
                <a:cs typeface="Arial" charset="0"/>
              </a:defRPr>
            </a:lvl2pPr>
            <a:lvl3pPr marL="914400" algn="l" rtl="0" fontAlgn="base">
              <a:spcBef>
                <a:spcPct val="0"/>
              </a:spcBef>
              <a:spcAft>
                <a:spcPct val="0"/>
              </a:spcAft>
              <a:defRPr b="1" kern="1200">
                <a:solidFill>
                  <a:schemeClr val="tx1"/>
                </a:solidFill>
                <a:latin typeface="Arial" charset="0"/>
                <a:ea typeface="+mn-ea"/>
                <a:cs typeface="Arial" charset="0"/>
              </a:defRPr>
            </a:lvl3pPr>
            <a:lvl4pPr marL="1371600" algn="l" rtl="0" fontAlgn="base">
              <a:spcBef>
                <a:spcPct val="0"/>
              </a:spcBef>
              <a:spcAft>
                <a:spcPct val="0"/>
              </a:spcAft>
              <a:defRPr b="1" kern="1200">
                <a:solidFill>
                  <a:schemeClr val="tx1"/>
                </a:solidFill>
                <a:latin typeface="Arial" charset="0"/>
                <a:ea typeface="+mn-ea"/>
                <a:cs typeface="Arial" charset="0"/>
              </a:defRPr>
            </a:lvl4pPr>
            <a:lvl5pPr marL="1828800" algn="l" rtl="0" fontAlgn="base">
              <a:spcBef>
                <a:spcPct val="0"/>
              </a:spcBef>
              <a:spcAft>
                <a:spcPct val="0"/>
              </a:spcAft>
              <a:defRPr b="1" kern="1200">
                <a:solidFill>
                  <a:schemeClr val="tx1"/>
                </a:solidFill>
                <a:latin typeface="Arial" charset="0"/>
                <a:ea typeface="+mn-ea"/>
                <a:cs typeface="Arial" charset="0"/>
              </a:defRPr>
            </a:lvl5pPr>
            <a:lvl6pPr marL="2286000" algn="l" defTabSz="914400" rtl="0" eaLnBrk="1" latinLnBrk="0" hangingPunct="1">
              <a:defRPr b="1" kern="1200">
                <a:solidFill>
                  <a:schemeClr val="tx1"/>
                </a:solidFill>
                <a:latin typeface="Arial" charset="0"/>
                <a:ea typeface="+mn-ea"/>
                <a:cs typeface="Arial" charset="0"/>
              </a:defRPr>
            </a:lvl6pPr>
            <a:lvl7pPr marL="2743200" algn="l" defTabSz="914400" rtl="0" eaLnBrk="1" latinLnBrk="0" hangingPunct="1">
              <a:defRPr b="1" kern="1200">
                <a:solidFill>
                  <a:schemeClr val="tx1"/>
                </a:solidFill>
                <a:latin typeface="Arial" charset="0"/>
                <a:ea typeface="+mn-ea"/>
                <a:cs typeface="Arial" charset="0"/>
              </a:defRPr>
            </a:lvl7pPr>
            <a:lvl8pPr marL="3200400" algn="l" defTabSz="914400" rtl="0" eaLnBrk="1" latinLnBrk="0" hangingPunct="1">
              <a:defRPr b="1" kern="1200">
                <a:solidFill>
                  <a:schemeClr val="tx1"/>
                </a:solidFill>
                <a:latin typeface="Arial" charset="0"/>
                <a:ea typeface="+mn-ea"/>
                <a:cs typeface="Arial" charset="0"/>
              </a:defRPr>
            </a:lvl8pPr>
            <a:lvl9pPr marL="3657600" algn="l" defTabSz="914400" rtl="0" eaLnBrk="1" latinLnBrk="0" hangingPunct="1">
              <a:defRPr b="1" kern="1200">
                <a:solidFill>
                  <a:schemeClr val="tx1"/>
                </a:solidFill>
                <a:latin typeface="Arial" charset="0"/>
                <a:ea typeface="+mn-ea"/>
                <a:cs typeface="Arial" charset="0"/>
              </a:defRPr>
            </a:lvl9pPr>
          </a:lstStyle>
          <a:p>
            <a:pPr algn="ctr">
              <a:spcBef>
                <a:spcPct val="20000"/>
              </a:spcBef>
            </a:pPr>
            <a:endParaRPr lang="fr-FR" sz="3200">
              <a:solidFill>
                <a:srgbClr val="FFFFCC"/>
              </a:solidFill>
              <a:latin typeface="Verdana" pitchFamily="34" charset="0"/>
            </a:endParaRPr>
          </a:p>
        </p:txBody>
      </p:sp>
      <p:sp>
        <p:nvSpPr>
          <p:cNvPr id="5" name="TextBox 33">
            <a:extLst>
              <a:ext uri="{FF2B5EF4-FFF2-40B4-BE49-F238E27FC236}">
                <a16:creationId xmlns:a16="http://schemas.microsoft.com/office/drawing/2014/main" id="{DEC9B310-A06C-19AC-3E1F-F9CFF8926CE8}"/>
              </a:ext>
            </a:extLst>
          </p:cNvPr>
          <p:cNvSpPr txBox="1">
            <a:spLocks noChangeArrowheads="1"/>
          </p:cNvSpPr>
          <p:nvPr>
            <p:custDataLst>
              <p:tags r:id="rId34"/>
            </p:custDataLst>
          </p:nvPr>
        </p:nvSpPr>
        <p:spPr bwMode="auto">
          <a:xfrm>
            <a:off x="5435601" y="1853237"/>
            <a:ext cx="1500088" cy="634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9681" tIns="39840" rIns="79681" bIns="39840">
            <a:spAutoFit/>
          </a:bodyPr>
          <a:lstStyle>
            <a:lvl1pPr defTabSz="796925" eaLnBrk="0" hangingPunct="0">
              <a:defRPr b="1">
                <a:solidFill>
                  <a:schemeClr val="tx1"/>
                </a:solidFill>
                <a:latin typeface="Arial" charset="0"/>
                <a:cs typeface="Arial" charset="0"/>
              </a:defRPr>
            </a:lvl1pPr>
            <a:lvl2pPr marL="742950" indent="-285750" defTabSz="796925" eaLnBrk="0" hangingPunct="0">
              <a:defRPr b="1">
                <a:solidFill>
                  <a:schemeClr val="tx1"/>
                </a:solidFill>
                <a:latin typeface="Arial" charset="0"/>
                <a:cs typeface="Arial" charset="0"/>
              </a:defRPr>
            </a:lvl2pPr>
            <a:lvl3pPr marL="1143000" indent="-228600" defTabSz="796925" eaLnBrk="0" hangingPunct="0">
              <a:defRPr b="1">
                <a:solidFill>
                  <a:schemeClr val="tx1"/>
                </a:solidFill>
                <a:latin typeface="Arial" charset="0"/>
                <a:cs typeface="Arial" charset="0"/>
              </a:defRPr>
            </a:lvl3pPr>
            <a:lvl4pPr marL="1600200" indent="-228600" defTabSz="796925" eaLnBrk="0" hangingPunct="0">
              <a:defRPr b="1">
                <a:solidFill>
                  <a:schemeClr val="tx1"/>
                </a:solidFill>
                <a:latin typeface="Arial" charset="0"/>
                <a:cs typeface="Arial" charset="0"/>
              </a:defRPr>
            </a:lvl4pPr>
            <a:lvl5pPr marL="2057400" indent="-228600" defTabSz="796925" eaLnBrk="0" hangingPunct="0">
              <a:defRPr b="1">
                <a:solidFill>
                  <a:schemeClr val="tx1"/>
                </a:solidFill>
                <a:latin typeface="Arial" charset="0"/>
                <a:cs typeface="Arial" charset="0"/>
              </a:defRPr>
            </a:lvl5pPr>
            <a:lvl6pPr marL="2514600" indent="-228600" defTabSz="796925" eaLnBrk="0" fontAlgn="base" hangingPunct="0">
              <a:spcBef>
                <a:spcPct val="0"/>
              </a:spcBef>
              <a:spcAft>
                <a:spcPct val="0"/>
              </a:spcAft>
              <a:defRPr b="1">
                <a:solidFill>
                  <a:schemeClr val="tx1"/>
                </a:solidFill>
                <a:latin typeface="Arial" charset="0"/>
                <a:cs typeface="Arial" charset="0"/>
              </a:defRPr>
            </a:lvl6pPr>
            <a:lvl7pPr marL="2971800" indent="-228600" defTabSz="796925" eaLnBrk="0" fontAlgn="base" hangingPunct="0">
              <a:spcBef>
                <a:spcPct val="0"/>
              </a:spcBef>
              <a:spcAft>
                <a:spcPct val="0"/>
              </a:spcAft>
              <a:defRPr b="1">
                <a:solidFill>
                  <a:schemeClr val="tx1"/>
                </a:solidFill>
                <a:latin typeface="Arial" charset="0"/>
                <a:cs typeface="Arial" charset="0"/>
              </a:defRPr>
            </a:lvl7pPr>
            <a:lvl8pPr marL="3429000" indent="-228600" defTabSz="796925" eaLnBrk="0" fontAlgn="base" hangingPunct="0">
              <a:spcBef>
                <a:spcPct val="0"/>
              </a:spcBef>
              <a:spcAft>
                <a:spcPct val="0"/>
              </a:spcAft>
              <a:defRPr b="1">
                <a:solidFill>
                  <a:schemeClr val="tx1"/>
                </a:solidFill>
                <a:latin typeface="Arial" charset="0"/>
                <a:cs typeface="Arial" charset="0"/>
              </a:defRPr>
            </a:lvl8pPr>
            <a:lvl9pPr marL="3886200" indent="-228600" defTabSz="796925" eaLnBrk="0" fontAlgn="base" hangingPunct="0">
              <a:spcBef>
                <a:spcPct val="0"/>
              </a:spcBef>
              <a:spcAft>
                <a:spcPct val="0"/>
              </a:spcAft>
              <a:defRPr b="1">
                <a:solidFill>
                  <a:schemeClr val="tx1"/>
                </a:solidFill>
                <a:latin typeface="Arial" charset="0"/>
                <a:cs typeface="Arial" charset="0"/>
              </a:defRPr>
            </a:lvl9pPr>
          </a:lstStyle>
          <a:p>
            <a:pPr algn="ctr" eaLnBrk="1" hangingPunct="1">
              <a:spcBef>
                <a:spcPct val="20000"/>
              </a:spcBef>
            </a:pPr>
            <a:r>
              <a:rPr lang="fr-FR" b="0">
                <a:solidFill>
                  <a:schemeClr val="accent2">
                    <a:lumMod val="75000"/>
                  </a:schemeClr>
                </a:solidFill>
                <a:latin typeface="Verdana" pitchFamily="34" charset="0"/>
              </a:rPr>
              <a:t>Pertinence/ cohérence</a:t>
            </a:r>
          </a:p>
        </p:txBody>
      </p:sp>
    </p:spTree>
    <p:extLst>
      <p:ext uri="{BB962C8B-B14F-4D97-AF65-F5344CB8AC3E}">
        <p14:creationId xmlns:p14="http://schemas.microsoft.com/office/powerpoint/2010/main" val="118781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1"/>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3">
                                            <p:txEl>
                                              <p:pRg st="0" end="0"/>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5"/>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4"/>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2"/>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4"/>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31"/>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6"/>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23"/>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22"/>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7"/>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9"/>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8"/>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40"/>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bldP spid="7" grpId="0"/>
      <p:bldP spid="8" grpId="0" animBg="1"/>
      <p:bldP spid="9" grpId="0" animBg="1"/>
      <p:bldP spid="10" grpId="0" animBg="1"/>
      <p:bldP spid="11"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p:bldP spid="27" grpId="0" animBg="1"/>
      <p:bldP spid="28" grpId="0" animBg="1"/>
      <p:bldP spid="29" grpId="0" animBg="1"/>
      <p:bldP spid="31" grpId="0" animBg="1"/>
      <p:bldP spid="32" grpId="0" animBg="1"/>
      <p:bldP spid="37" grpId="0" animBg="1"/>
      <p:bldP spid="38" grpId="0" animBg="1"/>
      <p:bldP spid="40" grpId="0" animBg="1"/>
      <p:bldP spid="41" grpId="0" animBg="1"/>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re 9">
            <a:extLst>
              <a:ext uri="{FF2B5EF4-FFF2-40B4-BE49-F238E27FC236}">
                <a16:creationId xmlns:a16="http://schemas.microsoft.com/office/drawing/2014/main" id="{058BE735-A0D1-03BD-D1EC-41A61B9E662B}"/>
              </a:ext>
            </a:extLst>
          </p:cNvPr>
          <p:cNvSpPr>
            <a:spLocks noGrp="1"/>
          </p:cNvSpPr>
          <p:nvPr>
            <p:ph type="title"/>
            <p:custDataLst>
              <p:tags r:id="rId1"/>
            </p:custDataLst>
          </p:nvPr>
        </p:nvSpPr>
        <p:spPr/>
        <p:txBody>
          <a:bodyPr/>
          <a:lstStyle/>
          <a:p>
            <a:r>
              <a:rPr lang="fr-FR"/>
              <a:t>Différentes acceptions de l’impact</a:t>
            </a:r>
          </a:p>
        </p:txBody>
      </p:sp>
      <p:sp>
        <p:nvSpPr>
          <p:cNvPr id="11" name="Espace réservé du texte 10">
            <a:extLst>
              <a:ext uri="{FF2B5EF4-FFF2-40B4-BE49-F238E27FC236}">
                <a16:creationId xmlns:a16="http://schemas.microsoft.com/office/drawing/2014/main" id="{592E88BE-32E0-B2EB-7FA6-B49F5DD6FE66}"/>
              </a:ext>
            </a:extLst>
          </p:cNvPr>
          <p:cNvSpPr>
            <a:spLocks noGrp="1"/>
          </p:cNvSpPr>
          <p:nvPr>
            <p:ph type="body" idx="1"/>
            <p:custDataLst>
              <p:tags r:id="rId2"/>
            </p:custDataLst>
          </p:nvPr>
        </p:nvSpPr>
        <p:spPr/>
        <p:txBody>
          <a:bodyPr>
            <a:normAutofit/>
          </a:bodyPr>
          <a:lstStyle/>
          <a:p>
            <a:r>
              <a:rPr lang="fr-FR"/>
              <a:t>Approche classique de l’évaluation du développement</a:t>
            </a:r>
          </a:p>
        </p:txBody>
      </p:sp>
      <p:sp>
        <p:nvSpPr>
          <p:cNvPr id="12" name="Espace réservé du contenu 11">
            <a:extLst>
              <a:ext uri="{FF2B5EF4-FFF2-40B4-BE49-F238E27FC236}">
                <a16:creationId xmlns:a16="http://schemas.microsoft.com/office/drawing/2014/main" id="{0DF30545-3412-CCEA-8702-D6ABD92879B2}"/>
              </a:ext>
            </a:extLst>
          </p:cNvPr>
          <p:cNvSpPr>
            <a:spLocks noGrp="1"/>
          </p:cNvSpPr>
          <p:nvPr>
            <p:ph sz="half" idx="2"/>
            <p:custDataLst>
              <p:tags r:id="rId3"/>
            </p:custDataLst>
          </p:nvPr>
        </p:nvSpPr>
        <p:spPr/>
        <p:txBody>
          <a:bodyPr>
            <a:normAutofit fontScale="70000" lnSpcReduction="20000"/>
          </a:bodyPr>
          <a:lstStyle/>
          <a:p>
            <a:pPr>
              <a:buFont typeface="Arial" panose="020B0604020202020204" pitchFamily="34" charset="0"/>
              <a:buChar char="•"/>
            </a:pPr>
            <a:r>
              <a:rPr lang="fr-FR" b="1"/>
              <a:t>Définition</a:t>
            </a:r>
            <a:r>
              <a:rPr lang="fr-FR"/>
              <a:t> : « Mesure dans laquelle l’intervention a produit, ou devrait produire, des effets importants et de vaste portée, positifs ou négatifs, intentionnels ou non. » (CAD-OCDE, 2019) </a:t>
            </a:r>
          </a:p>
          <a:p>
            <a:pPr>
              <a:buFont typeface="Arial" panose="020B0604020202020204" pitchFamily="34" charset="0"/>
              <a:buChar char="•"/>
            </a:pPr>
            <a:r>
              <a:rPr lang="fr-FR" b="1"/>
              <a:t>Spécificités</a:t>
            </a:r>
            <a:r>
              <a:rPr lang="fr-FR"/>
              <a:t> :</a:t>
            </a:r>
          </a:p>
          <a:p>
            <a:pPr marL="742950" lvl="1" indent="-285750">
              <a:buFont typeface="Arial" panose="020B0604020202020204" pitchFamily="34" charset="0"/>
              <a:buChar char="•"/>
            </a:pPr>
            <a:r>
              <a:rPr lang="fr-FR" sz="2900"/>
              <a:t>Adopte une perspective </a:t>
            </a:r>
            <a:r>
              <a:rPr lang="fr-FR" sz="2900" b="1"/>
              <a:t>holistique</a:t>
            </a:r>
            <a:r>
              <a:rPr lang="fr-FR" sz="2900"/>
              <a:t>, englobant une gamme variée d'effets.</a:t>
            </a:r>
          </a:p>
          <a:p>
            <a:pPr marL="742950" lvl="1" indent="-285750">
              <a:buFont typeface="Arial" panose="020B0604020202020204" pitchFamily="34" charset="0"/>
              <a:buChar char="•"/>
            </a:pPr>
            <a:r>
              <a:rPr lang="fr-FR" sz="2900"/>
              <a:t>Est orientée vers des effets </a:t>
            </a:r>
            <a:r>
              <a:rPr lang="fr-FR" sz="2900" b="1"/>
              <a:t>durables</a:t>
            </a:r>
            <a:r>
              <a:rPr lang="fr-FR" sz="2900"/>
              <a:t> et de </a:t>
            </a:r>
            <a:r>
              <a:rPr lang="fr-FR" sz="2900" b="1"/>
              <a:t>long terme</a:t>
            </a:r>
            <a:r>
              <a:rPr lang="fr-FR" sz="2900"/>
              <a:t>.</a:t>
            </a:r>
          </a:p>
          <a:p>
            <a:pPr marL="742950" lvl="1" indent="-285750">
              <a:buFont typeface="Arial" panose="020B0604020202020204" pitchFamily="34" charset="0"/>
              <a:buChar char="•"/>
            </a:pPr>
            <a:r>
              <a:rPr lang="fr-FR" sz="2900"/>
              <a:t>Reconnaît l'existence d'effets </a:t>
            </a:r>
            <a:r>
              <a:rPr lang="fr-FR" sz="2900" b="1"/>
              <a:t>non intentionnels</a:t>
            </a:r>
            <a:r>
              <a:rPr lang="fr-FR" sz="2900"/>
              <a:t>, qu'ils soient positifs ou négatifs.</a:t>
            </a:r>
          </a:p>
        </p:txBody>
      </p:sp>
      <p:sp>
        <p:nvSpPr>
          <p:cNvPr id="13" name="Espace réservé du texte 12">
            <a:extLst>
              <a:ext uri="{FF2B5EF4-FFF2-40B4-BE49-F238E27FC236}">
                <a16:creationId xmlns:a16="http://schemas.microsoft.com/office/drawing/2014/main" id="{396CA74F-36E3-EE32-E082-709E06FD8859}"/>
              </a:ext>
            </a:extLst>
          </p:cNvPr>
          <p:cNvSpPr>
            <a:spLocks noGrp="1"/>
          </p:cNvSpPr>
          <p:nvPr>
            <p:ph type="body" sz="quarter" idx="3"/>
            <p:custDataLst>
              <p:tags r:id="rId4"/>
            </p:custDataLst>
          </p:nvPr>
        </p:nvSpPr>
        <p:spPr/>
        <p:txBody>
          <a:bodyPr>
            <a:normAutofit/>
          </a:bodyPr>
          <a:lstStyle/>
          <a:p>
            <a:r>
              <a:rPr lang="fr-FR"/>
              <a:t>Approches scientifiques (en particulier économétriques)</a:t>
            </a:r>
          </a:p>
        </p:txBody>
      </p:sp>
      <p:sp>
        <p:nvSpPr>
          <p:cNvPr id="14" name="Espace réservé du contenu 13">
            <a:extLst>
              <a:ext uri="{FF2B5EF4-FFF2-40B4-BE49-F238E27FC236}">
                <a16:creationId xmlns:a16="http://schemas.microsoft.com/office/drawing/2014/main" id="{441B42C4-1058-8CEC-19CC-8A9698A54A66}"/>
              </a:ext>
            </a:extLst>
          </p:cNvPr>
          <p:cNvSpPr>
            <a:spLocks noGrp="1"/>
          </p:cNvSpPr>
          <p:nvPr>
            <p:ph sz="quarter" idx="4"/>
            <p:custDataLst>
              <p:tags r:id="rId5"/>
            </p:custDataLst>
          </p:nvPr>
        </p:nvSpPr>
        <p:spPr/>
        <p:txBody>
          <a:bodyPr>
            <a:normAutofit fontScale="70000" lnSpcReduction="20000"/>
          </a:bodyPr>
          <a:lstStyle/>
          <a:p>
            <a:pPr>
              <a:buFont typeface="Arial" panose="020B0604020202020204" pitchFamily="34" charset="0"/>
              <a:buChar char="•"/>
            </a:pPr>
            <a:r>
              <a:rPr lang="fr-FR" b="1"/>
              <a:t>Définition</a:t>
            </a:r>
            <a:r>
              <a:rPr lang="fr-FR"/>
              <a:t> : « La différence entre le résultat observé avec l'intervention et le résultat qui aurait été observé sans elle. » (Angrist et Pischke, 2009)</a:t>
            </a:r>
          </a:p>
          <a:p>
            <a:pPr>
              <a:buFont typeface="Arial" panose="020B0604020202020204" pitchFamily="34" charset="0"/>
              <a:buChar char="•"/>
            </a:pPr>
            <a:r>
              <a:rPr lang="fr-FR" b="1"/>
              <a:t>Spécificités</a:t>
            </a:r>
            <a:r>
              <a:rPr lang="fr-FR"/>
              <a:t> :</a:t>
            </a:r>
          </a:p>
          <a:p>
            <a:pPr marL="742950" lvl="1" indent="-285750">
              <a:buFont typeface="Arial" panose="020B0604020202020204" pitchFamily="34" charset="0"/>
              <a:buChar char="•"/>
            </a:pPr>
            <a:r>
              <a:rPr lang="fr-FR" sz="2900"/>
              <a:t>Se focalise sur des effets </a:t>
            </a:r>
            <a:r>
              <a:rPr lang="fr-FR" sz="2900" b="1"/>
              <a:t>à court terme</a:t>
            </a:r>
            <a:r>
              <a:rPr lang="fr-FR" sz="2900"/>
              <a:t> : relèvent souvent de l'éfficacit.</a:t>
            </a:r>
          </a:p>
          <a:p>
            <a:pPr marL="742950" lvl="1" indent="-285750">
              <a:buFont typeface="Arial" panose="020B0604020202020204" pitchFamily="34" charset="0"/>
              <a:buChar char="•"/>
            </a:pPr>
            <a:r>
              <a:rPr lang="fr-FR" sz="2900"/>
              <a:t>Adopte une rigueur méthodologique pour isoler l'effet de l'intervention des autres facteurs.</a:t>
            </a:r>
          </a:p>
          <a:p>
            <a:pPr marL="742950" lvl="1" indent="-285750">
              <a:buFont typeface="Arial" panose="020B0604020202020204" pitchFamily="34" charset="0"/>
              <a:buChar char="•"/>
            </a:pPr>
            <a:r>
              <a:rPr lang="fr-FR" sz="2900"/>
              <a:t>Priorise la </a:t>
            </a:r>
            <a:r>
              <a:rPr lang="fr-FR" sz="2900" b="1"/>
              <a:t>causalité</a:t>
            </a:r>
            <a:r>
              <a:rPr lang="fr-FR" sz="2900"/>
              <a:t>, cherchant à déterminer les effets directs et mesurables d'une action.</a:t>
            </a:r>
          </a:p>
          <a:p>
            <a:endParaRPr lang="fr-FR"/>
          </a:p>
        </p:txBody>
      </p:sp>
    </p:spTree>
    <p:extLst>
      <p:ext uri="{BB962C8B-B14F-4D97-AF65-F5344CB8AC3E}">
        <p14:creationId xmlns:p14="http://schemas.microsoft.com/office/powerpoint/2010/main" val="11508987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a:extLst>
              <a:ext uri="{FF2B5EF4-FFF2-40B4-BE49-F238E27FC236}">
                <a16:creationId xmlns:a16="http://schemas.microsoft.com/office/drawing/2014/main" id="{E400F466-A91D-D2CA-B1E2-E0C18A1B3FDF}"/>
              </a:ext>
            </a:extLst>
          </p:cNvPr>
          <p:cNvSpPr>
            <a:spLocks noGrp="1"/>
          </p:cNvSpPr>
          <p:nvPr>
            <p:ph type="title"/>
            <p:custDataLst>
              <p:tags r:id="rId1"/>
            </p:custDataLst>
          </p:nvPr>
        </p:nvSpPr>
        <p:spPr>
          <a:xfrm>
            <a:off x="831850" y="1709739"/>
            <a:ext cx="10515600" cy="2232342"/>
          </a:xfrm>
        </p:spPr>
        <p:txBody>
          <a:bodyPr>
            <a:normAutofit/>
          </a:bodyPr>
          <a:lstStyle/>
          <a:p>
            <a:pPr algn="ctr"/>
            <a:r>
              <a:rPr lang="fr-FR" sz="4800"/>
              <a:t>Discussion</a:t>
            </a:r>
          </a:p>
        </p:txBody>
      </p:sp>
      <p:sp>
        <p:nvSpPr>
          <p:cNvPr id="8" name="Espace réservé du texte 7">
            <a:extLst>
              <a:ext uri="{FF2B5EF4-FFF2-40B4-BE49-F238E27FC236}">
                <a16:creationId xmlns:a16="http://schemas.microsoft.com/office/drawing/2014/main" id="{8BA47168-526C-482B-4A6D-E14A0C0A3BF9}"/>
              </a:ext>
            </a:extLst>
          </p:cNvPr>
          <p:cNvSpPr>
            <a:spLocks noGrp="1"/>
          </p:cNvSpPr>
          <p:nvPr>
            <p:ph type="body" idx="1"/>
            <p:custDataLst>
              <p:tags r:id="rId2"/>
            </p:custDataLst>
          </p:nvPr>
        </p:nvSpPr>
        <p:spPr>
          <a:xfrm>
            <a:off x="831850" y="4589463"/>
            <a:ext cx="10515600" cy="1500187"/>
          </a:xfrm>
        </p:spPr>
        <p:txBody>
          <a:bodyPr>
            <a:normAutofit/>
          </a:bodyPr>
          <a:lstStyle/>
          <a:p>
            <a:r>
              <a:rPr lang="fr-FR" sz="3200" i="1"/>
              <a:t>Que pensez-vous de ces définitions de l’impact ? </a:t>
            </a:r>
          </a:p>
          <a:p>
            <a:r>
              <a:rPr lang="fr-FR" sz="3200" i="1"/>
              <a:t>Qu’est-ce qui manque selon vous ?</a:t>
            </a:r>
            <a:endParaRPr lang="fr-FR" sz="3200"/>
          </a:p>
        </p:txBody>
      </p:sp>
    </p:spTree>
    <p:extLst>
      <p:ext uri="{BB962C8B-B14F-4D97-AF65-F5344CB8AC3E}">
        <p14:creationId xmlns:p14="http://schemas.microsoft.com/office/powerpoint/2010/main" val="39292534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C0A0B5D-C486-30EC-02B5-6382AE1632DF}"/>
              </a:ext>
            </a:extLst>
          </p:cNvPr>
          <p:cNvSpPr>
            <a:spLocks noGrp="1"/>
          </p:cNvSpPr>
          <p:nvPr>
            <p:ph type="title"/>
            <p:custDataLst>
              <p:tags r:id="rId1"/>
            </p:custDataLst>
          </p:nvPr>
        </p:nvSpPr>
        <p:spPr/>
        <p:txBody>
          <a:bodyPr/>
          <a:lstStyle/>
          <a:p>
            <a:r>
              <a:rPr lang="fr-FR"/>
              <a:t>Les enjeux de l’évaluation d’impact</a:t>
            </a:r>
          </a:p>
        </p:txBody>
      </p:sp>
      <p:sp>
        <p:nvSpPr>
          <p:cNvPr id="3" name="Espace réservé du texte 2">
            <a:extLst>
              <a:ext uri="{FF2B5EF4-FFF2-40B4-BE49-F238E27FC236}">
                <a16:creationId xmlns:a16="http://schemas.microsoft.com/office/drawing/2014/main" id="{FA8482B7-E5EE-9951-8F77-EFC9338520C3}"/>
              </a:ext>
            </a:extLst>
          </p:cNvPr>
          <p:cNvSpPr>
            <a:spLocks noGrp="1"/>
          </p:cNvSpPr>
          <p:nvPr>
            <p:ph type="body" idx="1"/>
            <p:custDataLst>
              <p:tags r:id="rId2"/>
            </p:custDataLst>
          </p:nvPr>
        </p:nvSpPr>
        <p:spPr/>
        <p:txBody>
          <a:bodyPr/>
          <a:lstStyle/>
          <a:p>
            <a:r>
              <a:rPr lang="fr-FR" b="1"/>
              <a:t>Le problème d'identification et les corrélations fallacieuses</a:t>
            </a:r>
          </a:p>
        </p:txBody>
      </p:sp>
    </p:spTree>
    <p:extLst>
      <p:ext uri="{BB962C8B-B14F-4D97-AF65-F5344CB8AC3E}">
        <p14:creationId xmlns:p14="http://schemas.microsoft.com/office/powerpoint/2010/main" val="2184424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1BEE371C-86A1-4D0F-B291-75EE95D71BD5}"/>
              </a:ext>
            </a:extLst>
          </p:cNvPr>
          <p:cNvSpPr>
            <a:spLocks noGrp="1"/>
          </p:cNvSpPr>
          <p:nvPr>
            <p:ph type="title"/>
            <p:custDataLst>
              <p:tags r:id="rId1"/>
            </p:custDataLst>
          </p:nvPr>
        </p:nvSpPr>
        <p:spPr/>
        <p:txBody>
          <a:bodyPr/>
          <a:lstStyle/>
          <a:p>
            <a:r>
              <a:rPr lang="fr-FR"/>
              <a:t>Le problème d'identification (exemple 1)</a:t>
            </a:r>
          </a:p>
        </p:txBody>
      </p:sp>
      <p:sp>
        <p:nvSpPr>
          <p:cNvPr id="5" name="Espace réservé du contenu 4">
            <a:extLst>
              <a:ext uri="{FF2B5EF4-FFF2-40B4-BE49-F238E27FC236}">
                <a16:creationId xmlns:a16="http://schemas.microsoft.com/office/drawing/2014/main" id="{8E916748-5DF1-13C0-2E6F-CCDF408FB7DD}"/>
              </a:ext>
            </a:extLst>
          </p:cNvPr>
          <p:cNvSpPr>
            <a:spLocks noGrp="1"/>
          </p:cNvSpPr>
          <p:nvPr>
            <p:ph idx="1"/>
            <p:custDataLst>
              <p:tags r:id="rId2"/>
            </p:custDataLst>
          </p:nvPr>
        </p:nvSpPr>
        <p:spPr/>
        <p:txBody>
          <a:bodyPr>
            <a:normAutofit fontScale="92500" lnSpcReduction="20000"/>
          </a:bodyPr>
          <a:lstStyle/>
          <a:p>
            <a:r>
              <a:rPr lang="fr-FR"/>
              <a:t>Exemple de Angrist et Pischke (2009, p. 10-12) tiré de l’enquête nationale sur la santé aux Etats-Unis en 2005</a:t>
            </a:r>
          </a:p>
          <a:p>
            <a:r>
              <a:rPr lang="fr-FR"/>
              <a:t>Relation entre :</a:t>
            </a:r>
          </a:p>
          <a:p>
            <a:pPr lvl="1"/>
            <a:r>
              <a:rPr lang="fr-FR"/>
              <a:t>états de santé : de 1 (excellente santé) à 5  (santé très dégradée)</a:t>
            </a:r>
          </a:p>
          <a:p>
            <a:pPr lvl="1"/>
            <a:r>
              <a:rPr lang="fr-FR"/>
              <a:t>le fait d’être allé à l’hôpital au cours des 12 derniers mois ? </a:t>
            </a:r>
          </a:p>
          <a:p>
            <a:endParaRPr lang="fr-FR"/>
          </a:p>
          <a:p>
            <a:endParaRPr lang="fr-FR"/>
          </a:p>
          <a:p>
            <a:endParaRPr lang="fr-FR"/>
          </a:p>
          <a:p>
            <a:pPr marL="0" indent="0" algn="ctr">
              <a:buNone/>
            </a:pPr>
            <a:endParaRPr lang="fr-FR"/>
          </a:p>
          <a:p>
            <a:pPr marL="0" indent="0" algn="ctr">
              <a:buNone/>
            </a:pPr>
            <a:r>
              <a:rPr lang="fr-FR"/>
              <a:t>Quelle conclusion pouvez-vous en tirer sur </a:t>
            </a:r>
            <a:br>
              <a:rPr lang="fr-FR"/>
            </a:br>
            <a:r>
              <a:rPr lang="fr-FR"/>
              <a:t>l’impact de l’hôpital sur la santé ?</a:t>
            </a:r>
          </a:p>
        </p:txBody>
      </p:sp>
      <p:graphicFrame>
        <p:nvGraphicFramePr>
          <p:cNvPr id="6" name="Tableau 5">
            <a:extLst>
              <a:ext uri="{FF2B5EF4-FFF2-40B4-BE49-F238E27FC236}">
                <a16:creationId xmlns:a16="http://schemas.microsoft.com/office/drawing/2014/main" id="{951EE40F-AB82-1721-ECAE-F6C7BD6DA8A6}"/>
              </a:ext>
            </a:extLst>
          </p:cNvPr>
          <p:cNvGraphicFramePr>
            <a:graphicFrameLocks noGrp="1"/>
          </p:cNvGraphicFramePr>
          <p:nvPr>
            <p:custDataLst>
              <p:tags r:id="rId3"/>
            </p:custDataLst>
            <p:extLst>
              <p:ext uri="{D42A27DB-BD31-4B8C-83A1-F6EECF244321}">
                <p14:modId xmlns:p14="http://schemas.microsoft.com/office/powerpoint/2010/main" val="3597500125"/>
              </p:ext>
            </p:extLst>
          </p:nvPr>
        </p:nvGraphicFramePr>
        <p:xfrm>
          <a:off x="838200" y="3677861"/>
          <a:ext cx="10515600" cy="1188720"/>
        </p:xfrm>
        <a:graphic>
          <a:graphicData uri="http://schemas.openxmlformats.org/drawingml/2006/table">
            <a:tbl>
              <a:tblPr firstRow="1" firstCol="1"/>
              <a:tblGrid>
                <a:gridCol w="2628900">
                  <a:extLst>
                    <a:ext uri="{9D8B030D-6E8A-4147-A177-3AD203B41FA5}">
                      <a16:colId xmlns:a16="http://schemas.microsoft.com/office/drawing/2014/main" val="1599695309"/>
                    </a:ext>
                  </a:extLst>
                </a:gridCol>
                <a:gridCol w="2628900">
                  <a:extLst>
                    <a:ext uri="{9D8B030D-6E8A-4147-A177-3AD203B41FA5}">
                      <a16:colId xmlns:a16="http://schemas.microsoft.com/office/drawing/2014/main" val="3005827709"/>
                    </a:ext>
                  </a:extLst>
                </a:gridCol>
                <a:gridCol w="2628900">
                  <a:extLst>
                    <a:ext uri="{9D8B030D-6E8A-4147-A177-3AD203B41FA5}">
                      <a16:colId xmlns:a16="http://schemas.microsoft.com/office/drawing/2014/main" val="880631888"/>
                    </a:ext>
                  </a:extLst>
                </a:gridCol>
                <a:gridCol w="2628900">
                  <a:extLst>
                    <a:ext uri="{9D8B030D-6E8A-4147-A177-3AD203B41FA5}">
                      <a16:colId xmlns:a16="http://schemas.microsoft.com/office/drawing/2014/main" val="1349198147"/>
                    </a:ext>
                  </a:extLst>
                </a:gridCol>
              </a:tblGrid>
              <a:tr h="0">
                <a:tc>
                  <a:txBody>
                    <a:bodyPr/>
                    <a:lstStyle/>
                    <a:p>
                      <a:r>
                        <a:rPr lang="fr-FR" sz="2000" b="1"/>
                        <a:t>Groupe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fr-FR" sz="2000" b="1"/>
                        <a:t>Taille de l'échantillon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fr-FR" sz="2000" b="1"/>
                        <a:t>Statut de santé moyen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fr-FR" sz="2000" b="1"/>
                        <a:t>Erreur standard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7393351"/>
                  </a:ext>
                </a:extLst>
              </a:tr>
              <a:tr h="0">
                <a:tc>
                  <a:txBody>
                    <a:bodyPr/>
                    <a:lstStyle/>
                    <a:p>
                      <a:r>
                        <a:rPr lang="fr-FR" sz="2000"/>
                        <a:t>Hôpital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fr-FR" sz="2000"/>
                        <a:t>7774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fr-FR" sz="2000"/>
                        <a:t>2.79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fr-FR" sz="2000"/>
                        <a:t>0.014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29440692"/>
                  </a:ext>
                </a:extLst>
              </a:tr>
              <a:tr h="0">
                <a:tc>
                  <a:txBody>
                    <a:bodyPr/>
                    <a:lstStyle/>
                    <a:p>
                      <a:r>
                        <a:rPr lang="fr-FR" sz="2000"/>
                        <a:t>Sans hôpital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fr-FR" sz="2000"/>
                        <a:t>90049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fr-FR" sz="2000"/>
                        <a:t>2.07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fr-FR" sz="2000"/>
                        <a:t>0.003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96013037"/>
                  </a:ext>
                </a:extLst>
              </a:tr>
            </a:tbl>
          </a:graphicData>
        </a:graphic>
      </p:graphicFrame>
    </p:spTree>
    <p:extLst>
      <p:ext uri="{BB962C8B-B14F-4D97-AF65-F5344CB8AC3E}">
        <p14:creationId xmlns:p14="http://schemas.microsoft.com/office/powerpoint/2010/main" val="39975332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8837810-A2B9-026C-C20D-BDC7A11F0055}"/>
              </a:ext>
            </a:extLst>
          </p:cNvPr>
          <p:cNvSpPr>
            <a:spLocks noGrp="1"/>
          </p:cNvSpPr>
          <p:nvPr>
            <p:ph type="title"/>
            <p:custDataLst>
              <p:tags r:id="rId1"/>
            </p:custDataLst>
          </p:nvPr>
        </p:nvSpPr>
        <p:spPr/>
        <p:txBody>
          <a:bodyPr/>
          <a:lstStyle/>
          <a:p>
            <a:r>
              <a:rPr lang="fr-FR"/>
              <a:t>Le problème d’identification (exemple 2)</a:t>
            </a:r>
          </a:p>
        </p:txBody>
      </p:sp>
      <p:sp>
        <p:nvSpPr>
          <p:cNvPr id="3" name="Espace réservé du contenu 2">
            <a:extLst>
              <a:ext uri="{FF2B5EF4-FFF2-40B4-BE49-F238E27FC236}">
                <a16:creationId xmlns:a16="http://schemas.microsoft.com/office/drawing/2014/main" id="{A7056653-CC0A-D5EF-15E5-3BA6A3BD7C2D}"/>
              </a:ext>
            </a:extLst>
          </p:cNvPr>
          <p:cNvSpPr>
            <a:spLocks noGrp="1"/>
          </p:cNvSpPr>
          <p:nvPr>
            <p:ph idx="1"/>
            <p:custDataLst>
              <p:tags r:id="rId2"/>
            </p:custDataLst>
          </p:nvPr>
        </p:nvSpPr>
        <p:spPr/>
        <p:txBody>
          <a:bodyPr/>
          <a:lstStyle/>
          <a:p>
            <a:r>
              <a:rPr lang="fr-FR"/>
              <a:t>A New York et à Chicago, on observe une étroite correspondance entre : </a:t>
            </a:r>
          </a:p>
          <a:p>
            <a:pPr lvl="1"/>
            <a:r>
              <a:rPr lang="fr-FR"/>
              <a:t>Le niveau de ventes de glaces (crèmes glacées)</a:t>
            </a:r>
          </a:p>
          <a:p>
            <a:pPr lvl="1"/>
            <a:r>
              <a:rPr lang="fr-FR"/>
              <a:t>Le nombre de meurtres</a:t>
            </a:r>
          </a:p>
          <a:p>
            <a:pPr lvl="1"/>
            <a:endParaRPr lang="fr-FR"/>
          </a:p>
          <a:p>
            <a:pPr marL="0" indent="0" algn="ctr">
              <a:buNone/>
            </a:pPr>
            <a:r>
              <a:rPr lang="fr-FR"/>
              <a:t>Y a-t-il un impact de la consommation de glaces sur les meurtres ?</a:t>
            </a:r>
          </a:p>
        </p:txBody>
      </p:sp>
    </p:spTree>
    <p:extLst>
      <p:ext uri="{BB962C8B-B14F-4D97-AF65-F5344CB8AC3E}">
        <p14:creationId xmlns:p14="http://schemas.microsoft.com/office/powerpoint/2010/main" val="23349349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Image 14">
            <a:extLst>
              <a:ext uri="{FF2B5EF4-FFF2-40B4-BE49-F238E27FC236}">
                <a16:creationId xmlns:a16="http://schemas.microsoft.com/office/drawing/2014/main" id="{1983A8AC-F069-399B-F2F6-9D00DC0CD578}"/>
              </a:ext>
            </a:extLst>
          </p:cNvPr>
          <p:cNvPicPr>
            <a:picLocks noChangeAspect="1"/>
          </p:cNvPicPr>
          <p:nvPr>
            <p:custDataLst>
              <p:tags r:id="rId1"/>
            </p:custDataLst>
          </p:nvPr>
        </p:nvPicPr>
        <p:blipFill>
          <a:blip r:embed="rId5"/>
          <a:stretch>
            <a:fillRect/>
          </a:stretch>
        </p:blipFill>
        <p:spPr>
          <a:xfrm>
            <a:off x="1287397" y="1404433"/>
            <a:ext cx="8824725" cy="4313294"/>
          </a:xfrm>
          <a:prstGeom prst="rect">
            <a:avLst/>
          </a:prstGeom>
        </p:spPr>
      </p:pic>
      <p:sp>
        <p:nvSpPr>
          <p:cNvPr id="2" name="Titre 1">
            <a:extLst>
              <a:ext uri="{FF2B5EF4-FFF2-40B4-BE49-F238E27FC236}">
                <a16:creationId xmlns:a16="http://schemas.microsoft.com/office/drawing/2014/main" id="{D7524D6E-3471-8218-0DBE-B0689BF71B2B}"/>
              </a:ext>
            </a:extLst>
          </p:cNvPr>
          <p:cNvSpPr>
            <a:spLocks noGrp="1"/>
          </p:cNvSpPr>
          <p:nvPr>
            <p:ph type="title"/>
            <p:custDataLst>
              <p:tags r:id="rId2"/>
            </p:custDataLst>
          </p:nvPr>
        </p:nvSpPr>
        <p:spPr/>
        <p:txBody>
          <a:bodyPr/>
          <a:lstStyle/>
          <a:p>
            <a:r>
              <a:rPr lang="fr-FR"/>
              <a:t>Le problème d’identification (exemple 3)</a:t>
            </a:r>
          </a:p>
        </p:txBody>
      </p:sp>
      <p:sp>
        <p:nvSpPr>
          <p:cNvPr id="13" name="Espace réservé du contenu 12">
            <a:extLst>
              <a:ext uri="{FF2B5EF4-FFF2-40B4-BE49-F238E27FC236}">
                <a16:creationId xmlns:a16="http://schemas.microsoft.com/office/drawing/2014/main" id="{249094C9-245B-9BA5-29AD-78633594AC9D}"/>
              </a:ext>
            </a:extLst>
          </p:cNvPr>
          <p:cNvSpPr>
            <a:spLocks noGrp="1"/>
          </p:cNvSpPr>
          <p:nvPr>
            <p:ph idx="1"/>
            <p:custDataLst>
              <p:tags r:id="rId3"/>
            </p:custDataLst>
          </p:nvPr>
        </p:nvSpPr>
        <p:spPr/>
        <p:txBody>
          <a:bodyPr>
            <a:normAutofit fontScale="77500" lnSpcReduction="20000"/>
          </a:bodyPr>
          <a:lstStyle/>
          <a:p>
            <a:endParaRPr lang="fr-FR"/>
          </a:p>
          <a:p>
            <a:endParaRPr lang="fr-FR"/>
          </a:p>
          <a:p>
            <a:endParaRPr lang="fr-FR"/>
          </a:p>
          <a:p>
            <a:endParaRPr lang="fr-FR"/>
          </a:p>
          <a:p>
            <a:endParaRPr lang="fr-FR"/>
          </a:p>
          <a:p>
            <a:endParaRPr lang="fr-FR"/>
          </a:p>
          <a:p>
            <a:endParaRPr lang="fr-FR"/>
          </a:p>
          <a:p>
            <a:endParaRPr lang="fr-FR"/>
          </a:p>
          <a:p>
            <a:endParaRPr lang="fr-FR"/>
          </a:p>
          <a:p>
            <a:endParaRPr lang="fr-FR"/>
          </a:p>
          <a:p>
            <a:pPr marL="0" indent="0">
              <a:buNone/>
            </a:pPr>
            <a:endParaRPr lang="fr-FR"/>
          </a:p>
          <a:p>
            <a:pPr marL="0" indent="0">
              <a:buNone/>
            </a:pPr>
            <a:r>
              <a:rPr lang="fr-FR"/>
              <a:t>Source: https://tylervigen.com/spurious-correlations</a:t>
            </a:r>
          </a:p>
        </p:txBody>
      </p:sp>
    </p:spTree>
    <p:extLst>
      <p:ext uri="{BB962C8B-B14F-4D97-AF65-F5344CB8AC3E}">
        <p14:creationId xmlns:p14="http://schemas.microsoft.com/office/powerpoint/2010/main" val="21045793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E8E2684-5C85-6A77-6F68-6B44C84ED9C4}"/>
              </a:ext>
            </a:extLst>
          </p:cNvPr>
          <p:cNvSpPr>
            <a:spLocks noGrp="1"/>
          </p:cNvSpPr>
          <p:nvPr>
            <p:ph type="title"/>
            <p:custDataLst>
              <p:tags r:id="rId1"/>
            </p:custDataLst>
          </p:nvPr>
        </p:nvSpPr>
        <p:spPr/>
        <p:txBody>
          <a:bodyPr/>
          <a:lstStyle/>
          <a:p>
            <a:r>
              <a:rPr lang="fr-FR"/>
              <a:t>Risques de biais d’identification causale si on se contente de corrélations naïves </a:t>
            </a:r>
          </a:p>
        </p:txBody>
      </p:sp>
      <p:sp>
        <p:nvSpPr>
          <p:cNvPr id="3" name="Espace réservé du contenu 2">
            <a:extLst>
              <a:ext uri="{FF2B5EF4-FFF2-40B4-BE49-F238E27FC236}">
                <a16:creationId xmlns:a16="http://schemas.microsoft.com/office/drawing/2014/main" id="{61C570EA-DAD6-57DB-32F4-9623555619E5}"/>
              </a:ext>
            </a:extLst>
          </p:cNvPr>
          <p:cNvSpPr>
            <a:spLocks noGrp="1"/>
          </p:cNvSpPr>
          <p:nvPr>
            <p:ph idx="1"/>
            <p:custDataLst>
              <p:tags r:id="rId2"/>
            </p:custDataLst>
          </p:nvPr>
        </p:nvSpPr>
        <p:spPr/>
        <p:txBody>
          <a:bodyPr>
            <a:normAutofit fontScale="92500" lnSpcReduction="20000"/>
          </a:bodyPr>
          <a:lstStyle/>
          <a:p>
            <a:pPr marL="0" indent="0">
              <a:buNone/>
            </a:pPr>
            <a:r>
              <a:rPr lang="fr-FR" b="1"/>
              <a:t>Variable confondante : </a:t>
            </a:r>
            <a:r>
              <a:rPr lang="fr-FR"/>
              <a:t>Variable Z influence à la fois X et Y. Si on omet de tenir compte de Z, on conclut à une relation causale erronée.</a:t>
            </a:r>
          </a:p>
          <a:p>
            <a:pPr>
              <a:buFont typeface="Arial" panose="020B0604020202020204" pitchFamily="34" charset="0"/>
              <a:buChar char="•"/>
            </a:pPr>
            <a:r>
              <a:rPr lang="fr-FR"/>
              <a:t>Exemple : La relation entre les ventes de glaces et les taux d'homicides est confondue par la température.</a:t>
            </a:r>
          </a:p>
          <a:p>
            <a:pPr marL="0" indent="0">
              <a:buNone/>
            </a:pPr>
            <a:r>
              <a:rPr lang="fr-FR" b="1"/>
              <a:t>Causalité simultanée ou inverse : </a:t>
            </a:r>
            <a:r>
              <a:rPr lang="fr-FR"/>
              <a:t>Lorsqu’on présuppose que c’est X qui influence B, alors que c’est B qui cause A, ou que X et Y s’influencent mutuellement. </a:t>
            </a:r>
          </a:p>
          <a:p>
            <a:r>
              <a:rPr lang="fr-FR"/>
              <a:t>Exemple : La relation entre l’hospitalisation et l’état de santé</a:t>
            </a:r>
          </a:p>
          <a:p>
            <a:pPr marL="0" indent="0">
              <a:buNone/>
            </a:pPr>
            <a:r>
              <a:rPr lang="fr-FR" b="1"/>
              <a:t>Coïncidence : </a:t>
            </a:r>
            <a:r>
              <a:rPr lang="fr-FR"/>
              <a:t>X et Y peuvent être corrélés purement par hasard, en particulier si la taille de l'échantillon est petite ou qu’on teste un grand nombre de variables.</a:t>
            </a:r>
          </a:p>
          <a:p>
            <a:r>
              <a:rPr lang="fr-FR"/>
              <a:t>Exemple : La relation entre l’âge des Miss America et les meurtres par objets brulants</a:t>
            </a:r>
          </a:p>
          <a:p>
            <a:pPr marL="0" indent="0">
              <a:buNone/>
            </a:pPr>
            <a:endParaRPr lang="fr-FR"/>
          </a:p>
        </p:txBody>
      </p:sp>
    </p:spTree>
    <p:extLst>
      <p:ext uri="{BB962C8B-B14F-4D97-AF65-F5344CB8AC3E}">
        <p14:creationId xmlns:p14="http://schemas.microsoft.com/office/powerpoint/2010/main" val="11763848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1E0E9A98-494C-9838-F0C9-C90A4E63EBA6}"/>
              </a:ext>
            </a:extLst>
          </p:cNvPr>
          <p:cNvSpPr>
            <a:spLocks noGrp="1"/>
          </p:cNvSpPr>
          <p:nvPr>
            <p:ph type="title"/>
            <p:custDataLst>
              <p:tags r:id="rId1"/>
            </p:custDataLst>
          </p:nvPr>
        </p:nvSpPr>
        <p:spPr/>
        <p:txBody>
          <a:bodyPr/>
          <a:lstStyle/>
          <a:p>
            <a:r>
              <a:rPr lang="fr-FR"/>
              <a:t>Clarification sur les manières de formaliser des liens causaux</a:t>
            </a:r>
          </a:p>
        </p:txBody>
      </p:sp>
      <p:sp>
        <p:nvSpPr>
          <p:cNvPr id="12" name="Espace réservé du contenu 11">
            <a:extLst>
              <a:ext uri="{FF2B5EF4-FFF2-40B4-BE49-F238E27FC236}">
                <a16:creationId xmlns:a16="http://schemas.microsoft.com/office/drawing/2014/main" id="{D0C9A9E1-4F62-69D1-9314-F629BD81AA49}"/>
              </a:ext>
            </a:extLst>
          </p:cNvPr>
          <p:cNvSpPr>
            <a:spLocks noGrp="1"/>
          </p:cNvSpPr>
          <p:nvPr>
            <p:ph sz="half" idx="1"/>
            <p:custDataLst>
              <p:tags r:id="rId2"/>
            </p:custDataLst>
          </p:nvPr>
        </p:nvSpPr>
        <p:spPr>
          <a:xfrm>
            <a:off x="838200" y="1825625"/>
            <a:ext cx="5181600" cy="3129915"/>
          </a:xfrm>
        </p:spPr>
        <p:txBody>
          <a:bodyPr/>
          <a:lstStyle/>
          <a:p>
            <a:r>
              <a:rPr lang="fr-FR"/>
              <a:t>Exemple de modes de notation différentes :</a:t>
            </a:r>
          </a:p>
          <a:p>
            <a:r>
              <a:rPr lang="fr-FR"/>
              <a:t>Diagrammes acycliques orientés (DAGs)</a:t>
            </a:r>
          </a:p>
          <a:p>
            <a:r>
              <a:rPr lang="fr-FR"/>
              <a:t>Équations</a:t>
            </a:r>
          </a:p>
        </p:txBody>
      </p:sp>
      <p:sp>
        <p:nvSpPr>
          <p:cNvPr id="13" name="Espace réservé du contenu 12">
            <a:extLst>
              <a:ext uri="{FF2B5EF4-FFF2-40B4-BE49-F238E27FC236}">
                <a16:creationId xmlns:a16="http://schemas.microsoft.com/office/drawing/2014/main" id="{F5FCC089-8289-2AE7-40D3-A7937C391222}"/>
              </a:ext>
            </a:extLst>
          </p:cNvPr>
          <p:cNvSpPr>
            <a:spLocks noGrp="1"/>
          </p:cNvSpPr>
          <p:nvPr>
            <p:ph sz="half" idx="2"/>
            <p:custDataLst>
              <p:tags r:id="rId3"/>
            </p:custDataLst>
          </p:nvPr>
        </p:nvSpPr>
        <p:spPr/>
        <p:txBody>
          <a:bodyPr/>
          <a:lstStyle/>
          <a:p>
            <a:endParaRPr lang="fr-FR"/>
          </a:p>
        </p:txBody>
      </p:sp>
      <p:pic>
        <p:nvPicPr>
          <p:cNvPr id="7" name="Image 6">
            <a:extLst>
              <a:ext uri="{FF2B5EF4-FFF2-40B4-BE49-F238E27FC236}">
                <a16:creationId xmlns:a16="http://schemas.microsoft.com/office/drawing/2014/main" id="{29288105-8913-2AF7-8065-DCBE23D0B499}"/>
              </a:ext>
            </a:extLst>
          </p:cNvPr>
          <p:cNvPicPr>
            <a:picLocks noChangeAspect="1"/>
          </p:cNvPicPr>
          <p:nvPr>
            <p:custDataLst>
              <p:tags r:id="rId4"/>
            </p:custDataLst>
          </p:nvPr>
        </p:nvPicPr>
        <p:blipFill>
          <a:blip r:embed="rId7"/>
          <a:stretch>
            <a:fillRect/>
          </a:stretch>
        </p:blipFill>
        <p:spPr>
          <a:xfrm>
            <a:off x="5618480" y="1346148"/>
            <a:ext cx="5247942" cy="3609392"/>
          </a:xfrm>
          <a:prstGeom prst="rect">
            <a:avLst/>
          </a:prstGeom>
        </p:spPr>
      </p:pic>
      <mc:AlternateContent xmlns:mc="http://schemas.openxmlformats.org/markup-compatibility/2006" xmlns:a14="http://schemas.microsoft.com/office/drawing/2010/main">
        <mc:Choice Requires="a14">
          <p:sp>
            <p:nvSpPr>
              <p:cNvPr id="10" name="ZoneTexte 9">
                <a:extLst>
                  <a:ext uri="{FF2B5EF4-FFF2-40B4-BE49-F238E27FC236}">
                    <a16:creationId xmlns:a16="http://schemas.microsoft.com/office/drawing/2014/main" id="{CE65E4DE-AB49-BDDF-52A2-6275B31328F4}"/>
                  </a:ext>
                </a:extLst>
              </p:cNvPr>
              <p:cNvSpPr txBox="1"/>
              <p:nvPr>
                <p:custDataLst>
                  <p:tags r:id="rId5"/>
                </p:custDataLst>
              </p:nvPr>
            </p:nvSpPr>
            <p:spPr>
              <a:xfrm>
                <a:off x="130834" y="5054488"/>
                <a:ext cx="12082731" cy="89255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fr-FR" sz="2600" i="1" smtClean="0">
                              <a:latin typeface="Cambria Math" panose="02040503050406030204" pitchFamily="18" charset="0"/>
                            </a:rPr>
                          </m:ctrlPr>
                        </m:sSubPr>
                        <m:e>
                          <m:r>
                            <a:rPr lang="fr-FR" sz="2600" smtClean="0">
                              <a:latin typeface="Cambria Math" panose="02040503050406030204" pitchFamily="18" charset="0"/>
                            </a:rPr>
                            <m:t>𝐸𝑎𝑟𝑛</m:t>
                          </m:r>
                        </m:e>
                        <m:sub>
                          <m:r>
                            <a:rPr lang="fr-FR" sz="2600" smtClean="0">
                              <a:latin typeface="Cambria Math" panose="02040503050406030204" pitchFamily="18" charset="0"/>
                            </a:rPr>
                            <m:t>𝑖</m:t>
                          </m:r>
                        </m:sub>
                      </m:sSub>
                      <m:r>
                        <a:rPr lang="fr-FR" sz="2600" smtClean="0">
                          <a:latin typeface="Cambria Math" panose="02040503050406030204" pitchFamily="18" charset="0"/>
                        </a:rPr>
                        <m:t>​=</m:t>
                      </m:r>
                      <m:r>
                        <a:rPr lang="el-GR" sz="2600" smtClean="0">
                          <a:latin typeface="Cambria Math" panose="02040503050406030204" pitchFamily="18" charset="0"/>
                        </a:rPr>
                        <m:t>𝛼</m:t>
                      </m:r>
                      <m:r>
                        <a:rPr lang="el-GR" sz="2600" smtClean="0">
                          <a:latin typeface="Cambria Math" panose="02040503050406030204" pitchFamily="18" charset="0"/>
                        </a:rPr>
                        <m:t>+</m:t>
                      </m:r>
                      <m:r>
                        <a:rPr lang="el-GR" sz="2600" smtClean="0">
                          <a:latin typeface="Cambria Math" panose="02040503050406030204" pitchFamily="18" charset="0"/>
                        </a:rPr>
                        <m:t>𝛽</m:t>
                      </m:r>
                      <m:r>
                        <a:rPr lang="el-GR" sz="2600" smtClean="0">
                          <a:latin typeface="Cambria Math" panose="02040503050406030204" pitchFamily="18" charset="0"/>
                        </a:rPr>
                        <m:t>×</m:t>
                      </m:r>
                      <m:sSub>
                        <m:sSubPr>
                          <m:ctrlPr>
                            <a:rPr lang="el-GR" sz="2600" i="1" smtClean="0">
                              <a:latin typeface="Cambria Math" panose="02040503050406030204" pitchFamily="18" charset="0"/>
                            </a:rPr>
                          </m:ctrlPr>
                        </m:sSubPr>
                        <m:e>
                          <m:r>
                            <a:rPr lang="fr-FR" sz="2600" smtClean="0">
                              <a:latin typeface="Cambria Math" panose="02040503050406030204" pitchFamily="18" charset="0"/>
                            </a:rPr>
                            <m:t>𝐸𝑑𝑢</m:t>
                          </m:r>
                        </m:e>
                        <m:sub>
                          <m:r>
                            <a:rPr lang="fr-FR" sz="2600" smtClean="0">
                              <a:latin typeface="Cambria Math" panose="02040503050406030204" pitchFamily="18" charset="0"/>
                            </a:rPr>
                            <m:t>𝑖</m:t>
                          </m:r>
                        </m:sub>
                      </m:sSub>
                      <m:r>
                        <a:rPr lang="fr-FR" sz="2600" smtClean="0">
                          <a:latin typeface="Cambria Math" panose="02040503050406030204" pitchFamily="18" charset="0"/>
                        </a:rPr>
                        <m:t>​+</m:t>
                      </m:r>
                      <m:sSub>
                        <m:sSubPr>
                          <m:ctrlPr>
                            <a:rPr lang="el-GR" sz="2600" i="1" smtClean="0">
                              <a:latin typeface="Cambria Math" panose="02040503050406030204" pitchFamily="18" charset="0"/>
                            </a:rPr>
                          </m:ctrlPr>
                        </m:sSubPr>
                        <m:e>
                          <m:r>
                            <a:rPr lang="el-GR" sz="2600">
                              <a:latin typeface="Cambria Math" panose="02040503050406030204" pitchFamily="18" charset="0"/>
                            </a:rPr>
                            <m:t>𝛾</m:t>
                          </m:r>
                        </m:e>
                        <m:sub>
                          <m:r>
                            <a:rPr lang="fr-FR" sz="2600" smtClean="0">
                              <a:latin typeface="Cambria Math" panose="02040503050406030204" pitchFamily="18" charset="0"/>
                            </a:rPr>
                            <m:t>1</m:t>
                          </m:r>
                        </m:sub>
                      </m:sSub>
                      <m:r>
                        <a:rPr lang="el-GR" sz="2600" smtClean="0">
                          <a:latin typeface="Cambria Math" panose="02040503050406030204" pitchFamily="18" charset="0"/>
                        </a:rPr>
                        <m:t>×</m:t>
                      </m:r>
                      <m:sSub>
                        <m:sSubPr>
                          <m:ctrlPr>
                            <a:rPr lang="el-GR" sz="2600" i="1" smtClean="0">
                              <a:latin typeface="Cambria Math" panose="02040503050406030204" pitchFamily="18" charset="0"/>
                            </a:rPr>
                          </m:ctrlPr>
                        </m:sSubPr>
                        <m:e>
                          <m:r>
                            <a:rPr lang="fr-FR" sz="2600" smtClean="0">
                              <a:latin typeface="Cambria Math" panose="02040503050406030204" pitchFamily="18" charset="0"/>
                            </a:rPr>
                            <m:t>𝑌𝑒𝑎𝑟</m:t>
                          </m:r>
                        </m:e>
                        <m:sub>
                          <m:r>
                            <a:rPr lang="fr-FR" sz="2600" smtClean="0">
                              <a:latin typeface="Cambria Math" panose="02040503050406030204" pitchFamily="18" charset="0"/>
                            </a:rPr>
                            <m:t>𝑖</m:t>
                          </m:r>
                        </m:sub>
                      </m:sSub>
                      <m:r>
                        <a:rPr lang="fr-FR" sz="2600" smtClean="0">
                          <a:latin typeface="Cambria Math" panose="02040503050406030204" pitchFamily="18" charset="0"/>
                        </a:rPr>
                        <m:t>​+</m:t>
                      </m:r>
                      <m:sSub>
                        <m:sSubPr>
                          <m:ctrlPr>
                            <a:rPr lang="fr-FR" sz="2600" i="1" smtClean="0">
                              <a:latin typeface="Cambria Math" panose="02040503050406030204" pitchFamily="18" charset="0"/>
                            </a:rPr>
                          </m:ctrlPr>
                        </m:sSubPr>
                        <m:e>
                          <m:r>
                            <a:rPr lang="el-GR" sz="2600">
                              <a:latin typeface="Cambria Math" panose="02040503050406030204" pitchFamily="18" charset="0"/>
                            </a:rPr>
                            <m:t>𝛾</m:t>
                          </m:r>
                        </m:e>
                        <m:sub>
                          <m:r>
                            <a:rPr lang="fr-FR" sz="2600" smtClean="0">
                              <a:latin typeface="Cambria Math" panose="02040503050406030204" pitchFamily="18" charset="0"/>
                            </a:rPr>
                            <m:t>2</m:t>
                          </m:r>
                        </m:sub>
                      </m:sSub>
                      <m:r>
                        <a:rPr lang="el-GR" sz="2600" smtClean="0">
                          <a:latin typeface="Cambria Math" panose="02040503050406030204" pitchFamily="18" charset="0"/>
                        </a:rPr>
                        <m:t>​×</m:t>
                      </m:r>
                      <m:sSub>
                        <m:sSubPr>
                          <m:ctrlPr>
                            <a:rPr lang="el-GR" sz="2600" i="1" smtClean="0">
                              <a:latin typeface="Cambria Math" panose="02040503050406030204" pitchFamily="18" charset="0"/>
                            </a:rPr>
                          </m:ctrlPr>
                        </m:sSubPr>
                        <m:e>
                          <m:r>
                            <a:rPr lang="fr-FR" sz="2600" smtClean="0">
                              <a:latin typeface="Cambria Math" panose="02040503050406030204" pitchFamily="18" charset="0"/>
                            </a:rPr>
                            <m:t>𝐿𝑜𝑐</m:t>
                          </m:r>
                        </m:e>
                        <m:sub>
                          <m:r>
                            <a:rPr lang="fr-FR" sz="2600" smtClean="0">
                              <a:latin typeface="Cambria Math" panose="02040503050406030204" pitchFamily="18" charset="0"/>
                            </a:rPr>
                            <m:t>𝑖</m:t>
                          </m:r>
                        </m:sub>
                      </m:sSub>
                      <m:r>
                        <a:rPr lang="fr-FR" sz="2600" smtClean="0">
                          <a:latin typeface="Cambria Math" panose="02040503050406030204" pitchFamily="18" charset="0"/>
                        </a:rPr>
                        <m:t>​+</m:t>
                      </m:r>
                      <m:sSub>
                        <m:sSubPr>
                          <m:ctrlPr>
                            <a:rPr lang="fr-FR" sz="2600" i="1" smtClean="0">
                              <a:latin typeface="Cambria Math" panose="02040503050406030204" pitchFamily="18" charset="0"/>
                            </a:rPr>
                          </m:ctrlPr>
                        </m:sSubPr>
                        <m:e>
                          <m:r>
                            <a:rPr lang="el-GR" sz="2600">
                              <a:latin typeface="Cambria Math" panose="02040503050406030204" pitchFamily="18" charset="0"/>
                            </a:rPr>
                            <m:t>𝛾</m:t>
                          </m:r>
                        </m:e>
                        <m:sub>
                          <m:r>
                            <a:rPr lang="fr-FR" sz="2600" smtClean="0">
                              <a:latin typeface="Cambria Math" panose="02040503050406030204" pitchFamily="18" charset="0"/>
                            </a:rPr>
                            <m:t>3</m:t>
                          </m:r>
                        </m:sub>
                      </m:sSub>
                      <m:r>
                        <a:rPr lang="el-GR" sz="2600" smtClean="0">
                          <a:latin typeface="Cambria Math" panose="02040503050406030204" pitchFamily="18" charset="0"/>
                        </a:rPr>
                        <m:t>​×</m:t>
                      </m:r>
                      <m:sSub>
                        <m:sSubPr>
                          <m:ctrlPr>
                            <a:rPr lang="el-GR" sz="2600" i="1" smtClean="0">
                              <a:latin typeface="Cambria Math" panose="02040503050406030204" pitchFamily="18" charset="0"/>
                            </a:rPr>
                          </m:ctrlPr>
                        </m:sSubPr>
                        <m:e>
                          <m:r>
                            <a:rPr lang="fr-FR" sz="2600" smtClean="0">
                              <a:latin typeface="Cambria Math" panose="02040503050406030204" pitchFamily="18" charset="0"/>
                            </a:rPr>
                            <m:t>𝐵𝑘𝑔</m:t>
                          </m:r>
                        </m:e>
                        <m:sub>
                          <m:r>
                            <a:rPr lang="fr-FR" sz="2600" smtClean="0">
                              <a:latin typeface="Cambria Math" panose="02040503050406030204" pitchFamily="18" charset="0"/>
                            </a:rPr>
                            <m:t>𝑖</m:t>
                          </m:r>
                        </m:sub>
                      </m:sSub>
                      <m:r>
                        <a:rPr lang="fr-FR" sz="2600" smtClean="0">
                          <a:latin typeface="Cambria Math" panose="02040503050406030204" pitchFamily="18" charset="0"/>
                        </a:rPr>
                        <m:t>​+</m:t>
                      </m:r>
                      <m:sSub>
                        <m:sSubPr>
                          <m:ctrlPr>
                            <a:rPr lang="fr-FR" sz="2600" i="1" smtClean="0">
                              <a:latin typeface="Cambria Math" panose="02040503050406030204" pitchFamily="18" charset="0"/>
                            </a:rPr>
                          </m:ctrlPr>
                        </m:sSubPr>
                        <m:e>
                          <m:r>
                            <a:rPr lang="el-GR" sz="2600">
                              <a:latin typeface="Cambria Math" panose="02040503050406030204" pitchFamily="18" charset="0"/>
                            </a:rPr>
                            <m:t>𝛾</m:t>
                          </m:r>
                        </m:e>
                        <m:sub>
                          <m:r>
                            <a:rPr lang="fr-FR" sz="2600" smtClean="0">
                              <a:latin typeface="Cambria Math" panose="02040503050406030204" pitchFamily="18" charset="0"/>
                            </a:rPr>
                            <m:t>4</m:t>
                          </m:r>
                        </m:sub>
                      </m:sSub>
                      <m:r>
                        <a:rPr lang="el-GR" sz="2600" smtClean="0">
                          <a:latin typeface="Cambria Math" panose="02040503050406030204" pitchFamily="18" charset="0"/>
                        </a:rPr>
                        <m:t>​×</m:t>
                      </m:r>
                      <m:sSub>
                        <m:sSubPr>
                          <m:ctrlPr>
                            <a:rPr lang="el-GR" sz="2600" i="1" smtClean="0">
                              <a:latin typeface="Cambria Math" panose="02040503050406030204" pitchFamily="18" charset="0"/>
                            </a:rPr>
                          </m:ctrlPr>
                        </m:sSubPr>
                        <m:e>
                          <m:r>
                            <a:rPr lang="fr-FR" sz="2600" smtClean="0">
                              <a:latin typeface="Cambria Math" panose="02040503050406030204" pitchFamily="18" charset="0"/>
                            </a:rPr>
                            <m:t>𝐽𝑜𝑏𝐶𝑥</m:t>
                          </m:r>
                        </m:e>
                        <m:sub>
                          <m:r>
                            <a:rPr lang="fr-FR" sz="2600" smtClean="0">
                              <a:latin typeface="Cambria Math" panose="02040503050406030204" pitchFamily="18" charset="0"/>
                            </a:rPr>
                            <m:t>𝑖</m:t>
                          </m:r>
                        </m:sub>
                      </m:sSub>
                      <m:r>
                        <a:rPr lang="fr-FR" sz="2600" smtClean="0">
                          <a:latin typeface="Cambria Math" panose="02040503050406030204" pitchFamily="18" charset="0"/>
                        </a:rPr>
                        <m:t>​+</m:t>
                      </m:r>
                      <m:sSub>
                        <m:sSubPr>
                          <m:ctrlPr>
                            <a:rPr lang="fr-FR" sz="2600" i="1" smtClean="0">
                              <a:latin typeface="Cambria Math" panose="02040503050406030204" pitchFamily="18" charset="0"/>
                            </a:rPr>
                          </m:ctrlPr>
                        </m:sSubPr>
                        <m:e>
                          <m:r>
                            <a:rPr lang="fr-FR" sz="2600" smtClean="0">
                              <a:latin typeface="Cambria Math" panose="02040503050406030204" pitchFamily="18" charset="0"/>
                            </a:rPr>
                            <m:t>𝜀</m:t>
                          </m:r>
                        </m:e>
                        <m:sub>
                          <m:r>
                            <a:rPr lang="fr-FR" sz="2600" smtClean="0">
                              <a:latin typeface="Cambria Math" panose="02040503050406030204" pitchFamily="18" charset="0"/>
                            </a:rPr>
                            <m:t>𝑖</m:t>
                          </m:r>
                        </m:sub>
                      </m:sSub>
                      <m:r>
                        <a:rPr lang="fr-FR" sz="2600" smtClean="0">
                          <a:latin typeface="Cambria Math" panose="02040503050406030204" pitchFamily="18" charset="0"/>
                        </a:rPr>
                        <m:t>​</m:t>
                      </m:r>
                    </m:oMath>
                  </m:oMathPara>
                </a14:m>
                <a:endParaRPr lang="fr-FR" sz="2600"/>
              </a:p>
              <a:p>
                <a:endParaRPr lang="fr-FR" sz="2600"/>
              </a:p>
            </p:txBody>
          </p:sp>
        </mc:Choice>
        <mc:Fallback xmlns="">
          <p:sp>
            <p:nvSpPr>
              <p:cNvPr id="10" name="ZoneTexte 9">
                <a:extLst>
                  <a:ext uri="{FF2B5EF4-FFF2-40B4-BE49-F238E27FC236}">
                    <a16:creationId xmlns:a16="http://schemas.microsoft.com/office/drawing/2014/main" id="{CE65E4DE-AB49-BDDF-52A2-6275B31328F4}"/>
                  </a:ext>
                </a:extLst>
              </p:cNvPr>
              <p:cNvSpPr txBox="1">
                <a:spLocks noRot="1" noChangeAspect="1" noMove="1" noResize="1" noEditPoints="1" noAdjustHandles="1" noChangeArrowheads="1" noChangeShapeType="1" noTextEdit="1"/>
              </p:cNvSpPr>
              <p:nvPr>
                <p:custDataLst>
                  <p:tags r:id="rId8"/>
                </p:custDataLst>
              </p:nvPr>
            </p:nvSpPr>
            <p:spPr>
              <a:xfrm>
                <a:off x="130834" y="5054488"/>
                <a:ext cx="12082731" cy="892552"/>
              </a:xfrm>
              <a:prstGeom prst="rect">
                <a:avLst/>
              </a:prstGeom>
              <a:blipFill>
                <a:blip r:embed="rId9"/>
                <a:stretch>
                  <a:fillRect/>
                </a:stretch>
              </a:blipFill>
            </p:spPr>
            <p:txBody>
              <a:bodyPr/>
              <a:lstStyle/>
              <a:p>
                <a:r>
                  <a:rPr lang="fr-FR">
                    <a:noFill/>
                  </a:rPr>
                  <a:t> </a:t>
                </a:r>
              </a:p>
            </p:txBody>
          </p:sp>
        </mc:Fallback>
      </mc:AlternateContent>
    </p:spTree>
    <p:extLst>
      <p:ext uri="{BB962C8B-B14F-4D97-AF65-F5344CB8AC3E}">
        <p14:creationId xmlns:p14="http://schemas.microsoft.com/office/powerpoint/2010/main" val="4463169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5905BD7-E070-3794-3F7F-A7FFECBB567C}"/>
              </a:ext>
            </a:extLst>
          </p:cNvPr>
          <p:cNvSpPr>
            <a:spLocks noGrp="1"/>
          </p:cNvSpPr>
          <p:nvPr>
            <p:ph type="title"/>
            <p:custDataLst>
              <p:tags r:id="rId1"/>
            </p:custDataLst>
          </p:nvPr>
        </p:nvSpPr>
        <p:spPr/>
        <p:txBody>
          <a:bodyPr/>
          <a:lstStyle/>
          <a:p>
            <a:r>
              <a:rPr lang="fr-FR"/>
              <a:t>Les ingrédients d’une équation simple</a:t>
            </a:r>
          </a:p>
        </p:txBody>
      </p:sp>
      <mc:AlternateContent xmlns:mc="http://schemas.openxmlformats.org/markup-compatibility/2006" xmlns:a14="http://schemas.microsoft.com/office/drawing/2010/main">
        <mc:Choice Requires="a14">
          <p:sp>
            <p:nvSpPr>
              <p:cNvPr id="3" name="Espace réservé du contenu 2">
                <a:extLst>
                  <a:ext uri="{FF2B5EF4-FFF2-40B4-BE49-F238E27FC236}">
                    <a16:creationId xmlns:a16="http://schemas.microsoft.com/office/drawing/2014/main" id="{A5A01889-495E-3272-1613-B03B49A3464B}"/>
                  </a:ext>
                </a:extLst>
              </p:cNvPr>
              <p:cNvSpPr>
                <a:spLocks noGrp="1"/>
              </p:cNvSpPr>
              <p:nvPr>
                <p:ph idx="1"/>
                <p:custDataLst>
                  <p:tags r:id="rId2"/>
                </p:custDataLst>
              </p:nvPr>
            </p:nvSpPr>
            <p:spPr/>
            <p:txBody>
              <a:bodyPr>
                <a:normAutofit/>
              </a:bodyPr>
              <a:lstStyle/>
              <a:p>
                <a:pPr marL="0" indent="0">
                  <a:buNone/>
                </a:pPr>
                <a:r>
                  <a:rPr lang="fr-FR" b="1"/>
                  <a:t>Variables : </a:t>
                </a:r>
                <a:r>
                  <a:rPr lang="fr-FR"/>
                  <a:t>représentées par des lettres, elles sont soit dépendantes (expliquées par d'autres) soit indépendantes (elles expliquent)</a:t>
                </a:r>
              </a:p>
              <a:p>
                <a:pPr lvl="1"/>
                <a:r>
                  <a:rPr lang="fr-FR"/>
                  <a:t>Exemple: </a:t>
                </a:r>
                <a14:m>
                  <m:oMath xmlns:m="http://schemas.openxmlformats.org/officeDocument/2006/math">
                    <m:r>
                      <a:rPr lang="fr-FR" b="0" i="1" smtClean="0">
                        <a:latin typeface="Cambria Math" panose="02040503050406030204" pitchFamily="18" charset="0"/>
                      </a:rPr>
                      <m:t>𝑌</m:t>
                    </m:r>
                  </m:oMath>
                </a14:m>
                <a:r>
                  <a:rPr lang="fr-FR"/>
                  <a:t> pourrait représenter le revenu et </a:t>
                </a:r>
                <a14:m>
                  <m:oMath xmlns:m="http://schemas.openxmlformats.org/officeDocument/2006/math">
                    <m:r>
                      <a:rPr lang="fr-FR" i="1" smtClean="0">
                        <a:latin typeface="Cambria Math" panose="02040503050406030204" pitchFamily="18" charset="0"/>
                      </a:rPr>
                      <m:t>𝑋</m:t>
                    </m:r>
                  </m:oMath>
                </a14:m>
                <a:r>
                  <a:rPr lang="fr-FR"/>
                  <a:t> pourrait représenter des années d'éducation</a:t>
                </a:r>
              </a:p>
              <a:p>
                <a:pPr marL="0" indent="0">
                  <a:buNone/>
                </a:pPr>
                <a:r>
                  <a:rPr lang="fr-FR" b="1"/>
                  <a:t>Coefficients : </a:t>
                </a:r>
                <a:r>
                  <a:rPr lang="fr-FR"/>
                  <a:t>valeurs constantes qui déterminent la relation entre les variables</a:t>
                </a:r>
              </a:p>
              <a:p>
                <a:pPr lvl="1"/>
                <a:r>
                  <a:rPr lang="fr-FR"/>
                  <a:t>Souvent représentés par des lettres grecques comme </a:t>
                </a:r>
                <a14:m>
                  <m:oMath xmlns:m="http://schemas.openxmlformats.org/officeDocument/2006/math">
                    <m:r>
                      <a:rPr lang="fr-FR" i="1" smtClean="0">
                        <a:latin typeface="Cambria Math" panose="02040503050406030204" pitchFamily="18" charset="0"/>
                      </a:rPr>
                      <m:t>𝛼</m:t>
                    </m:r>
                  </m:oMath>
                </a14:m>
                <a:r>
                  <a:rPr lang="fr-FR"/>
                  <a:t> ou </a:t>
                </a:r>
                <a14:m>
                  <m:oMath xmlns:m="http://schemas.openxmlformats.org/officeDocument/2006/math">
                    <m:r>
                      <a:rPr lang="fr-FR" i="1" smtClean="0">
                        <a:latin typeface="Cambria Math" panose="02040503050406030204" pitchFamily="18" charset="0"/>
                      </a:rPr>
                      <m:t>𝛽</m:t>
                    </m:r>
                  </m:oMath>
                </a14:m>
                <a:endParaRPr lang="fr-FR"/>
              </a:p>
              <a:p>
                <a:pPr marL="0" indent="0">
                  <a:buNone/>
                </a:pPr>
                <a:r>
                  <a:rPr lang="fr-FR" b="1"/>
                  <a:t>Équations: r</a:t>
                </a:r>
                <a:r>
                  <a:rPr lang="fr-FR"/>
                  <a:t>elient les variables et les coefficients.</a:t>
                </a:r>
              </a:p>
              <a:p>
                <a:pPr lvl="1"/>
                <a:r>
                  <a:rPr lang="fr-FR"/>
                  <a:t>Exemple: </a:t>
                </a:r>
                <a14:m>
                  <m:oMath xmlns:m="http://schemas.openxmlformats.org/officeDocument/2006/math">
                    <m:r>
                      <a:rPr lang="fr-FR" i="1" smtClean="0">
                        <a:latin typeface="Cambria Math" panose="02040503050406030204" pitchFamily="18" charset="0"/>
                      </a:rPr>
                      <m:t>𝑌</m:t>
                    </m:r>
                    <m:r>
                      <a:rPr lang="fr-FR" i="1" smtClean="0">
                        <a:latin typeface="Cambria Math" panose="02040503050406030204" pitchFamily="18" charset="0"/>
                      </a:rPr>
                      <m:t>=</m:t>
                    </m:r>
                    <m:r>
                      <a:rPr lang="fr-FR" i="1" smtClean="0">
                        <a:latin typeface="Cambria Math" panose="02040503050406030204" pitchFamily="18" charset="0"/>
                      </a:rPr>
                      <m:t>𝛼</m:t>
                    </m:r>
                    <m:r>
                      <a:rPr lang="fr-FR" i="1" smtClean="0">
                        <a:latin typeface="Cambria Math" panose="02040503050406030204" pitchFamily="18" charset="0"/>
                      </a:rPr>
                      <m:t>+</m:t>
                    </m:r>
                    <m:r>
                      <a:rPr lang="fr-FR" i="1" smtClean="0">
                        <a:latin typeface="Cambria Math" panose="02040503050406030204" pitchFamily="18" charset="0"/>
                      </a:rPr>
                      <m:t>𝛽</m:t>
                    </m:r>
                    <m:r>
                      <a:rPr lang="fr-FR" i="1" smtClean="0">
                        <a:latin typeface="Cambria Math" panose="02040503050406030204" pitchFamily="18" charset="0"/>
                      </a:rPr>
                      <m:t>𝑋</m:t>
                    </m:r>
                  </m:oMath>
                </a14:m>
                <a:endParaRPr lang="fr-FR"/>
              </a:p>
            </p:txBody>
          </p:sp>
        </mc:Choice>
        <mc:Fallback xmlns="">
          <p:sp>
            <p:nvSpPr>
              <p:cNvPr id="3" name="Espace réservé du contenu 2">
                <a:extLst>
                  <a:ext uri="{FF2B5EF4-FFF2-40B4-BE49-F238E27FC236}">
                    <a16:creationId xmlns:a16="http://schemas.microsoft.com/office/drawing/2014/main" id="{A5A01889-495E-3272-1613-B03B49A3464B}"/>
                  </a:ext>
                </a:extLst>
              </p:cNvPr>
              <p:cNvSpPr>
                <a:spLocks noGrp="1" noRot="1" noChangeAspect="1" noMove="1" noResize="1" noEditPoints="1" noAdjustHandles="1" noChangeArrowheads="1" noChangeShapeType="1" noTextEdit="1"/>
              </p:cNvSpPr>
              <p:nvPr>
                <p:ph idx="1"/>
                <p:custDataLst>
                  <p:tags r:id="rId4"/>
                </p:custDataLst>
              </p:nvPr>
            </p:nvSpPr>
            <p:spPr>
              <a:blipFill>
                <a:blip r:embed="rId5"/>
                <a:stretch>
                  <a:fillRect l="-1217" t="-2241"/>
                </a:stretch>
              </a:blipFill>
            </p:spPr>
            <p:txBody>
              <a:bodyPr/>
              <a:lstStyle/>
              <a:p>
                <a:r>
                  <a:rPr lang="fr-FR">
                    <a:noFill/>
                  </a:rPr>
                  <a:t> </a:t>
                </a:r>
              </a:p>
            </p:txBody>
          </p:sp>
        </mc:Fallback>
      </mc:AlternateContent>
    </p:spTree>
    <p:extLst>
      <p:ext uri="{BB962C8B-B14F-4D97-AF65-F5344CB8AC3E}">
        <p14:creationId xmlns:p14="http://schemas.microsoft.com/office/powerpoint/2010/main" val="26103556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09C99DAE-62FE-11C5-6631-408A6D2093B6}"/>
              </a:ext>
            </a:extLst>
          </p:cNvPr>
          <p:cNvSpPr>
            <a:spLocks noGrp="1"/>
          </p:cNvSpPr>
          <p:nvPr>
            <p:ph type="title"/>
            <p:custDataLst>
              <p:tags r:id="rId1"/>
            </p:custDataLst>
          </p:nvPr>
        </p:nvSpPr>
        <p:spPr/>
        <p:txBody>
          <a:bodyPr/>
          <a:lstStyle/>
          <a:p>
            <a:r>
              <a:rPr lang="fr-FR"/>
              <a:t>Tour de table</a:t>
            </a:r>
          </a:p>
        </p:txBody>
      </p:sp>
      <p:sp>
        <p:nvSpPr>
          <p:cNvPr id="5" name="Espace réservé du texte 4">
            <a:extLst>
              <a:ext uri="{FF2B5EF4-FFF2-40B4-BE49-F238E27FC236}">
                <a16:creationId xmlns:a16="http://schemas.microsoft.com/office/drawing/2014/main" id="{B2FFA2C8-D6D6-78F7-B3B6-7B107DA910A7}"/>
              </a:ext>
            </a:extLst>
          </p:cNvPr>
          <p:cNvSpPr>
            <a:spLocks noGrp="1"/>
          </p:cNvSpPr>
          <p:nvPr>
            <p:ph type="body" idx="1"/>
            <p:custDataLst>
              <p:tags r:id="rId2"/>
            </p:custDataLst>
          </p:nvPr>
        </p:nvSpPr>
        <p:spPr/>
        <p:txBody>
          <a:bodyPr>
            <a:normAutofit fontScale="70000" lnSpcReduction="20000"/>
          </a:bodyPr>
          <a:lstStyle/>
          <a:p>
            <a:r>
              <a:rPr lang="fr-FR"/>
              <a:t>Présentation de chaque participant</a:t>
            </a:r>
          </a:p>
          <a:p>
            <a:r>
              <a:rPr lang="fr-FR"/>
              <a:t>Attendus de la formation</a:t>
            </a:r>
          </a:p>
          <a:p>
            <a:r>
              <a:rPr lang="fr-FR"/>
              <a:t>Niveau d’expérience préalable avec R, l’évaluation d’impact et les données spatiales</a:t>
            </a:r>
          </a:p>
        </p:txBody>
      </p:sp>
    </p:spTree>
    <p:extLst>
      <p:ext uri="{BB962C8B-B14F-4D97-AF65-F5344CB8AC3E}">
        <p14:creationId xmlns:p14="http://schemas.microsoft.com/office/powerpoint/2010/main" val="39206288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5905BD7-E070-3794-3F7F-A7FFECBB567C}"/>
              </a:ext>
            </a:extLst>
          </p:cNvPr>
          <p:cNvSpPr>
            <a:spLocks noGrp="1"/>
          </p:cNvSpPr>
          <p:nvPr>
            <p:ph type="title"/>
            <p:custDataLst>
              <p:tags r:id="rId1"/>
            </p:custDataLst>
          </p:nvPr>
        </p:nvSpPr>
        <p:spPr/>
        <p:txBody>
          <a:bodyPr/>
          <a:lstStyle/>
          <a:p>
            <a:r>
              <a:rPr lang="fr-FR"/>
              <a:t>Quelques compléments</a:t>
            </a:r>
          </a:p>
        </p:txBody>
      </p:sp>
      <mc:AlternateContent xmlns:mc="http://schemas.openxmlformats.org/markup-compatibility/2006" xmlns:a14="http://schemas.microsoft.com/office/drawing/2010/main">
        <mc:Choice Requires="a14">
          <p:sp>
            <p:nvSpPr>
              <p:cNvPr id="3" name="Espace réservé du contenu 2">
                <a:extLst>
                  <a:ext uri="{FF2B5EF4-FFF2-40B4-BE49-F238E27FC236}">
                    <a16:creationId xmlns:a16="http://schemas.microsoft.com/office/drawing/2014/main" id="{A5A01889-495E-3272-1613-B03B49A3464B}"/>
                  </a:ext>
                </a:extLst>
              </p:cNvPr>
              <p:cNvSpPr>
                <a:spLocks noGrp="1"/>
              </p:cNvSpPr>
              <p:nvPr>
                <p:ph idx="1"/>
                <p:custDataLst>
                  <p:tags r:id="rId2"/>
                </p:custDataLst>
              </p:nvPr>
            </p:nvSpPr>
            <p:spPr/>
            <p:txBody>
              <a:bodyPr>
                <a:normAutofit lnSpcReduction="10000"/>
              </a:bodyPr>
              <a:lstStyle/>
              <a:p>
                <a:pPr marL="0" indent="0">
                  <a:buNone/>
                </a:pPr>
                <a:r>
                  <a:rPr lang="fr-FR" b="1"/>
                  <a:t>Indices : </a:t>
                </a:r>
                <a:r>
                  <a:rPr lang="fr-FR"/>
                  <a:t>indiquent des éléments spécifiques dans un ensemble.</a:t>
                </a:r>
              </a:p>
              <a:p>
                <a:pPr lvl="1"/>
                <a:r>
                  <a:rPr lang="fr-FR"/>
                  <a:t>Exemple: </a:t>
                </a:r>
                <a14:m>
                  <m:oMath xmlns:m="http://schemas.openxmlformats.org/officeDocument/2006/math">
                    <m:sSub>
                      <m:sSubPr>
                        <m:ctrlPr>
                          <a:rPr lang="fr-FR" i="1" smtClean="0">
                            <a:latin typeface="Cambria Math" panose="02040503050406030204" pitchFamily="18" charset="0"/>
                          </a:rPr>
                        </m:ctrlPr>
                      </m:sSubPr>
                      <m:e>
                        <m:r>
                          <a:rPr lang="fr-FR" b="0" i="1" smtClean="0">
                            <a:latin typeface="Cambria Math" panose="02040503050406030204" pitchFamily="18" charset="0"/>
                          </a:rPr>
                          <m:t>𝑌</m:t>
                        </m:r>
                      </m:e>
                      <m:sub>
                        <m:r>
                          <a:rPr lang="fr-FR" b="0" i="1" smtClean="0">
                            <a:latin typeface="Cambria Math" panose="02040503050406030204" pitchFamily="18" charset="0"/>
                          </a:rPr>
                          <m:t>𝑖</m:t>
                        </m:r>
                      </m:sub>
                    </m:sSub>
                  </m:oMath>
                </a14:m>
                <a:r>
                  <a:rPr lang="fr-FR"/>
                  <a:t>​ représente le revenu de la </a:t>
                </a:r>
                <a14:m>
                  <m:oMath xmlns:m="http://schemas.openxmlformats.org/officeDocument/2006/math">
                    <m:r>
                      <a:rPr lang="fr-FR" i="1" smtClean="0">
                        <a:latin typeface="Cambria Math" panose="02040503050406030204" pitchFamily="18" charset="0"/>
                      </a:rPr>
                      <m:t>𝑖</m:t>
                    </m:r>
                  </m:oMath>
                </a14:m>
                <a:r>
                  <a:rPr lang="fr-FR"/>
                  <a:t>-ème personne.</a:t>
                </a:r>
              </a:p>
              <a:p>
                <a:pPr marL="0" indent="0">
                  <a:buNone/>
                </a:pPr>
                <a:r>
                  <a:rPr lang="fr-FR" b="1"/>
                  <a:t>Deltas </a:t>
                </a:r>
                <a:r>
                  <a:rPr lang="fr-FR"/>
                  <a:t>: Le symbole </a:t>
                </a:r>
                <a14:m>
                  <m:oMath xmlns:m="http://schemas.openxmlformats.org/officeDocument/2006/math">
                    <m:r>
                      <m:rPr>
                        <m:sty m:val="p"/>
                      </m:rPr>
                      <a:rPr lang="fr-FR" i="0" smtClean="0">
                        <a:latin typeface="Cambria Math" panose="02040503050406030204" pitchFamily="18" charset="0"/>
                      </a:rPr>
                      <m:t>Δ</m:t>
                    </m:r>
                  </m:oMath>
                </a14:m>
                <a:r>
                  <a:rPr lang="fr-FR"/>
                  <a:t> représente un changement ou une différence.</a:t>
                </a:r>
              </a:p>
              <a:p>
                <a:pPr lvl="1"/>
                <a:r>
                  <a:rPr lang="fr-FR"/>
                  <a:t>Exemple: </a:t>
                </a:r>
                <a14:m>
                  <m:oMath xmlns:m="http://schemas.openxmlformats.org/officeDocument/2006/math">
                    <m:r>
                      <m:rPr>
                        <m:sty m:val="p"/>
                      </m:rPr>
                      <a:rPr lang="fr-FR" i="0" smtClean="0">
                        <a:latin typeface="Cambria Math" panose="02040503050406030204" pitchFamily="18" charset="0"/>
                      </a:rPr>
                      <m:t>Δ</m:t>
                    </m:r>
                    <m:r>
                      <a:rPr lang="fr-FR" i="1" smtClean="0">
                        <a:latin typeface="Cambria Math" panose="02040503050406030204" pitchFamily="18" charset="0"/>
                      </a:rPr>
                      <m:t>𝑌</m:t>
                    </m:r>
                  </m:oMath>
                </a14:m>
                <a:r>
                  <a:rPr lang="fr-FR"/>
                  <a:t> fait référence au changement dans </a:t>
                </a:r>
                <a14:m>
                  <m:oMath xmlns:m="http://schemas.openxmlformats.org/officeDocument/2006/math">
                    <m:r>
                      <a:rPr lang="fr-FR" i="1" smtClean="0">
                        <a:latin typeface="Cambria Math" panose="02040503050406030204" pitchFamily="18" charset="0"/>
                      </a:rPr>
                      <m:t>𝑌</m:t>
                    </m:r>
                  </m:oMath>
                </a14:m>
                <a:endParaRPr lang="fr-FR"/>
              </a:p>
              <a:p>
                <a:r>
                  <a:rPr lang="fr-FR" b="1"/>
                  <a:t>Chapeau : </a:t>
                </a:r>
                <a:r>
                  <a:rPr lang="fr-FR"/>
                  <a:t>indique une estimation ou prédiction.</a:t>
                </a:r>
              </a:p>
              <a:p>
                <a:pPr lvl="1"/>
                <a:r>
                  <a:rPr lang="fr-FR"/>
                  <a:t>Exemple: </a:t>
                </a:r>
                <a14:m>
                  <m:oMath xmlns:m="http://schemas.openxmlformats.org/officeDocument/2006/math">
                    <m:acc>
                      <m:accPr>
                        <m:chr m:val="̂"/>
                        <m:ctrlPr>
                          <a:rPr lang="fr-FR" i="1" smtClean="0">
                            <a:latin typeface="Cambria Math" panose="02040503050406030204" pitchFamily="18" charset="0"/>
                          </a:rPr>
                        </m:ctrlPr>
                      </m:accPr>
                      <m:e>
                        <m:r>
                          <a:rPr lang="fr-FR" b="0" i="1" smtClean="0">
                            <a:latin typeface="Cambria Math" panose="02040503050406030204" pitchFamily="18" charset="0"/>
                          </a:rPr>
                          <m:t>𝑌</m:t>
                        </m:r>
                      </m:e>
                    </m:acc>
                  </m:oMath>
                </a14:m>
                <a:r>
                  <a:rPr lang="fr-FR"/>
                  <a:t> est une prédiction de </a:t>
                </a:r>
                <a14:m>
                  <m:oMath xmlns:m="http://schemas.openxmlformats.org/officeDocument/2006/math">
                    <m:r>
                      <a:rPr lang="fr-FR" i="1" smtClean="0">
                        <a:effectLst/>
                        <a:latin typeface="Cambria Math" panose="02040503050406030204" pitchFamily="18" charset="0"/>
                      </a:rPr>
                      <m:t>𝑌</m:t>
                    </m:r>
                  </m:oMath>
                </a14:m>
                <a:r>
                  <a:rPr lang="fr-FR"/>
                  <a:t> à partir d'un modèle</a:t>
                </a:r>
              </a:p>
              <a:p>
                <a:r>
                  <a:rPr lang="fr-FR" b="1"/>
                  <a:t>Macron : </a:t>
                </a:r>
                <a:r>
                  <a:rPr lang="fr-FR"/>
                  <a:t>représenter la moyenne (ou l'espérance) d'une variable</a:t>
                </a:r>
              </a:p>
              <a:p>
                <a:pPr lvl="1"/>
                <a:r>
                  <a:rPr lang="fr-FR"/>
                  <a:t>Exemple : </a:t>
                </a:r>
                <a14:m>
                  <m:oMath xmlns:m="http://schemas.openxmlformats.org/officeDocument/2006/math">
                    <m:acc>
                      <m:accPr>
                        <m:chr m:val="̅"/>
                        <m:ctrlPr>
                          <a:rPr lang="fr-FR" i="1" smtClean="0">
                            <a:latin typeface="Cambria Math" panose="02040503050406030204" pitchFamily="18" charset="0"/>
                          </a:rPr>
                        </m:ctrlPr>
                      </m:accPr>
                      <m:e>
                        <m:r>
                          <a:rPr lang="fr-FR" b="0" i="1" smtClean="0">
                            <a:latin typeface="Cambria Math" panose="02040503050406030204" pitchFamily="18" charset="0"/>
                          </a:rPr>
                          <m:t>𝑋</m:t>
                        </m:r>
                      </m:e>
                    </m:acc>
                  </m:oMath>
                </a14:m>
                <a:r>
                  <a:rPr lang="fr-FR"/>
                  <a:t> est la moyenne de </a:t>
                </a:r>
                <a14:m>
                  <m:oMath xmlns:m="http://schemas.openxmlformats.org/officeDocument/2006/math">
                    <m:r>
                      <a:rPr lang="fr-FR" i="1" smtClean="0">
                        <a:latin typeface="Cambria Math" panose="02040503050406030204" pitchFamily="18" charset="0"/>
                      </a:rPr>
                      <m:t>𝑋</m:t>
                    </m:r>
                  </m:oMath>
                </a14:m>
                <a:endParaRPr lang="fr-FR"/>
              </a:p>
              <a:p>
                <a:r>
                  <a:rPr lang="fr-FR" b="1"/>
                  <a:t>Erreurs</a:t>
                </a:r>
                <a:r>
                  <a:rPr lang="fr-FR"/>
                  <a:t> (ou résidus) : Souvent notées </a:t>
                </a:r>
                <a14:m>
                  <m:oMath xmlns:m="http://schemas.openxmlformats.org/officeDocument/2006/math">
                    <m:r>
                      <a:rPr lang="fr-FR" i="1" smtClean="0">
                        <a:latin typeface="Cambria Math" panose="02040503050406030204" pitchFamily="18" charset="0"/>
                      </a:rPr>
                      <m:t>𝜀</m:t>
                    </m:r>
                  </m:oMath>
                </a14:m>
                <a:r>
                  <a:rPr lang="fr-FR"/>
                  <a:t> représentent l'écart entre les prédictions d'un modèle et les valeurs réelles.</a:t>
                </a:r>
              </a:p>
            </p:txBody>
          </p:sp>
        </mc:Choice>
        <mc:Fallback xmlns="">
          <p:sp>
            <p:nvSpPr>
              <p:cNvPr id="3" name="Espace réservé du contenu 2">
                <a:extLst>
                  <a:ext uri="{FF2B5EF4-FFF2-40B4-BE49-F238E27FC236}">
                    <a16:creationId xmlns:a16="http://schemas.microsoft.com/office/drawing/2014/main" id="{A5A01889-495E-3272-1613-B03B49A3464B}"/>
                  </a:ext>
                </a:extLst>
              </p:cNvPr>
              <p:cNvSpPr>
                <a:spLocks noGrp="1" noRot="1" noChangeAspect="1" noMove="1" noResize="1" noEditPoints="1" noAdjustHandles="1" noChangeArrowheads="1" noChangeShapeType="1" noTextEdit="1"/>
              </p:cNvSpPr>
              <p:nvPr>
                <p:ph idx="1"/>
                <p:custDataLst>
                  <p:tags r:id="rId4"/>
                </p:custDataLst>
              </p:nvPr>
            </p:nvSpPr>
            <p:spPr>
              <a:blipFill>
                <a:blip r:embed="rId5"/>
                <a:stretch>
                  <a:fillRect l="-1217" t="-3081"/>
                </a:stretch>
              </a:blipFill>
            </p:spPr>
            <p:txBody>
              <a:bodyPr/>
              <a:lstStyle/>
              <a:p>
                <a:r>
                  <a:rPr lang="fr-FR">
                    <a:noFill/>
                  </a:rPr>
                  <a:t> </a:t>
                </a:r>
              </a:p>
            </p:txBody>
          </p:sp>
        </mc:Fallback>
      </mc:AlternateContent>
    </p:spTree>
    <p:extLst>
      <p:ext uri="{BB962C8B-B14F-4D97-AF65-F5344CB8AC3E}">
        <p14:creationId xmlns:p14="http://schemas.microsoft.com/office/powerpoint/2010/main" val="32292566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5905BD7-E070-3794-3F7F-A7FFECBB567C}"/>
              </a:ext>
            </a:extLst>
          </p:cNvPr>
          <p:cNvSpPr>
            <a:spLocks noGrp="1"/>
          </p:cNvSpPr>
          <p:nvPr>
            <p:ph type="title"/>
            <p:custDataLst>
              <p:tags r:id="rId1"/>
            </p:custDataLst>
          </p:nvPr>
        </p:nvSpPr>
        <p:spPr/>
        <p:txBody>
          <a:bodyPr/>
          <a:lstStyle/>
          <a:p>
            <a:r>
              <a:rPr lang="fr-FR"/>
              <a:t>Les « DAG »</a:t>
            </a:r>
          </a:p>
        </p:txBody>
      </p:sp>
      <p:sp>
        <p:nvSpPr>
          <p:cNvPr id="4" name="Rectangle 1">
            <a:extLst>
              <a:ext uri="{FF2B5EF4-FFF2-40B4-BE49-F238E27FC236}">
                <a16:creationId xmlns:a16="http://schemas.microsoft.com/office/drawing/2014/main" id="{C3858234-6621-EC21-0395-5A9482D58FEF}"/>
              </a:ext>
            </a:extLst>
          </p:cNvPr>
          <p:cNvSpPr>
            <a:spLocks noGrp="1" noChangeArrowheads="1"/>
          </p:cNvSpPr>
          <p:nvPr>
            <p:ph idx="1"/>
            <p:custDataLst>
              <p:tags r:id="rId2"/>
            </p:custDataLst>
          </p:nvPr>
        </p:nvSpPr>
        <p:spPr/>
        <p:txBody>
          <a:bodyPr>
            <a:normAutofit fontScale="85000" lnSpcReduction="20000"/>
          </a:bodyPr>
          <a:lstStyle/>
          <a:p>
            <a:pPr marL="0" lvl="0" indent="0">
              <a:buNone/>
            </a:pPr>
            <a:r>
              <a:rPr lang="fr-FR" altLang="fr-FR" b="1"/>
              <a:t>Qu'est-ce qu'un DAG?</a:t>
            </a:r>
          </a:p>
          <a:p>
            <a:pPr lvl="0"/>
            <a:r>
              <a:rPr lang="fr-FR" altLang="fr-FR"/>
              <a:t>Graphique acyclique dirigé pour représenter des liens causaux.</a:t>
            </a:r>
          </a:p>
          <a:p>
            <a:pPr lvl="0"/>
            <a:r>
              <a:rPr lang="fr-FR" altLang="fr-FR"/>
              <a:t>Les flèches indiquent la direction de la causalité entre variables.</a:t>
            </a:r>
          </a:p>
          <a:p>
            <a:pPr lvl="0"/>
            <a:r>
              <a:rPr lang="fr-FR" altLang="fr-FR"/>
              <a:t>Pas de cycles; la causalité se déplace dans une seule direction</a:t>
            </a:r>
          </a:p>
          <a:p>
            <a:r>
              <a:rPr lang="fr-FR" altLang="fr-FR"/>
              <a:t>L'absence de flèche indique l'absence de lien causal</a:t>
            </a:r>
          </a:p>
          <a:p>
            <a:pPr marL="0" lvl="0" indent="0">
              <a:buNone/>
            </a:pPr>
            <a:r>
              <a:rPr lang="fr-FR" altLang="fr-FR" b="1"/>
              <a:t>Intérêts principaux :</a:t>
            </a:r>
          </a:p>
          <a:p>
            <a:pPr lvl="0"/>
            <a:r>
              <a:rPr lang="fr-FR"/>
              <a:t>Interface entre la modélisation et la théorie économique, l'expérience de terrain, l'intuition, la littérature, le quali. </a:t>
            </a:r>
          </a:p>
          <a:p>
            <a:r>
              <a:rPr lang="fr-FR"/>
              <a:t>Clarifie la question d’intérêt, les variables pertinentes et les hypothèses</a:t>
            </a:r>
          </a:p>
          <a:p>
            <a:pPr>
              <a:buFont typeface="Arial" panose="020B0604020202020204" pitchFamily="34" charset="0"/>
              <a:buChar char="•"/>
            </a:pPr>
            <a:r>
              <a:rPr lang="fr-FR"/>
              <a:t>Formalisme en graphe permet une résolution logique pour le choix des variables à incorporer dans un modèle (et des tests à effectuer pour valider le modèle)</a:t>
            </a:r>
          </a:p>
          <a:p>
            <a:pPr>
              <a:buFont typeface="Arial" panose="020B0604020202020204" pitchFamily="34" charset="0"/>
              <a:buChar char="•"/>
            </a:pPr>
            <a:r>
              <a:rPr lang="fr-FR"/>
              <a:t>Etablit un pont entre différentes écoles empiriques</a:t>
            </a:r>
          </a:p>
          <a:p>
            <a:pPr lvl="0"/>
            <a:endParaRPr lang="fr-FR" altLang="fr-FR"/>
          </a:p>
        </p:txBody>
      </p:sp>
    </p:spTree>
    <p:extLst>
      <p:ext uri="{BB962C8B-B14F-4D97-AF65-F5344CB8AC3E}">
        <p14:creationId xmlns:p14="http://schemas.microsoft.com/office/powerpoint/2010/main" val="1421436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BA383267-A316-9582-DDE0-BB099F50F62B}"/>
              </a:ext>
            </a:extLst>
          </p:cNvPr>
          <p:cNvSpPr>
            <a:spLocks noGrp="1"/>
          </p:cNvSpPr>
          <p:nvPr>
            <p:ph type="title"/>
            <p:custDataLst>
              <p:tags r:id="rId1"/>
            </p:custDataLst>
          </p:nvPr>
        </p:nvSpPr>
        <p:spPr/>
        <p:txBody>
          <a:bodyPr/>
          <a:lstStyle/>
          <a:p>
            <a:r>
              <a:rPr lang="fr-FR"/>
              <a:t>Exercice</a:t>
            </a:r>
          </a:p>
        </p:txBody>
      </p:sp>
      <p:sp>
        <p:nvSpPr>
          <p:cNvPr id="5" name="Espace réservé du texte 4">
            <a:extLst>
              <a:ext uri="{FF2B5EF4-FFF2-40B4-BE49-F238E27FC236}">
                <a16:creationId xmlns:a16="http://schemas.microsoft.com/office/drawing/2014/main" id="{6CE6DBDB-10BB-629B-093E-69140EA12A52}"/>
              </a:ext>
            </a:extLst>
          </p:cNvPr>
          <p:cNvSpPr>
            <a:spLocks noGrp="1"/>
          </p:cNvSpPr>
          <p:nvPr>
            <p:ph type="body" idx="1"/>
            <p:custDataLst>
              <p:tags r:id="rId2"/>
            </p:custDataLst>
          </p:nvPr>
        </p:nvSpPr>
        <p:spPr/>
        <p:txBody>
          <a:bodyPr/>
          <a:lstStyle/>
          <a:p>
            <a:r>
              <a:rPr lang="fr-FR"/>
              <a:t>Imaginez un schéma causal qui représente les facteurs associant déforestation et conservation</a:t>
            </a:r>
          </a:p>
        </p:txBody>
      </p:sp>
    </p:spTree>
    <p:extLst>
      <p:ext uri="{BB962C8B-B14F-4D97-AF65-F5344CB8AC3E}">
        <p14:creationId xmlns:p14="http://schemas.microsoft.com/office/powerpoint/2010/main" val="33042838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26B141B5-4783-8B88-C83C-402EF38E22E3}"/>
              </a:ext>
            </a:extLst>
          </p:cNvPr>
          <p:cNvSpPr>
            <a:spLocks noGrp="1"/>
          </p:cNvSpPr>
          <p:nvPr>
            <p:ph type="title"/>
            <p:custDataLst>
              <p:tags r:id="rId1"/>
            </p:custDataLst>
          </p:nvPr>
        </p:nvSpPr>
        <p:spPr/>
        <p:txBody>
          <a:bodyPr/>
          <a:lstStyle/>
          <a:p>
            <a:r>
              <a:rPr lang="fr-FR"/>
              <a:t>Le cadre d’analyse des résultats potentiels</a:t>
            </a:r>
          </a:p>
        </p:txBody>
      </p:sp>
      <p:sp>
        <p:nvSpPr>
          <p:cNvPr id="5" name="Espace réservé du texte 4">
            <a:extLst>
              <a:ext uri="{FF2B5EF4-FFF2-40B4-BE49-F238E27FC236}">
                <a16:creationId xmlns:a16="http://schemas.microsoft.com/office/drawing/2014/main" id="{07691E59-A86F-3587-129D-6ADE58A3196A}"/>
              </a:ext>
            </a:extLst>
          </p:cNvPr>
          <p:cNvSpPr>
            <a:spLocks noGrp="1"/>
          </p:cNvSpPr>
          <p:nvPr>
            <p:ph type="body" idx="1"/>
            <p:custDataLst>
              <p:tags r:id="rId2"/>
            </p:custDataLst>
          </p:nvPr>
        </p:nvSpPr>
        <p:spPr/>
        <p:txBody>
          <a:bodyPr/>
          <a:lstStyle/>
          <a:p>
            <a:r>
              <a:rPr lang="fr-FR"/>
              <a:t>Le fondement de l’étude de la causalité en économie</a:t>
            </a:r>
          </a:p>
        </p:txBody>
      </p:sp>
    </p:spTree>
    <p:extLst>
      <p:ext uri="{BB962C8B-B14F-4D97-AF65-F5344CB8AC3E}">
        <p14:creationId xmlns:p14="http://schemas.microsoft.com/office/powerpoint/2010/main" val="17104641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5905BD7-E070-3794-3F7F-A7FFECBB567C}"/>
              </a:ext>
            </a:extLst>
          </p:cNvPr>
          <p:cNvSpPr>
            <a:spLocks noGrp="1"/>
          </p:cNvSpPr>
          <p:nvPr>
            <p:ph type="title"/>
            <p:custDataLst>
              <p:tags r:id="rId1"/>
            </p:custDataLst>
          </p:nvPr>
        </p:nvSpPr>
        <p:spPr/>
        <p:txBody>
          <a:bodyPr/>
          <a:lstStyle/>
          <a:p>
            <a:r>
              <a:rPr lang="fr-FR"/>
              <a:t>Le modèle causal de Rubin</a:t>
            </a:r>
          </a:p>
        </p:txBody>
      </p:sp>
      <mc:AlternateContent xmlns:mc="http://schemas.openxmlformats.org/markup-compatibility/2006" xmlns:a14="http://schemas.microsoft.com/office/drawing/2010/main">
        <mc:Choice Requires="a14">
          <p:sp>
            <p:nvSpPr>
              <p:cNvPr id="3" name="Espace réservé du contenu 2">
                <a:extLst>
                  <a:ext uri="{FF2B5EF4-FFF2-40B4-BE49-F238E27FC236}">
                    <a16:creationId xmlns:a16="http://schemas.microsoft.com/office/drawing/2014/main" id="{A5A01889-495E-3272-1613-B03B49A3464B}"/>
                  </a:ext>
                </a:extLst>
              </p:cNvPr>
              <p:cNvSpPr>
                <a:spLocks noGrp="1"/>
              </p:cNvSpPr>
              <p:nvPr>
                <p:ph idx="1"/>
                <p:custDataLst>
                  <p:tags r:id="rId2"/>
                </p:custDataLst>
              </p:nvPr>
            </p:nvSpPr>
            <p:spPr/>
            <p:txBody>
              <a:bodyPr>
                <a:normAutofit/>
              </a:bodyPr>
              <a:lstStyle/>
              <a:p>
                <a:r>
                  <a:rPr lang="fr-FR"/>
                  <a:t>Nous voulons mesurer l’impact d’un "traitement" (intervention, programme) </a:t>
                </a:r>
                <a14:m>
                  <m:oMath xmlns:m="http://schemas.openxmlformats.org/officeDocument/2006/math">
                    <m:r>
                      <a:rPr lang="fr-FR" i="1" smtClean="0">
                        <a:latin typeface="Cambria Math" panose="02040503050406030204" pitchFamily="18" charset="0"/>
                      </a:rPr>
                      <m:t>𝑇</m:t>
                    </m:r>
                  </m:oMath>
                </a14:m>
                <a:r>
                  <a:rPr lang="fr-FR"/>
                  <a:t> sur une variable de résultat </a:t>
                </a:r>
                <a14:m>
                  <m:oMath xmlns:m="http://schemas.openxmlformats.org/officeDocument/2006/math">
                    <m:r>
                      <a:rPr lang="fr-FR" i="1" smtClean="0">
                        <a:latin typeface="Cambria Math" panose="02040503050406030204" pitchFamily="18" charset="0"/>
                      </a:rPr>
                      <m:t>𝑌</m:t>
                    </m:r>
                  </m:oMath>
                </a14:m>
                <a:r>
                  <a:rPr lang="fr-FR"/>
                  <a:t> pour une unité </a:t>
                </a:r>
                <a14:m>
                  <m:oMath xmlns:m="http://schemas.openxmlformats.org/officeDocument/2006/math">
                    <m:r>
                      <a:rPr lang="fr-FR" i="1" smtClean="0">
                        <a:latin typeface="Cambria Math" panose="02040503050406030204" pitchFamily="18" charset="0"/>
                      </a:rPr>
                      <m:t>𝑖</m:t>
                    </m:r>
                  </m:oMath>
                </a14:m>
                <a:endParaRPr lang="fr-FR"/>
              </a:p>
              <a:p>
                <a:r>
                  <a:rPr lang="fr-FR"/>
                  <a:t>Statut de traitement (</a:t>
                </a:r>
                <a14:m>
                  <m:oMath xmlns:m="http://schemas.openxmlformats.org/officeDocument/2006/math">
                    <m:sSub>
                      <m:sSubPr>
                        <m:ctrlPr>
                          <a:rPr lang="fr-FR" i="1" smtClean="0">
                            <a:latin typeface="Cambria Math" panose="02040503050406030204" pitchFamily="18" charset="0"/>
                          </a:rPr>
                        </m:ctrlPr>
                      </m:sSubPr>
                      <m:e>
                        <m:r>
                          <a:rPr lang="fr-FR" b="0" i="1" smtClean="0">
                            <a:latin typeface="Cambria Math" panose="02040503050406030204" pitchFamily="18" charset="0"/>
                          </a:rPr>
                          <m:t>𝑇</m:t>
                        </m:r>
                      </m:e>
                      <m:sub>
                        <m:r>
                          <a:rPr lang="fr-FR" b="0" i="1" smtClean="0">
                            <a:latin typeface="Cambria Math" panose="02040503050406030204" pitchFamily="18" charset="0"/>
                          </a:rPr>
                          <m:t>𝑖</m:t>
                        </m:r>
                      </m:sub>
                    </m:sSub>
                  </m:oMath>
                </a14:m>
                <a:r>
                  <a:rPr lang="fr-FR"/>
                  <a:t>) et de résultat (</a:t>
                </a:r>
                <a14:m>
                  <m:oMath xmlns:m="http://schemas.openxmlformats.org/officeDocument/2006/math">
                    <m:sSub>
                      <m:sSubPr>
                        <m:ctrlPr>
                          <a:rPr lang="fr-FR" i="1" smtClean="0">
                            <a:latin typeface="Cambria Math" panose="02040503050406030204" pitchFamily="18" charset="0"/>
                          </a:rPr>
                        </m:ctrlPr>
                      </m:sSubPr>
                      <m:e>
                        <m:r>
                          <a:rPr lang="fr-FR" b="0" i="1" smtClean="0">
                            <a:latin typeface="Cambria Math" panose="02040503050406030204" pitchFamily="18" charset="0"/>
                          </a:rPr>
                          <m:t>𝑌</m:t>
                        </m:r>
                      </m:e>
                      <m:sub>
                        <m:r>
                          <a:rPr lang="fr-FR" b="0" i="1" smtClean="0">
                            <a:latin typeface="Cambria Math" panose="02040503050406030204" pitchFamily="18" charset="0"/>
                          </a:rPr>
                          <m:t>𝑖</m:t>
                        </m:r>
                      </m:sub>
                    </m:sSub>
                  </m:oMath>
                </a14:m>
                <a:r>
                  <a:rPr lang="fr-FR"/>
                  <a:t>) de l'unité </a:t>
                </a:r>
                <a14:m>
                  <m:oMath xmlns:m="http://schemas.openxmlformats.org/officeDocument/2006/math">
                    <m:r>
                      <a:rPr lang="fr-FR" i="1" smtClean="0">
                        <a:latin typeface="Cambria Math" panose="02040503050406030204" pitchFamily="18" charset="0"/>
                      </a:rPr>
                      <m:t>𝑖</m:t>
                    </m:r>
                  </m:oMath>
                </a14:m>
                <a:endParaRPr lang="fr-FR"/>
              </a:p>
              <a:p>
                <a:pPr lvl="1"/>
                <a:r>
                  <a:rPr lang="fr-FR"/>
                  <a:t>Si une unité reçoit le traitement : </a:t>
                </a:r>
                <a14:m>
                  <m:oMath xmlns:m="http://schemas.openxmlformats.org/officeDocument/2006/math">
                    <m:sSub>
                      <m:sSubPr>
                        <m:ctrlPr>
                          <a:rPr lang="fr-FR" i="1" smtClean="0">
                            <a:latin typeface="Cambria Math" panose="02040503050406030204" pitchFamily="18" charset="0"/>
                          </a:rPr>
                        </m:ctrlPr>
                      </m:sSubPr>
                      <m:e>
                        <m:r>
                          <a:rPr lang="fr-FR" b="0" i="1" smtClean="0">
                            <a:latin typeface="Cambria Math" panose="02040503050406030204" pitchFamily="18" charset="0"/>
                          </a:rPr>
                          <m:t>𝑇</m:t>
                        </m:r>
                      </m:e>
                      <m:sub>
                        <m:r>
                          <a:rPr lang="fr-FR" b="0" i="1" smtClean="0">
                            <a:latin typeface="Cambria Math" panose="02040503050406030204" pitchFamily="18" charset="0"/>
                          </a:rPr>
                          <m:t>𝑖</m:t>
                        </m:r>
                      </m:sub>
                    </m:sSub>
                    <m:r>
                      <a:rPr lang="fr-FR" b="0" i="1" smtClean="0">
                        <a:latin typeface="Cambria Math" panose="02040503050406030204" pitchFamily="18" charset="0"/>
                      </a:rPr>
                      <m:t>=1</m:t>
                    </m:r>
                  </m:oMath>
                </a14:m>
                <a:r>
                  <a:rPr lang="fr-FR"/>
                  <a:t> et </a:t>
                </a:r>
                <a14:m>
                  <m:oMath xmlns:m="http://schemas.openxmlformats.org/officeDocument/2006/math">
                    <m:sSub>
                      <m:sSubPr>
                        <m:ctrlPr>
                          <a:rPr lang="fr-FR" i="1" smtClean="0">
                            <a:latin typeface="Cambria Math" panose="02040503050406030204" pitchFamily="18" charset="0"/>
                          </a:rPr>
                        </m:ctrlPr>
                      </m:sSubPr>
                      <m:e>
                        <m:r>
                          <a:rPr lang="fr-FR" b="0" i="1" smtClean="0">
                            <a:latin typeface="Cambria Math" panose="02040503050406030204" pitchFamily="18" charset="0"/>
                          </a:rPr>
                          <m:t>𝑌</m:t>
                        </m:r>
                        <m:r>
                          <a:rPr lang="fr-FR" b="0" i="1" smtClean="0">
                            <a:latin typeface="Cambria Math" panose="02040503050406030204" pitchFamily="18" charset="0"/>
                          </a:rPr>
                          <m:t>1</m:t>
                        </m:r>
                      </m:e>
                      <m:sub>
                        <m:r>
                          <a:rPr lang="fr-FR" b="0" i="1" smtClean="0">
                            <a:latin typeface="Cambria Math" panose="02040503050406030204" pitchFamily="18" charset="0"/>
                          </a:rPr>
                          <m:t>𝑖</m:t>
                        </m:r>
                      </m:sub>
                    </m:sSub>
                  </m:oMath>
                </a14:m>
                <a:endParaRPr lang="fr-FR"/>
              </a:p>
              <a:p>
                <a:pPr lvl="1"/>
                <a:r>
                  <a:rPr lang="fr-FR"/>
                  <a:t>Si une unité ne reçoit pas le traitement: </a:t>
                </a:r>
                <a14:m>
                  <m:oMath xmlns:m="http://schemas.openxmlformats.org/officeDocument/2006/math">
                    <m:sSub>
                      <m:sSubPr>
                        <m:ctrlPr>
                          <a:rPr lang="fr-FR" i="1" smtClean="0">
                            <a:latin typeface="Cambria Math" panose="02040503050406030204" pitchFamily="18" charset="0"/>
                          </a:rPr>
                        </m:ctrlPr>
                      </m:sSubPr>
                      <m:e>
                        <m:r>
                          <a:rPr lang="fr-FR" b="0" i="1" smtClean="0">
                            <a:latin typeface="Cambria Math" panose="02040503050406030204" pitchFamily="18" charset="0"/>
                          </a:rPr>
                          <m:t>𝑇</m:t>
                        </m:r>
                      </m:e>
                      <m:sub>
                        <m:r>
                          <a:rPr lang="fr-FR" b="0" i="1" smtClean="0">
                            <a:latin typeface="Cambria Math" panose="02040503050406030204" pitchFamily="18" charset="0"/>
                          </a:rPr>
                          <m:t>𝑖</m:t>
                        </m:r>
                      </m:sub>
                    </m:sSub>
                    <m:r>
                      <a:rPr lang="fr-FR" b="0" i="1" smtClean="0">
                        <a:latin typeface="Cambria Math" panose="02040503050406030204" pitchFamily="18" charset="0"/>
                      </a:rPr>
                      <m:t>=0</m:t>
                    </m:r>
                  </m:oMath>
                </a14:m>
                <a:r>
                  <a:rPr lang="fr-FR"/>
                  <a:t> et </a:t>
                </a:r>
                <a14:m>
                  <m:oMath xmlns:m="http://schemas.openxmlformats.org/officeDocument/2006/math">
                    <m:sSub>
                      <m:sSubPr>
                        <m:ctrlPr>
                          <a:rPr lang="fr-FR" i="1" smtClean="0">
                            <a:latin typeface="Cambria Math" panose="02040503050406030204" pitchFamily="18" charset="0"/>
                          </a:rPr>
                        </m:ctrlPr>
                      </m:sSubPr>
                      <m:e>
                        <m:r>
                          <a:rPr lang="fr-FR" b="0" i="1" smtClean="0">
                            <a:latin typeface="Cambria Math" panose="02040503050406030204" pitchFamily="18" charset="0"/>
                          </a:rPr>
                          <m:t>𝑌</m:t>
                        </m:r>
                        <m:r>
                          <a:rPr lang="fr-FR" b="0" i="1" smtClean="0">
                            <a:latin typeface="Cambria Math" panose="02040503050406030204" pitchFamily="18" charset="0"/>
                          </a:rPr>
                          <m:t>0</m:t>
                        </m:r>
                      </m:e>
                      <m:sub>
                        <m:r>
                          <a:rPr lang="fr-FR" b="0" i="1" smtClean="0">
                            <a:latin typeface="Cambria Math" panose="02040503050406030204" pitchFamily="18" charset="0"/>
                          </a:rPr>
                          <m:t>𝑖</m:t>
                        </m:r>
                      </m:sub>
                    </m:sSub>
                    <m:r>
                      <a:rPr lang="fr-FR" b="0" i="1" smtClean="0">
                        <a:latin typeface="Cambria Math" panose="02040503050406030204" pitchFamily="18" charset="0"/>
                      </a:rPr>
                      <m:t> </m:t>
                    </m:r>
                  </m:oMath>
                </a14:m>
                <a:endParaRPr lang="fr-FR"/>
              </a:p>
              <a:p>
                <a:r>
                  <a:rPr lang="fr-FR"/>
                  <a:t>Effet du traitement pour l'unité </a:t>
                </a:r>
                <a14:m>
                  <m:oMath xmlns:m="http://schemas.openxmlformats.org/officeDocument/2006/math">
                    <m:r>
                      <a:rPr lang="fr-FR" i="1" smtClean="0">
                        <a:latin typeface="Cambria Math" panose="02040503050406030204" pitchFamily="18" charset="0"/>
                      </a:rPr>
                      <m:t>𝑖</m:t>
                    </m:r>
                  </m:oMath>
                </a14:m>
                <a:r>
                  <a:rPr lang="fr-FR"/>
                  <a:t>: </a:t>
                </a:r>
                <a14:m>
                  <m:oMath xmlns:m="http://schemas.openxmlformats.org/officeDocument/2006/math">
                    <m:r>
                      <a:rPr lang="fr-FR" i="1" smtClean="0">
                        <a:latin typeface="Cambria Math" panose="02040503050406030204" pitchFamily="18" charset="0"/>
                        <a:ea typeface="Cambria Math" panose="02040503050406030204" pitchFamily="18" charset="0"/>
                      </a:rPr>
                      <m:t>∆</m:t>
                    </m:r>
                    <m:sSub>
                      <m:sSubPr>
                        <m:ctrlPr>
                          <a:rPr lang="fr-FR" i="1" smtClean="0">
                            <a:latin typeface="Cambria Math" panose="02040503050406030204" pitchFamily="18" charset="0"/>
                            <a:ea typeface="Cambria Math" panose="02040503050406030204" pitchFamily="18" charset="0"/>
                          </a:rPr>
                        </m:ctrlPr>
                      </m:sSubPr>
                      <m:e>
                        <m:r>
                          <a:rPr lang="fr-FR" b="0" i="1" smtClean="0">
                            <a:latin typeface="Cambria Math" panose="02040503050406030204" pitchFamily="18" charset="0"/>
                            <a:ea typeface="Cambria Math" panose="02040503050406030204" pitchFamily="18" charset="0"/>
                          </a:rPr>
                          <m:t>𝑌</m:t>
                        </m:r>
                      </m:e>
                      <m:sub>
                        <m:r>
                          <a:rPr lang="fr-FR" b="0" i="1" smtClean="0">
                            <a:latin typeface="Cambria Math" panose="02040503050406030204" pitchFamily="18" charset="0"/>
                            <a:ea typeface="Cambria Math" panose="02040503050406030204" pitchFamily="18" charset="0"/>
                          </a:rPr>
                          <m:t>𝑖</m:t>
                        </m:r>
                      </m:sub>
                    </m:sSub>
                    <m:r>
                      <a:rPr lang="fr-FR" b="0" i="1" smtClean="0">
                        <a:latin typeface="Cambria Math" panose="02040503050406030204" pitchFamily="18" charset="0"/>
                        <a:ea typeface="Cambria Math" panose="02040503050406030204" pitchFamily="18" charset="0"/>
                      </a:rPr>
                      <m:t>= </m:t>
                    </m:r>
                    <m:sSub>
                      <m:sSubPr>
                        <m:ctrlPr>
                          <a:rPr lang="fr-FR" b="0" i="1" smtClean="0">
                            <a:latin typeface="Cambria Math" panose="02040503050406030204" pitchFamily="18" charset="0"/>
                            <a:ea typeface="Cambria Math" panose="02040503050406030204" pitchFamily="18" charset="0"/>
                          </a:rPr>
                        </m:ctrlPr>
                      </m:sSubPr>
                      <m:e>
                        <m:r>
                          <a:rPr lang="fr-FR" b="0" i="1" smtClean="0">
                            <a:latin typeface="Cambria Math" panose="02040503050406030204" pitchFamily="18" charset="0"/>
                            <a:ea typeface="Cambria Math" panose="02040503050406030204" pitchFamily="18" charset="0"/>
                          </a:rPr>
                          <m:t>𝑌</m:t>
                        </m:r>
                        <m:r>
                          <a:rPr lang="fr-FR" b="0" i="1" smtClean="0">
                            <a:latin typeface="Cambria Math" panose="02040503050406030204" pitchFamily="18" charset="0"/>
                            <a:ea typeface="Cambria Math" panose="02040503050406030204" pitchFamily="18" charset="0"/>
                          </a:rPr>
                          <m:t>1</m:t>
                        </m:r>
                      </m:e>
                      <m:sub>
                        <m:r>
                          <a:rPr lang="fr-FR" b="0" i="1" smtClean="0">
                            <a:latin typeface="Cambria Math" panose="02040503050406030204" pitchFamily="18" charset="0"/>
                            <a:ea typeface="Cambria Math" panose="02040503050406030204" pitchFamily="18" charset="0"/>
                          </a:rPr>
                          <m:t>𝑖</m:t>
                        </m:r>
                        <m:r>
                          <a:rPr lang="fr-FR" b="0" i="1" smtClean="0">
                            <a:latin typeface="Cambria Math" panose="02040503050406030204" pitchFamily="18" charset="0"/>
                            <a:ea typeface="Cambria Math" panose="02040503050406030204" pitchFamily="18" charset="0"/>
                          </a:rPr>
                          <m:t> </m:t>
                        </m:r>
                      </m:sub>
                    </m:sSub>
                    <m:r>
                      <a:rPr lang="fr-FR" b="0" i="1" smtClean="0">
                        <a:latin typeface="Cambria Math" panose="02040503050406030204" pitchFamily="18" charset="0"/>
                        <a:ea typeface="Cambria Math" panose="02040503050406030204" pitchFamily="18" charset="0"/>
                      </a:rPr>
                      <m:t>− </m:t>
                    </m:r>
                    <m:sSub>
                      <m:sSubPr>
                        <m:ctrlPr>
                          <a:rPr lang="fr-FR" b="0" i="1" smtClean="0">
                            <a:latin typeface="Cambria Math" panose="02040503050406030204" pitchFamily="18" charset="0"/>
                            <a:ea typeface="Cambria Math" panose="02040503050406030204" pitchFamily="18" charset="0"/>
                          </a:rPr>
                        </m:ctrlPr>
                      </m:sSubPr>
                      <m:e>
                        <m:r>
                          <a:rPr lang="fr-FR" b="0" i="1" smtClean="0">
                            <a:latin typeface="Cambria Math" panose="02040503050406030204" pitchFamily="18" charset="0"/>
                            <a:ea typeface="Cambria Math" panose="02040503050406030204" pitchFamily="18" charset="0"/>
                          </a:rPr>
                          <m:t>𝑌</m:t>
                        </m:r>
                        <m:r>
                          <a:rPr lang="fr-FR" b="0" i="1" smtClean="0">
                            <a:latin typeface="Cambria Math" panose="02040503050406030204" pitchFamily="18" charset="0"/>
                            <a:ea typeface="Cambria Math" panose="02040503050406030204" pitchFamily="18" charset="0"/>
                          </a:rPr>
                          <m:t>0</m:t>
                        </m:r>
                      </m:e>
                      <m:sub>
                        <m:r>
                          <a:rPr lang="fr-FR" b="0" i="1" smtClean="0">
                            <a:latin typeface="Cambria Math" panose="02040503050406030204" pitchFamily="18" charset="0"/>
                            <a:ea typeface="Cambria Math" panose="02040503050406030204" pitchFamily="18" charset="0"/>
                          </a:rPr>
                          <m:t>𝑖</m:t>
                        </m:r>
                      </m:sub>
                    </m:sSub>
                  </m:oMath>
                </a14:m>
                <a:endParaRPr lang="fr-FR"/>
              </a:p>
              <a:p>
                <a:r>
                  <a:rPr lang="fr-FR">
                    <a:solidFill>
                      <a:srgbClr val="FF0000"/>
                    </a:solidFill>
                  </a:rPr>
                  <a:t>Problème : </a:t>
                </a:r>
                <a:r>
                  <a:rPr lang="fr-FR"/>
                  <a:t>un seul état est observé pour </a:t>
                </a:r>
                <a14:m>
                  <m:oMath xmlns:m="http://schemas.openxmlformats.org/officeDocument/2006/math">
                    <m:r>
                      <a:rPr lang="fr-FR" i="1" smtClean="0">
                        <a:latin typeface="Cambria Math" panose="02040503050406030204" pitchFamily="18" charset="0"/>
                      </a:rPr>
                      <m:t>𝑖</m:t>
                    </m:r>
                  </m:oMath>
                </a14:m>
                <a:r>
                  <a:rPr lang="fr-FR"/>
                  <a:t>, on ne peut résolument pas observer les deux états pour la même unité, soit elle est traitée Autrement dit : </a:t>
                </a:r>
                <a14:m>
                  <m:oMath xmlns:m="http://schemas.openxmlformats.org/officeDocument/2006/math">
                    <m:sSub>
                      <m:sSubPr>
                        <m:ctrlPr>
                          <a:rPr lang="fr-FR" i="1" smtClean="0">
                            <a:solidFill>
                              <a:srgbClr val="FF0000"/>
                            </a:solidFill>
                            <a:latin typeface="Cambria Math" panose="02040503050406030204" pitchFamily="18" charset="0"/>
                          </a:rPr>
                        </m:ctrlPr>
                      </m:sSubPr>
                      <m:e>
                        <m:r>
                          <a:rPr lang="fr-FR" b="0" i="1" smtClean="0">
                            <a:solidFill>
                              <a:srgbClr val="FF0000"/>
                            </a:solidFill>
                            <a:latin typeface="Cambria Math" panose="02040503050406030204" pitchFamily="18" charset="0"/>
                          </a:rPr>
                          <m:t>𝑌</m:t>
                        </m:r>
                        <m:r>
                          <a:rPr lang="fr-FR" b="0" i="1" smtClean="0">
                            <a:solidFill>
                              <a:srgbClr val="FF0000"/>
                            </a:solidFill>
                            <a:latin typeface="Cambria Math" panose="02040503050406030204" pitchFamily="18" charset="0"/>
                          </a:rPr>
                          <m:t>0</m:t>
                        </m:r>
                      </m:e>
                      <m:sub>
                        <m:r>
                          <a:rPr lang="fr-FR" b="0" i="1" smtClean="0">
                            <a:solidFill>
                              <a:srgbClr val="FF0000"/>
                            </a:solidFill>
                            <a:latin typeface="Cambria Math" panose="02040503050406030204" pitchFamily="18" charset="0"/>
                          </a:rPr>
                          <m:t>𝑖</m:t>
                        </m:r>
                      </m:sub>
                    </m:sSub>
                  </m:oMath>
                </a14:m>
                <a:r>
                  <a:rPr lang="fr-FR">
                    <a:solidFill>
                      <a:srgbClr val="FF0000"/>
                    </a:solidFill>
                  </a:rPr>
                  <a:t> n'existe pas pour </a:t>
                </a:r>
                <a14:m>
                  <m:oMath xmlns:m="http://schemas.openxmlformats.org/officeDocument/2006/math">
                    <m:sSub>
                      <m:sSubPr>
                        <m:ctrlPr>
                          <a:rPr lang="fr-FR" i="1" smtClean="0">
                            <a:solidFill>
                              <a:srgbClr val="FF0000"/>
                            </a:solidFill>
                            <a:latin typeface="Cambria Math" panose="02040503050406030204" pitchFamily="18" charset="0"/>
                          </a:rPr>
                        </m:ctrlPr>
                      </m:sSubPr>
                      <m:e>
                        <m:r>
                          <a:rPr lang="fr-FR" b="0" i="1" smtClean="0">
                            <a:solidFill>
                              <a:srgbClr val="FF0000"/>
                            </a:solidFill>
                            <a:latin typeface="Cambria Math" panose="02040503050406030204" pitchFamily="18" charset="0"/>
                          </a:rPr>
                          <m:t>𝑇</m:t>
                        </m:r>
                      </m:e>
                      <m:sub>
                        <m:r>
                          <a:rPr lang="fr-FR" b="0" i="1" smtClean="0">
                            <a:solidFill>
                              <a:srgbClr val="FF0000"/>
                            </a:solidFill>
                            <a:latin typeface="Cambria Math" panose="02040503050406030204" pitchFamily="18" charset="0"/>
                          </a:rPr>
                          <m:t>𝑖</m:t>
                        </m:r>
                      </m:sub>
                    </m:sSub>
                    <m:r>
                      <a:rPr lang="fr-FR" b="0" i="1" smtClean="0">
                        <a:solidFill>
                          <a:srgbClr val="FF0000"/>
                        </a:solidFill>
                        <a:latin typeface="Cambria Math" panose="02040503050406030204" pitchFamily="18" charset="0"/>
                      </a:rPr>
                      <m:t>=1</m:t>
                    </m:r>
                  </m:oMath>
                </a14:m>
                <a:endParaRPr lang="fr-FR"/>
              </a:p>
            </p:txBody>
          </p:sp>
        </mc:Choice>
        <mc:Fallback xmlns="">
          <p:sp>
            <p:nvSpPr>
              <p:cNvPr id="3" name="Espace réservé du contenu 2">
                <a:extLst>
                  <a:ext uri="{FF2B5EF4-FFF2-40B4-BE49-F238E27FC236}">
                    <a16:creationId xmlns:a16="http://schemas.microsoft.com/office/drawing/2014/main" id="{A5A01889-495E-3272-1613-B03B49A3464B}"/>
                  </a:ext>
                </a:extLst>
              </p:cNvPr>
              <p:cNvSpPr>
                <a:spLocks noGrp="1" noRot="1" noChangeAspect="1" noMove="1" noResize="1" noEditPoints="1" noAdjustHandles="1" noChangeArrowheads="1" noChangeShapeType="1" noTextEdit="1"/>
              </p:cNvSpPr>
              <p:nvPr>
                <p:ph idx="1"/>
                <p:custDataLst>
                  <p:tags r:id="rId4"/>
                </p:custDataLst>
              </p:nvPr>
            </p:nvSpPr>
            <p:spPr>
              <a:blipFill>
                <a:blip r:embed="rId5"/>
                <a:stretch>
                  <a:fillRect l="-1043" t="-2241"/>
                </a:stretch>
              </a:blipFill>
            </p:spPr>
            <p:txBody>
              <a:bodyPr/>
              <a:lstStyle/>
              <a:p>
                <a:r>
                  <a:rPr lang="fr-FR">
                    <a:noFill/>
                  </a:rPr>
                  <a:t> </a:t>
                </a:r>
              </a:p>
            </p:txBody>
          </p:sp>
        </mc:Fallback>
      </mc:AlternateContent>
    </p:spTree>
    <p:extLst>
      <p:ext uri="{BB962C8B-B14F-4D97-AF65-F5344CB8AC3E}">
        <p14:creationId xmlns:p14="http://schemas.microsoft.com/office/powerpoint/2010/main" val="24444139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436344AB-2783-017B-1ADE-EC49D4BA1D36}"/>
              </a:ext>
            </a:extLst>
          </p:cNvPr>
          <p:cNvSpPr>
            <a:spLocks noGrp="1"/>
          </p:cNvSpPr>
          <p:nvPr>
            <p:ph type="title"/>
            <p:custDataLst>
              <p:tags r:id="rId1"/>
            </p:custDataLst>
          </p:nvPr>
        </p:nvSpPr>
        <p:spPr/>
        <p:txBody>
          <a:bodyPr/>
          <a:lstStyle/>
          <a:p>
            <a:r>
              <a:rPr lang="fr-FR"/>
              <a:t>Le modèle causal de Rubin</a:t>
            </a:r>
          </a:p>
        </p:txBody>
      </p:sp>
      <p:sp>
        <p:nvSpPr>
          <p:cNvPr id="5" name="Espace réservé du contenu 4">
            <a:extLst>
              <a:ext uri="{FF2B5EF4-FFF2-40B4-BE49-F238E27FC236}">
                <a16:creationId xmlns:a16="http://schemas.microsoft.com/office/drawing/2014/main" id="{7A3FACC0-537F-782B-052E-09987723757E}"/>
              </a:ext>
            </a:extLst>
          </p:cNvPr>
          <p:cNvSpPr>
            <a:spLocks noGrp="1"/>
          </p:cNvSpPr>
          <p:nvPr>
            <p:ph idx="1"/>
            <p:custDataLst>
              <p:tags r:id="rId2"/>
            </p:custDataLst>
          </p:nvPr>
        </p:nvSpPr>
        <p:spPr/>
        <p:txBody>
          <a:bodyPr/>
          <a:lstStyle/>
          <a:p>
            <a:r>
              <a:rPr lang="fr-FR"/>
              <a:t>Le problème fondamental de l'identification causale : seulement un des deux résultats potentiels (Y1i ou Y0i) peut être observé pour l'individu i</a:t>
            </a:r>
          </a:p>
          <a:p>
            <a:r>
              <a:rPr lang="fr-FR"/>
              <a:t>Idéalement, il faudrait pouvoir comparer le résultat de l'individu traité au résultat qu'il aurait obtenu en l'absence de traitement : </a:t>
            </a:r>
          </a:p>
          <a:p>
            <a:pPr lvl="1"/>
            <a:r>
              <a:rPr lang="fr-FR"/>
              <a:t>C'est la définition du </a:t>
            </a:r>
            <a:r>
              <a:rPr lang="fr-FR" b="1"/>
              <a:t>contrefactuel</a:t>
            </a:r>
          </a:p>
          <a:p>
            <a:r>
              <a:rPr lang="fr-FR"/>
              <a:t>Comment constituer ce contrefactuel ? Une solution hypothétique : le clonage ? Des mondes parallèles ?</a:t>
            </a:r>
          </a:p>
        </p:txBody>
      </p:sp>
    </p:spTree>
    <p:extLst>
      <p:ext uri="{BB962C8B-B14F-4D97-AF65-F5344CB8AC3E}">
        <p14:creationId xmlns:p14="http://schemas.microsoft.com/office/powerpoint/2010/main" val="28266114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8D84B625-C973-02F8-B874-5846A033344A}"/>
              </a:ext>
            </a:extLst>
          </p:cNvPr>
          <p:cNvSpPr>
            <a:spLocks noGrp="1"/>
          </p:cNvSpPr>
          <p:nvPr>
            <p:ph type="title"/>
            <p:custDataLst>
              <p:tags r:id="rId1"/>
            </p:custDataLst>
          </p:nvPr>
        </p:nvSpPr>
        <p:spPr/>
        <p:txBody>
          <a:bodyPr/>
          <a:lstStyle/>
          <a:p>
            <a:r>
              <a:rPr lang="fr-FR"/>
              <a:t>Deux clones dans des mondes parallèles</a:t>
            </a:r>
          </a:p>
        </p:txBody>
      </p:sp>
      <p:pic>
        <p:nvPicPr>
          <p:cNvPr id="20" name="Espace réservé du contenu 19" descr="Dollar">
            <a:extLst>
              <a:ext uri="{FF2B5EF4-FFF2-40B4-BE49-F238E27FC236}">
                <a16:creationId xmlns:a16="http://schemas.microsoft.com/office/drawing/2014/main" id="{39EA5642-4E91-BE2C-E2FD-E988ED8B8CB6}"/>
              </a:ext>
            </a:extLst>
          </p:cNvPr>
          <p:cNvPicPr>
            <a:picLocks noGrp="1" noChangeAspect="1"/>
          </p:cNvPicPr>
          <p:nvPr>
            <p:ph sz="half" idx="2"/>
            <p:custDataLst>
              <p:tags r:id="rId2"/>
            </p:custDataLst>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1808480" y="2760345"/>
            <a:ext cx="914400" cy="914400"/>
          </a:xfrm>
        </p:spPr>
      </p:pic>
      <p:pic>
        <p:nvPicPr>
          <p:cNvPr id="18" name="Espace réservé du contenu 17" descr="Ajouter">
            <a:extLst>
              <a:ext uri="{FF2B5EF4-FFF2-40B4-BE49-F238E27FC236}">
                <a16:creationId xmlns:a16="http://schemas.microsoft.com/office/drawing/2014/main" id="{73CACB5C-04AF-1424-B2DB-3B42005CEBDB}"/>
              </a:ext>
            </a:extLst>
          </p:cNvPr>
          <p:cNvPicPr>
            <a:picLocks noGrp="1" noChangeAspect="1"/>
          </p:cNvPicPr>
          <p:nvPr>
            <p:ph sz="half" idx="1"/>
            <p:custDataLst>
              <p:tags r:id="rId3"/>
            </p:custDataLst>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1005840" y="3016251"/>
            <a:ext cx="548640" cy="548640"/>
          </a:xfrm>
        </p:spPr>
      </p:pic>
      <p:pic>
        <p:nvPicPr>
          <p:cNvPr id="16" name="Espace réservé du contenu 7" descr="Profil masculin">
            <a:extLst>
              <a:ext uri="{FF2B5EF4-FFF2-40B4-BE49-F238E27FC236}">
                <a16:creationId xmlns:a16="http://schemas.microsoft.com/office/drawing/2014/main" id="{F40D2ED3-D0ED-2217-3B64-C2DA008A3CC0}"/>
              </a:ext>
            </a:extLst>
          </p:cNvPr>
          <p:cNvPicPr>
            <a:picLocks noChangeAspect="1"/>
          </p:cNvPicPr>
          <p:nvPr>
            <p:custDataLst>
              <p:tags r:id="rId4"/>
            </p:custDataLst>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1808480" y="1777426"/>
            <a:ext cx="914400" cy="914400"/>
          </a:xfrm>
          <a:prstGeom prst="rect">
            <a:avLst/>
          </a:prstGeom>
        </p:spPr>
      </p:pic>
      <p:pic>
        <p:nvPicPr>
          <p:cNvPr id="22" name="Graphique 21" descr="Salle de classe">
            <a:extLst>
              <a:ext uri="{FF2B5EF4-FFF2-40B4-BE49-F238E27FC236}">
                <a16:creationId xmlns:a16="http://schemas.microsoft.com/office/drawing/2014/main" id="{E21C6673-D6B3-1667-E8B4-52F689A5610C}"/>
              </a:ext>
            </a:extLst>
          </p:cNvPr>
          <p:cNvPicPr>
            <a:picLocks noChangeAspect="1"/>
          </p:cNvPicPr>
          <p:nvPr>
            <p:custDataLst>
              <p:tags r:id="rId5"/>
            </p:custDataLst>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1473200" y="3737294"/>
            <a:ext cx="1432560" cy="1432560"/>
          </a:xfrm>
          <a:prstGeom prst="rect">
            <a:avLst/>
          </a:prstGeom>
        </p:spPr>
      </p:pic>
      <p:sp>
        <p:nvSpPr>
          <p:cNvPr id="23" name="ZoneTexte 22">
            <a:extLst>
              <a:ext uri="{FF2B5EF4-FFF2-40B4-BE49-F238E27FC236}">
                <a16:creationId xmlns:a16="http://schemas.microsoft.com/office/drawing/2014/main" id="{BC11B111-F698-B80F-7010-5EB8C1520D80}"/>
              </a:ext>
            </a:extLst>
          </p:cNvPr>
          <p:cNvSpPr txBox="1"/>
          <p:nvPr>
            <p:custDataLst>
              <p:tags r:id="rId6"/>
            </p:custDataLst>
          </p:nvPr>
        </p:nvSpPr>
        <p:spPr>
          <a:xfrm>
            <a:off x="833120" y="3993339"/>
            <a:ext cx="4897120" cy="1107996"/>
          </a:xfrm>
          <a:prstGeom prst="rect">
            <a:avLst/>
          </a:prstGeom>
          <a:noFill/>
        </p:spPr>
        <p:txBody>
          <a:bodyPr wrap="square" rtlCol="0">
            <a:spAutoFit/>
          </a:bodyPr>
          <a:lstStyle/>
          <a:p>
            <a:r>
              <a:rPr lang="fr-FR" sz="6600" b="1">
                <a:solidFill>
                  <a:srgbClr val="00B050"/>
                </a:solidFill>
              </a:rPr>
              <a:t>=         x  8 ans</a:t>
            </a:r>
          </a:p>
        </p:txBody>
      </p:sp>
      <p:pic>
        <p:nvPicPr>
          <p:cNvPr id="27" name="Espace réservé du contenu 19" descr="Dollar">
            <a:extLst>
              <a:ext uri="{FF2B5EF4-FFF2-40B4-BE49-F238E27FC236}">
                <a16:creationId xmlns:a16="http://schemas.microsoft.com/office/drawing/2014/main" id="{6C685FC7-2841-9CBA-DE8C-2357DF48FF47}"/>
              </a:ext>
            </a:extLst>
          </p:cNvPr>
          <p:cNvPicPr>
            <a:picLocks noChangeAspect="1"/>
          </p:cNvPicPr>
          <p:nvPr>
            <p:custDataLst>
              <p:tags r:id="rId7"/>
            </p:custDataLst>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7315200" y="2699385"/>
            <a:ext cx="914400" cy="914400"/>
          </a:xfrm>
          <a:prstGeom prst="rect">
            <a:avLst/>
          </a:prstGeom>
        </p:spPr>
      </p:pic>
      <p:pic>
        <p:nvPicPr>
          <p:cNvPr id="28" name="Espace réservé du contenu 17" descr="Ajouter">
            <a:extLst>
              <a:ext uri="{FF2B5EF4-FFF2-40B4-BE49-F238E27FC236}">
                <a16:creationId xmlns:a16="http://schemas.microsoft.com/office/drawing/2014/main" id="{6E57218F-8782-BF6E-8996-78749DF3C2CE}"/>
              </a:ext>
            </a:extLst>
          </p:cNvPr>
          <p:cNvPicPr>
            <a:picLocks noChangeAspect="1"/>
          </p:cNvPicPr>
          <p:nvPr>
            <p:custDataLst>
              <p:tags r:id="rId8"/>
            </p:custDataLst>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6512560" y="2955291"/>
            <a:ext cx="548640" cy="548640"/>
          </a:xfrm>
          <a:prstGeom prst="rect">
            <a:avLst/>
          </a:prstGeom>
        </p:spPr>
      </p:pic>
      <p:pic>
        <p:nvPicPr>
          <p:cNvPr id="29" name="Espace réservé du contenu 7" descr="Profil masculin">
            <a:extLst>
              <a:ext uri="{FF2B5EF4-FFF2-40B4-BE49-F238E27FC236}">
                <a16:creationId xmlns:a16="http://schemas.microsoft.com/office/drawing/2014/main" id="{9D05ED81-3683-DF8B-4722-B95585401D55}"/>
              </a:ext>
            </a:extLst>
          </p:cNvPr>
          <p:cNvPicPr>
            <a:picLocks noChangeAspect="1"/>
          </p:cNvPicPr>
          <p:nvPr>
            <p:custDataLst>
              <p:tags r:id="rId9"/>
            </p:custDataLst>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7315200" y="1716466"/>
            <a:ext cx="914400" cy="914400"/>
          </a:xfrm>
          <a:prstGeom prst="rect">
            <a:avLst/>
          </a:prstGeom>
        </p:spPr>
      </p:pic>
      <p:pic>
        <p:nvPicPr>
          <p:cNvPr id="30" name="Graphique 29" descr="Salle de classe">
            <a:extLst>
              <a:ext uri="{FF2B5EF4-FFF2-40B4-BE49-F238E27FC236}">
                <a16:creationId xmlns:a16="http://schemas.microsoft.com/office/drawing/2014/main" id="{A99E3414-B178-2E26-DD20-C0276A789537}"/>
              </a:ext>
            </a:extLst>
          </p:cNvPr>
          <p:cNvPicPr>
            <a:picLocks noChangeAspect="1"/>
          </p:cNvPicPr>
          <p:nvPr>
            <p:custDataLst>
              <p:tags r:id="rId10"/>
            </p:custDataLst>
          </p:nvPr>
        </p:nvPicPr>
        <p:blipFill>
          <a:blip r:embed="rId30">
            <a:extLst>
              <a:ext uri="{28A0092B-C50C-407E-A947-70E740481C1C}">
                <a14:useLocalDpi xmlns:a14="http://schemas.microsoft.com/office/drawing/2010/main" val="0"/>
              </a:ext>
              <a:ext uri="{96DAC541-7B7A-43D3-8B79-37D633B846F1}">
                <asvg:svgBlip xmlns:asvg="http://schemas.microsoft.com/office/drawing/2016/SVG/main" r:embed="rId31"/>
              </a:ext>
            </a:extLst>
          </a:blip>
          <a:stretch>
            <a:fillRect/>
          </a:stretch>
        </p:blipFill>
        <p:spPr>
          <a:xfrm>
            <a:off x="6979920" y="3676334"/>
            <a:ext cx="1432560" cy="1432560"/>
          </a:xfrm>
          <a:prstGeom prst="rect">
            <a:avLst/>
          </a:prstGeom>
        </p:spPr>
      </p:pic>
      <p:sp>
        <p:nvSpPr>
          <p:cNvPr id="31" name="ZoneTexte 30">
            <a:extLst>
              <a:ext uri="{FF2B5EF4-FFF2-40B4-BE49-F238E27FC236}">
                <a16:creationId xmlns:a16="http://schemas.microsoft.com/office/drawing/2014/main" id="{F5E83687-D8B2-7C20-D8EF-B93C03CD56EF}"/>
              </a:ext>
            </a:extLst>
          </p:cNvPr>
          <p:cNvSpPr txBox="1"/>
          <p:nvPr>
            <p:custDataLst>
              <p:tags r:id="rId11"/>
            </p:custDataLst>
          </p:nvPr>
        </p:nvSpPr>
        <p:spPr>
          <a:xfrm>
            <a:off x="6339840" y="3932379"/>
            <a:ext cx="4897120" cy="1107996"/>
          </a:xfrm>
          <a:prstGeom prst="rect">
            <a:avLst/>
          </a:prstGeom>
          <a:noFill/>
        </p:spPr>
        <p:txBody>
          <a:bodyPr wrap="square" rtlCol="0">
            <a:spAutoFit/>
          </a:bodyPr>
          <a:lstStyle/>
          <a:p>
            <a:r>
              <a:rPr lang="fr-FR" sz="6600" b="1">
                <a:solidFill>
                  <a:srgbClr val="FF0000"/>
                </a:solidFill>
              </a:rPr>
              <a:t>=         x  5 ans</a:t>
            </a:r>
          </a:p>
        </p:txBody>
      </p:sp>
      <p:cxnSp>
        <p:nvCxnSpPr>
          <p:cNvPr id="35" name="Connecteur droit 34">
            <a:extLst>
              <a:ext uri="{FF2B5EF4-FFF2-40B4-BE49-F238E27FC236}">
                <a16:creationId xmlns:a16="http://schemas.microsoft.com/office/drawing/2014/main" id="{4859EB4A-9C3B-D818-9FAE-734999C1EE8B}"/>
              </a:ext>
            </a:extLst>
          </p:cNvPr>
          <p:cNvCxnSpPr>
            <a:cxnSpLocks/>
          </p:cNvCxnSpPr>
          <p:nvPr>
            <p:custDataLst>
              <p:tags r:id="rId12"/>
            </p:custDataLst>
          </p:nvPr>
        </p:nvCxnSpPr>
        <p:spPr>
          <a:xfrm>
            <a:off x="6512560" y="2691826"/>
            <a:ext cx="2428240" cy="89624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 name="Connecteur droit 35">
            <a:extLst>
              <a:ext uri="{FF2B5EF4-FFF2-40B4-BE49-F238E27FC236}">
                <a16:creationId xmlns:a16="http://schemas.microsoft.com/office/drawing/2014/main" id="{BE5D5F49-E0D0-E92F-91B5-675764699607}"/>
              </a:ext>
            </a:extLst>
          </p:cNvPr>
          <p:cNvCxnSpPr>
            <a:cxnSpLocks/>
          </p:cNvCxnSpPr>
          <p:nvPr>
            <p:custDataLst>
              <p:tags r:id="rId13"/>
            </p:custDataLst>
          </p:nvPr>
        </p:nvCxnSpPr>
        <p:spPr>
          <a:xfrm flipV="1">
            <a:off x="6512560" y="2760345"/>
            <a:ext cx="2103120" cy="1029891"/>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41" name="ZoneTexte 40">
            <a:extLst>
              <a:ext uri="{FF2B5EF4-FFF2-40B4-BE49-F238E27FC236}">
                <a16:creationId xmlns:a16="http://schemas.microsoft.com/office/drawing/2014/main" id="{0C0E76C0-752F-AEA4-0CD0-81D39B6373FB}"/>
              </a:ext>
            </a:extLst>
          </p:cNvPr>
          <p:cNvSpPr txBox="1"/>
          <p:nvPr>
            <p:custDataLst>
              <p:tags r:id="rId14"/>
            </p:custDataLst>
          </p:nvPr>
        </p:nvSpPr>
        <p:spPr>
          <a:xfrm>
            <a:off x="922898" y="5384688"/>
            <a:ext cx="9614683" cy="954107"/>
          </a:xfrm>
          <a:prstGeom prst="rect">
            <a:avLst/>
          </a:prstGeom>
          <a:noFill/>
        </p:spPr>
        <p:txBody>
          <a:bodyPr wrap="none" rtlCol="0">
            <a:spAutoFit/>
          </a:bodyPr>
          <a:lstStyle/>
          <a:p>
            <a:r>
              <a:rPr lang="fr-FR" sz="2800"/>
              <a:t>Déduire l'impact de la bourse sur la durée d'éducation serait aisé</a:t>
            </a:r>
          </a:p>
          <a:p>
            <a:r>
              <a:rPr lang="fr-FR" sz="2800"/>
              <a:t>Mais cette situation n'existe pas</a:t>
            </a:r>
          </a:p>
        </p:txBody>
      </p:sp>
    </p:spTree>
    <p:extLst>
      <p:ext uri="{BB962C8B-B14F-4D97-AF65-F5344CB8AC3E}">
        <p14:creationId xmlns:p14="http://schemas.microsoft.com/office/powerpoint/2010/main" val="23223295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30FB646-7240-4963-88D6-82DF38EF70A1}"/>
              </a:ext>
            </a:extLst>
          </p:cNvPr>
          <p:cNvSpPr>
            <a:spLocks noGrp="1"/>
          </p:cNvSpPr>
          <p:nvPr>
            <p:ph type="title"/>
            <p:custDataLst>
              <p:tags r:id="rId1"/>
            </p:custDataLst>
          </p:nvPr>
        </p:nvSpPr>
        <p:spPr/>
        <p:txBody>
          <a:bodyPr/>
          <a:lstStyle/>
          <a:p>
            <a:r>
              <a:rPr lang="fr-FR"/>
              <a:t>Le modèle causal de Rubin</a:t>
            </a:r>
          </a:p>
        </p:txBody>
      </p:sp>
      <p:sp>
        <p:nvSpPr>
          <p:cNvPr id="3" name="Espace réservé du contenu 2">
            <a:extLst>
              <a:ext uri="{FF2B5EF4-FFF2-40B4-BE49-F238E27FC236}">
                <a16:creationId xmlns:a16="http://schemas.microsoft.com/office/drawing/2014/main" id="{71856BAB-D6FF-156E-9A26-2F26854BA5EA}"/>
              </a:ext>
            </a:extLst>
          </p:cNvPr>
          <p:cNvSpPr>
            <a:spLocks noGrp="1"/>
          </p:cNvSpPr>
          <p:nvPr>
            <p:ph idx="1"/>
            <p:custDataLst>
              <p:tags r:id="rId2"/>
            </p:custDataLst>
          </p:nvPr>
        </p:nvSpPr>
        <p:spPr/>
        <p:txBody>
          <a:bodyPr>
            <a:normAutofit lnSpcReduction="10000"/>
          </a:bodyPr>
          <a:lstStyle/>
          <a:p>
            <a:r>
              <a:rPr lang="fr-FR"/>
              <a:t>Le défi empirique devient alors de constituer un </a:t>
            </a:r>
            <a:r>
              <a:rPr lang="fr-FR" b="1"/>
              <a:t>contrefactuel pertinent et valide</a:t>
            </a:r>
            <a:r>
              <a:rPr lang="fr-FR"/>
              <a:t>, c.-à-d. qui se rapproche le plus possible de ce qu'aurait été la situation de l'unité traitée en l'absence de traitement</a:t>
            </a:r>
          </a:p>
          <a:p>
            <a:r>
              <a:rPr lang="fr-FR"/>
              <a:t>Nécessiter de changer d'échelle dans l'approche contrefactuelle :</a:t>
            </a:r>
          </a:p>
          <a:p>
            <a:pPr marL="0" indent="0" algn="ctr">
              <a:buNone/>
            </a:pPr>
            <a:r>
              <a:rPr lang="fr-FR" b="1"/>
              <a:t>Niveau de l'unité </a:t>
            </a:r>
            <a:r>
              <a:rPr lang="fr-FR" b="1">
                <a:sym typeface="Wingdings" panose="05000000000000000000" pitchFamily="2" charset="2"/>
              </a:rPr>
              <a:t></a:t>
            </a:r>
            <a:r>
              <a:rPr lang="fr-FR"/>
              <a:t> </a:t>
            </a:r>
            <a:r>
              <a:rPr lang="fr-FR" b="1"/>
              <a:t>Niveau d'un groupe d'unités</a:t>
            </a:r>
          </a:p>
          <a:p>
            <a:r>
              <a:rPr lang="fr-FR"/>
              <a:t>Comme l'estimation de l'effet du traitement individuel (Dyi) n'est pas possible, on se concentre sur l'</a:t>
            </a:r>
            <a:r>
              <a:rPr lang="fr-FR" b="1"/>
              <a:t>effet moyen du traitement </a:t>
            </a:r>
            <a:r>
              <a:rPr lang="fr-FR"/>
              <a:t>(average treatement effect : ATE)</a:t>
            </a:r>
          </a:p>
          <a:p>
            <a:r>
              <a:rPr lang="fr-FR"/>
              <a:t>Impossible de trouver deux unités identique, mais possible de trouver deux groupes statistiquement proches, voire identiques en moyenne</a:t>
            </a:r>
          </a:p>
        </p:txBody>
      </p:sp>
    </p:spTree>
    <p:extLst>
      <p:ext uri="{BB962C8B-B14F-4D97-AF65-F5344CB8AC3E}">
        <p14:creationId xmlns:p14="http://schemas.microsoft.com/office/powerpoint/2010/main" val="25339122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DAD7548-A66B-134F-E9DE-6F3725B9AD1C}"/>
              </a:ext>
            </a:extLst>
          </p:cNvPr>
          <p:cNvSpPr>
            <a:spLocks noGrp="1"/>
          </p:cNvSpPr>
          <p:nvPr>
            <p:ph type="title"/>
            <p:custDataLst>
              <p:tags r:id="rId1"/>
            </p:custDataLst>
          </p:nvPr>
        </p:nvSpPr>
        <p:spPr/>
        <p:txBody>
          <a:bodyPr/>
          <a:lstStyle/>
          <a:p>
            <a:r>
              <a:rPr lang="fr-FR"/>
              <a:t>Le modèle causal de Rubin</a:t>
            </a:r>
          </a:p>
        </p:txBody>
      </p:sp>
      <mc:AlternateContent xmlns:mc="http://schemas.openxmlformats.org/markup-compatibility/2006" xmlns:a14="http://schemas.microsoft.com/office/drawing/2010/main">
        <mc:Choice Requires="a14">
          <p:sp>
            <p:nvSpPr>
              <p:cNvPr id="4" name="Espace réservé du contenu 3">
                <a:extLst>
                  <a:ext uri="{FF2B5EF4-FFF2-40B4-BE49-F238E27FC236}">
                    <a16:creationId xmlns:a16="http://schemas.microsoft.com/office/drawing/2014/main" id="{1EF95367-B3E6-CB10-E7FB-EC69A853A286}"/>
                  </a:ext>
                </a:extLst>
              </p:cNvPr>
              <p:cNvSpPr>
                <a:spLocks noGrp="1"/>
              </p:cNvSpPr>
              <p:nvPr>
                <p:ph sz="half" idx="1"/>
                <p:custDataLst>
                  <p:tags r:id="rId2"/>
                </p:custDataLst>
              </p:nvPr>
            </p:nvSpPr>
            <p:spPr>
              <a:xfrm>
                <a:off x="838200" y="5079999"/>
                <a:ext cx="5181600" cy="1096963"/>
              </a:xfrm>
            </p:spPr>
            <p:txBody>
              <a:bodyPr>
                <a:normAutofit lnSpcReduction="10000"/>
              </a:bodyPr>
              <a:lstStyle/>
              <a:p>
                <a:pPr marL="0" indent="0" algn="ctr">
                  <a:buNone/>
                </a:pPr>
                <a:r>
                  <a:rPr lang="fr-FR"/>
                  <a:t>Résultat moyen des bénéficiaires</a:t>
                </a:r>
              </a:p>
              <a:p>
                <a:pPr marL="0" indent="0" algn="ctr">
                  <a:buNone/>
                </a:pPr>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rPr>
                        <m:t>𝐸</m:t>
                      </m:r>
                      <m:d>
                        <m:dPr>
                          <m:endChr m:val="|"/>
                          <m:ctrlPr>
                            <a:rPr lang="fr-FR" b="0" i="1" smtClean="0">
                              <a:latin typeface="Cambria Math" panose="02040503050406030204" pitchFamily="18" charset="0"/>
                            </a:rPr>
                          </m:ctrlPr>
                        </m:dPr>
                        <m:e>
                          <m:sSub>
                            <m:sSubPr>
                              <m:ctrlPr>
                                <a:rPr lang="fr-FR" b="0" i="1" smtClean="0">
                                  <a:latin typeface="Cambria Math" panose="02040503050406030204" pitchFamily="18" charset="0"/>
                                </a:rPr>
                              </m:ctrlPr>
                            </m:sSubPr>
                            <m:e>
                              <m:r>
                                <a:rPr lang="fr-FR" b="0" i="1" smtClean="0">
                                  <a:latin typeface="Cambria Math" panose="02040503050406030204" pitchFamily="18" charset="0"/>
                                </a:rPr>
                                <m:t>𝑌</m:t>
                              </m:r>
                            </m:e>
                            <m:sub>
                              <m:r>
                                <a:rPr lang="fr-FR" b="0" i="1" smtClean="0">
                                  <a:latin typeface="Cambria Math" panose="02040503050406030204" pitchFamily="18" charset="0"/>
                                </a:rPr>
                                <m:t>𝑖</m:t>
                              </m:r>
                            </m:sub>
                          </m:sSub>
                          <m:r>
                            <a:rPr lang="fr-FR" b="0" i="1" smtClean="0">
                              <a:latin typeface="Cambria Math" panose="02040503050406030204" pitchFamily="18" charset="0"/>
                            </a:rPr>
                            <m:t> </m:t>
                          </m:r>
                        </m:e>
                      </m:d>
                      <m:r>
                        <a:rPr lang="fr-FR" b="0" i="1" smtClean="0">
                          <a:latin typeface="Cambria Math" panose="02040503050406030204" pitchFamily="18" charset="0"/>
                        </a:rPr>
                        <m:t> </m:t>
                      </m:r>
                      <m:sSub>
                        <m:sSubPr>
                          <m:ctrlPr>
                            <a:rPr lang="fr-FR" b="0" i="1" smtClean="0">
                              <a:latin typeface="Cambria Math" panose="02040503050406030204" pitchFamily="18" charset="0"/>
                            </a:rPr>
                          </m:ctrlPr>
                        </m:sSubPr>
                        <m:e>
                          <m:r>
                            <a:rPr lang="fr-FR" b="0" i="1" smtClean="0">
                              <a:latin typeface="Cambria Math" panose="02040503050406030204" pitchFamily="18" charset="0"/>
                            </a:rPr>
                            <m:t>𝑇</m:t>
                          </m:r>
                        </m:e>
                        <m:sub>
                          <m:r>
                            <a:rPr lang="fr-FR" b="0" i="1" smtClean="0">
                              <a:latin typeface="Cambria Math" panose="02040503050406030204" pitchFamily="18" charset="0"/>
                            </a:rPr>
                            <m:t>𝑖</m:t>
                          </m:r>
                        </m:sub>
                      </m:sSub>
                      <m:r>
                        <a:rPr lang="fr-FR" b="0" i="1" smtClean="0">
                          <a:latin typeface="Cambria Math" panose="02040503050406030204" pitchFamily="18" charset="0"/>
                        </a:rPr>
                        <m:t>=1)=</m:t>
                      </m:r>
                      <m:r>
                        <a:rPr lang="fr-FR" b="0" i="1" smtClean="0">
                          <a:solidFill>
                            <a:srgbClr val="00B050"/>
                          </a:solidFill>
                          <a:latin typeface="Cambria Math" panose="02040503050406030204" pitchFamily="18" charset="0"/>
                        </a:rPr>
                        <m:t>𝐸</m:t>
                      </m:r>
                      <m:d>
                        <m:dPr>
                          <m:endChr m:val="|"/>
                          <m:ctrlPr>
                            <a:rPr lang="fr-FR" b="0" i="1" smtClean="0">
                              <a:solidFill>
                                <a:srgbClr val="00B050"/>
                              </a:solidFill>
                              <a:latin typeface="Cambria Math" panose="02040503050406030204" pitchFamily="18" charset="0"/>
                            </a:rPr>
                          </m:ctrlPr>
                        </m:dPr>
                        <m:e>
                          <m:sSub>
                            <m:sSubPr>
                              <m:ctrlPr>
                                <a:rPr lang="fr-FR" b="0" i="1" smtClean="0">
                                  <a:solidFill>
                                    <a:srgbClr val="00B050"/>
                                  </a:solidFill>
                                  <a:latin typeface="Cambria Math" panose="02040503050406030204" pitchFamily="18" charset="0"/>
                                </a:rPr>
                              </m:ctrlPr>
                            </m:sSubPr>
                            <m:e>
                              <m:r>
                                <a:rPr lang="fr-FR" b="0" i="1" smtClean="0">
                                  <a:solidFill>
                                    <a:srgbClr val="00B050"/>
                                  </a:solidFill>
                                  <a:latin typeface="Cambria Math" panose="02040503050406030204" pitchFamily="18" charset="0"/>
                                </a:rPr>
                                <m:t>𝑌</m:t>
                              </m:r>
                              <m:r>
                                <a:rPr lang="fr-FR" b="0" i="1" smtClean="0">
                                  <a:solidFill>
                                    <a:srgbClr val="00B050"/>
                                  </a:solidFill>
                                  <a:latin typeface="Cambria Math" panose="02040503050406030204" pitchFamily="18" charset="0"/>
                                </a:rPr>
                                <m:t>1</m:t>
                              </m:r>
                            </m:e>
                            <m:sub>
                              <m:r>
                                <a:rPr lang="fr-FR" b="0" i="1" smtClean="0">
                                  <a:solidFill>
                                    <a:srgbClr val="00B050"/>
                                  </a:solidFill>
                                  <a:latin typeface="Cambria Math" panose="02040503050406030204" pitchFamily="18" charset="0"/>
                                </a:rPr>
                                <m:t>𝑖</m:t>
                              </m:r>
                              <m:r>
                                <a:rPr lang="fr-FR" b="0" i="1" smtClean="0">
                                  <a:solidFill>
                                    <a:srgbClr val="00B050"/>
                                  </a:solidFill>
                                  <a:latin typeface="Cambria Math" panose="02040503050406030204" pitchFamily="18" charset="0"/>
                                </a:rPr>
                                <m:t> </m:t>
                              </m:r>
                            </m:sub>
                          </m:sSub>
                        </m:e>
                      </m:d>
                      <m:r>
                        <a:rPr lang="fr-FR" b="0" i="1" smtClean="0">
                          <a:solidFill>
                            <a:srgbClr val="00B050"/>
                          </a:solidFill>
                          <a:latin typeface="Cambria Math" panose="02040503050406030204" pitchFamily="18" charset="0"/>
                        </a:rPr>
                        <m:t> </m:t>
                      </m:r>
                      <m:sSub>
                        <m:sSubPr>
                          <m:ctrlPr>
                            <a:rPr lang="fr-FR" b="0" i="1" smtClean="0">
                              <a:solidFill>
                                <a:srgbClr val="00B050"/>
                              </a:solidFill>
                              <a:latin typeface="Cambria Math" panose="02040503050406030204" pitchFamily="18" charset="0"/>
                            </a:rPr>
                          </m:ctrlPr>
                        </m:sSubPr>
                        <m:e>
                          <m:r>
                            <a:rPr lang="fr-FR" b="0" i="1" smtClean="0">
                              <a:solidFill>
                                <a:srgbClr val="00B050"/>
                              </a:solidFill>
                              <a:latin typeface="Cambria Math" panose="02040503050406030204" pitchFamily="18" charset="0"/>
                            </a:rPr>
                            <m:t>𝑇</m:t>
                          </m:r>
                        </m:e>
                        <m:sub>
                          <m:r>
                            <a:rPr lang="fr-FR" b="0" i="1" smtClean="0">
                              <a:solidFill>
                                <a:srgbClr val="00B050"/>
                              </a:solidFill>
                              <a:latin typeface="Cambria Math" panose="02040503050406030204" pitchFamily="18" charset="0"/>
                            </a:rPr>
                            <m:t>𝑖</m:t>
                          </m:r>
                        </m:sub>
                      </m:sSub>
                      <m:r>
                        <a:rPr lang="fr-FR" b="0" i="1" smtClean="0">
                          <a:solidFill>
                            <a:srgbClr val="00B050"/>
                          </a:solidFill>
                          <a:latin typeface="Cambria Math" panose="02040503050406030204" pitchFamily="18" charset="0"/>
                        </a:rPr>
                        <m:t>=1)</m:t>
                      </m:r>
                    </m:oMath>
                  </m:oMathPara>
                </a14:m>
                <a:endParaRPr lang="fr-FR"/>
              </a:p>
            </p:txBody>
          </p:sp>
        </mc:Choice>
        <mc:Fallback xmlns="">
          <p:sp>
            <p:nvSpPr>
              <p:cNvPr id="4" name="Espace réservé du contenu 3">
                <a:extLst>
                  <a:ext uri="{FF2B5EF4-FFF2-40B4-BE49-F238E27FC236}">
                    <a16:creationId xmlns:a16="http://schemas.microsoft.com/office/drawing/2014/main" id="{1EF95367-B3E6-CB10-E7FB-EC69A853A286}"/>
                  </a:ext>
                </a:extLst>
              </p:cNvPr>
              <p:cNvSpPr>
                <a:spLocks noGrp="1" noRot="1" noChangeAspect="1" noMove="1" noResize="1" noEditPoints="1" noAdjustHandles="1" noChangeArrowheads="1" noChangeShapeType="1" noTextEdit="1"/>
              </p:cNvSpPr>
              <p:nvPr>
                <p:ph sz="half" idx="1"/>
                <p:custDataLst>
                  <p:tags r:id="rId71"/>
                </p:custDataLst>
              </p:nvPr>
            </p:nvSpPr>
            <p:spPr>
              <a:xfrm>
                <a:off x="838200" y="5079999"/>
                <a:ext cx="5181600" cy="1096963"/>
              </a:xfrm>
              <a:blipFill>
                <a:blip r:embed="rId72"/>
                <a:stretch>
                  <a:fillRect l="-588" t="-12222"/>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5" name="Espace réservé du contenu 4">
                <a:extLst>
                  <a:ext uri="{FF2B5EF4-FFF2-40B4-BE49-F238E27FC236}">
                    <a16:creationId xmlns:a16="http://schemas.microsoft.com/office/drawing/2014/main" id="{B353FCB2-2CA1-5883-76AE-89C37ADD8689}"/>
                  </a:ext>
                </a:extLst>
              </p:cNvPr>
              <p:cNvSpPr>
                <a:spLocks noGrp="1"/>
              </p:cNvSpPr>
              <p:nvPr>
                <p:ph sz="half" idx="2"/>
                <p:custDataLst>
                  <p:tags r:id="rId3"/>
                </p:custDataLst>
              </p:nvPr>
            </p:nvSpPr>
            <p:spPr>
              <a:xfrm>
                <a:off x="838200" y="1690689"/>
                <a:ext cx="5181600" cy="849312"/>
              </a:xfrm>
            </p:spPr>
            <p:txBody>
              <a:bodyPr>
                <a:normAutofit lnSpcReduction="10000"/>
              </a:bodyPr>
              <a:lstStyle/>
              <a:p>
                <a:pPr marL="0" indent="0" algn="ctr">
                  <a:buNone/>
                </a:pPr>
                <a:r>
                  <a:rPr lang="fr-FR"/>
                  <a:t>Bénéficiaires</a:t>
                </a:r>
              </a:p>
              <a:p>
                <a:pPr marL="0" indent="0" algn="ctr">
                  <a:buNone/>
                </a:pPr>
                <a14:m>
                  <m:oMathPara xmlns:m="http://schemas.openxmlformats.org/officeDocument/2006/math">
                    <m:oMathParaPr>
                      <m:jc m:val="centerGroup"/>
                    </m:oMathParaPr>
                    <m:oMath xmlns:m="http://schemas.openxmlformats.org/officeDocument/2006/math">
                      <m:sSub>
                        <m:sSubPr>
                          <m:ctrlPr>
                            <a:rPr lang="fr-FR" i="1" smtClean="0">
                              <a:latin typeface="Cambria Math" panose="02040503050406030204" pitchFamily="18" charset="0"/>
                            </a:rPr>
                          </m:ctrlPr>
                        </m:sSubPr>
                        <m:e>
                          <m:r>
                            <a:rPr lang="fr-FR" b="0" i="1" smtClean="0">
                              <a:latin typeface="Cambria Math" panose="02040503050406030204" pitchFamily="18" charset="0"/>
                            </a:rPr>
                            <m:t>𝑇</m:t>
                          </m:r>
                        </m:e>
                        <m:sub>
                          <m:r>
                            <a:rPr lang="fr-FR" b="0" i="1" smtClean="0">
                              <a:latin typeface="Cambria Math" panose="02040503050406030204" pitchFamily="18" charset="0"/>
                            </a:rPr>
                            <m:t>𝑖</m:t>
                          </m:r>
                        </m:sub>
                      </m:sSub>
                      <m:r>
                        <a:rPr lang="fr-FR" b="0" i="1" smtClean="0">
                          <a:latin typeface="Cambria Math" panose="02040503050406030204" pitchFamily="18" charset="0"/>
                        </a:rPr>
                        <m:t>=1</m:t>
                      </m:r>
                    </m:oMath>
                  </m:oMathPara>
                </a14:m>
                <a:endParaRPr lang="fr-FR"/>
              </a:p>
            </p:txBody>
          </p:sp>
        </mc:Choice>
        <mc:Fallback xmlns="">
          <p:sp>
            <p:nvSpPr>
              <p:cNvPr id="5" name="Espace réservé du contenu 4">
                <a:extLst>
                  <a:ext uri="{FF2B5EF4-FFF2-40B4-BE49-F238E27FC236}">
                    <a16:creationId xmlns:a16="http://schemas.microsoft.com/office/drawing/2014/main" id="{B353FCB2-2CA1-5883-76AE-89C37ADD8689}"/>
                  </a:ext>
                </a:extLst>
              </p:cNvPr>
              <p:cNvSpPr>
                <a:spLocks noGrp="1" noRot="1" noChangeAspect="1" noMove="1" noResize="1" noEditPoints="1" noAdjustHandles="1" noChangeArrowheads="1" noChangeShapeType="1" noTextEdit="1"/>
              </p:cNvSpPr>
              <p:nvPr>
                <p:ph sz="half" idx="2"/>
                <p:custDataLst>
                  <p:tags r:id="rId73"/>
                </p:custDataLst>
              </p:nvPr>
            </p:nvSpPr>
            <p:spPr>
              <a:xfrm>
                <a:off x="838200" y="1690689"/>
                <a:ext cx="5181600" cy="849312"/>
              </a:xfrm>
              <a:blipFill>
                <a:blip r:embed="rId74"/>
                <a:stretch>
                  <a:fillRect t="-15714"/>
                </a:stretch>
              </a:blipFill>
            </p:spPr>
            <p:txBody>
              <a:bodyPr/>
              <a:lstStyle/>
              <a:p>
                <a:r>
                  <a:rPr lang="fr-FR">
                    <a:noFill/>
                  </a:rPr>
                  <a:t> </a:t>
                </a:r>
              </a:p>
            </p:txBody>
          </p:sp>
        </mc:Fallback>
      </mc:AlternateContent>
      <p:pic>
        <p:nvPicPr>
          <p:cNvPr id="6" name="Espace réservé du contenu 7" descr="Profil masculin">
            <a:extLst>
              <a:ext uri="{FF2B5EF4-FFF2-40B4-BE49-F238E27FC236}">
                <a16:creationId xmlns:a16="http://schemas.microsoft.com/office/drawing/2014/main" id="{BB180684-2B50-719A-67F5-780D4F9B3640}"/>
              </a:ext>
            </a:extLst>
          </p:cNvPr>
          <p:cNvPicPr>
            <a:picLocks noChangeAspect="1"/>
          </p:cNvPicPr>
          <p:nvPr>
            <p:custDataLst>
              <p:tags r:id="rId4"/>
            </p:custDataLst>
          </p:nvPr>
        </p:nvPicPr>
        <p:blipFill>
          <a:blip r:embed="rId75">
            <a:extLst>
              <a:ext uri="{28A0092B-C50C-407E-A947-70E740481C1C}">
                <a14:useLocalDpi xmlns:a14="http://schemas.microsoft.com/office/drawing/2010/main" val="0"/>
              </a:ext>
              <a:ext uri="{96DAC541-7B7A-43D3-8B79-37D633B846F1}">
                <asvg:svgBlip xmlns:asvg="http://schemas.microsoft.com/office/drawing/2016/SVG/main" r:embed="rId76"/>
              </a:ext>
            </a:extLst>
          </a:blip>
          <a:stretch>
            <a:fillRect/>
          </a:stretch>
        </p:blipFill>
        <p:spPr>
          <a:xfrm>
            <a:off x="838200" y="2540001"/>
            <a:ext cx="629919" cy="629919"/>
          </a:xfrm>
          <a:prstGeom prst="rect">
            <a:avLst/>
          </a:prstGeom>
        </p:spPr>
      </p:pic>
      <p:pic>
        <p:nvPicPr>
          <p:cNvPr id="7" name="Espace réservé du contenu 7" descr="Profil masculin">
            <a:extLst>
              <a:ext uri="{FF2B5EF4-FFF2-40B4-BE49-F238E27FC236}">
                <a16:creationId xmlns:a16="http://schemas.microsoft.com/office/drawing/2014/main" id="{CCD8739E-CEC0-7C63-70A1-8027E54E00B9}"/>
              </a:ext>
            </a:extLst>
          </p:cNvPr>
          <p:cNvPicPr>
            <a:picLocks noChangeAspect="1"/>
          </p:cNvPicPr>
          <p:nvPr>
            <p:custDataLst>
              <p:tags r:id="rId5"/>
            </p:custDataLst>
          </p:nvPr>
        </p:nvPicPr>
        <p:blipFill>
          <a:blip r:embed="rId75">
            <a:extLst>
              <a:ext uri="{28A0092B-C50C-407E-A947-70E740481C1C}">
                <a14:useLocalDpi xmlns:a14="http://schemas.microsoft.com/office/drawing/2010/main" val="0"/>
              </a:ext>
              <a:ext uri="{96DAC541-7B7A-43D3-8B79-37D633B846F1}">
                <asvg:svgBlip xmlns:asvg="http://schemas.microsoft.com/office/drawing/2016/SVG/main" r:embed="rId76"/>
              </a:ext>
            </a:extLst>
          </a:blip>
          <a:stretch>
            <a:fillRect/>
          </a:stretch>
        </p:blipFill>
        <p:spPr>
          <a:xfrm>
            <a:off x="1468119" y="2540001"/>
            <a:ext cx="629919" cy="629919"/>
          </a:xfrm>
          <a:prstGeom prst="rect">
            <a:avLst/>
          </a:prstGeom>
        </p:spPr>
      </p:pic>
      <p:pic>
        <p:nvPicPr>
          <p:cNvPr id="8" name="Espace réservé du contenu 7" descr="Profil masculin">
            <a:extLst>
              <a:ext uri="{FF2B5EF4-FFF2-40B4-BE49-F238E27FC236}">
                <a16:creationId xmlns:a16="http://schemas.microsoft.com/office/drawing/2014/main" id="{C7A1A8A9-45F1-68A3-10FD-78CDE44B8F3A}"/>
              </a:ext>
            </a:extLst>
          </p:cNvPr>
          <p:cNvPicPr>
            <a:picLocks noChangeAspect="1"/>
          </p:cNvPicPr>
          <p:nvPr>
            <p:custDataLst>
              <p:tags r:id="rId6"/>
            </p:custDataLst>
          </p:nvPr>
        </p:nvPicPr>
        <p:blipFill>
          <a:blip r:embed="rId75">
            <a:extLst>
              <a:ext uri="{28A0092B-C50C-407E-A947-70E740481C1C}">
                <a14:useLocalDpi xmlns:a14="http://schemas.microsoft.com/office/drawing/2010/main" val="0"/>
              </a:ext>
              <a:ext uri="{96DAC541-7B7A-43D3-8B79-37D633B846F1}">
                <asvg:svgBlip xmlns:asvg="http://schemas.microsoft.com/office/drawing/2016/SVG/main" r:embed="rId76"/>
              </a:ext>
            </a:extLst>
          </a:blip>
          <a:stretch>
            <a:fillRect/>
          </a:stretch>
        </p:blipFill>
        <p:spPr>
          <a:xfrm>
            <a:off x="2098038" y="2540001"/>
            <a:ext cx="629919" cy="629919"/>
          </a:xfrm>
          <a:prstGeom prst="rect">
            <a:avLst/>
          </a:prstGeom>
        </p:spPr>
      </p:pic>
      <p:pic>
        <p:nvPicPr>
          <p:cNvPr id="9" name="Espace réservé du contenu 7" descr="Profil masculin">
            <a:extLst>
              <a:ext uri="{FF2B5EF4-FFF2-40B4-BE49-F238E27FC236}">
                <a16:creationId xmlns:a16="http://schemas.microsoft.com/office/drawing/2014/main" id="{B9634FF2-F1B2-3648-30BE-9B69D58E4B7B}"/>
              </a:ext>
            </a:extLst>
          </p:cNvPr>
          <p:cNvPicPr>
            <a:picLocks noChangeAspect="1"/>
          </p:cNvPicPr>
          <p:nvPr>
            <p:custDataLst>
              <p:tags r:id="rId7"/>
            </p:custDataLst>
          </p:nvPr>
        </p:nvPicPr>
        <p:blipFill>
          <a:blip r:embed="rId75">
            <a:extLst>
              <a:ext uri="{28A0092B-C50C-407E-A947-70E740481C1C}">
                <a14:useLocalDpi xmlns:a14="http://schemas.microsoft.com/office/drawing/2010/main" val="0"/>
              </a:ext>
              <a:ext uri="{96DAC541-7B7A-43D3-8B79-37D633B846F1}">
                <asvg:svgBlip xmlns:asvg="http://schemas.microsoft.com/office/drawing/2016/SVG/main" r:embed="rId76"/>
              </a:ext>
            </a:extLst>
          </a:blip>
          <a:stretch>
            <a:fillRect/>
          </a:stretch>
        </p:blipFill>
        <p:spPr>
          <a:xfrm>
            <a:off x="2727957" y="2540001"/>
            <a:ext cx="629919" cy="629919"/>
          </a:xfrm>
          <a:prstGeom prst="rect">
            <a:avLst/>
          </a:prstGeom>
        </p:spPr>
      </p:pic>
      <p:pic>
        <p:nvPicPr>
          <p:cNvPr id="10" name="Espace réservé du contenu 7" descr="Profil masculin">
            <a:extLst>
              <a:ext uri="{FF2B5EF4-FFF2-40B4-BE49-F238E27FC236}">
                <a16:creationId xmlns:a16="http://schemas.microsoft.com/office/drawing/2014/main" id="{1EBC4E99-4419-7B19-8AF2-FE6DA6E9807D}"/>
              </a:ext>
            </a:extLst>
          </p:cNvPr>
          <p:cNvPicPr>
            <a:picLocks noChangeAspect="1"/>
          </p:cNvPicPr>
          <p:nvPr>
            <p:custDataLst>
              <p:tags r:id="rId8"/>
            </p:custDataLst>
          </p:nvPr>
        </p:nvPicPr>
        <p:blipFill>
          <a:blip r:embed="rId75">
            <a:extLst>
              <a:ext uri="{28A0092B-C50C-407E-A947-70E740481C1C}">
                <a14:useLocalDpi xmlns:a14="http://schemas.microsoft.com/office/drawing/2010/main" val="0"/>
              </a:ext>
              <a:ext uri="{96DAC541-7B7A-43D3-8B79-37D633B846F1}">
                <asvg:svgBlip xmlns:asvg="http://schemas.microsoft.com/office/drawing/2016/SVG/main" r:embed="rId76"/>
              </a:ext>
            </a:extLst>
          </a:blip>
          <a:stretch>
            <a:fillRect/>
          </a:stretch>
        </p:blipFill>
        <p:spPr>
          <a:xfrm>
            <a:off x="3357876" y="2540001"/>
            <a:ext cx="629919" cy="629919"/>
          </a:xfrm>
          <a:prstGeom prst="rect">
            <a:avLst/>
          </a:prstGeom>
        </p:spPr>
      </p:pic>
      <p:pic>
        <p:nvPicPr>
          <p:cNvPr id="11" name="Espace réservé du contenu 7" descr="Profil masculin">
            <a:extLst>
              <a:ext uri="{FF2B5EF4-FFF2-40B4-BE49-F238E27FC236}">
                <a16:creationId xmlns:a16="http://schemas.microsoft.com/office/drawing/2014/main" id="{4D8A751C-D96F-7EC4-4D8D-10E89123DF2E}"/>
              </a:ext>
            </a:extLst>
          </p:cNvPr>
          <p:cNvPicPr>
            <a:picLocks noChangeAspect="1"/>
          </p:cNvPicPr>
          <p:nvPr>
            <p:custDataLst>
              <p:tags r:id="rId9"/>
            </p:custDataLst>
          </p:nvPr>
        </p:nvPicPr>
        <p:blipFill>
          <a:blip r:embed="rId75">
            <a:extLst>
              <a:ext uri="{28A0092B-C50C-407E-A947-70E740481C1C}">
                <a14:useLocalDpi xmlns:a14="http://schemas.microsoft.com/office/drawing/2010/main" val="0"/>
              </a:ext>
              <a:ext uri="{96DAC541-7B7A-43D3-8B79-37D633B846F1}">
                <asvg:svgBlip xmlns:asvg="http://schemas.microsoft.com/office/drawing/2016/SVG/main" r:embed="rId76"/>
              </a:ext>
            </a:extLst>
          </a:blip>
          <a:stretch>
            <a:fillRect/>
          </a:stretch>
        </p:blipFill>
        <p:spPr>
          <a:xfrm>
            <a:off x="3987795" y="2540001"/>
            <a:ext cx="629919" cy="629919"/>
          </a:xfrm>
          <a:prstGeom prst="rect">
            <a:avLst/>
          </a:prstGeom>
        </p:spPr>
      </p:pic>
      <p:pic>
        <p:nvPicPr>
          <p:cNvPr id="12" name="Espace réservé du contenu 7" descr="Profil masculin">
            <a:extLst>
              <a:ext uri="{FF2B5EF4-FFF2-40B4-BE49-F238E27FC236}">
                <a16:creationId xmlns:a16="http://schemas.microsoft.com/office/drawing/2014/main" id="{7110553A-BE64-7938-7BFA-240B2DBD5130}"/>
              </a:ext>
            </a:extLst>
          </p:cNvPr>
          <p:cNvPicPr>
            <a:picLocks noChangeAspect="1"/>
          </p:cNvPicPr>
          <p:nvPr>
            <p:custDataLst>
              <p:tags r:id="rId10"/>
            </p:custDataLst>
          </p:nvPr>
        </p:nvPicPr>
        <p:blipFill>
          <a:blip r:embed="rId75">
            <a:extLst>
              <a:ext uri="{28A0092B-C50C-407E-A947-70E740481C1C}">
                <a14:useLocalDpi xmlns:a14="http://schemas.microsoft.com/office/drawing/2010/main" val="0"/>
              </a:ext>
              <a:ext uri="{96DAC541-7B7A-43D3-8B79-37D633B846F1}">
                <asvg:svgBlip xmlns:asvg="http://schemas.microsoft.com/office/drawing/2016/SVG/main" r:embed="rId76"/>
              </a:ext>
            </a:extLst>
          </a:blip>
          <a:stretch>
            <a:fillRect/>
          </a:stretch>
        </p:blipFill>
        <p:spPr>
          <a:xfrm>
            <a:off x="4617714" y="2540001"/>
            <a:ext cx="629919" cy="629919"/>
          </a:xfrm>
          <a:prstGeom prst="rect">
            <a:avLst/>
          </a:prstGeom>
        </p:spPr>
      </p:pic>
      <p:pic>
        <p:nvPicPr>
          <p:cNvPr id="13" name="Espace réservé du contenu 7" descr="Profil masculin">
            <a:extLst>
              <a:ext uri="{FF2B5EF4-FFF2-40B4-BE49-F238E27FC236}">
                <a16:creationId xmlns:a16="http://schemas.microsoft.com/office/drawing/2014/main" id="{E31A41BB-FBAD-16BB-0195-F10910E69219}"/>
              </a:ext>
            </a:extLst>
          </p:cNvPr>
          <p:cNvPicPr>
            <a:picLocks noChangeAspect="1"/>
          </p:cNvPicPr>
          <p:nvPr>
            <p:custDataLst>
              <p:tags r:id="rId11"/>
            </p:custDataLst>
          </p:nvPr>
        </p:nvPicPr>
        <p:blipFill>
          <a:blip r:embed="rId75">
            <a:extLst>
              <a:ext uri="{28A0092B-C50C-407E-A947-70E740481C1C}">
                <a14:useLocalDpi xmlns:a14="http://schemas.microsoft.com/office/drawing/2010/main" val="0"/>
              </a:ext>
              <a:ext uri="{96DAC541-7B7A-43D3-8B79-37D633B846F1}">
                <asvg:svgBlip xmlns:asvg="http://schemas.microsoft.com/office/drawing/2016/SVG/main" r:embed="rId76"/>
              </a:ext>
            </a:extLst>
          </a:blip>
          <a:stretch>
            <a:fillRect/>
          </a:stretch>
        </p:blipFill>
        <p:spPr>
          <a:xfrm>
            <a:off x="5247633" y="2540001"/>
            <a:ext cx="629919" cy="629919"/>
          </a:xfrm>
          <a:prstGeom prst="rect">
            <a:avLst/>
          </a:prstGeom>
        </p:spPr>
      </p:pic>
      <p:pic>
        <p:nvPicPr>
          <p:cNvPr id="14" name="Espace réservé du contenu 7" descr="Profil masculin">
            <a:extLst>
              <a:ext uri="{FF2B5EF4-FFF2-40B4-BE49-F238E27FC236}">
                <a16:creationId xmlns:a16="http://schemas.microsoft.com/office/drawing/2014/main" id="{89A9F694-D2B3-FAB1-F59B-A43E5C9A4920}"/>
              </a:ext>
            </a:extLst>
          </p:cNvPr>
          <p:cNvPicPr>
            <a:picLocks noChangeAspect="1"/>
          </p:cNvPicPr>
          <p:nvPr>
            <p:custDataLst>
              <p:tags r:id="rId12"/>
            </p:custDataLst>
          </p:nvPr>
        </p:nvPicPr>
        <p:blipFill>
          <a:blip r:embed="rId75">
            <a:extLst>
              <a:ext uri="{28A0092B-C50C-407E-A947-70E740481C1C}">
                <a14:useLocalDpi xmlns:a14="http://schemas.microsoft.com/office/drawing/2010/main" val="0"/>
              </a:ext>
              <a:ext uri="{96DAC541-7B7A-43D3-8B79-37D633B846F1}">
                <asvg:svgBlip xmlns:asvg="http://schemas.microsoft.com/office/drawing/2016/SVG/main" r:embed="rId76"/>
              </a:ext>
            </a:extLst>
          </a:blip>
          <a:stretch>
            <a:fillRect/>
          </a:stretch>
        </p:blipFill>
        <p:spPr>
          <a:xfrm>
            <a:off x="838200" y="3169920"/>
            <a:ext cx="629919" cy="629919"/>
          </a:xfrm>
          <a:prstGeom prst="rect">
            <a:avLst/>
          </a:prstGeom>
        </p:spPr>
      </p:pic>
      <p:pic>
        <p:nvPicPr>
          <p:cNvPr id="15" name="Espace réservé du contenu 7" descr="Profil masculin">
            <a:extLst>
              <a:ext uri="{FF2B5EF4-FFF2-40B4-BE49-F238E27FC236}">
                <a16:creationId xmlns:a16="http://schemas.microsoft.com/office/drawing/2014/main" id="{8887B6F6-FE79-FDC0-2A8F-E90F1CAA9040}"/>
              </a:ext>
            </a:extLst>
          </p:cNvPr>
          <p:cNvPicPr>
            <a:picLocks noChangeAspect="1"/>
          </p:cNvPicPr>
          <p:nvPr>
            <p:custDataLst>
              <p:tags r:id="rId13"/>
            </p:custDataLst>
          </p:nvPr>
        </p:nvPicPr>
        <p:blipFill>
          <a:blip r:embed="rId75">
            <a:extLst>
              <a:ext uri="{28A0092B-C50C-407E-A947-70E740481C1C}">
                <a14:useLocalDpi xmlns:a14="http://schemas.microsoft.com/office/drawing/2010/main" val="0"/>
              </a:ext>
              <a:ext uri="{96DAC541-7B7A-43D3-8B79-37D633B846F1}">
                <asvg:svgBlip xmlns:asvg="http://schemas.microsoft.com/office/drawing/2016/SVG/main" r:embed="rId76"/>
              </a:ext>
            </a:extLst>
          </a:blip>
          <a:stretch>
            <a:fillRect/>
          </a:stretch>
        </p:blipFill>
        <p:spPr>
          <a:xfrm>
            <a:off x="1468119" y="3169920"/>
            <a:ext cx="629919" cy="629919"/>
          </a:xfrm>
          <a:prstGeom prst="rect">
            <a:avLst/>
          </a:prstGeom>
        </p:spPr>
      </p:pic>
      <p:pic>
        <p:nvPicPr>
          <p:cNvPr id="16" name="Espace réservé du contenu 7" descr="Profil masculin">
            <a:extLst>
              <a:ext uri="{FF2B5EF4-FFF2-40B4-BE49-F238E27FC236}">
                <a16:creationId xmlns:a16="http://schemas.microsoft.com/office/drawing/2014/main" id="{9BCEE39F-D58E-CE95-E3A7-28D4776D51EA}"/>
              </a:ext>
            </a:extLst>
          </p:cNvPr>
          <p:cNvPicPr>
            <a:picLocks noChangeAspect="1"/>
          </p:cNvPicPr>
          <p:nvPr>
            <p:custDataLst>
              <p:tags r:id="rId14"/>
            </p:custDataLst>
          </p:nvPr>
        </p:nvPicPr>
        <p:blipFill>
          <a:blip r:embed="rId75">
            <a:extLst>
              <a:ext uri="{28A0092B-C50C-407E-A947-70E740481C1C}">
                <a14:useLocalDpi xmlns:a14="http://schemas.microsoft.com/office/drawing/2010/main" val="0"/>
              </a:ext>
              <a:ext uri="{96DAC541-7B7A-43D3-8B79-37D633B846F1}">
                <asvg:svgBlip xmlns:asvg="http://schemas.microsoft.com/office/drawing/2016/SVG/main" r:embed="rId76"/>
              </a:ext>
            </a:extLst>
          </a:blip>
          <a:stretch>
            <a:fillRect/>
          </a:stretch>
        </p:blipFill>
        <p:spPr>
          <a:xfrm>
            <a:off x="2098038" y="3169920"/>
            <a:ext cx="629919" cy="629919"/>
          </a:xfrm>
          <a:prstGeom prst="rect">
            <a:avLst/>
          </a:prstGeom>
        </p:spPr>
      </p:pic>
      <p:pic>
        <p:nvPicPr>
          <p:cNvPr id="17" name="Espace réservé du contenu 7" descr="Profil masculin">
            <a:extLst>
              <a:ext uri="{FF2B5EF4-FFF2-40B4-BE49-F238E27FC236}">
                <a16:creationId xmlns:a16="http://schemas.microsoft.com/office/drawing/2014/main" id="{511C90B5-E0B1-4E03-7ED0-EF7AC9849A05}"/>
              </a:ext>
            </a:extLst>
          </p:cNvPr>
          <p:cNvPicPr>
            <a:picLocks noChangeAspect="1"/>
          </p:cNvPicPr>
          <p:nvPr>
            <p:custDataLst>
              <p:tags r:id="rId15"/>
            </p:custDataLst>
          </p:nvPr>
        </p:nvPicPr>
        <p:blipFill>
          <a:blip r:embed="rId75">
            <a:extLst>
              <a:ext uri="{28A0092B-C50C-407E-A947-70E740481C1C}">
                <a14:useLocalDpi xmlns:a14="http://schemas.microsoft.com/office/drawing/2010/main" val="0"/>
              </a:ext>
              <a:ext uri="{96DAC541-7B7A-43D3-8B79-37D633B846F1}">
                <asvg:svgBlip xmlns:asvg="http://schemas.microsoft.com/office/drawing/2016/SVG/main" r:embed="rId76"/>
              </a:ext>
            </a:extLst>
          </a:blip>
          <a:stretch>
            <a:fillRect/>
          </a:stretch>
        </p:blipFill>
        <p:spPr>
          <a:xfrm>
            <a:off x="2727957" y="3169920"/>
            <a:ext cx="629919" cy="629919"/>
          </a:xfrm>
          <a:prstGeom prst="rect">
            <a:avLst/>
          </a:prstGeom>
        </p:spPr>
      </p:pic>
      <p:pic>
        <p:nvPicPr>
          <p:cNvPr id="18" name="Espace réservé du contenu 7" descr="Profil masculin">
            <a:extLst>
              <a:ext uri="{FF2B5EF4-FFF2-40B4-BE49-F238E27FC236}">
                <a16:creationId xmlns:a16="http://schemas.microsoft.com/office/drawing/2014/main" id="{826C65D1-F273-913A-E901-513E3D336FDD}"/>
              </a:ext>
            </a:extLst>
          </p:cNvPr>
          <p:cNvPicPr>
            <a:picLocks noChangeAspect="1"/>
          </p:cNvPicPr>
          <p:nvPr>
            <p:custDataLst>
              <p:tags r:id="rId16"/>
            </p:custDataLst>
          </p:nvPr>
        </p:nvPicPr>
        <p:blipFill>
          <a:blip r:embed="rId75">
            <a:extLst>
              <a:ext uri="{28A0092B-C50C-407E-A947-70E740481C1C}">
                <a14:useLocalDpi xmlns:a14="http://schemas.microsoft.com/office/drawing/2010/main" val="0"/>
              </a:ext>
              <a:ext uri="{96DAC541-7B7A-43D3-8B79-37D633B846F1}">
                <asvg:svgBlip xmlns:asvg="http://schemas.microsoft.com/office/drawing/2016/SVG/main" r:embed="rId76"/>
              </a:ext>
            </a:extLst>
          </a:blip>
          <a:stretch>
            <a:fillRect/>
          </a:stretch>
        </p:blipFill>
        <p:spPr>
          <a:xfrm>
            <a:off x="3357876" y="3169920"/>
            <a:ext cx="629919" cy="629919"/>
          </a:xfrm>
          <a:prstGeom prst="rect">
            <a:avLst/>
          </a:prstGeom>
        </p:spPr>
      </p:pic>
      <p:pic>
        <p:nvPicPr>
          <p:cNvPr id="19" name="Espace réservé du contenu 7" descr="Profil masculin">
            <a:extLst>
              <a:ext uri="{FF2B5EF4-FFF2-40B4-BE49-F238E27FC236}">
                <a16:creationId xmlns:a16="http://schemas.microsoft.com/office/drawing/2014/main" id="{FF4D1A35-C2DB-93D5-F7E1-E277569333F7}"/>
              </a:ext>
            </a:extLst>
          </p:cNvPr>
          <p:cNvPicPr>
            <a:picLocks noChangeAspect="1"/>
          </p:cNvPicPr>
          <p:nvPr>
            <p:custDataLst>
              <p:tags r:id="rId17"/>
            </p:custDataLst>
          </p:nvPr>
        </p:nvPicPr>
        <p:blipFill>
          <a:blip r:embed="rId75">
            <a:extLst>
              <a:ext uri="{28A0092B-C50C-407E-A947-70E740481C1C}">
                <a14:useLocalDpi xmlns:a14="http://schemas.microsoft.com/office/drawing/2010/main" val="0"/>
              </a:ext>
              <a:ext uri="{96DAC541-7B7A-43D3-8B79-37D633B846F1}">
                <asvg:svgBlip xmlns:asvg="http://schemas.microsoft.com/office/drawing/2016/SVG/main" r:embed="rId76"/>
              </a:ext>
            </a:extLst>
          </a:blip>
          <a:stretch>
            <a:fillRect/>
          </a:stretch>
        </p:blipFill>
        <p:spPr>
          <a:xfrm>
            <a:off x="3987795" y="3169920"/>
            <a:ext cx="629919" cy="629919"/>
          </a:xfrm>
          <a:prstGeom prst="rect">
            <a:avLst/>
          </a:prstGeom>
        </p:spPr>
      </p:pic>
      <p:pic>
        <p:nvPicPr>
          <p:cNvPr id="20" name="Espace réservé du contenu 7" descr="Profil masculin">
            <a:extLst>
              <a:ext uri="{FF2B5EF4-FFF2-40B4-BE49-F238E27FC236}">
                <a16:creationId xmlns:a16="http://schemas.microsoft.com/office/drawing/2014/main" id="{E114F799-9264-2EE1-DC88-DED1FD29E303}"/>
              </a:ext>
            </a:extLst>
          </p:cNvPr>
          <p:cNvPicPr>
            <a:picLocks noChangeAspect="1"/>
          </p:cNvPicPr>
          <p:nvPr>
            <p:custDataLst>
              <p:tags r:id="rId18"/>
            </p:custDataLst>
          </p:nvPr>
        </p:nvPicPr>
        <p:blipFill>
          <a:blip r:embed="rId75">
            <a:extLst>
              <a:ext uri="{28A0092B-C50C-407E-A947-70E740481C1C}">
                <a14:useLocalDpi xmlns:a14="http://schemas.microsoft.com/office/drawing/2010/main" val="0"/>
              </a:ext>
              <a:ext uri="{96DAC541-7B7A-43D3-8B79-37D633B846F1}">
                <asvg:svgBlip xmlns:asvg="http://schemas.microsoft.com/office/drawing/2016/SVG/main" r:embed="rId76"/>
              </a:ext>
            </a:extLst>
          </a:blip>
          <a:stretch>
            <a:fillRect/>
          </a:stretch>
        </p:blipFill>
        <p:spPr>
          <a:xfrm>
            <a:off x="4617714" y="3169920"/>
            <a:ext cx="629919" cy="629919"/>
          </a:xfrm>
          <a:prstGeom prst="rect">
            <a:avLst/>
          </a:prstGeom>
        </p:spPr>
      </p:pic>
      <p:pic>
        <p:nvPicPr>
          <p:cNvPr id="21" name="Espace réservé du contenu 7" descr="Profil masculin">
            <a:extLst>
              <a:ext uri="{FF2B5EF4-FFF2-40B4-BE49-F238E27FC236}">
                <a16:creationId xmlns:a16="http://schemas.microsoft.com/office/drawing/2014/main" id="{325D9A8B-E8F0-D14D-6784-182E1F9BD757}"/>
              </a:ext>
            </a:extLst>
          </p:cNvPr>
          <p:cNvPicPr>
            <a:picLocks noChangeAspect="1"/>
          </p:cNvPicPr>
          <p:nvPr>
            <p:custDataLst>
              <p:tags r:id="rId19"/>
            </p:custDataLst>
          </p:nvPr>
        </p:nvPicPr>
        <p:blipFill>
          <a:blip r:embed="rId75">
            <a:extLst>
              <a:ext uri="{28A0092B-C50C-407E-A947-70E740481C1C}">
                <a14:useLocalDpi xmlns:a14="http://schemas.microsoft.com/office/drawing/2010/main" val="0"/>
              </a:ext>
              <a:ext uri="{96DAC541-7B7A-43D3-8B79-37D633B846F1}">
                <asvg:svgBlip xmlns:asvg="http://schemas.microsoft.com/office/drawing/2016/SVG/main" r:embed="rId76"/>
              </a:ext>
            </a:extLst>
          </a:blip>
          <a:stretch>
            <a:fillRect/>
          </a:stretch>
        </p:blipFill>
        <p:spPr>
          <a:xfrm>
            <a:off x="5247633" y="3169920"/>
            <a:ext cx="629919" cy="629919"/>
          </a:xfrm>
          <a:prstGeom prst="rect">
            <a:avLst/>
          </a:prstGeom>
        </p:spPr>
      </p:pic>
      <p:pic>
        <p:nvPicPr>
          <p:cNvPr id="22" name="Espace réservé du contenu 7" descr="Profil masculin">
            <a:extLst>
              <a:ext uri="{FF2B5EF4-FFF2-40B4-BE49-F238E27FC236}">
                <a16:creationId xmlns:a16="http://schemas.microsoft.com/office/drawing/2014/main" id="{9452258F-BBBD-4F58-C4A0-FF4E021032E4}"/>
              </a:ext>
            </a:extLst>
          </p:cNvPr>
          <p:cNvPicPr>
            <a:picLocks noChangeAspect="1"/>
          </p:cNvPicPr>
          <p:nvPr>
            <p:custDataLst>
              <p:tags r:id="rId20"/>
            </p:custDataLst>
          </p:nvPr>
        </p:nvPicPr>
        <p:blipFill>
          <a:blip r:embed="rId75">
            <a:extLst>
              <a:ext uri="{28A0092B-C50C-407E-A947-70E740481C1C}">
                <a14:useLocalDpi xmlns:a14="http://schemas.microsoft.com/office/drawing/2010/main" val="0"/>
              </a:ext>
              <a:ext uri="{96DAC541-7B7A-43D3-8B79-37D633B846F1}">
                <asvg:svgBlip xmlns:asvg="http://schemas.microsoft.com/office/drawing/2016/SVG/main" r:embed="rId76"/>
              </a:ext>
            </a:extLst>
          </a:blip>
          <a:stretch>
            <a:fillRect/>
          </a:stretch>
        </p:blipFill>
        <p:spPr>
          <a:xfrm>
            <a:off x="838200" y="3799839"/>
            <a:ext cx="629919" cy="629919"/>
          </a:xfrm>
          <a:prstGeom prst="rect">
            <a:avLst/>
          </a:prstGeom>
        </p:spPr>
      </p:pic>
      <p:pic>
        <p:nvPicPr>
          <p:cNvPr id="23" name="Espace réservé du contenu 7" descr="Profil masculin">
            <a:extLst>
              <a:ext uri="{FF2B5EF4-FFF2-40B4-BE49-F238E27FC236}">
                <a16:creationId xmlns:a16="http://schemas.microsoft.com/office/drawing/2014/main" id="{9C7A202C-82CE-3C5F-1589-874A05C1DC39}"/>
              </a:ext>
            </a:extLst>
          </p:cNvPr>
          <p:cNvPicPr>
            <a:picLocks noChangeAspect="1"/>
          </p:cNvPicPr>
          <p:nvPr>
            <p:custDataLst>
              <p:tags r:id="rId21"/>
            </p:custDataLst>
          </p:nvPr>
        </p:nvPicPr>
        <p:blipFill>
          <a:blip r:embed="rId75">
            <a:extLst>
              <a:ext uri="{28A0092B-C50C-407E-A947-70E740481C1C}">
                <a14:useLocalDpi xmlns:a14="http://schemas.microsoft.com/office/drawing/2010/main" val="0"/>
              </a:ext>
              <a:ext uri="{96DAC541-7B7A-43D3-8B79-37D633B846F1}">
                <asvg:svgBlip xmlns:asvg="http://schemas.microsoft.com/office/drawing/2016/SVG/main" r:embed="rId76"/>
              </a:ext>
            </a:extLst>
          </a:blip>
          <a:stretch>
            <a:fillRect/>
          </a:stretch>
        </p:blipFill>
        <p:spPr>
          <a:xfrm>
            <a:off x="1468119" y="3799839"/>
            <a:ext cx="629919" cy="629919"/>
          </a:xfrm>
          <a:prstGeom prst="rect">
            <a:avLst/>
          </a:prstGeom>
        </p:spPr>
      </p:pic>
      <p:pic>
        <p:nvPicPr>
          <p:cNvPr id="24" name="Espace réservé du contenu 7" descr="Profil masculin">
            <a:extLst>
              <a:ext uri="{FF2B5EF4-FFF2-40B4-BE49-F238E27FC236}">
                <a16:creationId xmlns:a16="http://schemas.microsoft.com/office/drawing/2014/main" id="{7EE434CF-EB50-A0C6-5CFB-0CB779E9FCFF}"/>
              </a:ext>
            </a:extLst>
          </p:cNvPr>
          <p:cNvPicPr>
            <a:picLocks noChangeAspect="1"/>
          </p:cNvPicPr>
          <p:nvPr>
            <p:custDataLst>
              <p:tags r:id="rId22"/>
            </p:custDataLst>
          </p:nvPr>
        </p:nvPicPr>
        <p:blipFill>
          <a:blip r:embed="rId75">
            <a:extLst>
              <a:ext uri="{28A0092B-C50C-407E-A947-70E740481C1C}">
                <a14:useLocalDpi xmlns:a14="http://schemas.microsoft.com/office/drawing/2010/main" val="0"/>
              </a:ext>
              <a:ext uri="{96DAC541-7B7A-43D3-8B79-37D633B846F1}">
                <asvg:svgBlip xmlns:asvg="http://schemas.microsoft.com/office/drawing/2016/SVG/main" r:embed="rId76"/>
              </a:ext>
            </a:extLst>
          </a:blip>
          <a:stretch>
            <a:fillRect/>
          </a:stretch>
        </p:blipFill>
        <p:spPr>
          <a:xfrm>
            <a:off x="2098038" y="3799839"/>
            <a:ext cx="629919" cy="629919"/>
          </a:xfrm>
          <a:prstGeom prst="rect">
            <a:avLst/>
          </a:prstGeom>
        </p:spPr>
      </p:pic>
      <p:pic>
        <p:nvPicPr>
          <p:cNvPr id="25" name="Espace réservé du contenu 7" descr="Profil masculin">
            <a:extLst>
              <a:ext uri="{FF2B5EF4-FFF2-40B4-BE49-F238E27FC236}">
                <a16:creationId xmlns:a16="http://schemas.microsoft.com/office/drawing/2014/main" id="{1C7F2578-9AB2-2211-DF6A-92F681A0154F}"/>
              </a:ext>
            </a:extLst>
          </p:cNvPr>
          <p:cNvPicPr>
            <a:picLocks noChangeAspect="1"/>
          </p:cNvPicPr>
          <p:nvPr>
            <p:custDataLst>
              <p:tags r:id="rId23"/>
            </p:custDataLst>
          </p:nvPr>
        </p:nvPicPr>
        <p:blipFill>
          <a:blip r:embed="rId75">
            <a:extLst>
              <a:ext uri="{28A0092B-C50C-407E-A947-70E740481C1C}">
                <a14:useLocalDpi xmlns:a14="http://schemas.microsoft.com/office/drawing/2010/main" val="0"/>
              </a:ext>
              <a:ext uri="{96DAC541-7B7A-43D3-8B79-37D633B846F1}">
                <asvg:svgBlip xmlns:asvg="http://schemas.microsoft.com/office/drawing/2016/SVG/main" r:embed="rId76"/>
              </a:ext>
            </a:extLst>
          </a:blip>
          <a:stretch>
            <a:fillRect/>
          </a:stretch>
        </p:blipFill>
        <p:spPr>
          <a:xfrm>
            <a:off x="2727957" y="3799839"/>
            <a:ext cx="629919" cy="629919"/>
          </a:xfrm>
          <a:prstGeom prst="rect">
            <a:avLst/>
          </a:prstGeom>
        </p:spPr>
      </p:pic>
      <p:pic>
        <p:nvPicPr>
          <p:cNvPr id="26" name="Espace réservé du contenu 7" descr="Profil masculin">
            <a:extLst>
              <a:ext uri="{FF2B5EF4-FFF2-40B4-BE49-F238E27FC236}">
                <a16:creationId xmlns:a16="http://schemas.microsoft.com/office/drawing/2014/main" id="{BC37EC4A-1CD2-1413-63D0-B8A70DE5B354}"/>
              </a:ext>
            </a:extLst>
          </p:cNvPr>
          <p:cNvPicPr>
            <a:picLocks noChangeAspect="1"/>
          </p:cNvPicPr>
          <p:nvPr>
            <p:custDataLst>
              <p:tags r:id="rId24"/>
            </p:custDataLst>
          </p:nvPr>
        </p:nvPicPr>
        <p:blipFill>
          <a:blip r:embed="rId75">
            <a:extLst>
              <a:ext uri="{28A0092B-C50C-407E-A947-70E740481C1C}">
                <a14:useLocalDpi xmlns:a14="http://schemas.microsoft.com/office/drawing/2010/main" val="0"/>
              </a:ext>
              <a:ext uri="{96DAC541-7B7A-43D3-8B79-37D633B846F1}">
                <asvg:svgBlip xmlns:asvg="http://schemas.microsoft.com/office/drawing/2016/SVG/main" r:embed="rId76"/>
              </a:ext>
            </a:extLst>
          </a:blip>
          <a:stretch>
            <a:fillRect/>
          </a:stretch>
        </p:blipFill>
        <p:spPr>
          <a:xfrm>
            <a:off x="3357876" y="3799839"/>
            <a:ext cx="629919" cy="629919"/>
          </a:xfrm>
          <a:prstGeom prst="rect">
            <a:avLst/>
          </a:prstGeom>
        </p:spPr>
      </p:pic>
      <p:pic>
        <p:nvPicPr>
          <p:cNvPr id="27" name="Espace réservé du contenu 7" descr="Profil masculin">
            <a:extLst>
              <a:ext uri="{FF2B5EF4-FFF2-40B4-BE49-F238E27FC236}">
                <a16:creationId xmlns:a16="http://schemas.microsoft.com/office/drawing/2014/main" id="{A6F2B083-FD98-B49A-2EF8-EB4FA66193E0}"/>
              </a:ext>
            </a:extLst>
          </p:cNvPr>
          <p:cNvPicPr>
            <a:picLocks noChangeAspect="1"/>
          </p:cNvPicPr>
          <p:nvPr>
            <p:custDataLst>
              <p:tags r:id="rId25"/>
            </p:custDataLst>
          </p:nvPr>
        </p:nvPicPr>
        <p:blipFill>
          <a:blip r:embed="rId75">
            <a:extLst>
              <a:ext uri="{28A0092B-C50C-407E-A947-70E740481C1C}">
                <a14:useLocalDpi xmlns:a14="http://schemas.microsoft.com/office/drawing/2010/main" val="0"/>
              </a:ext>
              <a:ext uri="{96DAC541-7B7A-43D3-8B79-37D633B846F1}">
                <asvg:svgBlip xmlns:asvg="http://schemas.microsoft.com/office/drawing/2016/SVG/main" r:embed="rId76"/>
              </a:ext>
            </a:extLst>
          </a:blip>
          <a:stretch>
            <a:fillRect/>
          </a:stretch>
        </p:blipFill>
        <p:spPr>
          <a:xfrm>
            <a:off x="3987795" y="3799839"/>
            <a:ext cx="629919" cy="629919"/>
          </a:xfrm>
          <a:prstGeom prst="rect">
            <a:avLst/>
          </a:prstGeom>
        </p:spPr>
      </p:pic>
      <p:pic>
        <p:nvPicPr>
          <p:cNvPr id="28" name="Espace réservé du contenu 7" descr="Profil masculin">
            <a:extLst>
              <a:ext uri="{FF2B5EF4-FFF2-40B4-BE49-F238E27FC236}">
                <a16:creationId xmlns:a16="http://schemas.microsoft.com/office/drawing/2014/main" id="{3A5BA3BA-D56F-3990-AD91-468E36A359FC}"/>
              </a:ext>
            </a:extLst>
          </p:cNvPr>
          <p:cNvPicPr>
            <a:picLocks noChangeAspect="1"/>
          </p:cNvPicPr>
          <p:nvPr>
            <p:custDataLst>
              <p:tags r:id="rId26"/>
            </p:custDataLst>
          </p:nvPr>
        </p:nvPicPr>
        <p:blipFill>
          <a:blip r:embed="rId75">
            <a:extLst>
              <a:ext uri="{28A0092B-C50C-407E-A947-70E740481C1C}">
                <a14:useLocalDpi xmlns:a14="http://schemas.microsoft.com/office/drawing/2010/main" val="0"/>
              </a:ext>
              <a:ext uri="{96DAC541-7B7A-43D3-8B79-37D633B846F1}">
                <asvg:svgBlip xmlns:asvg="http://schemas.microsoft.com/office/drawing/2016/SVG/main" r:embed="rId76"/>
              </a:ext>
            </a:extLst>
          </a:blip>
          <a:stretch>
            <a:fillRect/>
          </a:stretch>
        </p:blipFill>
        <p:spPr>
          <a:xfrm>
            <a:off x="4617714" y="3799839"/>
            <a:ext cx="629919" cy="629919"/>
          </a:xfrm>
          <a:prstGeom prst="rect">
            <a:avLst/>
          </a:prstGeom>
        </p:spPr>
      </p:pic>
      <p:pic>
        <p:nvPicPr>
          <p:cNvPr id="29" name="Espace réservé du contenu 7" descr="Profil masculin">
            <a:extLst>
              <a:ext uri="{FF2B5EF4-FFF2-40B4-BE49-F238E27FC236}">
                <a16:creationId xmlns:a16="http://schemas.microsoft.com/office/drawing/2014/main" id="{EE92032D-B791-2613-BF20-D162A7A64924}"/>
              </a:ext>
            </a:extLst>
          </p:cNvPr>
          <p:cNvPicPr>
            <a:picLocks noChangeAspect="1"/>
          </p:cNvPicPr>
          <p:nvPr>
            <p:custDataLst>
              <p:tags r:id="rId27"/>
            </p:custDataLst>
          </p:nvPr>
        </p:nvPicPr>
        <p:blipFill>
          <a:blip r:embed="rId75">
            <a:extLst>
              <a:ext uri="{28A0092B-C50C-407E-A947-70E740481C1C}">
                <a14:useLocalDpi xmlns:a14="http://schemas.microsoft.com/office/drawing/2010/main" val="0"/>
              </a:ext>
              <a:ext uri="{96DAC541-7B7A-43D3-8B79-37D633B846F1}">
                <asvg:svgBlip xmlns:asvg="http://schemas.microsoft.com/office/drawing/2016/SVG/main" r:embed="rId76"/>
              </a:ext>
            </a:extLst>
          </a:blip>
          <a:stretch>
            <a:fillRect/>
          </a:stretch>
        </p:blipFill>
        <p:spPr>
          <a:xfrm>
            <a:off x="5247633" y="3799839"/>
            <a:ext cx="629919" cy="629919"/>
          </a:xfrm>
          <a:prstGeom prst="rect">
            <a:avLst/>
          </a:prstGeom>
        </p:spPr>
      </p:pic>
      <p:pic>
        <p:nvPicPr>
          <p:cNvPr id="30" name="Espace réservé du contenu 7" descr="Profil masculin">
            <a:extLst>
              <a:ext uri="{FF2B5EF4-FFF2-40B4-BE49-F238E27FC236}">
                <a16:creationId xmlns:a16="http://schemas.microsoft.com/office/drawing/2014/main" id="{016976A4-B831-0110-CDA1-A077E8DA7D45}"/>
              </a:ext>
            </a:extLst>
          </p:cNvPr>
          <p:cNvPicPr>
            <a:picLocks noChangeAspect="1"/>
          </p:cNvPicPr>
          <p:nvPr>
            <p:custDataLst>
              <p:tags r:id="rId28"/>
            </p:custDataLst>
          </p:nvPr>
        </p:nvPicPr>
        <p:blipFill>
          <a:blip r:embed="rId75">
            <a:extLst>
              <a:ext uri="{28A0092B-C50C-407E-A947-70E740481C1C}">
                <a14:useLocalDpi xmlns:a14="http://schemas.microsoft.com/office/drawing/2010/main" val="0"/>
              </a:ext>
              <a:ext uri="{96DAC541-7B7A-43D3-8B79-37D633B846F1}">
                <asvg:svgBlip xmlns:asvg="http://schemas.microsoft.com/office/drawing/2016/SVG/main" r:embed="rId76"/>
              </a:ext>
            </a:extLst>
          </a:blip>
          <a:stretch>
            <a:fillRect/>
          </a:stretch>
        </p:blipFill>
        <p:spPr>
          <a:xfrm>
            <a:off x="838200" y="4429758"/>
            <a:ext cx="629919" cy="629919"/>
          </a:xfrm>
          <a:prstGeom prst="rect">
            <a:avLst/>
          </a:prstGeom>
        </p:spPr>
      </p:pic>
      <p:pic>
        <p:nvPicPr>
          <p:cNvPr id="31" name="Espace réservé du contenu 7" descr="Profil masculin">
            <a:extLst>
              <a:ext uri="{FF2B5EF4-FFF2-40B4-BE49-F238E27FC236}">
                <a16:creationId xmlns:a16="http://schemas.microsoft.com/office/drawing/2014/main" id="{CDE910DF-B2FD-E29B-E54C-1CBE83772861}"/>
              </a:ext>
            </a:extLst>
          </p:cNvPr>
          <p:cNvPicPr>
            <a:picLocks noChangeAspect="1"/>
          </p:cNvPicPr>
          <p:nvPr>
            <p:custDataLst>
              <p:tags r:id="rId29"/>
            </p:custDataLst>
          </p:nvPr>
        </p:nvPicPr>
        <p:blipFill>
          <a:blip r:embed="rId75">
            <a:extLst>
              <a:ext uri="{28A0092B-C50C-407E-A947-70E740481C1C}">
                <a14:useLocalDpi xmlns:a14="http://schemas.microsoft.com/office/drawing/2010/main" val="0"/>
              </a:ext>
              <a:ext uri="{96DAC541-7B7A-43D3-8B79-37D633B846F1}">
                <asvg:svgBlip xmlns:asvg="http://schemas.microsoft.com/office/drawing/2016/SVG/main" r:embed="rId76"/>
              </a:ext>
            </a:extLst>
          </a:blip>
          <a:stretch>
            <a:fillRect/>
          </a:stretch>
        </p:blipFill>
        <p:spPr>
          <a:xfrm>
            <a:off x="1468119" y="4429758"/>
            <a:ext cx="629919" cy="629919"/>
          </a:xfrm>
          <a:prstGeom prst="rect">
            <a:avLst/>
          </a:prstGeom>
        </p:spPr>
      </p:pic>
      <p:pic>
        <p:nvPicPr>
          <p:cNvPr id="32" name="Espace réservé du contenu 7" descr="Profil masculin">
            <a:extLst>
              <a:ext uri="{FF2B5EF4-FFF2-40B4-BE49-F238E27FC236}">
                <a16:creationId xmlns:a16="http://schemas.microsoft.com/office/drawing/2014/main" id="{C40A34FD-9D06-F849-9A1D-7A8B669BE228}"/>
              </a:ext>
            </a:extLst>
          </p:cNvPr>
          <p:cNvPicPr>
            <a:picLocks noChangeAspect="1"/>
          </p:cNvPicPr>
          <p:nvPr>
            <p:custDataLst>
              <p:tags r:id="rId30"/>
            </p:custDataLst>
          </p:nvPr>
        </p:nvPicPr>
        <p:blipFill>
          <a:blip r:embed="rId75">
            <a:extLst>
              <a:ext uri="{28A0092B-C50C-407E-A947-70E740481C1C}">
                <a14:useLocalDpi xmlns:a14="http://schemas.microsoft.com/office/drawing/2010/main" val="0"/>
              </a:ext>
              <a:ext uri="{96DAC541-7B7A-43D3-8B79-37D633B846F1}">
                <asvg:svgBlip xmlns:asvg="http://schemas.microsoft.com/office/drawing/2016/SVG/main" r:embed="rId76"/>
              </a:ext>
            </a:extLst>
          </a:blip>
          <a:stretch>
            <a:fillRect/>
          </a:stretch>
        </p:blipFill>
        <p:spPr>
          <a:xfrm>
            <a:off x="2098038" y="4429758"/>
            <a:ext cx="629919" cy="629919"/>
          </a:xfrm>
          <a:prstGeom prst="rect">
            <a:avLst/>
          </a:prstGeom>
        </p:spPr>
      </p:pic>
      <p:pic>
        <p:nvPicPr>
          <p:cNvPr id="33" name="Espace réservé du contenu 7" descr="Profil masculin">
            <a:extLst>
              <a:ext uri="{FF2B5EF4-FFF2-40B4-BE49-F238E27FC236}">
                <a16:creationId xmlns:a16="http://schemas.microsoft.com/office/drawing/2014/main" id="{06F8FEF1-D4BF-B113-8509-9E0B266FDF5B}"/>
              </a:ext>
            </a:extLst>
          </p:cNvPr>
          <p:cNvPicPr>
            <a:picLocks noChangeAspect="1"/>
          </p:cNvPicPr>
          <p:nvPr>
            <p:custDataLst>
              <p:tags r:id="rId31"/>
            </p:custDataLst>
          </p:nvPr>
        </p:nvPicPr>
        <p:blipFill>
          <a:blip r:embed="rId75">
            <a:extLst>
              <a:ext uri="{28A0092B-C50C-407E-A947-70E740481C1C}">
                <a14:useLocalDpi xmlns:a14="http://schemas.microsoft.com/office/drawing/2010/main" val="0"/>
              </a:ext>
              <a:ext uri="{96DAC541-7B7A-43D3-8B79-37D633B846F1}">
                <asvg:svgBlip xmlns:asvg="http://schemas.microsoft.com/office/drawing/2016/SVG/main" r:embed="rId76"/>
              </a:ext>
            </a:extLst>
          </a:blip>
          <a:stretch>
            <a:fillRect/>
          </a:stretch>
        </p:blipFill>
        <p:spPr>
          <a:xfrm>
            <a:off x="2727957" y="4429758"/>
            <a:ext cx="629919" cy="629919"/>
          </a:xfrm>
          <a:prstGeom prst="rect">
            <a:avLst/>
          </a:prstGeom>
        </p:spPr>
      </p:pic>
      <p:pic>
        <p:nvPicPr>
          <p:cNvPr id="34" name="Espace réservé du contenu 7" descr="Profil masculin">
            <a:extLst>
              <a:ext uri="{FF2B5EF4-FFF2-40B4-BE49-F238E27FC236}">
                <a16:creationId xmlns:a16="http://schemas.microsoft.com/office/drawing/2014/main" id="{C426B5A4-A851-3F74-6416-BAA61DD9926C}"/>
              </a:ext>
            </a:extLst>
          </p:cNvPr>
          <p:cNvPicPr>
            <a:picLocks noChangeAspect="1"/>
          </p:cNvPicPr>
          <p:nvPr>
            <p:custDataLst>
              <p:tags r:id="rId32"/>
            </p:custDataLst>
          </p:nvPr>
        </p:nvPicPr>
        <p:blipFill>
          <a:blip r:embed="rId75">
            <a:extLst>
              <a:ext uri="{28A0092B-C50C-407E-A947-70E740481C1C}">
                <a14:useLocalDpi xmlns:a14="http://schemas.microsoft.com/office/drawing/2010/main" val="0"/>
              </a:ext>
              <a:ext uri="{96DAC541-7B7A-43D3-8B79-37D633B846F1}">
                <asvg:svgBlip xmlns:asvg="http://schemas.microsoft.com/office/drawing/2016/SVG/main" r:embed="rId76"/>
              </a:ext>
            </a:extLst>
          </a:blip>
          <a:stretch>
            <a:fillRect/>
          </a:stretch>
        </p:blipFill>
        <p:spPr>
          <a:xfrm>
            <a:off x="3357876" y="4429758"/>
            <a:ext cx="629919" cy="629919"/>
          </a:xfrm>
          <a:prstGeom prst="rect">
            <a:avLst/>
          </a:prstGeom>
        </p:spPr>
      </p:pic>
      <p:pic>
        <p:nvPicPr>
          <p:cNvPr id="35" name="Espace réservé du contenu 7" descr="Profil masculin">
            <a:extLst>
              <a:ext uri="{FF2B5EF4-FFF2-40B4-BE49-F238E27FC236}">
                <a16:creationId xmlns:a16="http://schemas.microsoft.com/office/drawing/2014/main" id="{56BFEE7E-E850-9653-FE0A-D2DA4281A001}"/>
              </a:ext>
            </a:extLst>
          </p:cNvPr>
          <p:cNvPicPr>
            <a:picLocks noChangeAspect="1"/>
          </p:cNvPicPr>
          <p:nvPr>
            <p:custDataLst>
              <p:tags r:id="rId33"/>
            </p:custDataLst>
          </p:nvPr>
        </p:nvPicPr>
        <p:blipFill>
          <a:blip r:embed="rId75">
            <a:extLst>
              <a:ext uri="{28A0092B-C50C-407E-A947-70E740481C1C}">
                <a14:useLocalDpi xmlns:a14="http://schemas.microsoft.com/office/drawing/2010/main" val="0"/>
              </a:ext>
              <a:ext uri="{96DAC541-7B7A-43D3-8B79-37D633B846F1}">
                <asvg:svgBlip xmlns:asvg="http://schemas.microsoft.com/office/drawing/2016/SVG/main" r:embed="rId76"/>
              </a:ext>
            </a:extLst>
          </a:blip>
          <a:stretch>
            <a:fillRect/>
          </a:stretch>
        </p:blipFill>
        <p:spPr>
          <a:xfrm>
            <a:off x="3987795" y="4429758"/>
            <a:ext cx="629919" cy="629919"/>
          </a:xfrm>
          <a:prstGeom prst="rect">
            <a:avLst/>
          </a:prstGeom>
        </p:spPr>
      </p:pic>
      <p:pic>
        <p:nvPicPr>
          <p:cNvPr id="36" name="Espace réservé du contenu 7" descr="Profil masculin">
            <a:extLst>
              <a:ext uri="{FF2B5EF4-FFF2-40B4-BE49-F238E27FC236}">
                <a16:creationId xmlns:a16="http://schemas.microsoft.com/office/drawing/2014/main" id="{0CFA2D87-5F11-DB35-D508-D39675A94979}"/>
              </a:ext>
            </a:extLst>
          </p:cNvPr>
          <p:cNvPicPr>
            <a:picLocks noChangeAspect="1"/>
          </p:cNvPicPr>
          <p:nvPr>
            <p:custDataLst>
              <p:tags r:id="rId34"/>
            </p:custDataLst>
          </p:nvPr>
        </p:nvPicPr>
        <p:blipFill>
          <a:blip r:embed="rId75">
            <a:extLst>
              <a:ext uri="{28A0092B-C50C-407E-A947-70E740481C1C}">
                <a14:useLocalDpi xmlns:a14="http://schemas.microsoft.com/office/drawing/2010/main" val="0"/>
              </a:ext>
              <a:ext uri="{96DAC541-7B7A-43D3-8B79-37D633B846F1}">
                <asvg:svgBlip xmlns:asvg="http://schemas.microsoft.com/office/drawing/2016/SVG/main" r:embed="rId76"/>
              </a:ext>
            </a:extLst>
          </a:blip>
          <a:stretch>
            <a:fillRect/>
          </a:stretch>
        </p:blipFill>
        <p:spPr>
          <a:xfrm>
            <a:off x="4617714" y="4429758"/>
            <a:ext cx="629919" cy="629919"/>
          </a:xfrm>
          <a:prstGeom prst="rect">
            <a:avLst/>
          </a:prstGeom>
        </p:spPr>
      </p:pic>
      <p:pic>
        <p:nvPicPr>
          <p:cNvPr id="37" name="Espace réservé du contenu 7" descr="Profil masculin">
            <a:extLst>
              <a:ext uri="{FF2B5EF4-FFF2-40B4-BE49-F238E27FC236}">
                <a16:creationId xmlns:a16="http://schemas.microsoft.com/office/drawing/2014/main" id="{9478AC9E-C89E-94FA-12AD-137ED662BD05}"/>
              </a:ext>
            </a:extLst>
          </p:cNvPr>
          <p:cNvPicPr>
            <a:picLocks noChangeAspect="1"/>
          </p:cNvPicPr>
          <p:nvPr>
            <p:custDataLst>
              <p:tags r:id="rId35"/>
            </p:custDataLst>
          </p:nvPr>
        </p:nvPicPr>
        <p:blipFill>
          <a:blip r:embed="rId75">
            <a:extLst>
              <a:ext uri="{28A0092B-C50C-407E-A947-70E740481C1C}">
                <a14:useLocalDpi xmlns:a14="http://schemas.microsoft.com/office/drawing/2010/main" val="0"/>
              </a:ext>
              <a:ext uri="{96DAC541-7B7A-43D3-8B79-37D633B846F1}">
                <asvg:svgBlip xmlns:asvg="http://schemas.microsoft.com/office/drawing/2016/SVG/main" r:embed="rId76"/>
              </a:ext>
            </a:extLst>
          </a:blip>
          <a:stretch>
            <a:fillRect/>
          </a:stretch>
        </p:blipFill>
        <p:spPr>
          <a:xfrm>
            <a:off x="5247633" y="4429758"/>
            <a:ext cx="629919" cy="629919"/>
          </a:xfrm>
          <a:prstGeom prst="rect">
            <a:avLst/>
          </a:prstGeom>
        </p:spPr>
      </p:pic>
      <mc:AlternateContent xmlns:mc="http://schemas.openxmlformats.org/markup-compatibility/2006" xmlns:a14="http://schemas.microsoft.com/office/drawing/2010/main">
        <mc:Choice Requires="a14">
          <p:sp>
            <p:nvSpPr>
              <p:cNvPr id="38" name="Espace réservé du contenu 3">
                <a:extLst>
                  <a:ext uri="{FF2B5EF4-FFF2-40B4-BE49-F238E27FC236}">
                    <a16:creationId xmlns:a16="http://schemas.microsoft.com/office/drawing/2014/main" id="{3766B067-0676-6D56-2B49-F5411430C570}"/>
                  </a:ext>
                </a:extLst>
              </p:cNvPr>
              <p:cNvSpPr txBox="1">
                <a:spLocks/>
              </p:cNvSpPr>
              <p:nvPr>
                <p:custDataLst>
                  <p:tags r:id="rId36"/>
                </p:custDataLst>
              </p:nvPr>
            </p:nvSpPr>
            <p:spPr>
              <a:xfrm>
                <a:off x="6314450" y="5079998"/>
                <a:ext cx="5181600" cy="10969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a:t>Résultat moyen des bénéficiaires</a:t>
                </a:r>
              </a:p>
              <a:p>
                <a:pPr marL="0" indent="0" algn="ctr">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fr-FR" i="1" smtClean="0">
                          <a:latin typeface="Cambria Math" panose="02040503050406030204" pitchFamily="18" charset="0"/>
                        </a:rPr>
                        <m:t>𝐸</m:t>
                      </m:r>
                      <m:d>
                        <m:dPr>
                          <m:endChr m:val="|"/>
                          <m:ctrlPr>
                            <a:rPr lang="fr-FR" i="1" smtClean="0">
                              <a:latin typeface="Cambria Math" panose="02040503050406030204" pitchFamily="18" charset="0"/>
                            </a:rPr>
                          </m:ctrlPr>
                        </m:dPr>
                        <m:e>
                          <m:sSub>
                            <m:sSubPr>
                              <m:ctrlPr>
                                <a:rPr lang="fr-FR" i="1" smtClean="0">
                                  <a:latin typeface="Cambria Math" panose="02040503050406030204" pitchFamily="18" charset="0"/>
                                </a:rPr>
                              </m:ctrlPr>
                            </m:sSubPr>
                            <m:e>
                              <m:r>
                                <a:rPr lang="fr-FR" i="1" smtClean="0">
                                  <a:latin typeface="Cambria Math" panose="02040503050406030204" pitchFamily="18" charset="0"/>
                                </a:rPr>
                                <m:t>𝑌</m:t>
                              </m:r>
                            </m:e>
                            <m:sub>
                              <m:r>
                                <a:rPr lang="fr-FR" i="1" smtClean="0">
                                  <a:latin typeface="Cambria Math" panose="02040503050406030204" pitchFamily="18" charset="0"/>
                                </a:rPr>
                                <m:t>𝑖</m:t>
                              </m:r>
                            </m:sub>
                          </m:sSub>
                          <m:r>
                            <a:rPr lang="fr-FR" i="1" smtClean="0">
                              <a:latin typeface="Cambria Math" panose="02040503050406030204" pitchFamily="18" charset="0"/>
                            </a:rPr>
                            <m:t> </m:t>
                          </m:r>
                        </m:e>
                      </m:d>
                      <m:r>
                        <a:rPr lang="fr-FR" i="1" smtClean="0">
                          <a:latin typeface="Cambria Math" panose="02040503050406030204" pitchFamily="18" charset="0"/>
                        </a:rPr>
                        <m:t> </m:t>
                      </m:r>
                      <m:sSub>
                        <m:sSubPr>
                          <m:ctrlPr>
                            <a:rPr lang="fr-FR" i="1" smtClean="0">
                              <a:latin typeface="Cambria Math" panose="02040503050406030204" pitchFamily="18" charset="0"/>
                            </a:rPr>
                          </m:ctrlPr>
                        </m:sSubPr>
                        <m:e>
                          <m:r>
                            <a:rPr lang="fr-FR" i="1" smtClean="0">
                              <a:latin typeface="Cambria Math" panose="02040503050406030204" pitchFamily="18" charset="0"/>
                            </a:rPr>
                            <m:t>𝑇</m:t>
                          </m:r>
                        </m:e>
                        <m:sub>
                          <m:r>
                            <a:rPr lang="fr-FR" i="1" smtClean="0">
                              <a:latin typeface="Cambria Math" panose="02040503050406030204" pitchFamily="18" charset="0"/>
                            </a:rPr>
                            <m:t>𝑖</m:t>
                          </m:r>
                        </m:sub>
                      </m:sSub>
                      <m:r>
                        <a:rPr lang="fr-FR" i="1" smtClean="0">
                          <a:latin typeface="Cambria Math" panose="02040503050406030204" pitchFamily="18" charset="0"/>
                        </a:rPr>
                        <m:t>=</m:t>
                      </m:r>
                      <m:r>
                        <a:rPr lang="fr-FR" b="0" i="1" smtClean="0">
                          <a:latin typeface="Cambria Math" panose="02040503050406030204" pitchFamily="18" charset="0"/>
                        </a:rPr>
                        <m:t>0</m:t>
                      </m:r>
                      <m:r>
                        <a:rPr lang="fr-FR" i="1" smtClean="0">
                          <a:latin typeface="Cambria Math" panose="02040503050406030204" pitchFamily="18" charset="0"/>
                        </a:rPr>
                        <m:t>)=</m:t>
                      </m:r>
                      <m:r>
                        <a:rPr lang="fr-FR" i="1" smtClean="0">
                          <a:solidFill>
                            <a:srgbClr val="FF0000"/>
                          </a:solidFill>
                          <a:latin typeface="Cambria Math" panose="02040503050406030204" pitchFamily="18" charset="0"/>
                        </a:rPr>
                        <m:t>𝐸</m:t>
                      </m:r>
                      <m:d>
                        <m:dPr>
                          <m:endChr m:val="|"/>
                          <m:ctrlPr>
                            <a:rPr lang="fr-FR" i="1" smtClean="0">
                              <a:solidFill>
                                <a:srgbClr val="FF0000"/>
                              </a:solidFill>
                              <a:latin typeface="Cambria Math" panose="02040503050406030204" pitchFamily="18" charset="0"/>
                            </a:rPr>
                          </m:ctrlPr>
                        </m:dPr>
                        <m:e>
                          <m:sSub>
                            <m:sSubPr>
                              <m:ctrlPr>
                                <a:rPr lang="fr-FR" i="1" smtClean="0">
                                  <a:solidFill>
                                    <a:srgbClr val="FF0000"/>
                                  </a:solidFill>
                                  <a:latin typeface="Cambria Math" panose="02040503050406030204" pitchFamily="18" charset="0"/>
                                </a:rPr>
                              </m:ctrlPr>
                            </m:sSubPr>
                            <m:e>
                              <m:r>
                                <a:rPr lang="fr-FR" i="1" smtClean="0">
                                  <a:solidFill>
                                    <a:srgbClr val="FF0000"/>
                                  </a:solidFill>
                                  <a:latin typeface="Cambria Math" panose="02040503050406030204" pitchFamily="18" charset="0"/>
                                </a:rPr>
                                <m:t>𝑌</m:t>
                              </m:r>
                              <m:r>
                                <a:rPr lang="fr-FR" b="0" i="1" smtClean="0">
                                  <a:solidFill>
                                    <a:srgbClr val="FF0000"/>
                                  </a:solidFill>
                                  <a:latin typeface="Cambria Math" panose="02040503050406030204" pitchFamily="18" charset="0"/>
                                </a:rPr>
                                <m:t>0</m:t>
                              </m:r>
                            </m:e>
                            <m:sub>
                              <m:r>
                                <a:rPr lang="fr-FR" i="1" smtClean="0">
                                  <a:solidFill>
                                    <a:srgbClr val="FF0000"/>
                                  </a:solidFill>
                                  <a:latin typeface="Cambria Math" panose="02040503050406030204" pitchFamily="18" charset="0"/>
                                </a:rPr>
                                <m:t>𝑖</m:t>
                              </m:r>
                              <m:r>
                                <a:rPr lang="fr-FR" i="1" smtClean="0">
                                  <a:solidFill>
                                    <a:srgbClr val="FF0000"/>
                                  </a:solidFill>
                                  <a:latin typeface="Cambria Math" panose="02040503050406030204" pitchFamily="18" charset="0"/>
                                </a:rPr>
                                <m:t> </m:t>
                              </m:r>
                            </m:sub>
                          </m:sSub>
                        </m:e>
                      </m:d>
                      <m:r>
                        <a:rPr lang="fr-FR" i="1" smtClean="0">
                          <a:solidFill>
                            <a:srgbClr val="FF0000"/>
                          </a:solidFill>
                          <a:latin typeface="Cambria Math" panose="02040503050406030204" pitchFamily="18" charset="0"/>
                        </a:rPr>
                        <m:t> </m:t>
                      </m:r>
                      <m:sSub>
                        <m:sSubPr>
                          <m:ctrlPr>
                            <a:rPr lang="fr-FR" i="1" smtClean="0">
                              <a:solidFill>
                                <a:srgbClr val="FF0000"/>
                              </a:solidFill>
                              <a:latin typeface="Cambria Math" panose="02040503050406030204" pitchFamily="18" charset="0"/>
                            </a:rPr>
                          </m:ctrlPr>
                        </m:sSubPr>
                        <m:e>
                          <m:r>
                            <a:rPr lang="fr-FR" i="1" smtClean="0">
                              <a:solidFill>
                                <a:srgbClr val="FF0000"/>
                              </a:solidFill>
                              <a:latin typeface="Cambria Math" panose="02040503050406030204" pitchFamily="18" charset="0"/>
                            </a:rPr>
                            <m:t>𝑇</m:t>
                          </m:r>
                        </m:e>
                        <m:sub>
                          <m:r>
                            <a:rPr lang="fr-FR" i="1" smtClean="0">
                              <a:solidFill>
                                <a:srgbClr val="FF0000"/>
                              </a:solidFill>
                              <a:latin typeface="Cambria Math" panose="02040503050406030204" pitchFamily="18" charset="0"/>
                            </a:rPr>
                            <m:t>𝑖</m:t>
                          </m:r>
                        </m:sub>
                      </m:sSub>
                      <m:r>
                        <a:rPr lang="fr-FR" i="1" smtClean="0">
                          <a:solidFill>
                            <a:srgbClr val="FF0000"/>
                          </a:solidFill>
                          <a:latin typeface="Cambria Math" panose="02040503050406030204" pitchFamily="18" charset="0"/>
                        </a:rPr>
                        <m:t>=</m:t>
                      </m:r>
                      <m:r>
                        <a:rPr lang="fr-FR" b="0" i="1" smtClean="0">
                          <a:solidFill>
                            <a:srgbClr val="FF0000"/>
                          </a:solidFill>
                          <a:latin typeface="Cambria Math" panose="02040503050406030204" pitchFamily="18" charset="0"/>
                        </a:rPr>
                        <m:t>0</m:t>
                      </m:r>
                      <m:r>
                        <a:rPr lang="fr-FR" i="1" smtClean="0">
                          <a:solidFill>
                            <a:srgbClr val="FF0000"/>
                          </a:solidFill>
                          <a:latin typeface="Cambria Math" panose="02040503050406030204" pitchFamily="18" charset="0"/>
                        </a:rPr>
                        <m:t>)</m:t>
                      </m:r>
                    </m:oMath>
                  </m:oMathPara>
                </a14:m>
                <a:endParaRPr lang="fr-FR"/>
              </a:p>
            </p:txBody>
          </p:sp>
        </mc:Choice>
        <mc:Fallback xmlns="">
          <p:sp>
            <p:nvSpPr>
              <p:cNvPr id="38" name="Espace réservé du contenu 3">
                <a:extLst>
                  <a:ext uri="{FF2B5EF4-FFF2-40B4-BE49-F238E27FC236}">
                    <a16:creationId xmlns:a16="http://schemas.microsoft.com/office/drawing/2014/main" id="{3766B067-0676-6D56-2B49-F5411430C570}"/>
                  </a:ext>
                </a:extLst>
              </p:cNvPr>
              <p:cNvSpPr txBox="1">
                <a:spLocks noRot="1" noChangeAspect="1" noMove="1" noResize="1" noEditPoints="1" noAdjustHandles="1" noChangeArrowheads="1" noChangeShapeType="1" noTextEdit="1"/>
              </p:cNvSpPr>
              <p:nvPr>
                <p:custDataLst>
                  <p:tags r:id="rId77"/>
                </p:custDataLst>
              </p:nvPr>
            </p:nvSpPr>
            <p:spPr>
              <a:xfrm>
                <a:off x="6314450" y="5079998"/>
                <a:ext cx="5181600" cy="1096963"/>
              </a:xfrm>
              <a:prstGeom prst="rect">
                <a:avLst/>
              </a:prstGeom>
              <a:blipFill>
                <a:blip r:embed="rId78"/>
                <a:stretch>
                  <a:fillRect l="-588" t="-8889"/>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39" name="Espace réservé du contenu 4">
                <a:extLst>
                  <a:ext uri="{FF2B5EF4-FFF2-40B4-BE49-F238E27FC236}">
                    <a16:creationId xmlns:a16="http://schemas.microsoft.com/office/drawing/2014/main" id="{60CA6606-E2FD-17B6-0DE1-1B2FDDE265F7}"/>
                  </a:ext>
                </a:extLst>
              </p:cNvPr>
              <p:cNvSpPr txBox="1">
                <a:spLocks/>
              </p:cNvSpPr>
              <p:nvPr>
                <p:custDataLst>
                  <p:tags r:id="rId37"/>
                </p:custDataLst>
              </p:nvPr>
            </p:nvSpPr>
            <p:spPr>
              <a:xfrm>
                <a:off x="6314450" y="1690688"/>
                <a:ext cx="5181600" cy="849312"/>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a:t>Non-bénéficiaires</a:t>
                </a:r>
              </a:p>
              <a:p>
                <a:pPr marL="0" indent="0" algn="ctr">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fr-FR" i="1" smtClean="0">
                              <a:latin typeface="Cambria Math" panose="02040503050406030204" pitchFamily="18" charset="0"/>
                            </a:rPr>
                          </m:ctrlPr>
                        </m:sSubPr>
                        <m:e>
                          <m:r>
                            <a:rPr lang="fr-FR" i="1" smtClean="0">
                              <a:latin typeface="Cambria Math" panose="02040503050406030204" pitchFamily="18" charset="0"/>
                            </a:rPr>
                            <m:t>𝑇</m:t>
                          </m:r>
                        </m:e>
                        <m:sub>
                          <m:r>
                            <a:rPr lang="fr-FR" i="1" smtClean="0">
                              <a:latin typeface="Cambria Math" panose="02040503050406030204" pitchFamily="18" charset="0"/>
                            </a:rPr>
                            <m:t>𝑖</m:t>
                          </m:r>
                        </m:sub>
                      </m:sSub>
                      <m:r>
                        <a:rPr lang="fr-FR" i="1" smtClean="0">
                          <a:latin typeface="Cambria Math" panose="02040503050406030204" pitchFamily="18" charset="0"/>
                        </a:rPr>
                        <m:t>=</m:t>
                      </m:r>
                      <m:r>
                        <a:rPr lang="fr-FR" b="0" i="1" smtClean="0">
                          <a:latin typeface="Cambria Math" panose="02040503050406030204" pitchFamily="18" charset="0"/>
                        </a:rPr>
                        <m:t>0</m:t>
                      </m:r>
                    </m:oMath>
                  </m:oMathPara>
                </a14:m>
                <a:endParaRPr lang="fr-FR"/>
              </a:p>
            </p:txBody>
          </p:sp>
        </mc:Choice>
        <mc:Fallback xmlns="">
          <p:sp>
            <p:nvSpPr>
              <p:cNvPr id="39" name="Espace réservé du contenu 4">
                <a:extLst>
                  <a:ext uri="{FF2B5EF4-FFF2-40B4-BE49-F238E27FC236}">
                    <a16:creationId xmlns:a16="http://schemas.microsoft.com/office/drawing/2014/main" id="{60CA6606-E2FD-17B6-0DE1-1B2FDDE265F7}"/>
                  </a:ext>
                </a:extLst>
              </p:cNvPr>
              <p:cNvSpPr txBox="1">
                <a:spLocks noRot="1" noChangeAspect="1" noMove="1" noResize="1" noEditPoints="1" noAdjustHandles="1" noChangeArrowheads="1" noChangeShapeType="1" noTextEdit="1"/>
              </p:cNvSpPr>
              <p:nvPr>
                <p:custDataLst>
                  <p:tags r:id="rId79"/>
                </p:custDataLst>
              </p:nvPr>
            </p:nvSpPr>
            <p:spPr>
              <a:xfrm>
                <a:off x="6314450" y="1690688"/>
                <a:ext cx="5181600" cy="849312"/>
              </a:xfrm>
              <a:prstGeom prst="rect">
                <a:avLst/>
              </a:prstGeom>
              <a:blipFill>
                <a:blip r:embed="rId80"/>
                <a:stretch>
                  <a:fillRect t="-15714"/>
                </a:stretch>
              </a:blipFill>
            </p:spPr>
            <p:txBody>
              <a:bodyPr/>
              <a:lstStyle/>
              <a:p>
                <a:r>
                  <a:rPr lang="fr-FR">
                    <a:noFill/>
                  </a:rPr>
                  <a:t> </a:t>
                </a:r>
              </a:p>
            </p:txBody>
          </p:sp>
        </mc:Fallback>
      </mc:AlternateContent>
      <p:pic>
        <p:nvPicPr>
          <p:cNvPr id="40" name="Espace réservé du contenu 7" descr="Profil masculin">
            <a:extLst>
              <a:ext uri="{FF2B5EF4-FFF2-40B4-BE49-F238E27FC236}">
                <a16:creationId xmlns:a16="http://schemas.microsoft.com/office/drawing/2014/main" id="{6C3F41E6-5DCB-14E1-6486-47A12FD1DB83}"/>
              </a:ext>
            </a:extLst>
          </p:cNvPr>
          <p:cNvPicPr>
            <a:picLocks noChangeAspect="1"/>
          </p:cNvPicPr>
          <p:nvPr>
            <p:custDataLst>
              <p:tags r:id="rId38"/>
            </p:custDataLst>
          </p:nvPr>
        </p:nvPicPr>
        <p:blipFill>
          <a:blip r:embed="rId81">
            <a:extLst>
              <a:ext uri="{28A0092B-C50C-407E-A947-70E740481C1C}">
                <a14:useLocalDpi xmlns:a14="http://schemas.microsoft.com/office/drawing/2010/main" val="0"/>
              </a:ext>
              <a:ext uri="{96DAC541-7B7A-43D3-8B79-37D633B846F1}">
                <asvg:svgBlip xmlns:asvg="http://schemas.microsoft.com/office/drawing/2016/SVG/main" r:embed="rId82"/>
              </a:ext>
            </a:extLst>
          </a:blip>
          <a:stretch>
            <a:fillRect/>
          </a:stretch>
        </p:blipFill>
        <p:spPr>
          <a:xfrm>
            <a:off x="6314450" y="2540000"/>
            <a:ext cx="629919" cy="629919"/>
          </a:xfrm>
          <a:prstGeom prst="rect">
            <a:avLst/>
          </a:prstGeom>
        </p:spPr>
      </p:pic>
      <p:pic>
        <p:nvPicPr>
          <p:cNvPr id="41" name="Espace réservé du contenu 7" descr="Profil masculin">
            <a:extLst>
              <a:ext uri="{FF2B5EF4-FFF2-40B4-BE49-F238E27FC236}">
                <a16:creationId xmlns:a16="http://schemas.microsoft.com/office/drawing/2014/main" id="{A5ED2E1A-6B1F-24F5-244C-35508E149617}"/>
              </a:ext>
            </a:extLst>
          </p:cNvPr>
          <p:cNvPicPr>
            <a:picLocks noChangeAspect="1"/>
          </p:cNvPicPr>
          <p:nvPr>
            <p:custDataLst>
              <p:tags r:id="rId39"/>
            </p:custDataLst>
          </p:nvPr>
        </p:nvPicPr>
        <p:blipFill>
          <a:blip r:embed="rId81">
            <a:extLst>
              <a:ext uri="{28A0092B-C50C-407E-A947-70E740481C1C}">
                <a14:useLocalDpi xmlns:a14="http://schemas.microsoft.com/office/drawing/2010/main" val="0"/>
              </a:ext>
              <a:ext uri="{96DAC541-7B7A-43D3-8B79-37D633B846F1}">
                <asvg:svgBlip xmlns:asvg="http://schemas.microsoft.com/office/drawing/2016/SVG/main" r:embed="rId82"/>
              </a:ext>
            </a:extLst>
          </a:blip>
          <a:stretch>
            <a:fillRect/>
          </a:stretch>
        </p:blipFill>
        <p:spPr>
          <a:xfrm>
            <a:off x="6944369" y="2540000"/>
            <a:ext cx="629919" cy="629919"/>
          </a:xfrm>
          <a:prstGeom prst="rect">
            <a:avLst/>
          </a:prstGeom>
        </p:spPr>
      </p:pic>
      <p:pic>
        <p:nvPicPr>
          <p:cNvPr id="42" name="Espace réservé du contenu 7" descr="Profil masculin">
            <a:extLst>
              <a:ext uri="{FF2B5EF4-FFF2-40B4-BE49-F238E27FC236}">
                <a16:creationId xmlns:a16="http://schemas.microsoft.com/office/drawing/2014/main" id="{E3FD8759-87BC-568E-7B05-B8191D4C0E89}"/>
              </a:ext>
            </a:extLst>
          </p:cNvPr>
          <p:cNvPicPr>
            <a:picLocks noChangeAspect="1"/>
          </p:cNvPicPr>
          <p:nvPr>
            <p:custDataLst>
              <p:tags r:id="rId40"/>
            </p:custDataLst>
          </p:nvPr>
        </p:nvPicPr>
        <p:blipFill>
          <a:blip r:embed="rId81">
            <a:extLst>
              <a:ext uri="{28A0092B-C50C-407E-A947-70E740481C1C}">
                <a14:useLocalDpi xmlns:a14="http://schemas.microsoft.com/office/drawing/2010/main" val="0"/>
              </a:ext>
              <a:ext uri="{96DAC541-7B7A-43D3-8B79-37D633B846F1}">
                <asvg:svgBlip xmlns:asvg="http://schemas.microsoft.com/office/drawing/2016/SVG/main" r:embed="rId82"/>
              </a:ext>
            </a:extLst>
          </a:blip>
          <a:stretch>
            <a:fillRect/>
          </a:stretch>
        </p:blipFill>
        <p:spPr>
          <a:xfrm>
            <a:off x="7574288" y="2540000"/>
            <a:ext cx="629919" cy="629919"/>
          </a:xfrm>
          <a:prstGeom prst="rect">
            <a:avLst/>
          </a:prstGeom>
        </p:spPr>
      </p:pic>
      <p:pic>
        <p:nvPicPr>
          <p:cNvPr id="43" name="Espace réservé du contenu 7" descr="Profil masculin">
            <a:extLst>
              <a:ext uri="{FF2B5EF4-FFF2-40B4-BE49-F238E27FC236}">
                <a16:creationId xmlns:a16="http://schemas.microsoft.com/office/drawing/2014/main" id="{95A02BDE-A361-8B8C-B4BB-68B1D5542DFB}"/>
              </a:ext>
            </a:extLst>
          </p:cNvPr>
          <p:cNvPicPr>
            <a:picLocks noChangeAspect="1"/>
          </p:cNvPicPr>
          <p:nvPr>
            <p:custDataLst>
              <p:tags r:id="rId41"/>
            </p:custDataLst>
          </p:nvPr>
        </p:nvPicPr>
        <p:blipFill>
          <a:blip r:embed="rId81">
            <a:extLst>
              <a:ext uri="{28A0092B-C50C-407E-A947-70E740481C1C}">
                <a14:useLocalDpi xmlns:a14="http://schemas.microsoft.com/office/drawing/2010/main" val="0"/>
              </a:ext>
              <a:ext uri="{96DAC541-7B7A-43D3-8B79-37D633B846F1}">
                <asvg:svgBlip xmlns:asvg="http://schemas.microsoft.com/office/drawing/2016/SVG/main" r:embed="rId82"/>
              </a:ext>
            </a:extLst>
          </a:blip>
          <a:stretch>
            <a:fillRect/>
          </a:stretch>
        </p:blipFill>
        <p:spPr>
          <a:xfrm>
            <a:off x="8204207" y="2540000"/>
            <a:ext cx="629919" cy="629919"/>
          </a:xfrm>
          <a:prstGeom prst="rect">
            <a:avLst/>
          </a:prstGeom>
        </p:spPr>
      </p:pic>
      <p:pic>
        <p:nvPicPr>
          <p:cNvPr id="44" name="Espace réservé du contenu 7" descr="Profil masculin">
            <a:extLst>
              <a:ext uri="{FF2B5EF4-FFF2-40B4-BE49-F238E27FC236}">
                <a16:creationId xmlns:a16="http://schemas.microsoft.com/office/drawing/2014/main" id="{5D0BF9F6-493D-3D76-E267-F98BD35D687F}"/>
              </a:ext>
            </a:extLst>
          </p:cNvPr>
          <p:cNvPicPr>
            <a:picLocks noChangeAspect="1"/>
          </p:cNvPicPr>
          <p:nvPr>
            <p:custDataLst>
              <p:tags r:id="rId42"/>
            </p:custDataLst>
          </p:nvPr>
        </p:nvPicPr>
        <p:blipFill>
          <a:blip r:embed="rId81">
            <a:extLst>
              <a:ext uri="{28A0092B-C50C-407E-A947-70E740481C1C}">
                <a14:useLocalDpi xmlns:a14="http://schemas.microsoft.com/office/drawing/2010/main" val="0"/>
              </a:ext>
              <a:ext uri="{96DAC541-7B7A-43D3-8B79-37D633B846F1}">
                <asvg:svgBlip xmlns:asvg="http://schemas.microsoft.com/office/drawing/2016/SVG/main" r:embed="rId82"/>
              </a:ext>
            </a:extLst>
          </a:blip>
          <a:stretch>
            <a:fillRect/>
          </a:stretch>
        </p:blipFill>
        <p:spPr>
          <a:xfrm>
            <a:off x="8834126" y="2540000"/>
            <a:ext cx="629919" cy="629919"/>
          </a:xfrm>
          <a:prstGeom prst="rect">
            <a:avLst/>
          </a:prstGeom>
        </p:spPr>
      </p:pic>
      <p:pic>
        <p:nvPicPr>
          <p:cNvPr id="45" name="Espace réservé du contenu 7" descr="Profil masculin">
            <a:extLst>
              <a:ext uri="{FF2B5EF4-FFF2-40B4-BE49-F238E27FC236}">
                <a16:creationId xmlns:a16="http://schemas.microsoft.com/office/drawing/2014/main" id="{57074A40-B12F-D2E0-EE07-85F28AB8BE4E}"/>
              </a:ext>
            </a:extLst>
          </p:cNvPr>
          <p:cNvPicPr>
            <a:picLocks noChangeAspect="1"/>
          </p:cNvPicPr>
          <p:nvPr>
            <p:custDataLst>
              <p:tags r:id="rId43"/>
            </p:custDataLst>
          </p:nvPr>
        </p:nvPicPr>
        <p:blipFill>
          <a:blip r:embed="rId81">
            <a:extLst>
              <a:ext uri="{28A0092B-C50C-407E-A947-70E740481C1C}">
                <a14:useLocalDpi xmlns:a14="http://schemas.microsoft.com/office/drawing/2010/main" val="0"/>
              </a:ext>
              <a:ext uri="{96DAC541-7B7A-43D3-8B79-37D633B846F1}">
                <asvg:svgBlip xmlns:asvg="http://schemas.microsoft.com/office/drawing/2016/SVG/main" r:embed="rId82"/>
              </a:ext>
            </a:extLst>
          </a:blip>
          <a:stretch>
            <a:fillRect/>
          </a:stretch>
        </p:blipFill>
        <p:spPr>
          <a:xfrm>
            <a:off x="9464045" y="2540000"/>
            <a:ext cx="629919" cy="629919"/>
          </a:xfrm>
          <a:prstGeom prst="rect">
            <a:avLst/>
          </a:prstGeom>
        </p:spPr>
      </p:pic>
      <p:pic>
        <p:nvPicPr>
          <p:cNvPr id="46" name="Espace réservé du contenu 7" descr="Profil masculin">
            <a:extLst>
              <a:ext uri="{FF2B5EF4-FFF2-40B4-BE49-F238E27FC236}">
                <a16:creationId xmlns:a16="http://schemas.microsoft.com/office/drawing/2014/main" id="{FC4A488F-8E5C-A94B-C17B-C2E8E0F4CD45}"/>
              </a:ext>
            </a:extLst>
          </p:cNvPr>
          <p:cNvPicPr>
            <a:picLocks noChangeAspect="1"/>
          </p:cNvPicPr>
          <p:nvPr>
            <p:custDataLst>
              <p:tags r:id="rId44"/>
            </p:custDataLst>
          </p:nvPr>
        </p:nvPicPr>
        <p:blipFill>
          <a:blip r:embed="rId81">
            <a:extLst>
              <a:ext uri="{28A0092B-C50C-407E-A947-70E740481C1C}">
                <a14:useLocalDpi xmlns:a14="http://schemas.microsoft.com/office/drawing/2010/main" val="0"/>
              </a:ext>
              <a:ext uri="{96DAC541-7B7A-43D3-8B79-37D633B846F1}">
                <asvg:svgBlip xmlns:asvg="http://schemas.microsoft.com/office/drawing/2016/SVG/main" r:embed="rId82"/>
              </a:ext>
            </a:extLst>
          </a:blip>
          <a:stretch>
            <a:fillRect/>
          </a:stretch>
        </p:blipFill>
        <p:spPr>
          <a:xfrm>
            <a:off x="10093964" y="2540000"/>
            <a:ext cx="629919" cy="629919"/>
          </a:xfrm>
          <a:prstGeom prst="rect">
            <a:avLst/>
          </a:prstGeom>
        </p:spPr>
      </p:pic>
      <p:pic>
        <p:nvPicPr>
          <p:cNvPr id="47" name="Espace réservé du contenu 7" descr="Profil masculin">
            <a:extLst>
              <a:ext uri="{FF2B5EF4-FFF2-40B4-BE49-F238E27FC236}">
                <a16:creationId xmlns:a16="http://schemas.microsoft.com/office/drawing/2014/main" id="{D4FF41B8-3AEF-69F3-A75D-C9780AC6F9BD}"/>
              </a:ext>
            </a:extLst>
          </p:cNvPr>
          <p:cNvPicPr>
            <a:picLocks noChangeAspect="1"/>
          </p:cNvPicPr>
          <p:nvPr>
            <p:custDataLst>
              <p:tags r:id="rId45"/>
            </p:custDataLst>
          </p:nvPr>
        </p:nvPicPr>
        <p:blipFill>
          <a:blip r:embed="rId81">
            <a:extLst>
              <a:ext uri="{28A0092B-C50C-407E-A947-70E740481C1C}">
                <a14:useLocalDpi xmlns:a14="http://schemas.microsoft.com/office/drawing/2010/main" val="0"/>
              </a:ext>
              <a:ext uri="{96DAC541-7B7A-43D3-8B79-37D633B846F1}">
                <asvg:svgBlip xmlns:asvg="http://schemas.microsoft.com/office/drawing/2016/SVG/main" r:embed="rId82"/>
              </a:ext>
            </a:extLst>
          </a:blip>
          <a:stretch>
            <a:fillRect/>
          </a:stretch>
        </p:blipFill>
        <p:spPr>
          <a:xfrm>
            <a:off x="10723883" y="2540000"/>
            <a:ext cx="629919" cy="629919"/>
          </a:xfrm>
          <a:prstGeom prst="rect">
            <a:avLst/>
          </a:prstGeom>
        </p:spPr>
      </p:pic>
      <p:pic>
        <p:nvPicPr>
          <p:cNvPr id="48" name="Espace réservé du contenu 7" descr="Profil masculin">
            <a:extLst>
              <a:ext uri="{FF2B5EF4-FFF2-40B4-BE49-F238E27FC236}">
                <a16:creationId xmlns:a16="http://schemas.microsoft.com/office/drawing/2014/main" id="{B0ED7162-6DCB-1D31-645F-54552D726CFB}"/>
              </a:ext>
            </a:extLst>
          </p:cNvPr>
          <p:cNvPicPr>
            <a:picLocks noChangeAspect="1"/>
          </p:cNvPicPr>
          <p:nvPr>
            <p:custDataLst>
              <p:tags r:id="rId46"/>
            </p:custDataLst>
          </p:nvPr>
        </p:nvPicPr>
        <p:blipFill>
          <a:blip r:embed="rId81">
            <a:extLst>
              <a:ext uri="{28A0092B-C50C-407E-A947-70E740481C1C}">
                <a14:useLocalDpi xmlns:a14="http://schemas.microsoft.com/office/drawing/2010/main" val="0"/>
              </a:ext>
              <a:ext uri="{96DAC541-7B7A-43D3-8B79-37D633B846F1}">
                <asvg:svgBlip xmlns:asvg="http://schemas.microsoft.com/office/drawing/2016/SVG/main" r:embed="rId82"/>
              </a:ext>
            </a:extLst>
          </a:blip>
          <a:stretch>
            <a:fillRect/>
          </a:stretch>
        </p:blipFill>
        <p:spPr>
          <a:xfrm>
            <a:off x="6314450" y="3169919"/>
            <a:ext cx="629919" cy="629919"/>
          </a:xfrm>
          <a:prstGeom prst="rect">
            <a:avLst/>
          </a:prstGeom>
        </p:spPr>
      </p:pic>
      <p:pic>
        <p:nvPicPr>
          <p:cNvPr id="49" name="Espace réservé du contenu 7" descr="Profil masculin">
            <a:extLst>
              <a:ext uri="{FF2B5EF4-FFF2-40B4-BE49-F238E27FC236}">
                <a16:creationId xmlns:a16="http://schemas.microsoft.com/office/drawing/2014/main" id="{675C0216-E1FA-E996-08BB-9E4EF8683ED2}"/>
              </a:ext>
            </a:extLst>
          </p:cNvPr>
          <p:cNvPicPr>
            <a:picLocks noChangeAspect="1"/>
          </p:cNvPicPr>
          <p:nvPr>
            <p:custDataLst>
              <p:tags r:id="rId47"/>
            </p:custDataLst>
          </p:nvPr>
        </p:nvPicPr>
        <p:blipFill>
          <a:blip r:embed="rId81">
            <a:extLst>
              <a:ext uri="{28A0092B-C50C-407E-A947-70E740481C1C}">
                <a14:useLocalDpi xmlns:a14="http://schemas.microsoft.com/office/drawing/2010/main" val="0"/>
              </a:ext>
              <a:ext uri="{96DAC541-7B7A-43D3-8B79-37D633B846F1}">
                <asvg:svgBlip xmlns:asvg="http://schemas.microsoft.com/office/drawing/2016/SVG/main" r:embed="rId82"/>
              </a:ext>
            </a:extLst>
          </a:blip>
          <a:stretch>
            <a:fillRect/>
          </a:stretch>
        </p:blipFill>
        <p:spPr>
          <a:xfrm>
            <a:off x="6944369" y="3169919"/>
            <a:ext cx="629919" cy="629919"/>
          </a:xfrm>
          <a:prstGeom prst="rect">
            <a:avLst/>
          </a:prstGeom>
        </p:spPr>
      </p:pic>
      <p:pic>
        <p:nvPicPr>
          <p:cNvPr id="50" name="Espace réservé du contenu 7" descr="Profil masculin">
            <a:extLst>
              <a:ext uri="{FF2B5EF4-FFF2-40B4-BE49-F238E27FC236}">
                <a16:creationId xmlns:a16="http://schemas.microsoft.com/office/drawing/2014/main" id="{FA03883A-591B-DDF5-3015-2CF64FB0FBB9}"/>
              </a:ext>
            </a:extLst>
          </p:cNvPr>
          <p:cNvPicPr>
            <a:picLocks noChangeAspect="1"/>
          </p:cNvPicPr>
          <p:nvPr>
            <p:custDataLst>
              <p:tags r:id="rId48"/>
            </p:custDataLst>
          </p:nvPr>
        </p:nvPicPr>
        <p:blipFill>
          <a:blip r:embed="rId81">
            <a:extLst>
              <a:ext uri="{28A0092B-C50C-407E-A947-70E740481C1C}">
                <a14:useLocalDpi xmlns:a14="http://schemas.microsoft.com/office/drawing/2010/main" val="0"/>
              </a:ext>
              <a:ext uri="{96DAC541-7B7A-43D3-8B79-37D633B846F1}">
                <asvg:svgBlip xmlns:asvg="http://schemas.microsoft.com/office/drawing/2016/SVG/main" r:embed="rId82"/>
              </a:ext>
            </a:extLst>
          </a:blip>
          <a:stretch>
            <a:fillRect/>
          </a:stretch>
        </p:blipFill>
        <p:spPr>
          <a:xfrm>
            <a:off x="7574288" y="3169919"/>
            <a:ext cx="629919" cy="629919"/>
          </a:xfrm>
          <a:prstGeom prst="rect">
            <a:avLst/>
          </a:prstGeom>
        </p:spPr>
      </p:pic>
      <p:pic>
        <p:nvPicPr>
          <p:cNvPr id="51" name="Espace réservé du contenu 7" descr="Profil masculin">
            <a:extLst>
              <a:ext uri="{FF2B5EF4-FFF2-40B4-BE49-F238E27FC236}">
                <a16:creationId xmlns:a16="http://schemas.microsoft.com/office/drawing/2014/main" id="{7EF98805-49D7-633F-B941-D513EC07F21D}"/>
              </a:ext>
            </a:extLst>
          </p:cNvPr>
          <p:cNvPicPr>
            <a:picLocks noChangeAspect="1"/>
          </p:cNvPicPr>
          <p:nvPr>
            <p:custDataLst>
              <p:tags r:id="rId49"/>
            </p:custDataLst>
          </p:nvPr>
        </p:nvPicPr>
        <p:blipFill>
          <a:blip r:embed="rId81">
            <a:extLst>
              <a:ext uri="{28A0092B-C50C-407E-A947-70E740481C1C}">
                <a14:useLocalDpi xmlns:a14="http://schemas.microsoft.com/office/drawing/2010/main" val="0"/>
              </a:ext>
              <a:ext uri="{96DAC541-7B7A-43D3-8B79-37D633B846F1}">
                <asvg:svgBlip xmlns:asvg="http://schemas.microsoft.com/office/drawing/2016/SVG/main" r:embed="rId82"/>
              </a:ext>
            </a:extLst>
          </a:blip>
          <a:stretch>
            <a:fillRect/>
          </a:stretch>
        </p:blipFill>
        <p:spPr>
          <a:xfrm>
            <a:off x="8204207" y="3169919"/>
            <a:ext cx="629919" cy="629919"/>
          </a:xfrm>
          <a:prstGeom prst="rect">
            <a:avLst/>
          </a:prstGeom>
        </p:spPr>
      </p:pic>
      <p:pic>
        <p:nvPicPr>
          <p:cNvPr id="52" name="Espace réservé du contenu 7" descr="Profil masculin">
            <a:extLst>
              <a:ext uri="{FF2B5EF4-FFF2-40B4-BE49-F238E27FC236}">
                <a16:creationId xmlns:a16="http://schemas.microsoft.com/office/drawing/2014/main" id="{641AEDD0-C28A-D453-2147-658E838C4FD7}"/>
              </a:ext>
            </a:extLst>
          </p:cNvPr>
          <p:cNvPicPr>
            <a:picLocks noChangeAspect="1"/>
          </p:cNvPicPr>
          <p:nvPr>
            <p:custDataLst>
              <p:tags r:id="rId50"/>
            </p:custDataLst>
          </p:nvPr>
        </p:nvPicPr>
        <p:blipFill>
          <a:blip r:embed="rId81">
            <a:extLst>
              <a:ext uri="{28A0092B-C50C-407E-A947-70E740481C1C}">
                <a14:useLocalDpi xmlns:a14="http://schemas.microsoft.com/office/drawing/2010/main" val="0"/>
              </a:ext>
              <a:ext uri="{96DAC541-7B7A-43D3-8B79-37D633B846F1}">
                <asvg:svgBlip xmlns:asvg="http://schemas.microsoft.com/office/drawing/2016/SVG/main" r:embed="rId82"/>
              </a:ext>
            </a:extLst>
          </a:blip>
          <a:stretch>
            <a:fillRect/>
          </a:stretch>
        </p:blipFill>
        <p:spPr>
          <a:xfrm>
            <a:off x="8834126" y="3169919"/>
            <a:ext cx="629919" cy="629919"/>
          </a:xfrm>
          <a:prstGeom prst="rect">
            <a:avLst/>
          </a:prstGeom>
        </p:spPr>
      </p:pic>
      <p:pic>
        <p:nvPicPr>
          <p:cNvPr id="53" name="Espace réservé du contenu 7" descr="Profil masculin">
            <a:extLst>
              <a:ext uri="{FF2B5EF4-FFF2-40B4-BE49-F238E27FC236}">
                <a16:creationId xmlns:a16="http://schemas.microsoft.com/office/drawing/2014/main" id="{23C6B7A3-7752-25F9-5F65-A127E02103B1}"/>
              </a:ext>
            </a:extLst>
          </p:cNvPr>
          <p:cNvPicPr>
            <a:picLocks noChangeAspect="1"/>
          </p:cNvPicPr>
          <p:nvPr>
            <p:custDataLst>
              <p:tags r:id="rId51"/>
            </p:custDataLst>
          </p:nvPr>
        </p:nvPicPr>
        <p:blipFill>
          <a:blip r:embed="rId81">
            <a:extLst>
              <a:ext uri="{28A0092B-C50C-407E-A947-70E740481C1C}">
                <a14:useLocalDpi xmlns:a14="http://schemas.microsoft.com/office/drawing/2010/main" val="0"/>
              </a:ext>
              <a:ext uri="{96DAC541-7B7A-43D3-8B79-37D633B846F1}">
                <asvg:svgBlip xmlns:asvg="http://schemas.microsoft.com/office/drawing/2016/SVG/main" r:embed="rId82"/>
              </a:ext>
            </a:extLst>
          </a:blip>
          <a:stretch>
            <a:fillRect/>
          </a:stretch>
        </p:blipFill>
        <p:spPr>
          <a:xfrm>
            <a:off x="9464045" y="3169919"/>
            <a:ext cx="629919" cy="629919"/>
          </a:xfrm>
          <a:prstGeom prst="rect">
            <a:avLst/>
          </a:prstGeom>
        </p:spPr>
      </p:pic>
      <p:pic>
        <p:nvPicPr>
          <p:cNvPr id="54" name="Espace réservé du contenu 7" descr="Profil masculin">
            <a:extLst>
              <a:ext uri="{FF2B5EF4-FFF2-40B4-BE49-F238E27FC236}">
                <a16:creationId xmlns:a16="http://schemas.microsoft.com/office/drawing/2014/main" id="{8B5D4F22-7BEC-9AE2-6CED-206B597DC464}"/>
              </a:ext>
            </a:extLst>
          </p:cNvPr>
          <p:cNvPicPr>
            <a:picLocks noChangeAspect="1"/>
          </p:cNvPicPr>
          <p:nvPr>
            <p:custDataLst>
              <p:tags r:id="rId52"/>
            </p:custDataLst>
          </p:nvPr>
        </p:nvPicPr>
        <p:blipFill>
          <a:blip r:embed="rId81">
            <a:extLst>
              <a:ext uri="{28A0092B-C50C-407E-A947-70E740481C1C}">
                <a14:useLocalDpi xmlns:a14="http://schemas.microsoft.com/office/drawing/2010/main" val="0"/>
              </a:ext>
              <a:ext uri="{96DAC541-7B7A-43D3-8B79-37D633B846F1}">
                <asvg:svgBlip xmlns:asvg="http://schemas.microsoft.com/office/drawing/2016/SVG/main" r:embed="rId82"/>
              </a:ext>
            </a:extLst>
          </a:blip>
          <a:stretch>
            <a:fillRect/>
          </a:stretch>
        </p:blipFill>
        <p:spPr>
          <a:xfrm>
            <a:off x="10093964" y="3169919"/>
            <a:ext cx="629919" cy="629919"/>
          </a:xfrm>
          <a:prstGeom prst="rect">
            <a:avLst/>
          </a:prstGeom>
        </p:spPr>
      </p:pic>
      <p:pic>
        <p:nvPicPr>
          <p:cNvPr id="55" name="Espace réservé du contenu 7" descr="Profil masculin">
            <a:extLst>
              <a:ext uri="{FF2B5EF4-FFF2-40B4-BE49-F238E27FC236}">
                <a16:creationId xmlns:a16="http://schemas.microsoft.com/office/drawing/2014/main" id="{3E1D3429-CAC1-60C6-707A-A1ED5E173B24}"/>
              </a:ext>
            </a:extLst>
          </p:cNvPr>
          <p:cNvPicPr>
            <a:picLocks noChangeAspect="1"/>
          </p:cNvPicPr>
          <p:nvPr>
            <p:custDataLst>
              <p:tags r:id="rId53"/>
            </p:custDataLst>
          </p:nvPr>
        </p:nvPicPr>
        <p:blipFill>
          <a:blip r:embed="rId81">
            <a:extLst>
              <a:ext uri="{28A0092B-C50C-407E-A947-70E740481C1C}">
                <a14:useLocalDpi xmlns:a14="http://schemas.microsoft.com/office/drawing/2010/main" val="0"/>
              </a:ext>
              <a:ext uri="{96DAC541-7B7A-43D3-8B79-37D633B846F1}">
                <asvg:svgBlip xmlns:asvg="http://schemas.microsoft.com/office/drawing/2016/SVG/main" r:embed="rId82"/>
              </a:ext>
            </a:extLst>
          </a:blip>
          <a:stretch>
            <a:fillRect/>
          </a:stretch>
        </p:blipFill>
        <p:spPr>
          <a:xfrm>
            <a:off x="10723883" y="3169919"/>
            <a:ext cx="629919" cy="629919"/>
          </a:xfrm>
          <a:prstGeom prst="rect">
            <a:avLst/>
          </a:prstGeom>
        </p:spPr>
      </p:pic>
      <p:pic>
        <p:nvPicPr>
          <p:cNvPr id="56" name="Espace réservé du contenu 7" descr="Profil masculin">
            <a:extLst>
              <a:ext uri="{FF2B5EF4-FFF2-40B4-BE49-F238E27FC236}">
                <a16:creationId xmlns:a16="http://schemas.microsoft.com/office/drawing/2014/main" id="{908F52BB-7BD5-0854-AA21-2003D0500900}"/>
              </a:ext>
            </a:extLst>
          </p:cNvPr>
          <p:cNvPicPr>
            <a:picLocks noChangeAspect="1"/>
          </p:cNvPicPr>
          <p:nvPr>
            <p:custDataLst>
              <p:tags r:id="rId54"/>
            </p:custDataLst>
          </p:nvPr>
        </p:nvPicPr>
        <p:blipFill>
          <a:blip r:embed="rId81">
            <a:extLst>
              <a:ext uri="{28A0092B-C50C-407E-A947-70E740481C1C}">
                <a14:useLocalDpi xmlns:a14="http://schemas.microsoft.com/office/drawing/2010/main" val="0"/>
              </a:ext>
              <a:ext uri="{96DAC541-7B7A-43D3-8B79-37D633B846F1}">
                <asvg:svgBlip xmlns:asvg="http://schemas.microsoft.com/office/drawing/2016/SVG/main" r:embed="rId82"/>
              </a:ext>
            </a:extLst>
          </a:blip>
          <a:stretch>
            <a:fillRect/>
          </a:stretch>
        </p:blipFill>
        <p:spPr>
          <a:xfrm>
            <a:off x="6314450" y="3799838"/>
            <a:ext cx="629919" cy="629919"/>
          </a:xfrm>
          <a:prstGeom prst="rect">
            <a:avLst/>
          </a:prstGeom>
        </p:spPr>
      </p:pic>
      <p:pic>
        <p:nvPicPr>
          <p:cNvPr id="57" name="Espace réservé du contenu 7" descr="Profil masculin">
            <a:extLst>
              <a:ext uri="{FF2B5EF4-FFF2-40B4-BE49-F238E27FC236}">
                <a16:creationId xmlns:a16="http://schemas.microsoft.com/office/drawing/2014/main" id="{ED73C6B4-0B31-73A8-9883-2D559C25475F}"/>
              </a:ext>
            </a:extLst>
          </p:cNvPr>
          <p:cNvPicPr>
            <a:picLocks noChangeAspect="1"/>
          </p:cNvPicPr>
          <p:nvPr>
            <p:custDataLst>
              <p:tags r:id="rId55"/>
            </p:custDataLst>
          </p:nvPr>
        </p:nvPicPr>
        <p:blipFill>
          <a:blip r:embed="rId81">
            <a:extLst>
              <a:ext uri="{28A0092B-C50C-407E-A947-70E740481C1C}">
                <a14:useLocalDpi xmlns:a14="http://schemas.microsoft.com/office/drawing/2010/main" val="0"/>
              </a:ext>
              <a:ext uri="{96DAC541-7B7A-43D3-8B79-37D633B846F1}">
                <asvg:svgBlip xmlns:asvg="http://schemas.microsoft.com/office/drawing/2016/SVG/main" r:embed="rId82"/>
              </a:ext>
            </a:extLst>
          </a:blip>
          <a:stretch>
            <a:fillRect/>
          </a:stretch>
        </p:blipFill>
        <p:spPr>
          <a:xfrm>
            <a:off x="6944369" y="3799838"/>
            <a:ext cx="629919" cy="629919"/>
          </a:xfrm>
          <a:prstGeom prst="rect">
            <a:avLst/>
          </a:prstGeom>
        </p:spPr>
      </p:pic>
      <p:pic>
        <p:nvPicPr>
          <p:cNvPr id="58" name="Espace réservé du contenu 7" descr="Profil masculin">
            <a:extLst>
              <a:ext uri="{FF2B5EF4-FFF2-40B4-BE49-F238E27FC236}">
                <a16:creationId xmlns:a16="http://schemas.microsoft.com/office/drawing/2014/main" id="{61477111-B92E-6D02-71C4-FFE3AE02D46D}"/>
              </a:ext>
            </a:extLst>
          </p:cNvPr>
          <p:cNvPicPr>
            <a:picLocks noChangeAspect="1"/>
          </p:cNvPicPr>
          <p:nvPr>
            <p:custDataLst>
              <p:tags r:id="rId56"/>
            </p:custDataLst>
          </p:nvPr>
        </p:nvPicPr>
        <p:blipFill>
          <a:blip r:embed="rId81">
            <a:extLst>
              <a:ext uri="{28A0092B-C50C-407E-A947-70E740481C1C}">
                <a14:useLocalDpi xmlns:a14="http://schemas.microsoft.com/office/drawing/2010/main" val="0"/>
              </a:ext>
              <a:ext uri="{96DAC541-7B7A-43D3-8B79-37D633B846F1}">
                <asvg:svgBlip xmlns:asvg="http://schemas.microsoft.com/office/drawing/2016/SVG/main" r:embed="rId82"/>
              </a:ext>
            </a:extLst>
          </a:blip>
          <a:stretch>
            <a:fillRect/>
          </a:stretch>
        </p:blipFill>
        <p:spPr>
          <a:xfrm>
            <a:off x="7574288" y="3799838"/>
            <a:ext cx="629919" cy="629919"/>
          </a:xfrm>
          <a:prstGeom prst="rect">
            <a:avLst/>
          </a:prstGeom>
        </p:spPr>
      </p:pic>
      <p:pic>
        <p:nvPicPr>
          <p:cNvPr id="59" name="Espace réservé du contenu 7" descr="Profil masculin">
            <a:extLst>
              <a:ext uri="{FF2B5EF4-FFF2-40B4-BE49-F238E27FC236}">
                <a16:creationId xmlns:a16="http://schemas.microsoft.com/office/drawing/2014/main" id="{58BD2B53-956A-C72C-18AF-35BC0F98D143}"/>
              </a:ext>
            </a:extLst>
          </p:cNvPr>
          <p:cNvPicPr>
            <a:picLocks noChangeAspect="1"/>
          </p:cNvPicPr>
          <p:nvPr>
            <p:custDataLst>
              <p:tags r:id="rId57"/>
            </p:custDataLst>
          </p:nvPr>
        </p:nvPicPr>
        <p:blipFill>
          <a:blip r:embed="rId81">
            <a:extLst>
              <a:ext uri="{28A0092B-C50C-407E-A947-70E740481C1C}">
                <a14:useLocalDpi xmlns:a14="http://schemas.microsoft.com/office/drawing/2010/main" val="0"/>
              </a:ext>
              <a:ext uri="{96DAC541-7B7A-43D3-8B79-37D633B846F1}">
                <asvg:svgBlip xmlns:asvg="http://schemas.microsoft.com/office/drawing/2016/SVG/main" r:embed="rId82"/>
              </a:ext>
            </a:extLst>
          </a:blip>
          <a:stretch>
            <a:fillRect/>
          </a:stretch>
        </p:blipFill>
        <p:spPr>
          <a:xfrm>
            <a:off x="8204207" y="3799838"/>
            <a:ext cx="629919" cy="629919"/>
          </a:xfrm>
          <a:prstGeom prst="rect">
            <a:avLst/>
          </a:prstGeom>
        </p:spPr>
      </p:pic>
      <p:pic>
        <p:nvPicPr>
          <p:cNvPr id="60" name="Espace réservé du contenu 7" descr="Profil masculin">
            <a:extLst>
              <a:ext uri="{FF2B5EF4-FFF2-40B4-BE49-F238E27FC236}">
                <a16:creationId xmlns:a16="http://schemas.microsoft.com/office/drawing/2014/main" id="{ED363F8E-7367-783D-00D9-2A6B11AE2F62}"/>
              </a:ext>
            </a:extLst>
          </p:cNvPr>
          <p:cNvPicPr>
            <a:picLocks noChangeAspect="1"/>
          </p:cNvPicPr>
          <p:nvPr>
            <p:custDataLst>
              <p:tags r:id="rId58"/>
            </p:custDataLst>
          </p:nvPr>
        </p:nvPicPr>
        <p:blipFill>
          <a:blip r:embed="rId81">
            <a:extLst>
              <a:ext uri="{28A0092B-C50C-407E-A947-70E740481C1C}">
                <a14:useLocalDpi xmlns:a14="http://schemas.microsoft.com/office/drawing/2010/main" val="0"/>
              </a:ext>
              <a:ext uri="{96DAC541-7B7A-43D3-8B79-37D633B846F1}">
                <asvg:svgBlip xmlns:asvg="http://schemas.microsoft.com/office/drawing/2016/SVG/main" r:embed="rId82"/>
              </a:ext>
            </a:extLst>
          </a:blip>
          <a:stretch>
            <a:fillRect/>
          </a:stretch>
        </p:blipFill>
        <p:spPr>
          <a:xfrm>
            <a:off x="8834126" y="3799838"/>
            <a:ext cx="629919" cy="629919"/>
          </a:xfrm>
          <a:prstGeom prst="rect">
            <a:avLst/>
          </a:prstGeom>
        </p:spPr>
      </p:pic>
      <p:pic>
        <p:nvPicPr>
          <p:cNvPr id="61" name="Espace réservé du contenu 7" descr="Profil masculin">
            <a:extLst>
              <a:ext uri="{FF2B5EF4-FFF2-40B4-BE49-F238E27FC236}">
                <a16:creationId xmlns:a16="http://schemas.microsoft.com/office/drawing/2014/main" id="{263D8041-4A5D-FDDD-66F3-A3EDEA6DAD47}"/>
              </a:ext>
            </a:extLst>
          </p:cNvPr>
          <p:cNvPicPr>
            <a:picLocks noChangeAspect="1"/>
          </p:cNvPicPr>
          <p:nvPr>
            <p:custDataLst>
              <p:tags r:id="rId59"/>
            </p:custDataLst>
          </p:nvPr>
        </p:nvPicPr>
        <p:blipFill>
          <a:blip r:embed="rId81">
            <a:extLst>
              <a:ext uri="{28A0092B-C50C-407E-A947-70E740481C1C}">
                <a14:useLocalDpi xmlns:a14="http://schemas.microsoft.com/office/drawing/2010/main" val="0"/>
              </a:ext>
              <a:ext uri="{96DAC541-7B7A-43D3-8B79-37D633B846F1}">
                <asvg:svgBlip xmlns:asvg="http://schemas.microsoft.com/office/drawing/2016/SVG/main" r:embed="rId82"/>
              </a:ext>
            </a:extLst>
          </a:blip>
          <a:stretch>
            <a:fillRect/>
          </a:stretch>
        </p:blipFill>
        <p:spPr>
          <a:xfrm>
            <a:off x="9464045" y="3799838"/>
            <a:ext cx="629919" cy="629919"/>
          </a:xfrm>
          <a:prstGeom prst="rect">
            <a:avLst/>
          </a:prstGeom>
        </p:spPr>
      </p:pic>
      <p:pic>
        <p:nvPicPr>
          <p:cNvPr id="62" name="Espace réservé du contenu 7" descr="Profil masculin">
            <a:extLst>
              <a:ext uri="{FF2B5EF4-FFF2-40B4-BE49-F238E27FC236}">
                <a16:creationId xmlns:a16="http://schemas.microsoft.com/office/drawing/2014/main" id="{325F829E-51E5-6771-8D5C-52C35E7F3E28}"/>
              </a:ext>
            </a:extLst>
          </p:cNvPr>
          <p:cNvPicPr>
            <a:picLocks noChangeAspect="1"/>
          </p:cNvPicPr>
          <p:nvPr>
            <p:custDataLst>
              <p:tags r:id="rId60"/>
            </p:custDataLst>
          </p:nvPr>
        </p:nvPicPr>
        <p:blipFill>
          <a:blip r:embed="rId81">
            <a:extLst>
              <a:ext uri="{28A0092B-C50C-407E-A947-70E740481C1C}">
                <a14:useLocalDpi xmlns:a14="http://schemas.microsoft.com/office/drawing/2010/main" val="0"/>
              </a:ext>
              <a:ext uri="{96DAC541-7B7A-43D3-8B79-37D633B846F1}">
                <asvg:svgBlip xmlns:asvg="http://schemas.microsoft.com/office/drawing/2016/SVG/main" r:embed="rId82"/>
              </a:ext>
            </a:extLst>
          </a:blip>
          <a:stretch>
            <a:fillRect/>
          </a:stretch>
        </p:blipFill>
        <p:spPr>
          <a:xfrm>
            <a:off x="10093964" y="3799838"/>
            <a:ext cx="629919" cy="629919"/>
          </a:xfrm>
          <a:prstGeom prst="rect">
            <a:avLst/>
          </a:prstGeom>
        </p:spPr>
      </p:pic>
      <p:pic>
        <p:nvPicPr>
          <p:cNvPr id="63" name="Espace réservé du contenu 7" descr="Profil masculin">
            <a:extLst>
              <a:ext uri="{FF2B5EF4-FFF2-40B4-BE49-F238E27FC236}">
                <a16:creationId xmlns:a16="http://schemas.microsoft.com/office/drawing/2014/main" id="{081116CC-12D6-0D94-234B-1111D3AA5A5D}"/>
              </a:ext>
            </a:extLst>
          </p:cNvPr>
          <p:cNvPicPr>
            <a:picLocks noChangeAspect="1"/>
          </p:cNvPicPr>
          <p:nvPr>
            <p:custDataLst>
              <p:tags r:id="rId61"/>
            </p:custDataLst>
          </p:nvPr>
        </p:nvPicPr>
        <p:blipFill>
          <a:blip r:embed="rId81">
            <a:extLst>
              <a:ext uri="{28A0092B-C50C-407E-A947-70E740481C1C}">
                <a14:useLocalDpi xmlns:a14="http://schemas.microsoft.com/office/drawing/2010/main" val="0"/>
              </a:ext>
              <a:ext uri="{96DAC541-7B7A-43D3-8B79-37D633B846F1}">
                <asvg:svgBlip xmlns:asvg="http://schemas.microsoft.com/office/drawing/2016/SVG/main" r:embed="rId82"/>
              </a:ext>
            </a:extLst>
          </a:blip>
          <a:stretch>
            <a:fillRect/>
          </a:stretch>
        </p:blipFill>
        <p:spPr>
          <a:xfrm>
            <a:off x="10723883" y="3799838"/>
            <a:ext cx="629919" cy="629919"/>
          </a:xfrm>
          <a:prstGeom prst="rect">
            <a:avLst/>
          </a:prstGeom>
        </p:spPr>
      </p:pic>
      <p:pic>
        <p:nvPicPr>
          <p:cNvPr id="64" name="Espace réservé du contenu 7" descr="Profil masculin">
            <a:extLst>
              <a:ext uri="{FF2B5EF4-FFF2-40B4-BE49-F238E27FC236}">
                <a16:creationId xmlns:a16="http://schemas.microsoft.com/office/drawing/2014/main" id="{617FF3F6-B0F7-CB95-B233-659FAA99FBF6}"/>
              </a:ext>
            </a:extLst>
          </p:cNvPr>
          <p:cNvPicPr>
            <a:picLocks noChangeAspect="1"/>
          </p:cNvPicPr>
          <p:nvPr>
            <p:custDataLst>
              <p:tags r:id="rId62"/>
            </p:custDataLst>
          </p:nvPr>
        </p:nvPicPr>
        <p:blipFill>
          <a:blip r:embed="rId81">
            <a:extLst>
              <a:ext uri="{28A0092B-C50C-407E-A947-70E740481C1C}">
                <a14:useLocalDpi xmlns:a14="http://schemas.microsoft.com/office/drawing/2010/main" val="0"/>
              </a:ext>
              <a:ext uri="{96DAC541-7B7A-43D3-8B79-37D633B846F1}">
                <asvg:svgBlip xmlns:asvg="http://schemas.microsoft.com/office/drawing/2016/SVG/main" r:embed="rId82"/>
              </a:ext>
            </a:extLst>
          </a:blip>
          <a:stretch>
            <a:fillRect/>
          </a:stretch>
        </p:blipFill>
        <p:spPr>
          <a:xfrm>
            <a:off x="6314450" y="4429757"/>
            <a:ext cx="629919" cy="629919"/>
          </a:xfrm>
          <a:prstGeom prst="rect">
            <a:avLst/>
          </a:prstGeom>
        </p:spPr>
      </p:pic>
      <p:pic>
        <p:nvPicPr>
          <p:cNvPr id="65" name="Espace réservé du contenu 7" descr="Profil masculin">
            <a:extLst>
              <a:ext uri="{FF2B5EF4-FFF2-40B4-BE49-F238E27FC236}">
                <a16:creationId xmlns:a16="http://schemas.microsoft.com/office/drawing/2014/main" id="{F01E9C3D-B2EE-A56C-CB90-291395142F66}"/>
              </a:ext>
            </a:extLst>
          </p:cNvPr>
          <p:cNvPicPr>
            <a:picLocks noChangeAspect="1"/>
          </p:cNvPicPr>
          <p:nvPr>
            <p:custDataLst>
              <p:tags r:id="rId63"/>
            </p:custDataLst>
          </p:nvPr>
        </p:nvPicPr>
        <p:blipFill>
          <a:blip r:embed="rId81">
            <a:extLst>
              <a:ext uri="{28A0092B-C50C-407E-A947-70E740481C1C}">
                <a14:useLocalDpi xmlns:a14="http://schemas.microsoft.com/office/drawing/2010/main" val="0"/>
              </a:ext>
              <a:ext uri="{96DAC541-7B7A-43D3-8B79-37D633B846F1}">
                <asvg:svgBlip xmlns:asvg="http://schemas.microsoft.com/office/drawing/2016/SVG/main" r:embed="rId82"/>
              </a:ext>
            </a:extLst>
          </a:blip>
          <a:stretch>
            <a:fillRect/>
          </a:stretch>
        </p:blipFill>
        <p:spPr>
          <a:xfrm>
            <a:off x="6944369" y="4429757"/>
            <a:ext cx="629919" cy="629919"/>
          </a:xfrm>
          <a:prstGeom prst="rect">
            <a:avLst/>
          </a:prstGeom>
        </p:spPr>
      </p:pic>
      <p:pic>
        <p:nvPicPr>
          <p:cNvPr id="66" name="Espace réservé du contenu 7" descr="Profil masculin">
            <a:extLst>
              <a:ext uri="{FF2B5EF4-FFF2-40B4-BE49-F238E27FC236}">
                <a16:creationId xmlns:a16="http://schemas.microsoft.com/office/drawing/2014/main" id="{92702399-8F2A-C1A5-A2D9-A0BE8A1FF655}"/>
              </a:ext>
            </a:extLst>
          </p:cNvPr>
          <p:cNvPicPr>
            <a:picLocks noChangeAspect="1"/>
          </p:cNvPicPr>
          <p:nvPr>
            <p:custDataLst>
              <p:tags r:id="rId64"/>
            </p:custDataLst>
          </p:nvPr>
        </p:nvPicPr>
        <p:blipFill>
          <a:blip r:embed="rId81">
            <a:extLst>
              <a:ext uri="{28A0092B-C50C-407E-A947-70E740481C1C}">
                <a14:useLocalDpi xmlns:a14="http://schemas.microsoft.com/office/drawing/2010/main" val="0"/>
              </a:ext>
              <a:ext uri="{96DAC541-7B7A-43D3-8B79-37D633B846F1}">
                <asvg:svgBlip xmlns:asvg="http://schemas.microsoft.com/office/drawing/2016/SVG/main" r:embed="rId82"/>
              </a:ext>
            </a:extLst>
          </a:blip>
          <a:stretch>
            <a:fillRect/>
          </a:stretch>
        </p:blipFill>
        <p:spPr>
          <a:xfrm>
            <a:off x="7574288" y="4429757"/>
            <a:ext cx="629919" cy="629919"/>
          </a:xfrm>
          <a:prstGeom prst="rect">
            <a:avLst/>
          </a:prstGeom>
        </p:spPr>
      </p:pic>
      <p:pic>
        <p:nvPicPr>
          <p:cNvPr id="67" name="Espace réservé du contenu 7" descr="Profil masculin">
            <a:extLst>
              <a:ext uri="{FF2B5EF4-FFF2-40B4-BE49-F238E27FC236}">
                <a16:creationId xmlns:a16="http://schemas.microsoft.com/office/drawing/2014/main" id="{B5829FFC-3024-BBF5-EB5C-054059E893C5}"/>
              </a:ext>
            </a:extLst>
          </p:cNvPr>
          <p:cNvPicPr>
            <a:picLocks noChangeAspect="1"/>
          </p:cNvPicPr>
          <p:nvPr>
            <p:custDataLst>
              <p:tags r:id="rId65"/>
            </p:custDataLst>
          </p:nvPr>
        </p:nvPicPr>
        <p:blipFill>
          <a:blip r:embed="rId81">
            <a:extLst>
              <a:ext uri="{28A0092B-C50C-407E-A947-70E740481C1C}">
                <a14:useLocalDpi xmlns:a14="http://schemas.microsoft.com/office/drawing/2010/main" val="0"/>
              </a:ext>
              <a:ext uri="{96DAC541-7B7A-43D3-8B79-37D633B846F1}">
                <asvg:svgBlip xmlns:asvg="http://schemas.microsoft.com/office/drawing/2016/SVG/main" r:embed="rId82"/>
              </a:ext>
            </a:extLst>
          </a:blip>
          <a:stretch>
            <a:fillRect/>
          </a:stretch>
        </p:blipFill>
        <p:spPr>
          <a:xfrm>
            <a:off x="8204207" y="4429757"/>
            <a:ext cx="629919" cy="629919"/>
          </a:xfrm>
          <a:prstGeom prst="rect">
            <a:avLst/>
          </a:prstGeom>
        </p:spPr>
      </p:pic>
      <p:pic>
        <p:nvPicPr>
          <p:cNvPr id="68" name="Espace réservé du contenu 7" descr="Profil masculin">
            <a:extLst>
              <a:ext uri="{FF2B5EF4-FFF2-40B4-BE49-F238E27FC236}">
                <a16:creationId xmlns:a16="http://schemas.microsoft.com/office/drawing/2014/main" id="{9A45722F-93B7-85F3-9883-A58D9CBD7BA5}"/>
              </a:ext>
            </a:extLst>
          </p:cNvPr>
          <p:cNvPicPr>
            <a:picLocks noChangeAspect="1"/>
          </p:cNvPicPr>
          <p:nvPr>
            <p:custDataLst>
              <p:tags r:id="rId66"/>
            </p:custDataLst>
          </p:nvPr>
        </p:nvPicPr>
        <p:blipFill>
          <a:blip r:embed="rId81">
            <a:extLst>
              <a:ext uri="{28A0092B-C50C-407E-A947-70E740481C1C}">
                <a14:useLocalDpi xmlns:a14="http://schemas.microsoft.com/office/drawing/2010/main" val="0"/>
              </a:ext>
              <a:ext uri="{96DAC541-7B7A-43D3-8B79-37D633B846F1}">
                <asvg:svgBlip xmlns:asvg="http://schemas.microsoft.com/office/drawing/2016/SVG/main" r:embed="rId82"/>
              </a:ext>
            </a:extLst>
          </a:blip>
          <a:stretch>
            <a:fillRect/>
          </a:stretch>
        </p:blipFill>
        <p:spPr>
          <a:xfrm>
            <a:off x="8834126" y="4429757"/>
            <a:ext cx="629919" cy="629919"/>
          </a:xfrm>
          <a:prstGeom prst="rect">
            <a:avLst/>
          </a:prstGeom>
        </p:spPr>
      </p:pic>
      <p:pic>
        <p:nvPicPr>
          <p:cNvPr id="69" name="Espace réservé du contenu 7" descr="Profil masculin">
            <a:extLst>
              <a:ext uri="{FF2B5EF4-FFF2-40B4-BE49-F238E27FC236}">
                <a16:creationId xmlns:a16="http://schemas.microsoft.com/office/drawing/2014/main" id="{D576E1C4-FAD2-ACC4-80FA-9D8547AE3150}"/>
              </a:ext>
            </a:extLst>
          </p:cNvPr>
          <p:cNvPicPr>
            <a:picLocks noChangeAspect="1"/>
          </p:cNvPicPr>
          <p:nvPr>
            <p:custDataLst>
              <p:tags r:id="rId67"/>
            </p:custDataLst>
          </p:nvPr>
        </p:nvPicPr>
        <p:blipFill>
          <a:blip r:embed="rId81">
            <a:extLst>
              <a:ext uri="{28A0092B-C50C-407E-A947-70E740481C1C}">
                <a14:useLocalDpi xmlns:a14="http://schemas.microsoft.com/office/drawing/2010/main" val="0"/>
              </a:ext>
              <a:ext uri="{96DAC541-7B7A-43D3-8B79-37D633B846F1}">
                <asvg:svgBlip xmlns:asvg="http://schemas.microsoft.com/office/drawing/2016/SVG/main" r:embed="rId82"/>
              </a:ext>
            </a:extLst>
          </a:blip>
          <a:stretch>
            <a:fillRect/>
          </a:stretch>
        </p:blipFill>
        <p:spPr>
          <a:xfrm>
            <a:off x="9464045" y="4429757"/>
            <a:ext cx="629919" cy="629919"/>
          </a:xfrm>
          <a:prstGeom prst="rect">
            <a:avLst/>
          </a:prstGeom>
        </p:spPr>
      </p:pic>
      <p:pic>
        <p:nvPicPr>
          <p:cNvPr id="70" name="Espace réservé du contenu 7" descr="Profil masculin">
            <a:extLst>
              <a:ext uri="{FF2B5EF4-FFF2-40B4-BE49-F238E27FC236}">
                <a16:creationId xmlns:a16="http://schemas.microsoft.com/office/drawing/2014/main" id="{8081B8EB-967F-DBC5-1F14-9822A1975171}"/>
              </a:ext>
            </a:extLst>
          </p:cNvPr>
          <p:cNvPicPr>
            <a:picLocks noChangeAspect="1"/>
          </p:cNvPicPr>
          <p:nvPr>
            <p:custDataLst>
              <p:tags r:id="rId68"/>
            </p:custDataLst>
          </p:nvPr>
        </p:nvPicPr>
        <p:blipFill>
          <a:blip r:embed="rId81">
            <a:extLst>
              <a:ext uri="{28A0092B-C50C-407E-A947-70E740481C1C}">
                <a14:useLocalDpi xmlns:a14="http://schemas.microsoft.com/office/drawing/2010/main" val="0"/>
              </a:ext>
              <a:ext uri="{96DAC541-7B7A-43D3-8B79-37D633B846F1}">
                <asvg:svgBlip xmlns:asvg="http://schemas.microsoft.com/office/drawing/2016/SVG/main" r:embed="rId82"/>
              </a:ext>
            </a:extLst>
          </a:blip>
          <a:stretch>
            <a:fillRect/>
          </a:stretch>
        </p:blipFill>
        <p:spPr>
          <a:xfrm>
            <a:off x="10093964" y="4429757"/>
            <a:ext cx="629919" cy="629919"/>
          </a:xfrm>
          <a:prstGeom prst="rect">
            <a:avLst/>
          </a:prstGeom>
        </p:spPr>
      </p:pic>
      <p:pic>
        <p:nvPicPr>
          <p:cNvPr id="71" name="Espace réservé du contenu 7" descr="Profil masculin">
            <a:extLst>
              <a:ext uri="{FF2B5EF4-FFF2-40B4-BE49-F238E27FC236}">
                <a16:creationId xmlns:a16="http://schemas.microsoft.com/office/drawing/2014/main" id="{38B01304-4D14-F00D-DE78-2D44A2508D72}"/>
              </a:ext>
            </a:extLst>
          </p:cNvPr>
          <p:cNvPicPr>
            <a:picLocks noChangeAspect="1"/>
          </p:cNvPicPr>
          <p:nvPr>
            <p:custDataLst>
              <p:tags r:id="rId69"/>
            </p:custDataLst>
          </p:nvPr>
        </p:nvPicPr>
        <p:blipFill>
          <a:blip r:embed="rId81">
            <a:extLst>
              <a:ext uri="{28A0092B-C50C-407E-A947-70E740481C1C}">
                <a14:useLocalDpi xmlns:a14="http://schemas.microsoft.com/office/drawing/2010/main" val="0"/>
              </a:ext>
              <a:ext uri="{96DAC541-7B7A-43D3-8B79-37D633B846F1}">
                <asvg:svgBlip xmlns:asvg="http://schemas.microsoft.com/office/drawing/2016/SVG/main" r:embed="rId82"/>
              </a:ext>
            </a:extLst>
          </a:blip>
          <a:stretch>
            <a:fillRect/>
          </a:stretch>
        </p:blipFill>
        <p:spPr>
          <a:xfrm>
            <a:off x="10723883" y="4429757"/>
            <a:ext cx="629919" cy="629919"/>
          </a:xfrm>
          <a:prstGeom prst="rect">
            <a:avLst/>
          </a:prstGeom>
        </p:spPr>
      </p:pic>
    </p:spTree>
    <p:extLst>
      <p:ext uri="{BB962C8B-B14F-4D97-AF65-F5344CB8AC3E}">
        <p14:creationId xmlns:p14="http://schemas.microsoft.com/office/powerpoint/2010/main" val="29393923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CC8F4802-CC91-E7AC-2946-DA5FA0D82889}"/>
              </a:ext>
            </a:extLst>
          </p:cNvPr>
          <p:cNvSpPr>
            <a:spLocks noGrp="1"/>
          </p:cNvSpPr>
          <p:nvPr>
            <p:ph type="title"/>
            <p:custDataLst>
              <p:tags r:id="rId1"/>
            </p:custDataLst>
          </p:nvPr>
        </p:nvSpPr>
        <p:spPr/>
        <p:txBody>
          <a:bodyPr/>
          <a:lstStyle/>
          <a:p>
            <a:r>
              <a:rPr lang="fr-FR"/>
              <a:t>Le modèle causal de Rubin</a:t>
            </a:r>
          </a:p>
        </p:txBody>
      </p:sp>
      <mc:AlternateContent xmlns:mc="http://schemas.openxmlformats.org/markup-compatibility/2006" xmlns:a14="http://schemas.microsoft.com/office/drawing/2010/main">
        <mc:Choice Requires="a14">
          <p:sp>
            <p:nvSpPr>
              <p:cNvPr id="6" name="Espace réservé du contenu 5">
                <a:extLst>
                  <a:ext uri="{FF2B5EF4-FFF2-40B4-BE49-F238E27FC236}">
                    <a16:creationId xmlns:a16="http://schemas.microsoft.com/office/drawing/2014/main" id="{3DB1C466-C726-C164-EB35-533E5ECBCED5}"/>
                  </a:ext>
                </a:extLst>
              </p:cNvPr>
              <p:cNvSpPr>
                <a:spLocks noGrp="1"/>
              </p:cNvSpPr>
              <p:nvPr>
                <p:ph idx="1"/>
                <p:custDataLst>
                  <p:tags r:id="rId2"/>
                </p:custDataLst>
              </p:nvPr>
            </p:nvSpPr>
            <p:spPr/>
            <p:txBody>
              <a:bodyPr>
                <a:normAutofit fontScale="92500" lnSpcReduction="10000"/>
              </a:bodyPr>
              <a:lstStyle/>
              <a:p>
                <a:r>
                  <a:rPr lang="fr-FR"/>
                  <a:t>Quel est l'impact du programme sur les bénéficiaires</a:t>
                </a:r>
              </a:p>
              <a:p>
                <a:r>
                  <a:rPr lang="fr-FR"/>
                  <a:t>Effet moyen du traitement sur les traités (ATT)</a:t>
                </a:r>
              </a:p>
              <a:p>
                <a:r>
                  <a:rPr lang="fr-FR"/>
                  <a:t>C'est la différence entre </a:t>
                </a:r>
              </a:p>
              <a:p>
                <a:pPr lvl="1"/>
                <a:r>
                  <a:rPr lang="fr-FR"/>
                  <a:t>Le résultat moyen des bénéficiaires:</a:t>
                </a:r>
                <a:br>
                  <a:rPr lang="fr-FR"/>
                </a:br>
                <a:r>
                  <a:rPr lang="fr-FR"/>
                  <a:t> </a:t>
                </a:r>
                <a14:m>
                  <m:oMath xmlns:m="http://schemas.openxmlformats.org/officeDocument/2006/math">
                    <m:r>
                      <a:rPr lang="fr-FR" b="0" i="1" smtClean="0">
                        <a:solidFill>
                          <a:srgbClr val="00B050"/>
                        </a:solidFill>
                        <a:latin typeface="Cambria Math" panose="02040503050406030204" pitchFamily="18" charset="0"/>
                      </a:rPr>
                      <m:t>𝐸</m:t>
                    </m:r>
                    <m:d>
                      <m:dPr>
                        <m:endChr m:val="|"/>
                        <m:ctrlPr>
                          <a:rPr lang="fr-FR" b="0" i="1" smtClean="0">
                            <a:solidFill>
                              <a:srgbClr val="00B050"/>
                            </a:solidFill>
                            <a:latin typeface="Cambria Math" panose="02040503050406030204" pitchFamily="18" charset="0"/>
                          </a:rPr>
                        </m:ctrlPr>
                      </m:dPr>
                      <m:e>
                        <m:sSub>
                          <m:sSubPr>
                            <m:ctrlPr>
                              <a:rPr lang="fr-FR" b="0" i="1" smtClean="0">
                                <a:solidFill>
                                  <a:srgbClr val="00B050"/>
                                </a:solidFill>
                                <a:latin typeface="Cambria Math" panose="02040503050406030204" pitchFamily="18" charset="0"/>
                              </a:rPr>
                            </m:ctrlPr>
                          </m:sSubPr>
                          <m:e>
                            <m:r>
                              <a:rPr lang="fr-FR" b="0" i="1" smtClean="0">
                                <a:solidFill>
                                  <a:srgbClr val="00B050"/>
                                </a:solidFill>
                                <a:latin typeface="Cambria Math" panose="02040503050406030204" pitchFamily="18" charset="0"/>
                              </a:rPr>
                              <m:t>𝑌</m:t>
                            </m:r>
                            <m:r>
                              <a:rPr lang="fr-FR" b="0" i="1" smtClean="0">
                                <a:solidFill>
                                  <a:srgbClr val="00B050"/>
                                </a:solidFill>
                                <a:latin typeface="Cambria Math" panose="02040503050406030204" pitchFamily="18" charset="0"/>
                              </a:rPr>
                              <m:t>1</m:t>
                            </m:r>
                          </m:e>
                          <m:sub>
                            <m:r>
                              <a:rPr lang="fr-FR" b="0" i="1" smtClean="0">
                                <a:solidFill>
                                  <a:srgbClr val="00B050"/>
                                </a:solidFill>
                                <a:latin typeface="Cambria Math" panose="02040503050406030204" pitchFamily="18" charset="0"/>
                              </a:rPr>
                              <m:t>𝑖</m:t>
                            </m:r>
                            <m:r>
                              <a:rPr lang="fr-FR" b="0" i="1" smtClean="0">
                                <a:solidFill>
                                  <a:srgbClr val="00B050"/>
                                </a:solidFill>
                                <a:latin typeface="Cambria Math" panose="02040503050406030204" pitchFamily="18" charset="0"/>
                              </a:rPr>
                              <m:t> </m:t>
                            </m:r>
                          </m:sub>
                        </m:sSub>
                      </m:e>
                    </m:d>
                    <m:r>
                      <a:rPr lang="fr-FR" b="0" i="1" smtClean="0">
                        <a:solidFill>
                          <a:srgbClr val="00B050"/>
                        </a:solidFill>
                        <a:latin typeface="Cambria Math" panose="02040503050406030204" pitchFamily="18" charset="0"/>
                      </a:rPr>
                      <m:t> </m:t>
                    </m:r>
                    <m:sSub>
                      <m:sSubPr>
                        <m:ctrlPr>
                          <a:rPr lang="fr-FR" b="0" i="1" smtClean="0">
                            <a:solidFill>
                              <a:srgbClr val="00B050"/>
                            </a:solidFill>
                            <a:latin typeface="Cambria Math" panose="02040503050406030204" pitchFamily="18" charset="0"/>
                          </a:rPr>
                        </m:ctrlPr>
                      </m:sSubPr>
                      <m:e>
                        <m:r>
                          <a:rPr lang="fr-FR" b="0" i="1" smtClean="0">
                            <a:solidFill>
                              <a:srgbClr val="00B050"/>
                            </a:solidFill>
                            <a:latin typeface="Cambria Math" panose="02040503050406030204" pitchFamily="18" charset="0"/>
                          </a:rPr>
                          <m:t>𝑇</m:t>
                        </m:r>
                      </m:e>
                      <m:sub>
                        <m:r>
                          <a:rPr lang="fr-FR" b="0" i="1" smtClean="0">
                            <a:solidFill>
                              <a:srgbClr val="00B050"/>
                            </a:solidFill>
                            <a:latin typeface="Cambria Math" panose="02040503050406030204" pitchFamily="18" charset="0"/>
                          </a:rPr>
                          <m:t>𝑖</m:t>
                        </m:r>
                      </m:sub>
                    </m:sSub>
                    <m:r>
                      <a:rPr lang="fr-FR" b="0" i="1" smtClean="0">
                        <a:solidFill>
                          <a:srgbClr val="00B050"/>
                        </a:solidFill>
                        <a:latin typeface="Cambria Math" panose="02040503050406030204" pitchFamily="18" charset="0"/>
                      </a:rPr>
                      <m:t>=1)</m:t>
                    </m:r>
                  </m:oMath>
                </a14:m>
                <a:r>
                  <a:rPr lang="fr-FR"/>
                  <a:t> …</a:t>
                </a:r>
              </a:p>
              <a:p>
                <a:pPr lvl="1"/>
                <a:r>
                  <a:rPr lang="fr-FR"/>
                  <a:t>… et le résultat moyen des bénéficiaires, s'ils n'avaient pas été traités :</a:t>
                </a:r>
                <a:br>
                  <a:rPr lang="fr-FR"/>
                </a:br>
                <a:r>
                  <a:rPr lang="fr-FR"/>
                  <a:t> </a:t>
                </a:r>
                <a14:m>
                  <m:oMath xmlns:m="http://schemas.openxmlformats.org/officeDocument/2006/math">
                    <m:r>
                      <a:rPr lang="fr-FR" b="0" i="1" smtClean="0">
                        <a:solidFill>
                          <a:srgbClr val="00B050"/>
                        </a:solidFill>
                        <a:latin typeface="Cambria Math" panose="02040503050406030204" pitchFamily="18" charset="0"/>
                      </a:rPr>
                      <m:t>𝐸</m:t>
                    </m:r>
                    <m:d>
                      <m:dPr>
                        <m:endChr m:val="|"/>
                        <m:ctrlPr>
                          <a:rPr lang="fr-FR" b="0" i="1" smtClean="0">
                            <a:solidFill>
                              <a:srgbClr val="00B050"/>
                            </a:solidFill>
                            <a:latin typeface="Cambria Math" panose="02040503050406030204" pitchFamily="18" charset="0"/>
                          </a:rPr>
                        </m:ctrlPr>
                      </m:dPr>
                      <m:e>
                        <m:sSub>
                          <m:sSubPr>
                            <m:ctrlPr>
                              <a:rPr lang="fr-FR" b="0" i="1" smtClean="0">
                                <a:solidFill>
                                  <a:srgbClr val="FF0000"/>
                                </a:solidFill>
                                <a:latin typeface="Cambria Math" panose="02040503050406030204" pitchFamily="18" charset="0"/>
                              </a:rPr>
                            </m:ctrlPr>
                          </m:sSubPr>
                          <m:e>
                            <m:r>
                              <a:rPr lang="fr-FR" b="0" i="1" smtClean="0">
                                <a:solidFill>
                                  <a:srgbClr val="FF0000"/>
                                </a:solidFill>
                                <a:latin typeface="Cambria Math" panose="02040503050406030204" pitchFamily="18" charset="0"/>
                              </a:rPr>
                              <m:t>𝑌</m:t>
                            </m:r>
                            <m:r>
                              <a:rPr lang="fr-FR" b="0" i="1" smtClean="0">
                                <a:solidFill>
                                  <a:srgbClr val="FF0000"/>
                                </a:solidFill>
                                <a:latin typeface="Cambria Math" panose="02040503050406030204" pitchFamily="18" charset="0"/>
                              </a:rPr>
                              <m:t>0</m:t>
                            </m:r>
                          </m:e>
                          <m:sub>
                            <m:r>
                              <a:rPr lang="fr-FR" b="0" i="1" smtClean="0">
                                <a:solidFill>
                                  <a:srgbClr val="FF0000"/>
                                </a:solidFill>
                                <a:latin typeface="Cambria Math" panose="02040503050406030204" pitchFamily="18" charset="0"/>
                              </a:rPr>
                              <m:t>𝑖</m:t>
                            </m:r>
                            <m:r>
                              <a:rPr lang="fr-FR" b="0" i="1" smtClean="0">
                                <a:solidFill>
                                  <a:srgbClr val="FF0000"/>
                                </a:solidFill>
                                <a:latin typeface="Cambria Math" panose="02040503050406030204" pitchFamily="18" charset="0"/>
                              </a:rPr>
                              <m:t> </m:t>
                            </m:r>
                          </m:sub>
                        </m:sSub>
                      </m:e>
                    </m:d>
                    <m:r>
                      <a:rPr lang="fr-FR" b="0" i="1" smtClean="0">
                        <a:solidFill>
                          <a:srgbClr val="00B050"/>
                        </a:solidFill>
                        <a:latin typeface="Cambria Math" panose="02040503050406030204" pitchFamily="18" charset="0"/>
                      </a:rPr>
                      <m:t> </m:t>
                    </m:r>
                    <m:sSub>
                      <m:sSubPr>
                        <m:ctrlPr>
                          <a:rPr lang="fr-FR" b="0" i="1" smtClean="0">
                            <a:solidFill>
                              <a:srgbClr val="00B050"/>
                            </a:solidFill>
                            <a:latin typeface="Cambria Math" panose="02040503050406030204" pitchFamily="18" charset="0"/>
                          </a:rPr>
                        </m:ctrlPr>
                      </m:sSubPr>
                      <m:e>
                        <m:r>
                          <a:rPr lang="fr-FR" b="0" i="1" smtClean="0">
                            <a:solidFill>
                              <a:srgbClr val="00B050"/>
                            </a:solidFill>
                            <a:latin typeface="Cambria Math" panose="02040503050406030204" pitchFamily="18" charset="0"/>
                          </a:rPr>
                          <m:t>𝑇</m:t>
                        </m:r>
                      </m:e>
                      <m:sub>
                        <m:r>
                          <a:rPr lang="fr-FR" b="0" i="1" smtClean="0">
                            <a:solidFill>
                              <a:srgbClr val="00B050"/>
                            </a:solidFill>
                            <a:latin typeface="Cambria Math" panose="02040503050406030204" pitchFamily="18" charset="0"/>
                          </a:rPr>
                          <m:t>𝑖</m:t>
                        </m:r>
                      </m:sub>
                    </m:sSub>
                    <m:r>
                      <a:rPr lang="fr-FR" b="0" i="1" smtClean="0">
                        <a:solidFill>
                          <a:srgbClr val="00B050"/>
                        </a:solidFill>
                        <a:latin typeface="Cambria Math" panose="02040503050406030204" pitchFamily="18" charset="0"/>
                      </a:rPr>
                      <m:t>=1)</m:t>
                    </m:r>
                  </m:oMath>
                </a14:m>
                <a:endParaRPr lang="fr-FR"/>
              </a:p>
              <a:p>
                <a:r>
                  <a:rPr lang="fr-FR"/>
                  <a:t>Estimation de l'effet sur les individus ciblés par le programme</a:t>
                </a:r>
              </a:p>
              <a:p>
                <a:r>
                  <a:rPr lang="fr-FR" b="1"/>
                  <a:t>Problème du contrefactuel </a:t>
                </a:r>
                <a:r>
                  <a:rPr lang="fr-FR"/>
                  <a:t>: </a:t>
                </a:r>
                <a14:m>
                  <m:oMath xmlns:m="http://schemas.openxmlformats.org/officeDocument/2006/math">
                    <m:r>
                      <a:rPr lang="fr-FR" b="0" i="1" smtClean="0">
                        <a:solidFill>
                          <a:srgbClr val="00B050"/>
                        </a:solidFill>
                        <a:latin typeface="Cambria Math" panose="02040503050406030204" pitchFamily="18" charset="0"/>
                      </a:rPr>
                      <m:t>𝐸</m:t>
                    </m:r>
                    <m:d>
                      <m:dPr>
                        <m:endChr m:val="|"/>
                        <m:ctrlPr>
                          <a:rPr lang="fr-FR" b="0" i="1" smtClean="0">
                            <a:solidFill>
                              <a:srgbClr val="00B050"/>
                            </a:solidFill>
                            <a:latin typeface="Cambria Math" panose="02040503050406030204" pitchFamily="18" charset="0"/>
                          </a:rPr>
                        </m:ctrlPr>
                      </m:dPr>
                      <m:e>
                        <m:sSub>
                          <m:sSubPr>
                            <m:ctrlPr>
                              <a:rPr lang="fr-FR" b="0" i="1" smtClean="0">
                                <a:solidFill>
                                  <a:srgbClr val="FF0000"/>
                                </a:solidFill>
                                <a:latin typeface="Cambria Math" panose="02040503050406030204" pitchFamily="18" charset="0"/>
                              </a:rPr>
                            </m:ctrlPr>
                          </m:sSubPr>
                          <m:e>
                            <m:r>
                              <a:rPr lang="fr-FR" b="0" i="1" smtClean="0">
                                <a:solidFill>
                                  <a:srgbClr val="FF0000"/>
                                </a:solidFill>
                                <a:latin typeface="Cambria Math" panose="02040503050406030204" pitchFamily="18" charset="0"/>
                              </a:rPr>
                              <m:t>𝑌</m:t>
                            </m:r>
                            <m:r>
                              <a:rPr lang="fr-FR" b="0" i="1" smtClean="0">
                                <a:solidFill>
                                  <a:srgbClr val="FF0000"/>
                                </a:solidFill>
                                <a:latin typeface="Cambria Math" panose="02040503050406030204" pitchFamily="18" charset="0"/>
                              </a:rPr>
                              <m:t>0</m:t>
                            </m:r>
                          </m:e>
                          <m:sub>
                            <m:r>
                              <a:rPr lang="fr-FR" b="0" i="1" smtClean="0">
                                <a:solidFill>
                                  <a:srgbClr val="FF0000"/>
                                </a:solidFill>
                                <a:latin typeface="Cambria Math" panose="02040503050406030204" pitchFamily="18" charset="0"/>
                              </a:rPr>
                              <m:t>𝑖</m:t>
                            </m:r>
                            <m:r>
                              <a:rPr lang="fr-FR" b="0" i="1" smtClean="0">
                                <a:solidFill>
                                  <a:srgbClr val="FF0000"/>
                                </a:solidFill>
                                <a:latin typeface="Cambria Math" panose="02040503050406030204" pitchFamily="18" charset="0"/>
                              </a:rPr>
                              <m:t> </m:t>
                            </m:r>
                          </m:sub>
                        </m:sSub>
                      </m:e>
                    </m:d>
                    <m:r>
                      <a:rPr lang="fr-FR" b="0" i="1" smtClean="0">
                        <a:solidFill>
                          <a:srgbClr val="00B050"/>
                        </a:solidFill>
                        <a:latin typeface="Cambria Math" panose="02040503050406030204" pitchFamily="18" charset="0"/>
                      </a:rPr>
                      <m:t> </m:t>
                    </m:r>
                    <m:sSub>
                      <m:sSubPr>
                        <m:ctrlPr>
                          <a:rPr lang="fr-FR" b="0" i="1" smtClean="0">
                            <a:solidFill>
                              <a:srgbClr val="00B050"/>
                            </a:solidFill>
                            <a:latin typeface="Cambria Math" panose="02040503050406030204" pitchFamily="18" charset="0"/>
                          </a:rPr>
                        </m:ctrlPr>
                      </m:sSubPr>
                      <m:e>
                        <m:r>
                          <a:rPr lang="fr-FR" b="0" i="1" smtClean="0">
                            <a:solidFill>
                              <a:srgbClr val="00B050"/>
                            </a:solidFill>
                            <a:latin typeface="Cambria Math" panose="02040503050406030204" pitchFamily="18" charset="0"/>
                          </a:rPr>
                          <m:t>𝑇</m:t>
                        </m:r>
                      </m:e>
                      <m:sub>
                        <m:r>
                          <a:rPr lang="fr-FR" b="0" i="1" smtClean="0">
                            <a:solidFill>
                              <a:srgbClr val="00B050"/>
                            </a:solidFill>
                            <a:latin typeface="Cambria Math" panose="02040503050406030204" pitchFamily="18" charset="0"/>
                          </a:rPr>
                          <m:t>𝑖</m:t>
                        </m:r>
                      </m:sub>
                    </m:sSub>
                    <m:r>
                      <a:rPr lang="fr-FR" b="0" i="1" smtClean="0">
                        <a:solidFill>
                          <a:srgbClr val="00B050"/>
                        </a:solidFill>
                        <a:latin typeface="Cambria Math" panose="02040503050406030204" pitchFamily="18" charset="0"/>
                      </a:rPr>
                      <m:t>=1)</m:t>
                    </m:r>
                  </m:oMath>
                </a14:m>
                <a:r>
                  <a:rPr lang="fr-FR"/>
                  <a:t> n'est pas observable </a:t>
                </a:r>
              </a:p>
              <a:p>
                <a14:m>
                  <m:oMath xmlns:m="http://schemas.openxmlformats.org/officeDocument/2006/math">
                    <m:r>
                      <a:rPr lang="fr-FR" i="1">
                        <a:solidFill>
                          <a:srgbClr val="00B050"/>
                        </a:solidFill>
                        <a:latin typeface="Cambria Math" panose="02040503050406030204" pitchFamily="18" charset="0"/>
                      </a:rPr>
                      <m:t>𝐸</m:t>
                    </m:r>
                    <m:d>
                      <m:dPr>
                        <m:endChr m:val="|"/>
                        <m:ctrlPr>
                          <a:rPr lang="fr-FR" i="1">
                            <a:solidFill>
                              <a:srgbClr val="00B050"/>
                            </a:solidFill>
                            <a:latin typeface="Cambria Math" panose="02040503050406030204" pitchFamily="18" charset="0"/>
                          </a:rPr>
                        </m:ctrlPr>
                      </m:dPr>
                      <m:e>
                        <m:sSub>
                          <m:sSubPr>
                            <m:ctrlPr>
                              <a:rPr lang="fr-FR" i="1">
                                <a:solidFill>
                                  <a:srgbClr val="FF0000"/>
                                </a:solidFill>
                                <a:latin typeface="Cambria Math" panose="02040503050406030204" pitchFamily="18" charset="0"/>
                              </a:rPr>
                            </m:ctrlPr>
                          </m:sSubPr>
                          <m:e>
                            <m:r>
                              <a:rPr lang="fr-FR" i="1">
                                <a:solidFill>
                                  <a:srgbClr val="FF0000"/>
                                </a:solidFill>
                                <a:latin typeface="Cambria Math" panose="02040503050406030204" pitchFamily="18" charset="0"/>
                              </a:rPr>
                              <m:t>𝑌</m:t>
                            </m:r>
                            <m:r>
                              <a:rPr lang="fr-FR" i="1">
                                <a:solidFill>
                                  <a:srgbClr val="FF0000"/>
                                </a:solidFill>
                                <a:latin typeface="Cambria Math" panose="02040503050406030204" pitchFamily="18" charset="0"/>
                              </a:rPr>
                              <m:t>0</m:t>
                            </m:r>
                          </m:e>
                          <m:sub>
                            <m:r>
                              <a:rPr lang="fr-FR" i="1">
                                <a:solidFill>
                                  <a:srgbClr val="FF0000"/>
                                </a:solidFill>
                                <a:latin typeface="Cambria Math" panose="02040503050406030204" pitchFamily="18" charset="0"/>
                              </a:rPr>
                              <m:t>𝑖</m:t>
                            </m:r>
                            <m:r>
                              <a:rPr lang="fr-FR" i="1">
                                <a:solidFill>
                                  <a:srgbClr val="FF0000"/>
                                </a:solidFill>
                                <a:latin typeface="Cambria Math" panose="02040503050406030204" pitchFamily="18" charset="0"/>
                              </a:rPr>
                              <m:t> </m:t>
                            </m:r>
                          </m:sub>
                        </m:sSub>
                      </m:e>
                    </m:d>
                    <m:r>
                      <a:rPr lang="fr-FR" i="1">
                        <a:solidFill>
                          <a:srgbClr val="00B050"/>
                        </a:solidFill>
                        <a:latin typeface="Cambria Math" panose="02040503050406030204" pitchFamily="18" charset="0"/>
                      </a:rPr>
                      <m:t> </m:t>
                    </m:r>
                    <m:sSub>
                      <m:sSubPr>
                        <m:ctrlPr>
                          <a:rPr lang="fr-FR" i="1">
                            <a:solidFill>
                              <a:srgbClr val="00B050"/>
                            </a:solidFill>
                            <a:latin typeface="Cambria Math" panose="02040503050406030204" pitchFamily="18" charset="0"/>
                          </a:rPr>
                        </m:ctrlPr>
                      </m:sSubPr>
                      <m:e>
                        <m:r>
                          <a:rPr lang="fr-FR" i="1">
                            <a:solidFill>
                              <a:srgbClr val="00B050"/>
                            </a:solidFill>
                            <a:latin typeface="Cambria Math" panose="02040503050406030204" pitchFamily="18" charset="0"/>
                          </a:rPr>
                          <m:t>𝑇</m:t>
                        </m:r>
                      </m:e>
                      <m:sub>
                        <m:r>
                          <a:rPr lang="fr-FR" i="1">
                            <a:solidFill>
                              <a:srgbClr val="00B050"/>
                            </a:solidFill>
                            <a:latin typeface="Cambria Math" panose="02040503050406030204" pitchFamily="18" charset="0"/>
                          </a:rPr>
                          <m:t>𝑖</m:t>
                        </m:r>
                      </m:sub>
                    </m:sSub>
                    <m:r>
                      <a:rPr lang="fr-FR" i="1">
                        <a:solidFill>
                          <a:srgbClr val="00B050"/>
                        </a:solidFill>
                        <a:latin typeface="Cambria Math" panose="02040503050406030204" pitchFamily="18" charset="0"/>
                      </a:rPr>
                      <m:t>=1)</m:t>
                    </m:r>
                    <m:r>
                      <a:rPr lang="fr-FR" b="0" i="1" smtClean="0">
                        <a:solidFill>
                          <a:schemeClr val="tx1"/>
                        </a:solidFill>
                        <a:latin typeface="Cambria Math" panose="02040503050406030204" pitchFamily="18" charset="0"/>
                      </a:rPr>
                      <m:t>=</m:t>
                    </m:r>
                    <m:r>
                      <a:rPr lang="fr-FR" i="1" smtClean="0">
                        <a:solidFill>
                          <a:srgbClr val="FF0000"/>
                        </a:solidFill>
                        <a:latin typeface="Cambria Math" panose="02040503050406030204" pitchFamily="18" charset="0"/>
                      </a:rPr>
                      <m:t>𝐸</m:t>
                    </m:r>
                    <m:d>
                      <m:dPr>
                        <m:endChr m:val="|"/>
                        <m:ctrlPr>
                          <a:rPr lang="fr-FR" i="1" smtClean="0">
                            <a:solidFill>
                              <a:srgbClr val="FF0000"/>
                            </a:solidFill>
                            <a:latin typeface="Cambria Math" panose="02040503050406030204" pitchFamily="18" charset="0"/>
                          </a:rPr>
                        </m:ctrlPr>
                      </m:dPr>
                      <m:e>
                        <m:sSub>
                          <m:sSubPr>
                            <m:ctrlPr>
                              <a:rPr lang="fr-FR" i="1" smtClean="0">
                                <a:solidFill>
                                  <a:srgbClr val="FF0000"/>
                                </a:solidFill>
                                <a:latin typeface="Cambria Math" panose="02040503050406030204" pitchFamily="18" charset="0"/>
                              </a:rPr>
                            </m:ctrlPr>
                          </m:sSubPr>
                          <m:e>
                            <m:r>
                              <a:rPr lang="fr-FR" i="1" smtClean="0">
                                <a:solidFill>
                                  <a:srgbClr val="FF0000"/>
                                </a:solidFill>
                                <a:latin typeface="Cambria Math" panose="02040503050406030204" pitchFamily="18" charset="0"/>
                              </a:rPr>
                              <m:t>𝑌</m:t>
                            </m:r>
                            <m:r>
                              <a:rPr lang="fr-FR" b="0" i="1" smtClean="0">
                                <a:solidFill>
                                  <a:srgbClr val="FF0000"/>
                                </a:solidFill>
                                <a:latin typeface="Cambria Math" panose="02040503050406030204" pitchFamily="18" charset="0"/>
                              </a:rPr>
                              <m:t>0</m:t>
                            </m:r>
                          </m:e>
                          <m:sub>
                            <m:r>
                              <a:rPr lang="fr-FR" i="1" smtClean="0">
                                <a:solidFill>
                                  <a:srgbClr val="FF0000"/>
                                </a:solidFill>
                                <a:latin typeface="Cambria Math" panose="02040503050406030204" pitchFamily="18" charset="0"/>
                              </a:rPr>
                              <m:t>𝑖</m:t>
                            </m:r>
                            <m:r>
                              <a:rPr lang="fr-FR" i="1" smtClean="0">
                                <a:solidFill>
                                  <a:srgbClr val="FF0000"/>
                                </a:solidFill>
                                <a:latin typeface="Cambria Math" panose="02040503050406030204" pitchFamily="18" charset="0"/>
                              </a:rPr>
                              <m:t> </m:t>
                            </m:r>
                          </m:sub>
                        </m:sSub>
                      </m:e>
                    </m:d>
                    <m:r>
                      <a:rPr lang="fr-FR" i="1" smtClean="0">
                        <a:solidFill>
                          <a:srgbClr val="FF0000"/>
                        </a:solidFill>
                        <a:latin typeface="Cambria Math" panose="02040503050406030204" pitchFamily="18" charset="0"/>
                      </a:rPr>
                      <m:t> </m:t>
                    </m:r>
                    <m:sSub>
                      <m:sSubPr>
                        <m:ctrlPr>
                          <a:rPr lang="fr-FR" i="1" smtClean="0">
                            <a:solidFill>
                              <a:srgbClr val="FF0000"/>
                            </a:solidFill>
                            <a:latin typeface="Cambria Math" panose="02040503050406030204" pitchFamily="18" charset="0"/>
                          </a:rPr>
                        </m:ctrlPr>
                      </m:sSubPr>
                      <m:e>
                        <m:r>
                          <a:rPr lang="fr-FR" i="1" smtClean="0">
                            <a:solidFill>
                              <a:srgbClr val="FF0000"/>
                            </a:solidFill>
                            <a:latin typeface="Cambria Math" panose="02040503050406030204" pitchFamily="18" charset="0"/>
                          </a:rPr>
                          <m:t>𝑇</m:t>
                        </m:r>
                      </m:e>
                      <m:sub>
                        <m:r>
                          <a:rPr lang="fr-FR" i="1" smtClean="0">
                            <a:solidFill>
                              <a:srgbClr val="FF0000"/>
                            </a:solidFill>
                            <a:latin typeface="Cambria Math" panose="02040503050406030204" pitchFamily="18" charset="0"/>
                          </a:rPr>
                          <m:t>𝑖</m:t>
                        </m:r>
                      </m:sub>
                    </m:sSub>
                    <m:r>
                      <a:rPr lang="fr-FR" i="1" smtClean="0">
                        <a:solidFill>
                          <a:srgbClr val="FF0000"/>
                        </a:solidFill>
                        <a:latin typeface="Cambria Math" panose="02040503050406030204" pitchFamily="18" charset="0"/>
                      </a:rPr>
                      <m:t>=</m:t>
                    </m:r>
                    <m:r>
                      <a:rPr lang="fr-FR" b="0" i="1" smtClean="0">
                        <a:solidFill>
                          <a:srgbClr val="FF0000"/>
                        </a:solidFill>
                        <a:latin typeface="Cambria Math" panose="02040503050406030204" pitchFamily="18" charset="0"/>
                      </a:rPr>
                      <m:t>0</m:t>
                    </m:r>
                    <m:r>
                      <a:rPr lang="fr-FR" i="1" smtClean="0">
                        <a:solidFill>
                          <a:srgbClr val="FF0000"/>
                        </a:solidFill>
                        <a:latin typeface="Cambria Math" panose="02040503050406030204" pitchFamily="18" charset="0"/>
                      </a:rPr>
                      <m:t>)</m:t>
                    </m:r>
                  </m:oMath>
                </a14:m>
                <a:endParaRPr lang="fr-FR"/>
              </a:p>
              <a:p>
                <a:r>
                  <a:rPr lang="fr-FR" b="1"/>
                  <a:t>C'est toute la question !</a:t>
                </a:r>
              </a:p>
            </p:txBody>
          </p:sp>
        </mc:Choice>
        <mc:Fallback xmlns="">
          <p:sp>
            <p:nvSpPr>
              <p:cNvPr id="6" name="Espace réservé du contenu 5">
                <a:extLst>
                  <a:ext uri="{FF2B5EF4-FFF2-40B4-BE49-F238E27FC236}">
                    <a16:creationId xmlns:a16="http://schemas.microsoft.com/office/drawing/2014/main" id="{3DB1C466-C726-C164-EB35-533E5ECBCED5}"/>
                  </a:ext>
                </a:extLst>
              </p:cNvPr>
              <p:cNvSpPr>
                <a:spLocks noGrp="1" noRot="1" noChangeAspect="1" noMove="1" noResize="1" noEditPoints="1" noAdjustHandles="1" noChangeArrowheads="1" noChangeShapeType="1" noTextEdit="1"/>
              </p:cNvSpPr>
              <p:nvPr>
                <p:ph idx="1"/>
                <p:custDataLst>
                  <p:tags r:id="rId4"/>
                </p:custDataLst>
              </p:nvPr>
            </p:nvSpPr>
            <p:spPr>
              <a:blipFill>
                <a:blip r:embed="rId5"/>
                <a:stretch>
                  <a:fillRect l="-928" t="-2801" b="-2941"/>
                </a:stretch>
              </a:blipFill>
            </p:spPr>
            <p:txBody>
              <a:bodyPr/>
              <a:lstStyle/>
              <a:p>
                <a:r>
                  <a:rPr lang="fr-FR">
                    <a:noFill/>
                  </a:rPr>
                  <a:t> </a:t>
                </a:r>
              </a:p>
            </p:txBody>
          </p:sp>
        </mc:Fallback>
      </mc:AlternateContent>
    </p:spTree>
    <p:extLst>
      <p:ext uri="{BB962C8B-B14F-4D97-AF65-F5344CB8AC3E}">
        <p14:creationId xmlns:p14="http://schemas.microsoft.com/office/powerpoint/2010/main" val="26165159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CB396C3-A6E4-6328-56C0-BE179B6E449D}"/>
              </a:ext>
            </a:extLst>
          </p:cNvPr>
          <p:cNvSpPr>
            <a:spLocks noGrp="1"/>
          </p:cNvSpPr>
          <p:nvPr>
            <p:ph type="title"/>
            <p:custDataLst>
              <p:tags r:id="rId1"/>
            </p:custDataLst>
          </p:nvPr>
        </p:nvSpPr>
        <p:spPr/>
        <p:txBody>
          <a:bodyPr/>
          <a:lstStyle/>
          <a:p>
            <a:r>
              <a:rPr lang="fr-FR"/>
              <a:t>Objectifs de la formation</a:t>
            </a:r>
          </a:p>
        </p:txBody>
      </p:sp>
      <p:sp>
        <p:nvSpPr>
          <p:cNvPr id="3" name="Espace réservé du contenu 2">
            <a:extLst>
              <a:ext uri="{FF2B5EF4-FFF2-40B4-BE49-F238E27FC236}">
                <a16:creationId xmlns:a16="http://schemas.microsoft.com/office/drawing/2014/main" id="{68D23D27-9AA5-D749-CAC7-2194CE7A15B7}"/>
              </a:ext>
            </a:extLst>
          </p:cNvPr>
          <p:cNvSpPr>
            <a:spLocks noGrp="1"/>
          </p:cNvSpPr>
          <p:nvPr>
            <p:ph idx="1"/>
            <p:custDataLst>
              <p:tags r:id="rId2"/>
            </p:custDataLst>
          </p:nvPr>
        </p:nvSpPr>
        <p:spPr/>
        <p:txBody>
          <a:bodyPr>
            <a:normAutofit fontScale="92500" lnSpcReduction="20000"/>
          </a:bodyPr>
          <a:lstStyle/>
          <a:p>
            <a:r>
              <a:rPr lang="fr-FR"/>
              <a:t>Formation aux méthodes d’évaluation d’impact</a:t>
            </a:r>
          </a:p>
          <a:p>
            <a:r>
              <a:rPr lang="fr-FR"/>
              <a:t>Accent sur les données spatialisées et les traitements statistiques qui s’y rapportent</a:t>
            </a:r>
          </a:p>
          <a:p>
            <a:r>
              <a:rPr lang="fr-FR"/>
              <a:t>Fil rouge de ces travaux est l’impact des aires protégées sur la déforestation</a:t>
            </a:r>
          </a:p>
          <a:p>
            <a:r>
              <a:rPr lang="fr-FR"/>
              <a:t>Alterner sessions théoriques et pratiques pour favoriser la réutilisation des principes </a:t>
            </a:r>
          </a:p>
          <a:p>
            <a:r>
              <a:rPr lang="fr-FR"/>
              <a:t>Se familiariser avec un outil (package mapme.biodiversity) qui facilite l’acquisition de données spatiales et leur transformation en indicateurs exploitables pour l’évaluation économétrique</a:t>
            </a:r>
          </a:p>
          <a:p>
            <a:r>
              <a:rPr lang="fr-FR"/>
              <a:t>Formation largement fondée sur les </a:t>
            </a:r>
            <a:r>
              <a:rPr lang="fr-FR">
                <a:hlinkClick r:id="rId4"/>
              </a:rPr>
              <a:t>supports élaborés pour l’université Tany Vao 2022</a:t>
            </a:r>
            <a:r>
              <a:rPr lang="fr-FR"/>
              <a:t> avec Jeanne de Montalembert, Marin Ferry et Marc Bouvier </a:t>
            </a:r>
          </a:p>
        </p:txBody>
      </p:sp>
    </p:spTree>
    <p:extLst>
      <p:ext uri="{BB962C8B-B14F-4D97-AF65-F5344CB8AC3E}">
        <p14:creationId xmlns:p14="http://schemas.microsoft.com/office/powerpoint/2010/main" val="12949263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A42FEEC-93E6-026A-2444-0DB0D66C040E}"/>
              </a:ext>
            </a:extLst>
          </p:cNvPr>
          <p:cNvSpPr>
            <a:spLocks noGrp="1"/>
          </p:cNvSpPr>
          <p:nvPr>
            <p:ph type="title"/>
            <p:custDataLst>
              <p:tags r:id="rId1"/>
            </p:custDataLst>
          </p:nvPr>
        </p:nvSpPr>
        <p:spPr/>
        <p:txBody>
          <a:bodyPr/>
          <a:lstStyle/>
          <a:p>
            <a:r>
              <a:rPr lang="fr-FR"/>
              <a:t>Modèle causal de Rubin</a:t>
            </a:r>
          </a:p>
        </p:txBody>
      </p:sp>
      <p:sp>
        <p:nvSpPr>
          <p:cNvPr id="3" name="Espace réservé du contenu 2">
            <a:extLst>
              <a:ext uri="{FF2B5EF4-FFF2-40B4-BE49-F238E27FC236}">
                <a16:creationId xmlns:a16="http://schemas.microsoft.com/office/drawing/2014/main" id="{3FA53CF7-CFA0-27BA-0EA2-28E06A653C44}"/>
              </a:ext>
            </a:extLst>
          </p:cNvPr>
          <p:cNvSpPr>
            <a:spLocks noGrp="1"/>
          </p:cNvSpPr>
          <p:nvPr>
            <p:ph idx="1"/>
            <p:custDataLst>
              <p:tags r:id="rId2"/>
            </p:custDataLst>
          </p:nvPr>
        </p:nvSpPr>
        <p:spPr/>
        <p:txBody>
          <a:bodyPr/>
          <a:lstStyle/>
          <a:p>
            <a:r>
              <a:rPr lang="fr-FR"/>
              <a:t>En résumé, on va toujours comparer des unités non bénéficiaires en faisant comme si elles avaient été bénéficiaires</a:t>
            </a:r>
          </a:p>
          <a:p>
            <a:r>
              <a:rPr lang="fr-FR"/>
              <a:t>Mais la question restera de déterminer dans quelle mesure les non-bénéficiaires sont identiques à des bénéficiaires qui n'auraient pas reçu de traitement</a:t>
            </a:r>
          </a:p>
          <a:p>
            <a:r>
              <a:rPr lang="fr-FR"/>
              <a:t>Toute la boîte à outil de l'évaluation d'impact vise à constituer ce contrefactuel et à tester sa fiabilité</a:t>
            </a:r>
          </a:p>
        </p:txBody>
      </p:sp>
    </p:spTree>
    <p:extLst>
      <p:ext uri="{BB962C8B-B14F-4D97-AF65-F5344CB8AC3E}">
        <p14:creationId xmlns:p14="http://schemas.microsoft.com/office/powerpoint/2010/main" val="27482728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18BFAB77-3062-426C-3287-7B063BBBBAF7}"/>
              </a:ext>
            </a:extLst>
          </p:cNvPr>
          <p:cNvSpPr>
            <a:spLocks noGrp="1"/>
          </p:cNvSpPr>
          <p:nvPr>
            <p:ph type="title"/>
            <p:custDataLst>
              <p:tags r:id="rId1"/>
            </p:custDataLst>
          </p:nvPr>
        </p:nvSpPr>
        <p:spPr/>
        <p:txBody>
          <a:bodyPr/>
          <a:lstStyle/>
          <a:p>
            <a:r>
              <a:rPr lang="fr-FR"/>
              <a:t>Discussion</a:t>
            </a:r>
          </a:p>
        </p:txBody>
      </p:sp>
      <p:sp>
        <p:nvSpPr>
          <p:cNvPr id="5" name="Espace réservé du texte 4">
            <a:extLst>
              <a:ext uri="{FF2B5EF4-FFF2-40B4-BE49-F238E27FC236}">
                <a16:creationId xmlns:a16="http://schemas.microsoft.com/office/drawing/2014/main" id="{1D779E53-219E-1A56-278E-5A80737D6919}"/>
              </a:ext>
            </a:extLst>
          </p:cNvPr>
          <p:cNvSpPr>
            <a:spLocks noGrp="1"/>
          </p:cNvSpPr>
          <p:nvPr>
            <p:ph type="body" idx="1"/>
            <p:custDataLst>
              <p:tags r:id="rId2"/>
            </p:custDataLst>
          </p:nvPr>
        </p:nvSpPr>
        <p:spPr/>
        <p:txBody>
          <a:bodyPr>
            <a:normAutofit/>
          </a:bodyPr>
          <a:lstStyle/>
          <a:p>
            <a:pPr lvl="1"/>
            <a:r>
              <a:rPr lang="fr-FR" sz="2800"/>
              <a:t>Cette approche de contrefactuel vous semble-t-elle pertinente pour vos travaux ? Avez-vous déjà rencontré ou utilisé des méthodes s'appuyant sur cette approche contrefactuelle</a:t>
            </a:r>
          </a:p>
        </p:txBody>
      </p:sp>
    </p:spTree>
    <p:extLst>
      <p:ext uri="{BB962C8B-B14F-4D97-AF65-F5344CB8AC3E}">
        <p14:creationId xmlns:p14="http://schemas.microsoft.com/office/powerpoint/2010/main" val="38047411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7E459DF-FC29-B7DB-85AE-2F5B2D120A29}"/>
              </a:ext>
            </a:extLst>
          </p:cNvPr>
          <p:cNvSpPr>
            <a:spLocks noGrp="1"/>
          </p:cNvSpPr>
          <p:nvPr>
            <p:ph type="title"/>
            <p:custDataLst>
              <p:tags r:id="rId1"/>
            </p:custDataLst>
          </p:nvPr>
        </p:nvSpPr>
        <p:spPr/>
        <p:txBody>
          <a:bodyPr/>
          <a:lstStyle/>
          <a:p>
            <a:r>
              <a:rPr lang="fr-FR"/>
              <a:t>Tour d'horizon rapide des méthodes</a:t>
            </a:r>
          </a:p>
        </p:txBody>
      </p:sp>
      <p:sp>
        <p:nvSpPr>
          <p:cNvPr id="3" name="Espace réservé du texte 2">
            <a:extLst>
              <a:ext uri="{FF2B5EF4-FFF2-40B4-BE49-F238E27FC236}">
                <a16:creationId xmlns:a16="http://schemas.microsoft.com/office/drawing/2014/main" id="{D37FBEFE-61E4-E4F6-1198-6CA74892DFB2}"/>
              </a:ext>
            </a:extLst>
          </p:cNvPr>
          <p:cNvSpPr>
            <a:spLocks noGrp="1"/>
          </p:cNvSpPr>
          <p:nvPr>
            <p:ph type="body" idx="1"/>
            <p:custDataLst>
              <p:tags r:id="rId2"/>
            </p:custDataLst>
          </p:nvPr>
        </p:nvSpPr>
        <p:spPr/>
        <p:txBody>
          <a:bodyPr/>
          <a:lstStyle/>
          <a:p>
            <a:r>
              <a:rPr lang="fr-FR"/>
              <a:t>Méthodes contrefactuelle</a:t>
            </a:r>
          </a:p>
          <a:p>
            <a:r>
              <a:rPr lang="fr-FR"/>
              <a:t>Économétrie spatiale</a:t>
            </a:r>
          </a:p>
        </p:txBody>
      </p:sp>
    </p:spTree>
    <p:extLst>
      <p:ext uri="{BB962C8B-B14F-4D97-AF65-F5344CB8AC3E}">
        <p14:creationId xmlns:p14="http://schemas.microsoft.com/office/powerpoint/2010/main" val="842049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3B65D76E-4A5B-0DAD-C7BD-A2943B552CF3}"/>
              </a:ext>
            </a:extLst>
          </p:cNvPr>
          <p:cNvSpPr>
            <a:spLocks noGrp="1"/>
          </p:cNvSpPr>
          <p:nvPr>
            <p:ph type="title"/>
            <p:custDataLst>
              <p:tags r:id="rId1"/>
            </p:custDataLst>
          </p:nvPr>
        </p:nvSpPr>
        <p:spPr/>
        <p:txBody>
          <a:bodyPr/>
          <a:lstStyle/>
          <a:p>
            <a:r>
              <a:rPr lang="fr-FR"/>
              <a:t>Principales méthodes d'identification causale</a:t>
            </a:r>
          </a:p>
        </p:txBody>
      </p:sp>
      <p:sp>
        <p:nvSpPr>
          <p:cNvPr id="5" name="Espace réservé du contenu 4">
            <a:extLst>
              <a:ext uri="{FF2B5EF4-FFF2-40B4-BE49-F238E27FC236}">
                <a16:creationId xmlns:a16="http://schemas.microsoft.com/office/drawing/2014/main" id="{E4FE431D-ECC2-BF38-6426-75E9A3ACA913}"/>
              </a:ext>
            </a:extLst>
          </p:cNvPr>
          <p:cNvSpPr>
            <a:spLocks noGrp="1"/>
          </p:cNvSpPr>
          <p:nvPr>
            <p:ph idx="1"/>
            <p:custDataLst>
              <p:tags r:id="rId2"/>
            </p:custDataLst>
          </p:nvPr>
        </p:nvSpPr>
        <p:spPr/>
        <p:txBody>
          <a:bodyPr>
            <a:normAutofit fontScale="92500" lnSpcReduction="10000"/>
          </a:bodyPr>
          <a:lstStyle/>
          <a:p>
            <a:pPr marL="0" indent="0">
              <a:buNone/>
            </a:pPr>
            <a:r>
              <a:rPr lang="fr-FR" b="1"/>
              <a:t>Celles qu'on verra le plus en détail :</a:t>
            </a:r>
          </a:p>
          <a:p>
            <a:r>
              <a:rPr lang="fr-FR"/>
              <a:t>Essais randomisés contrôlés (ERC, RCT en anglais)</a:t>
            </a:r>
          </a:p>
          <a:p>
            <a:pPr lvl="1"/>
            <a:r>
              <a:rPr lang="fr-FR"/>
              <a:t>Allocation aléatoire des individus dans les groupes traitement et contrôle.</a:t>
            </a:r>
          </a:p>
          <a:p>
            <a:r>
              <a:rPr lang="fr-FR"/>
              <a:t>Avant-après/avec-sans (BACI)</a:t>
            </a:r>
          </a:p>
          <a:p>
            <a:pPr lvl="1"/>
            <a:r>
              <a:rPr lang="fr-FR"/>
              <a:t>Comparaison des observations avant et après une intervention, en intégrant à la fois des zones traitées et des zones témoins.</a:t>
            </a:r>
          </a:p>
          <a:p>
            <a:r>
              <a:rPr lang="fr-FR"/>
              <a:t>Appariement (Matching)</a:t>
            </a:r>
          </a:p>
          <a:p>
            <a:pPr lvl="1"/>
            <a:r>
              <a:rPr lang="fr-FR"/>
              <a:t>Jumelage d'individus traités avec des individus non traités ayant des caractéristiques observables similaires.</a:t>
            </a:r>
          </a:p>
          <a:p>
            <a:r>
              <a:rPr lang="fr-FR"/>
              <a:t>Différence dans la différence (Diff-in-Diff)</a:t>
            </a:r>
          </a:p>
          <a:p>
            <a:pPr lvl="1"/>
            <a:r>
              <a:rPr lang="fr-FR"/>
              <a:t>Comparaison des écarts entre les groupes traitement et contrôle avant et après une intervention.</a:t>
            </a:r>
          </a:p>
          <a:p>
            <a:endParaRPr lang="fr-FR"/>
          </a:p>
        </p:txBody>
      </p:sp>
    </p:spTree>
    <p:extLst>
      <p:ext uri="{BB962C8B-B14F-4D97-AF65-F5344CB8AC3E}">
        <p14:creationId xmlns:p14="http://schemas.microsoft.com/office/powerpoint/2010/main" val="682125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B01E94A-A8BE-F100-F773-F49DBEC9462D}"/>
              </a:ext>
            </a:extLst>
          </p:cNvPr>
          <p:cNvSpPr>
            <a:spLocks noGrp="1"/>
          </p:cNvSpPr>
          <p:nvPr>
            <p:ph type="title"/>
            <p:custDataLst>
              <p:tags r:id="rId1"/>
            </p:custDataLst>
          </p:nvPr>
        </p:nvSpPr>
        <p:spPr/>
        <p:txBody>
          <a:bodyPr/>
          <a:lstStyle/>
          <a:p>
            <a:r>
              <a:rPr lang="fr-FR"/>
              <a:t>Principales méthodes d'identification causale</a:t>
            </a:r>
          </a:p>
        </p:txBody>
      </p:sp>
      <p:sp>
        <p:nvSpPr>
          <p:cNvPr id="3" name="Espace réservé du contenu 2">
            <a:extLst>
              <a:ext uri="{FF2B5EF4-FFF2-40B4-BE49-F238E27FC236}">
                <a16:creationId xmlns:a16="http://schemas.microsoft.com/office/drawing/2014/main" id="{5141C830-385B-2E28-977B-29303B6450AB}"/>
              </a:ext>
            </a:extLst>
          </p:cNvPr>
          <p:cNvSpPr>
            <a:spLocks noGrp="1"/>
          </p:cNvSpPr>
          <p:nvPr>
            <p:ph idx="1"/>
            <p:custDataLst>
              <p:tags r:id="rId2"/>
            </p:custDataLst>
          </p:nvPr>
        </p:nvSpPr>
        <p:spPr/>
        <p:txBody>
          <a:bodyPr>
            <a:normAutofit lnSpcReduction="10000"/>
          </a:bodyPr>
          <a:lstStyle/>
          <a:p>
            <a:pPr marL="0" indent="0">
              <a:buNone/>
            </a:pPr>
            <a:r>
              <a:rPr lang="fr-FR" b="1"/>
              <a:t>Celles qu'on abordera plus succinctement :</a:t>
            </a:r>
          </a:p>
          <a:p>
            <a:r>
              <a:rPr lang="fr-FR"/>
              <a:t>Discontinuité de la régression (Regression Discontinuity Design)</a:t>
            </a:r>
          </a:p>
          <a:p>
            <a:pPr lvl="1"/>
            <a:r>
              <a:rPr lang="fr-FR"/>
              <a:t>Exploite un seuil prédéterminé d'attribution d'un traitement, permettant une comparaison juste au-dessus et juste en dessous de ce seuil.</a:t>
            </a:r>
          </a:p>
          <a:p>
            <a:r>
              <a:rPr lang="fr-FR"/>
              <a:t>Variables instrumentales (IVs)</a:t>
            </a:r>
          </a:p>
          <a:p>
            <a:pPr lvl="1"/>
            <a:r>
              <a:rPr lang="fr-FR"/>
              <a:t>Utilise une variable (instrument) qui est corrélée avec la variable explicative d'intérêt, mais pas directement avec la variable dépendante, pour isoler la relation causale.</a:t>
            </a:r>
          </a:p>
          <a:p>
            <a:r>
              <a:rPr lang="fr-FR"/>
              <a:t>Contrôles synthétiques</a:t>
            </a:r>
          </a:p>
          <a:p>
            <a:pPr lvl="1"/>
            <a:r>
              <a:rPr lang="fr-FR"/>
              <a:t>Constitue un "jumeau virtuel" à partir de plusieurs contrôles ("donor pool"). Exemple de la réunification allemande.</a:t>
            </a:r>
          </a:p>
          <a:p>
            <a:endParaRPr lang="fr-FR"/>
          </a:p>
        </p:txBody>
      </p:sp>
    </p:spTree>
    <p:extLst>
      <p:ext uri="{BB962C8B-B14F-4D97-AF65-F5344CB8AC3E}">
        <p14:creationId xmlns:p14="http://schemas.microsoft.com/office/powerpoint/2010/main" val="4286362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957D0172-6F4D-9501-3441-64535146EE71}"/>
              </a:ext>
            </a:extLst>
          </p:cNvPr>
          <p:cNvSpPr>
            <a:spLocks noGrp="1"/>
          </p:cNvSpPr>
          <p:nvPr>
            <p:ph type="title"/>
            <p:custDataLst>
              <p:tags r:id="rId1"/>
            </p:custDataLst>
          </p:nvPr>
        </p:nvSpPr>
        <p:spPr/>
        <p:txBody>
          <a:bodyPr>
            <a:normAutofit/>
          </a:bodyPr>
          <a:lstStyle/>
          <a:p>
            <a:r>
              <a:rPr lang="fr-FR"/>
              <a:t>Économétrie spatiale : Une hybridation entre économie et géographie</a:t>
            </a:r>
          </a:p>
        </p:txBody>
      </p:sp>
      <p:sp>
        <p:nvSpPr>
          <p:cNvPr id="3" name="Espace réservé du contenu 2">
            <a:extLst>
              <a:ext uri="{FF2B5EF4-FFF2-40B4-BE49-F238E27FC236}">
                <a16:creationId xmlns:a16="http://schemas.microsoft.com/office/drawing/2014/main" id="{084D6019-9352-B945-FCB4-9EA3D4EFF20A}"/>
              </a:ext>
            </a:extLst>
          </p:cNvPr>
          <p:cNvSpPr>
            <a:spLocks noGrp="1"/>
          </p:cNvSpPr>
          <p:nvPr>
            <p:ph idx="1"/>
            <p:custDataLst>
              <p:tags r:id="rId2"/>
            </p:custDataLst>
          </p:nvPr>
        </p:nvSpPr>
        <p:spPr/>
        <p:txBody>
          <a:bodyPr/>
          <a:lstStyle/>
          <a:p>
            <a:r>
              <a:rPr lang="fr-FR" b="1"/>
              <a:t>Définition : </a:t>
            </a:r>
            <a:r>
              <a:rPr lang="fr-FR"/>
              <a:t>L'économétrie spatiale étudie la manière dont les données et les relations économiques sont influencées par la proximité géographique et spatiale des unités observées.</a:t>
            </a:r>
          </a:p>
          <a:p>
            <a:r>
              <a:rPr lang="fr-FR"/>
              <a:t>Pourquoi est-ce important ? Dans de nombreux phénomènes économiques et sociaux, la localisation et les interactions spatiales jouent un rôle crucial.</a:t>
            </a:r>
          </a:p>
          <a:p>
            <a:r>
              <a:rPr lang="fr-FR"/>
              <a:t>Première loi de la géographie selon Tobler : "</a:t>
            </a:r>
            <a:r>
              <a:rPr lang="fr-FR" i="1"/>
              <a:t>Tout interagit avec tout, mais deux objets voisins ont plus de chance d'entrer en interaction que deux objets éloignés</a:t>
            </a:r>
            <a:r>
              <a:rPr lang="fr-FR"/>
              <a:t>." </a:t>
            </a:r>
          </a:p>
          <a:p>
            <a:endParaRPr lang="fr-FR"/>
          </a:p>
        </p:txBody>
      </p:sp>
    </p:spTree>
    <p:extLst>
      <p:ext uri="{BB962C8B-B14F-4D97-AF65-F5344CB8AC3E}">
        <p14:creationId xmlns:p14="http://schemas.microsoft.com/office/powerpoint/2010/main" val="5176116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27AE0C1-0622-260A-5326-FF43A1559EB9}"/>
              </a:ext>
            </a:extLst>
          </p:cNvPr>
          <p:cNvSpPr>
            <a:spLocks noGrp="1"/>
          </p:cNvSpPr>
          <p:nvPr>
            <p:ph type="title"/>
            <p:custDataLst>
              <p:tags r:id="rId1"/>
            </p:custDataLst>
          </p:nvPr>
        </p:nvSpPr>
        <p:spPr/>
        <p:txBody>
          <a:bodyPr/>
          <a:lstStyle/>
          <a:p>
            <a:r>
              <a:rPr lang="fr-FR"/>
              <a:t>L'essence de la spatialité</a:t>
            </a:r>
          </a:p>
        </p:txBody>
      </p:sp>
      <p:sp>
        <p:nvSpPr>
          <p:cNvPr id="7" name="Rectangle 2">
            <a:extLst>
              <a:ext uri="{FF2B5EF4-FFF2-40B4-BE49-F238E27FC236}">
                <a16:creationId xmlns:a16="http://schemas.microsoft.com/office/drawing/2014/main" id="{AC8DD2DE-93E6-D4F2-FC27-3DDF0292AEE9}"/>
              </a:ext>
            </a:extLst>
          </p:cNvPr>
          <p:cNvSpPr>
            <a:spLocks noGrp="1" noChangeArrowheads="1"/>
          </p:cNvSpPr>
          <p:nvPr>
            <p:ph idx="1"/>
            <p:custDataLst>
              <p:tags r:id="rId2"/>
            </p:custDataLst>
          </p:nvPr>
        </p:nvSpPr>
        <p:spPr/>
        <p:txBody>
          <a:bodyPr>
            <a:normAutofit fontScale="85000" lnSpcReduction="20000"/>
          </a:bodyPr>
          <a:lstStyle/>
          <a:p>
            <a:pPr lvl="0"/>
            <a:r>
              <a:rPr lang="fr-FR" altLang="fr-FR" b="1"/>
              <a:t>Dépendance spatiale : </a:t>
            </a:r>
            <a:r>
              <a:rPr lang="fr-FR" altLang="fr-FR"/>
              <a:t>Lorsque la valeur d'une observation est influencée par les valeurs de ses voisines. </a:t>
            </a:r>
          </a:p>
          <a:p>
            <a:pPr lvl="1"/>
            <a:r>
              <a:rPr lang="fr-FR" altLang="fr-FR"/>
              <a:t>Exemple : La déforestation d'une zone accroit la probabilité de déforestation de ses voisines.</a:t>
            </a:r>
          </a:p>
          <a:p>
            <a:pPr lvl="0"/>
            <a:r>
              <a:rPr lang="fr-FR" altLang="fr-FR" b="1"/>
              <a:t>Hétérogénéité spatiale : </a:t>
            </a:r>
            <a:r>
              <a:rPr lang="fr-FR" altLang="fr-FR"/>
              <a:t>Chaque lieu peut avoir des caractéristiques spécifiques qui affectent le comportement des variables étudiées. </a:t>
            </a:r>
          </a:p>
          <a:p>
            <a:pPr lvl="1"/>
            <a:r>
              <a:rPr lang="fr-FR" altLang="fr-FR"/>
              <a:t>Exemple : Les différences climatiques entre régions influençant la production agricole.</a:t>
            </a:r>
          </a:p>
          <a:p>
            <a:pPr lvl="0"/>
            <a:r>
              <a:rPr lang="fr-FR" altLang="fr-FR" b="1"/>
              <a:t>Effet de bordure : </a:t>
            </a:r>
            <a:r>
              <a:rPr lang="fr-FR" altLang="fr-FR"/>
              <a:t>Considère comment les limites d'une zone peuvent influencer les résultats. </a:t>
            </a:r>
          </a:p>
          <a:p>
            <a:pPr lvl="1"/>
            <a:r>
              <a:rPr lang="fr-FR" altLang="fr-FR"/>
              <a:t>Exemple : des mécanismes de "fuite" de la déforestation à proximité immédiate d'une aire protégée.</a:t>
            </a:r>
          </a:p>
          <a:p>
            <a:pPr lvl="0"/>
            <a:r>
              <a:rPr lang="fr-FR" altLang="fr-FR" b="1"/>
              <a:t>Effet d'agrégation : </a:t>
            </a:r>
            <a:r>
              <a:rPr lang="fr-FR" altLang="fr-FR"/>
              <a:t>Se réfère à la manière dont les résultats peuvent changer selon l'échelle d'observation ou le découpage des zones. </a:t>
            </a:r>
          </a:p>
          <a:p>
            <a:pPr lvl="1"/>
            <a:r>
              <a:rPr lang="fr-FR" altLang="fr-FR"/>
              <a:t>Exemple : Analyser les taux de déforestation par région ou par pays peut donner des résultats différents</a:t>
            </a:r>
          </a:p>
        </p:txBody>
      </p:sp>
    </p:spTree>
    <p:extLst>
      <p:ext uri="{BB962C8B-B14F-4D97-AF65-F5344CB8AC3E}">
        <p14:creationId xmlns:p14="http://schemas.microsoft.com/office/powerpoint/2010/main" val="37138119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A08E577-813C-4531-B941-9198DE29926C}"/>
              </a:ext>
            </a:extLst>
          </p:cNvPr>
          <p:cNvSpPr>
            <a:spLocks noGrp="1"/>
          </p:cNvSpPr>
          <p:nvPr>
            <p:ph type="title"/>
            <p:custDataLst>
              <p:tags r:id="rId1"/>
            </p:custDataLst>
          </p:nvPr>
        </p:nvSpPr>
        <p:spPr/>
        <p:txBody>
          <a:bodyPr/>
          <a:lstStyle/>
          <a:p>
            <a:r>
              <a:rPr lang="fr-FR"/>
              <a:t>Pot-pourri de modèles d'économétrie spatiale</a:t>
            </a:r>
          </a:p>
        </p:txBody>
      </p:sp>
      <p:sp>
        <p:nvSpPr>
          <p:cNvPr id="3" name="Espace réservé du contenu 2">
            <a:extLst>
              <a:ext uri="{FF2B5EF4-FFF2-40B4-BE49-F238E27FC236}">
                <a16:creationId xmlns:a16="http://schemas.microsoft.com/office/drawing/2014/main" id="{E8C4B3FA-69A2-AB2C-1048-F8E4DA46903D}"/>
              </a:ext>
            </a:extLst>
          </p:cNvPr>
          <p:cNvSpPr>
            <a:spLocks noGrp="1"/>
          </p:cNvSpPr>
          <p:nvPr>
            <p:ph idx="1"/>
            <p:custDataLst>
              <p:tags r:id="rId2"/>
            </p:custDataLst>
          </p:nvPr>
        </p:nvSpPr>
        <p:spPr/>
        <p:txBody>
          <a:bodyPr>
            <a:normAutofit fontScale="70000" lnSpcReduction="20000"/>
          </a:bodyPr>
          <a:lstStyle/>
          <a:p>
            <a:r>
              <a:rPr lang="fr-FR"/>
              <a:t>Modèles d'autocorrélation spatiale (SAC) : Capture la dépendance spatiale entre les observations.</a:t>
            </a:r>
          </a:p>
          <a:p>
            <a:pPr lvl="1"/>
            <a:r>
              <a:rPr lang="fr-FR"/>
              <a:t>Exemple : L'augmentation du taux d'alphabétisation dans un village influence-t-elle celui des villages voisins ?</a:t>
            </a:r>
          </a:p>
          <a:p>
            <a:r>
              <a:rPr lang="fr-FR"/>
              <a:t>Modèles d'erreur spatiale (SEM) : La dépendance spatiale est capturée dans les termes d'erreur.</a:t>
            </a:r>
          </a:p>
          <a:p>
            <a:pPr lvl="1"/>
            <a:r>
              <a:rPr lang="fr-FR"/>
              <a:t>Exemple : Des événements climatiques extrêmes inobservés affectent-ils simultanément plusieurs communautés agricoles voisines ?</a:t>
            </a:r>
          </a:p>
          <a:p>
            <a:r>
              <a:rPr lang="fr-FR"/>
              <a:t>Modèles SARAR : Combinaison des caractéristiques des SAC et SEM.</a:t>
            </a:r>
          </a:p>
          <a:p>
            <a:pPr lvl="1"/>
            <a:r>
              <a:rPr lang="fr-FR"/>
              <a:t>Aborde l'autocorrélation spatiale à la fois dans les variables dépendantes et les erreurs.</a:t>
            </a:r>
          </a:p>
          <a:p>
            <a:pPr lvl="1"/>
            <a:r>
              <a:rPr lang="fr-FR"/>
              <a:t>Exemple : L'efficacité d'un programme d'accès à l'eau potable dans une communauté est-elle influencée par les programmes des communautés voisines et les chocs sanitaires inobservés ?</a:t>
            </a:r>
          </a:p>
          <a:p>
            <a:r>
              <a:rPr lang="fr-FR"/>
              <a:t>Modèles Durbin : Introduisent des décalages spatiaux des variables explicatives pour traiter l'hétérogénéité spatiale.</a:t>
            </a:r>
          </a:p>
          <a:p>
            <a:pPr lvl="1"/>
            <a:r>
              <a:rPr lang="fr-FR"/>
              <a:t>Exemple : L'impact des microcrédits sur l'entrepreneuriat féminin dans une région est-il affecté par les microcrédits disponibles dans les régions avoisinantes ?</a:t>
            </a:r>
          </a:p>
          <a:p>
            <a:r>
              <a:rPr lang="fr-FR"/>
              <a:t>Spatially Varying Coefficient Models (SVCM) : Permettent aux coefficients du modèle de varier à travers l'espace.</a:t>
            </a:r>
          </a:p>
          <a:p>
            <a:pPr lvl="1"/>
            <a:r>
              <a:rPr lang="fr-FR"/>
              <a:t>Exemple : L'efficacité des programmes de reforestation sur la biodiversité varie-t-elle entre les zones montagneuses et les plaines dans un pays en développement ?</a:t>
            </a:r>
          </a:p>
          <a:p>
            <a:endParaRPr lang="fr-FR"/>
          </a:p>
        </p:txBody>
      </p:sp>
    </p:spTree>
    <p:extLst>
      <p:ext uri="{BB962C8B-B14F-4D97-AF65-F5344CB8AC3E}">
        <p14:creationId xmlns:p14="http://schemas.microsoft.com/office/powerpoint/2010/main" val="2195943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0825A7DD-15F5-1279-E6D2-7C232715BD29}"/>
              </a:ext>
            </a:extLst>
          </p:cNvPr>
          <p:cNvSpPr>
            <a:spLocks noGrp="1"/>
          </p:cNvSpPr>
          <p:nvPr>
            <p:ph type="title"/>
            <p:custDataLst>
              <p:tags r:id="rId1"/>
            </p:custDataLst>
          </p:nvPr>
        </p:nvSpPr>
        <p:spPr/>
        <p:txBody>
          <a:bodyPr/>
          <a:lstStyle/>
          <a:p>
            <a:r>
              <a:rPr lang="fr-FR"/>
              <a:t>Discussion</a:t>
            </a:r>
          </a:p>
        </p:txBody>
      </p:sp>
      <p:sp>
        <p:nvSpPr>
          <p:cNvPr id="5" name="Espace réservé du texte 4">
            <a:extLst>
              <a:ext uri="{FF2B5EF4-FFF2-40B4-BE49-F238E27FC236}">
                <a16:creationId xmlns:a16="http://schemas.microsoft.com/office/drawing/2014/main" id="{1C4DEF7E-A62B-7B9E-3DB7-76E2DE21E5F5}"/>
              </a:ext>
            </a:extLst>
          </p:cNvPr>
          <p:cNvSpPr>
            <a:spLocks noGrp="1"/>
          </p:cNvSpPr>
          <p:nvPr>
            <p:ph type="body" idx="1"/>
            <p:custDataLst>
              <p:tags r:id="rId2"/>
            </p:custDataLst>
          </p:nvPr>
        </p:nvSpPr>
        <p:spPr/>
        <p:txBody>
          <a:bodyPr/>
          <a:lstStyle/>
          <a:p>
            <a:r>
              <a:rPr lang="fr-FR"/>
              <a:t>Que vous inspirent ces approches ?</a:t>
            </a:r>
          </a:p>
        </p:txBody>
      </p:sp>
    </p:spTree>
    <p:extLst>
      <p:ext uri="{BB962C8B-B14F-4D97-AF65-F5344CB8AC3E}">
        <p14:creationId xmlns:p14="http://schemas.microsoft.com/office/powerpoint/2010/main" val="33621372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A042E79-9DB9-CD90-2D58-0330C51403C2}"/>
              </a:ext>
            </a:extLst>
          </p:cNvPr>
          <p:cNvSpPr>
            <a:spLocks noGrp="1"/>
          </p:cNvSpPr>
          <p:nvPr>
            <p:ph type="title"/>
            <p:custDataLst>
              <p:tags r:id="rId1"/>
            </p:custDataLst>
          </p:nvPr>
        </p:nvSpPr>
        <p:spPr/>
        <p:txBody>
          <a:bodyPr/>
          <a:lstStyle/>
          <a:p>
            <a:r>
              <a:rPr lang="fr-FR"/>
              <a:t>Travaux de groupe</a:t>
            </a:r>
          </a:p>
        </p:txBody>
      </p:sp>
      <p:sp>
        <p:nvSpPr>
          <p:cNvPr id="3" name="Espace réservé du texte 2">
            <a:extLst>
              <a:ext uri="{FF2B5EF4-FFF2-40B4-BE49-F238E27FC236}">
                <a16:creationId xmlns:a16="http://schemas.microsoft.com/office/drawing/2014/main" id="{C946BAD4-4BA7-75E6-41E5-2AC96E87D22E}"/>
              </a:ext>
            </a:extLst>
          </p:cNvPr>
          <p:cNvSpPr>
            <a:spLocks noGrp="1"/>
          </p:cNvSpPr>
          <p:nvPr>
            <p:ph type="body" idx="1"/>
            <p:custDataLst>
              <p:tags r:id="rId2"/>
            </p:custDataLst>
          </p:nvPr>
        </p:nvSpPr>
        <p:spPr/>
        <p:txBody>
          <a:bodyPr/>
          <a:lstStyle/>
          <a:p>
            <a:r>
              <a:rPr lang="fr-FR"/>
              <a:t>Revue des articles</a:t>
            </a:r>
          </a:p>
        </p:txBody>
      </p:sp>
    </p:spTree>
    <p:extLst>
      <p:ext uri="{BB962C8B-B14F-4D97-AF65-F5344CB8AC3E}">
        <p14:creationId xmlns:p14="http://schemas.microsoft.com/office/powerpoint/2010/main" val="20434737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58BA1AA-ED37-6B2F-E5DC-E49188C419AD}"/>
              </a:ext>
            </a:extLst>
          </p:cNvPr>
          <p:cNvSpPr>
            <a:spLocks noGrp="1"/>
          </p:cNvSpPr>
          <p:nvPr>
            <p:ph type="title"/>
            <p:custDataLst>
              <p:tags r:id="rId1"/>
            </p:custDataLst>
          </p:nvPr>
        </p:nvSpPr>
        <p:spPr/>
        <p:txBody>
          <a:bodyPr/>
          <a:lstStyle/>
          <a:p>
            <a:r>
              <a:rPr lang="fr-FR"/>
              <a:t>Programme de l’atelier</a:t>
            </a:r>
          </a:p>
        </p:txBody>
      </p:sp>
      <p:sp>
        <p:nvSpPr>
          <p:cNvPr id="3" name="Espace réservé du contenu 2">
            <a:extLst>
              <a:ext uri="{FF2B5EF4-FFF2-40B4-BE49-F238E27FC236}">
                <a16:creationId xmlns:a16="http://schemas.microsoft.com/office/drawing/2014/main" id="{9D522FBB-9FAF-229F-2716-BFE78395A1D7}"/>
              </a:ext>
            </a:extLst>
          </p:cNvPr>
          <p:cNvSpPr>
            <a:spLocks noGrp="1"/>
          </p:cNvSpPr>
          <p:nvPr>
            <p:ph idx="1"/>
            <p:custDataLst>
              <p:tags r:id="rId2"/>
            </p:custDataLst>
          </p:nvPr>
        </p:nvSpPr>
        <p:spPr/>
        <p:txBody>
          <a:bodyPr>
            <a:normAutofit fontScale="77500" lnSpcReduction="20000"/>
          </a:bodyPr>
          <a:lstStyle/>
          <a:p>
            <a:r>
              <a:rPr lang="fr-FR" b="1"/>
              <a:t>Jour 1 : 16 octobre </a:t>
            </a:r>
            <a:r>
              <a:rPr lang="fr-FR"/>
              <a:t>- Introduction à l'atelier, fondements théoriques (évaluation de projet et politiques, estimation économétrique de l'impact, dimensions spatiales de l'analyse, combinaison des méthodes) et revue en groupes de travail d'articles scientifiques de référence.</a:t>
            </a:r>
          </a:p>
          <a:p>
            <a:r>
              <a:rPr lang="fr-FR" b="1"/>
              <a:t>Jour 2-3 : 17 et 21 octobre </a:t>
            </a:r>
            <a:r>
              <a:rPr lang="fr-FR"/>
              <a:t>- Initiation à R : interface, fondamentaux, et exercices pratiques.</a:t>
            </a:r>
          </a:p>
          <a:p>
            <a:r>
              <a:rPr lang="fr-FR" b="1"/>
              <a:t>Jour 4 : 22 octobre </a:t>
            </a:r>
            <a:r>
              <a:rPr lang="fr-FR"/>
              <a:t>- Obtention et traitement de données spatiales pour l'évaluation d'impact (utilisation du package mapme.biodiversity)</a:t>
            </a:r>
          </a:p>
          <a:p>
            <a:r>
              <a:rPr lang="fr-FR" b="1"/>
              <a:t>Jour 5 : 23 octobre </a:t>
            </a:r>
            <a:r>
              <a:rPr lang="fr-FR"/>
              <a:t>- Méthodes expérimentales et observationnelles avant/après (théorie, méthodes et exercice pratiques appliqués aux aires protégées)</a:t>
            </a:r>
          </a:p>
          <a:p>
            <a:r>
              <a:rPr lang="fr-FR" b="1"/>
              <a:t>Jour 6 : 24 octobre </a:t>
            </a:r>
            <a:r>
              <a:rPr lang="fr-FR"/>
              <a:t>- Méthodes observationnelles d'appariement (théorie, méthodes et exercice pratiques appliqués aux aires protégées)</a:t>
            </a:r>
          </a:p>
          <a:p>
            <a:r>
              <a:rPr lang="fr-FR" b="1"/>
              <a:t>Jour 7 : 25 octobre </a:t>
            </a:r>
            <a:r>
              <a:rPr lang="fr-FR"/>
              <a:t>- Méthodes observationnelles de doubles différences (théorie, méthodes et exercice pratiques appliqués aux aires protégées), conclusion et évaluation de la formation. </a:t>
            </a:r>
          </a:p>
        </p:txBody>
      </p:sp>
    </p:spTree>
    <p:extLst>
      <p:ext uri="{BB962C8B-B14F-4D97-AF65-F5344CB8AC3E}">
        <p14:creationId xmlns:p14="http://schemas.microsoft.com/office/powerpoint/2010/main" val="64300366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AF3DED83-71CF-113F-14AF-D4DB76D82D4B}"/>
              </a:ext>
            </a:extLst>
          </p:cNvPr>
          <p:cNvSpPr>
            <a:spLocks noGrp="1"/>
          </p:cNvSpPr>
          <p:nvPr>
            <p:ph type="title"/>
            <p:custDataLst>
              <p:tags r:id="rId1"/>
            </p:custDataLst>
          </p:nvPr>
        </p:nvSpPr>
        <p:spPr/>
        <p:txBody>
          <a:bodyPr/>
          <a:lstStyle/>
          <a:p>
            <a:r>
              <a:rPr lang="fr-FR"/>
              <a:t>Revue croisée de deux articles</a:t>
            </a:r>
          </a:p>
        </p:txBody>
      </p:sp>
      <p:sp>
        <p:nvSpPr>
          <p:cNvPr id="5" name="Espace réservé du contenu 4">
            <a:extLst>
              <a:ext uri="{FF2B5EF4-FFF2-40B4-BE49-F238E27FC236}">
                <a16:creationId xmlns:a16="http://schemas.microsoft.com/office/drawing/2014/main" id="{FCE00023-C246-19FE-22E1-31FE381B6EE4}"/>
              </a:ext>
            </a:extLst>
          </p:cNvPr>
          <p:cNvSpPr>
            <a:spLocks noGrp="1"/>
          </p:cNvSpPr>
          <p:nvPr>
            <p:ph idx="1"/>
            <p:custDataLst>
              <p:tags r:id="rId2"/>
            </p:custDataLst>
          </p:nvPr>
        </p:nvSpPr>
        <p:spPr/>
        <p:txBody>
          <a:bodyPr>
            <a:normAutofit lnSpcReduction="10000"/>
          </a:bodyPr>
          <a:lstStyle/>
          <a:p>
            <a:r>
              <a:rPr lang="fr-FR"/>
              <a:t>Par groupe, prenez l'article qui vous a été assigné, parmi :</a:t>
            </a:r>
          </a:p>
          <a:p>
            <a:pPr lvl="1"/>
            <a:r>
              <a:rPr lang="fr-FR"/>
              <a:t>Devenish, et al. 2023. ‘On Track to Achieve No Net Loss of Forest at Madagascar’s Biggest Mine’. Nature Sustainability 5 (6): 498–508. </a:t>
            </a:r>
          </a:p>
          <a:p>
            <a:pPr lvl="1"/>
            <a:r>
              <a:rPr lang="fr-FR"/>
              <a:t>Wolf et al. 2021. ‘A Forest Loss Report Card for the World’s Protected Areas’. Nature Ecology &amp; Evolution 5 (4): 520–29. </a:t>
            </a:r>
          </a:p>
          <a:p>
            <a:r>
              <a:rPr lang="fr-FR"/>
              <a:t>Préparez une synthèse : </a:t>
            </a:r>
          </a:p>
          <a:p>
            <a:pPr lvl="1"/>
            <a:r>
              <a:rPr lang="fr-FR"/>
              <a:t>A quelle(s) question(s) centrale(s) l'étude cherche-t-elle à répondre ?</a:t>
            </a:r>
          </a:p>
          <a:p>
            <a:pPr lvl="1"/>
            <a:r>
              <a:rPr lang="fr-FR"/>
              <a:t>Quelles données et quelles méthodes sont mobilisées ?</a:t>
            </a:r>
          </a:p>
          <a:p>
            <a:pPr lvl="1"/>
            <a:r>
              <a:rPr lang="fr-FR"/>
              <a:t>Quels sont les principaux résultats ?</a:t>
            </a:r>
          </a:p>
          <a:p>
            <a:r>
              <a:rPr lang="fr-FR"/>
              <a:t>Préparez une restitution. Un groupe (tiré au sort) présentera, l'autre sera discutant</a:t>
            </a:r>
          </a:p>
          <a:p>
            <a:endParaRPr lang="fr-FR"/>
          </a:p>
        </p:txBody>
      </p:sp>
    </p:spTree>
    <p:extLst>
      <p:ext uri="{BB962C8B-B14F-4D97-AF65-F5344CB8AC3E}">
        <p14:creationId xmlns:p14="http://schemas.microsoft.com/office/powerpoint/2010/main" val="30540552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783B5AB8-00B2-00C1-44A7-96E2271C8CB1}"/>
              </a:ext>
            </a:extLst>
          </p:cNvPr>
          <p:cNvSpPr>
            <a:spLocks noGrp="1"/>
          </p:cNvSpPr>
          <p:nvPr>
            <p:ph type="title"/>
            <p:custDataLst>
              <p:tags r:id="rId1"/>
            </p:custDataLst>
          </p:nvPr>
        </p:nvSpPr>
        <p:spPr/>
        <p:txBody>
          <a:bodyPr/>
          <a:lstStyle/>
          <a:p>
            <a:r>
              <a:rPr lang="fr-FR"/>
              <a:t>Jour 1 : Fondements théoriques</a:t>
            </a:r>
          </a:p>
        </p:txBody>
      </p:sp>
      <p:sp>
        <p:nvSpPr>
          <p:cNvPr id="3" name="Espace réservé du texte 2">
            <a:extLst>
              <a:ext uri="{FF2B5EF4-FFF2-40B4-BE49-F238E27FC236}">
                <a16:creationId xmlns:a16="http://schemas.microsoft.com/office/drawing/2014/main" id="{BBB481A2-F525-8D0B-048B-EE53607194F1}"/>
              </a:ext>
            </a:extLst>
          </p:cNvPr>
          <p:cNvSpPr>
            <a:spLocks noGrp="1"/>
          </p:cNvSpPr>
          <p:nvPr>
            <p:ph type="body" idx="1"/>
            <p:custDataLst>
              <p:tags r:id="rId2"/>
            </p:custDataLst>
          </p:nvPr>
        </p:nvSpPr>
        <p:spPr/>
        <p:txBody>
          <a:bodyPr/>
          <a:lstStyle/>
          <a:p>
            <a:endParaRPr lang="fr-FR"/>
          </a:p>
        </p:txBody>
      </p:sp>
    </p:spTree>
    <p:extLst>
      <p:ext uri="{BB962C8B-B14F-4D97-AF65-F5344CB8AC3E}">
        <p14:creationId xmlns:p14="http://schemas.microsoft.com/office/powerpoint/2010/main" val="33299025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6AB6C78-2C2A-B682-BA50-025D58CE21AD}"/>
              </a:ext>
            </a:extLst>
          </p:cNvPr>
          <p:cNvSpPr>
            <a:spLocks noGrp="1"/>
          </p:cNvSpPr>
          <p:nvPr>
            <p:ph type="title"/>
            <p:custDataLst>
              <p:tags r:id="rId1"/>
            </p:custDataLst>
          </p:nvPr>
        </p:nvSpPr>
        <p:spPr/>
        <p:txBody>
          <a:bodyPr/>
          <a:lstStyle/>
          <a:p>
            <a:r>
              <a:rPr lang="fr-FR"/>
              <a:t>Objectifs de cette session</a:t>
            </a:r>
          </a:p>
        </p:txBody>
      </p:sp>
      <p:sp>
        <p:nvSpPr>
          <p:cNvPr id="3" name="Espace réservé du contenu 2">
            <a:extLst>
              <a:ext uri="{FF2B5EF4-FFF2-40B4-BE49-F238E27FC236}">
                <a16:creationId xmlns:a16="http://schemas.microsoft.com/office/drawing/2014/main" id="{CE7FACAB-468A-6B2C-3515-E9FBE64AA8DA}"/>
              </a:ext>
            </a:extLst>
          </p:cNvPr>
          <p:cNvSpPr>
            <a:spLocks noGrp="1"/>
          </p:cNvSpPr>
          <p:nvPr>
            <p:ph idx="1"/>
            <p:custDataLst>
              <p:tags r:id="rId2"/>
            </p:custDataLst>
          </p:nvPr>
        </p:nvSpPr>
        <p:spPr/>
        <p:txBody>
          <a:bodyPr/>
          <a:lstStyle/>
          <a:p>
            <a:r>
              <a:rPr lang="fr-FR"/>
              <a:t>Spécificité des évaluations d’impact dans la « boite à outils » évaluative</a:t>
            </a:r>
          </a:p>
          <a:p>
            <a:r>
              <a:rPr lang="fr-FR"/>
              <a:t>Enjeux de l’évaluation d’impact</a:t>
            </a:r>
          </a:p>
          <a:p>
            <a:r>
              <a:rPr lang="fr-FR"/>
              <a:t>Cadre d’analyse économétrique de la causalité : le cadre des résultats potentiels de Rubin</a:t>
            </a:r>
          </a:p>
          <a:p>
            <a:r>
              <a:rPr lang="fr-FR"/>
              <a:t>Affiner sa compréhension des mécanismes de causalité : diagrammes acycliques orientés et combinaisons quanti-quali</a:t>
            </a:r>
          </a:p>
          <a:p>
            <a:r>
              <a:rPr lang="fr-FR"/>
              <a:t>Tour d’horizon des principales méthodes d’évaluation d’impact </a:t>
            </a:r>
          </a:p>
        </p:txBody>
      </p:sp>
    </p:spTree>
    <p:extLst>
      <p:ext uri="{BB962C8B-B14F-4D97-AF65-F5344CB8AC3E}">
        <p14:creationId xmlns:p14="http://schemas.microsoft.com/office/powerpoint/2010/main" val="20532721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5B922C7D-6B1B-BF9B-33ED-7AFE1F661739}"/>
              </a:ext>
            </a:extLst>
          </p:cNvPr>
          <p:cNvSpPr>
            <a:spLocks noGrp="1"/>
          </p:cNvSpPr>
          <p:nvPr>
            <p:ph type="title"/>
            <p:custDataLst>
              <p:tags r:id="rId1"/>
            </p:custDataLst>
          </p:nvPr>
        </p:nvSpPr>
        <p:spPr/>
        <p:txBody>
          <a:bodyPr/>
          <a:lstStyle/>
          <a:p>
            <a:r>
              <a:rPr lang="fr-FR"/>
              <a:t>Spécificités de l’évaluation d’impact</a:t>
            </a:r>
          </a:p>
        </p:txBody>
      </p:sp>
      <p:sp>
        <p:nvSpPr>
          <p:cNvPr id="5" name="Espace réservé du texte 4">
            <a:extLst>
              <a:ext uri="{FF2B5EF4-FFF2-40B4-BE49-F238E27FC236}">
                <a16:creationId xmlns:a16="http://schemas.microsoft.com/office/drawing/2014/main" id="{C497FE61-0F03-5032-7C2E-0226D3C68734}"/>
              </a:ext>
            </a:extLst>
          </p:cNvPr>
          <p:cNvSpPr>
            <a:spLocks noGrp="1"/>
          </p:cNvSpPr>
          <p:nvPr>
            <p:ph type="body" idx="1"/>
            <p:custDataLst>
              <p:tags r:id="rId2"/>
            </p:custDataLst>
          </p:nvPr>
        </p:nvSpPr>
        <p:spPr/>
        <p:txBody>
          <a:bodyPr/>
          <a:lstStyle/>
          <a:p>
            <a:endParaRPr lang="fr-FR"/>
          </a:p>
        </p:txBody>
      </p:sp>
    </p:spTree>
    <p:extLst>
      <p:ext uri="{BB962C8B-B14F-4D97-AF65-F5344CB8AC3E}">
        <p14:creationId xmlns:p14="http://schemas.microsoft.com/office/powerpoint/2010/main" val="6238072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1D0C68DA-286D-E6F5-C06F-066616F2B7CD}"/>
              </a:ext>
            </a:extLst>
          </p:cNvPr>
          <p:cNvSpPr>
            <a:spLocks noGrp="1"/>
          </p:cNvSpPr>
          <p:nvPr>
            <p:ph type="title"/>
            <p:custDataLst>
              <p:tags r:id="rId1"/>
            </p:custDataLst>
          </p:nvPr>
        </p:nvSpPr>
        <p:spPr/>
        <p:txBody>
          <a:bodyPr/>
          <a:lstStyle/>
          <a:p>
            <a:r>
              <a:rPr lang="fr-FR"/>
              <a:t>Attention aux différentes acceptions de l’évaluation</a:t>
            </a:r>
          </a:p>
        </p:txBody>
      </p:sp>
      <p:sp>
        <p:nvSpPr>
          <p:cNvPr id="5" name="Espace réservé du contenu 4">
            <a:extLst>
              <a:ext uri="{FF2B5EF4-FFF2-40B4-BE49-F238E27FC236}">
                <a16:creationId xmlns:a16="http://schemas.microsoft.com/office/drawing/2014/main" id="{564E9446-EF8F-AD29-B8B6-622EFD72AD87}"/>
              </a:ext>
            </a:extLst>
          </p:cNvPr>
          <p:cNvSpPr>
            <a:spLocks noGrp="1"/>
          </p:cNvSpPr>
          <p:nvPr>
            <p:ph idx="1"/>
            <p:custDataLst>
              <p:tags r:id="rId2"/>
            </p:custDataLst>
          </p:nvPr>
        </p:nvSpPr>
        <p:spPr/>
        <p:txBody>
          <a:bodyPr/>
          <a:lstStyle/>
          <a:p>
            <a:r>
              <a:rPr lang="fr-FR"/>
              <a:t>Terme très usité: </a:t>
            </a:r>
          </a:p>
          <a:p>
            <a:pPr lvl="1"/>
            <a:r>
              <a:rPr lang="fr-FR"/>
              <a:t>Signification parfois floue </a:t>
            </a:r>
          </a:p>
          <a:p>
            <a:pPr lvl="1"/>
            <a:r>
              <a:rPr lang="fr-FR"/>
              <a:t>Même quand bien défini : différents référentiels</a:t>
            </a:r>
          </a:p>
          <a:p>
            <a:r>
              <a:rPr lang="fr-FR"/>
              <a:t>Deux cadres bien définis qui ont des définitions différentes</a:t>
            </a:r>
          </a:p>
          <a:p>
            <a:pPr lvl="1"/>
            <a:r>
              <a:rPr lang="fr-FR"/>
              <a:t>Référentiel des politiques et projets de développement</a:t>
            </a:r>
          </a:p>
          <a:p>
            <a:pPr lvl="1"/>
            <a:r>
              <a:rPr lang="fr-FR"/>
              <a:t>Référentiel scientifique d’identification causale</a:t>
            </a:r>
          </a:p>
        </p:txBody>
      </p:sp>
    </p:spTree>
    <p:extLst>
      <p:ext uri="{BB962C8B-B14F-4D97-AF65-F5344CB8AC3E}">
        <p14:creationId xmlns:p14="http://schemas.microsoft.com/office/powerpoint/2010/main" val="34123797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24306106-855E-F05E-B3CF-AA1DAA1D59A8}"/>
              </a:ext>
            </a:extLst>
          </p:cNvPr>
          <p:cNvSpPr/>
          <p:nvPr>
            <p:custDataLst>
              <p:tags r:id="rId1"/>
            </p:custDataLst>
          </p:nvPr>
        </p:nvSpPr>
        <p:spPr>
          <a:xfrm>
            <a:off x="931288" y="3931318"/>
            <a:ext cx="2596691" cy="36764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Rectangle 13">
            <a:extLst>
              <a:ext uri="{FF2B5EF4-FFF2-40B4-BE49-F238E27FC236}">
                <a16:creationId xmlns:a16="http://schemas.microsoft.com/office/drawing/2014/main" id="{5206EEFB-DABA-6D36-4D0A-43840546A035}"/>
              </a:ext>
            </a:extLst>
          </p:cNvPr>
          <p:cNvSpPr/>
          <p:nvPr>
            <p:custDataLst>
              <p:tags r:id="rId2"/>
            </p:custDataLst>
          </p:nvPr>
        </p:nvSpPr>
        <p:spPr>
          <a:xfrm>
            <a:off x="931289" y="3554247"/>
            <a:ext cx="10422511" cy="355668"/>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12">
            <a:extLst>
              <a:ext uri="{FF2B5EF4-FFF2-40B4-BE49-F238E27FC236}">
                <a16:creationId xmlns:a16="http://schemas.microsoft.com/office/drawing/2014/main" id="{F1DD19A1-3E7B-7A89-5746-49334BB5ED6E}"/>
              </a:ext>
            </a:extLst>
          </p:cNvPr>
          <p:cNvSpPr/>
          <p:nvPr>
            <p:custDataLst>
              <p:tags r:id="rId3"/>
            </p:custDataLst>
          </p:nvPr>
        </p:nvSpPr>
        <p:spPr>
          <a:xfrm>
            <a:off x="8757109" y="3146950"/>
            <a:ext cx="2596691" cy="36764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Rectangle 11">
            <a:extLst>
              <a:ext uri="{FF2B5EF4-FFF2-40B4-BE49-F238E27FC236}">
                <a16:creationId xmlns:a16="http://schemas.microsoft.com/office/drawing/2014/main" id="{058E1CC6-3CB4-A18A-1927-FECC31E19E4D}"/>
              </a:ext>
            </a:extLst>
          </p:cNvPr>
          <p:cNvSpPr/>
          <p:nvPr>
            <p:custDataLst>
              <p:tags r:id="rId4"/>
            </p:custDataLst>
          </p:nvPr>
        </p:nvSpPr>
        <p:spPr>
          <a:xfrm>
            <a:off x="931290" y="3158927"/>
            <a:ext cx="3799002" cy="36764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Rectangle 10">
            <a:extLst>
              <a:ext uri="{FF2B5EF4-FFF2-40B4-BE49-F238E27FC236}">
                <a16:creationId xmlns:a16="http://schemas.microsoft.com/office/drawing/2014/main" id="{97B689AC-E490-B3FF-E887-4C1C1E5E3EBF}"/>
              </a:ext>
            </a:extLst>
          </p:cNvPr>
          <p:cNvSpPr/>
          <p:nvPr>
            <p:custDataLst>
              <p:tags r:id="rId5"/>
            </p:custDataLst>
          </p:nvPr>
        </p:nvSpPr>
        <p:spPr>
          <a:xfrm>
            <a:off x="6553200" y="2761252"/>
            <a:ext cx="4800600" cy="36764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Rectangle 9">
            <a:extLst>
              <a:ext uri="{FF2B5EF4-FFF2-40B4-BE49-F238E27FC236}">
                <a16:creationId xmlns:a16="http://schemas.microsoft.com/office/drawing/2014/main" id="{8D874035-8A4A-3CDB-4E13-27DE7C510B00}"/>
              </a:ext>
            </a:extLst>
          </p:cNvPr>
          <p:cNvSpPr/>
          <p:nvPr>
            <p:custDataLst>
              <p:tags r:id="rId6"/>
            </p:custDataLst>
          </p:nvPr>
        </p:nvSpPr>
        <p:spPr>
          <a:xfrm>
            <a:off x="838199" y="5195739"/>
            <a:ext cx="4836737" cy="367645"/>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8">
            <a:extLst>
              <a:ext uri="{FF2B5EF4-FFF2-40B4-BE49-F238E27FC236}">
                <a16:creationId xmlns:a16="http://schemas.microsoft.com/office/drawing/2014/main" id="{4D2E34D5-A0FD-FBBC-66CB-A3B07FE4C80F}"/>
              </a:ext>
            </a:extLst>
          </p:cNvPr>
          <p:cNvSpPr/>
          <p:nvPr>
            <p:custDataLst>
              <p:tags r:id="rId7"/>
            </p:custDataLst>
          </p:nvPr>
        </p:nvSpPr>
        <p:spPr>
          <a:xfrm>
            <a:off x="931290" y="2761252"/>
            <a:ext cx="2688603" cy="367645"/>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a:extLst>
              <a:ext uri="{FF2B5EF4-FFF2-40B4-BE49-F238E27FC236}">
                <a16:creationId xmlns:a16="http://schemas.microsoft.com/office/drawing/2014/main" id="{15243BAC-D9B7-1E46-B140-9C5157DFF60C}"/>
              </a:ext>
            </a:extLst>
          </p:cNvPr>
          <p:cNvSpPr/>
          <p:nvPr>
            <p:custDataLst>
              <p:tags r:id="rId8"/>
            </p:custDataLst>
          </p:nvPr>
        </p:nvSpPr>
        <p:spPr>
          <a:xfrm>
            <a:off x="6938128" y="2375554"/>
            <a:ext cx="4415672" cy="367645"/>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a:extLst>
              <a:ext uri="{FF2B5EF4-FFF2-40B4-BE49-F238E27FC236}">
                <a16:creationId xmlns:a16="http://schemas.microsoft.com/office/drawing/2014/main" id="{D3A5906A-307A-7A67-F154-E8B411B8F5B0}"/>
              </a:ext>
            </a:extLst>
          </p:cNvPr>
          <p:cNvSpPr/>
          <p:nvPr>
            <p:custDataLst>
              <p:tags r:id="rId9"/>
            </p:custDataLst>
          </p:nvPr>
        </p:nvSpPr>
        <p:spPr>
          <a:xfrm>
            <a:off x="3139126" y="2375554"/>
            <a:ext cx="3799002" cy="36764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FFDC23EC-E528-4F91-3F85-05BC045087B4}"/>
              </a:ext>
            </a:extLst>
          </p:cNvPr>
          <p:cNvSpPr/>
          <p:nvPr>
            <p:custDataLst>
              <p:tags r:id="rId10"/>
            </p:custDataLst>
          </p:nvPr>
        </p:nvSpPr>
        <p:spPr>
          <a:xfrm>
            <a:off x="6553200" y="4432168"/>
            <a:ext cx="4800600" cy="36764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6">
            <a:extLst>
              <a:ext uri="{FF2B5EF4-FFF2-40B4-BE49-F238E27FC236}">
                <a16:creationId xmlns:a16="http://schemas.microsoft.com/office/drawing/2014/main" id="{45FF27BB-F789-BDB3-4DA7-19C80DD5C6A0}"/>
              </a:ext>
            </a:extLst>
          </p:cNvPr>
          <p:cNvSpPr/>
          <p:nvPr>
            <p:custDataLst>
              <p:tags r:id="rId11"/>
            </p:custDataLst>
          </p:nvPr>
        </p:nvSpPr>
        <p:spPr>
          <a:xfrm>
            <a:off x="838201" y="4799813"/>
            <a:ext cx="3253032" cy="36764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Rectangle 3">
            <a:extLst>
              <a:ext uri="{FF2B5EF4-FFF2-40B4-BE49-F238E27FC236}">
                <a16:creationId xmlns:a16="http://schemas.microsoft.com/office/drawing/2014/main" id="{23BE95D8-D9AB-26E8-F231-BDA81ABCF836}"/>
              </a:ext>
            </a:extLst>
          </p:cNvPr>
          <p:cNvSpPr/>
          <p:nvPr>
            <p:custDataLst>
              <p:tags r:id="rId12"/>
            </p:custDataLst>
          </p:nvPr>
        </p:nvSpPr>
        <p:spPr>
          <a:xfrm>
            <a:off x="1140643" y="2375555"/>
            <a:ext cx="1998483" cy="367645"/>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86B7A7F9-FE8D-E732-98B6-C6D3E80498D5}"/>
              </a:ext>
            </a:extLst>
          </p:cNvPr>
          <p:cNvSpPr>
            <a:spLocks noGrp="1"/>
          </p:cNvSpPr>
          <p:nvPr>
            <p:ph type="title"/>
            <p:custDataLst>
              <p:tags r:id="rId13"/>
            </p:custDataLst>
          </p:nvPr>
        </p:nvSpPr>
        <p:spPr/>
        <p:txBody>
          <a:bodyPr/>
          <a:lstStyle/>
          <a:p>
            <a:r>
              <a:rPr lang="fr-FR"/>
              <a:t>Qu’est-ce que c’est que l’évaluation de politique ou de projets ?</a:t>
            </a:r>
          </a:p>
        </p:txBody>
      </p:sp>
      <p:sp>
        <p:nvSpPr>
          <p:cNvPr id="18" name="Espace réservé du contenu 2">
            <a:extLst>
              <a:ext uri="{FF2B5EF4-FFF2-40B4-BE49-F238E27FC236}">
                <a16:creationId xmlns:a16="http://schemas.microsoft.com/office/drawing/2014/main" id="{707E41FB-DCC4-06EF-A8A6-4F5D19322B16}"/>
              </a:ext>
            </a:extLst>
          </p:cNvPr>
          <p:cNvSpPr>
            <a:spLocks noGrp="1"/>
          </p:cNvSpPr>
          <p:nvPr>
            <p:ph idx="1"/>
            <p:custDataLst>
              <p:tags r:id="rId14"/>
            </p:custDataLst>
          </p:nvPr>
        </p:nvSpPr>
        <p:spPr>
          <a:xfrm>
            <a:off x="838200" y="1825625"/>
            <a:ext cx="10515600" cy="4351338"/>
          </a:xfrm>
        </p:spPr>
        <p:txBody>
          <a:bodyPr>
            <a:normAutofit/>
          </a:bodyPr>
          <a:lstStyle/>
          <a:p>
            <a:pPr eaLnBrk="1" hangingPunct="1">
              <a:defRPr/>
            </a:pPr>
            <a:r>
              <a:rPr lang="fr-FR" sz="2800"/>
              <a:t>Définition du CAD OCDE (2000) </a:t>
            </a:r>
          </a:p>
          <a:p>
            <a:pPr marL="0" indent="0" algn="just" eaLnBrk="1" hangingPunct="1">
              <a:buFont typeface="Wingdings" pitchFamily="2" charset="2"/>
              <a:buNone/>
              <a:defRPr/>
            </a:pPr>
            <a:r>
              <a:rPr lang="fr-FR" sz="2800"/>
              <a:t>« Appréciation systématique et objective d’un projet, d’un programme ou d’une politique en cours ou achevé, de sa conception, de sa mise en œuvre et de ses résultats. Le but est de déterminer la pertinence, le niveau d’atteinte des objectifs, l’efficience (…), l’impact et la durabilité».</a:t>
            </a:r>
          </a:p>
          <a:p>
            <a:pPr marL="0" indent="0" algn="just" eaLnBrk="1" hangingPunct="1">
              <a:buNone/>
              <a:defRPr/>
            </a:pPr>
            <a:r>
              <a:rPr lang="fr-FR" sz="2800"/>
              <a:t>« évaluation » désigne également un processus aussi systématique et objectif que possible par lequel on détermine la valeur et la portée d’une action de développement</a:t>
            </a:r>
          </a:p>
          <a:p>
            <a:pPr marL="0" indent="0" algn="r" eaLnBrk="1" hangingPunct="1">
              <a:spcBef>
                <a:spcPts val="0"/>
              </a:spcBef>
              <a:buClr>
                <a:srgbClr val="C00000"/>
              </a:buClr>
              <a:buFont typeface="Wingdings" pitchFamily="2" charset="2"/>
              <a:buNone/>
              <a:defRPr/>
            </a:pPr>
            <a:r>
              <a:rPr lang="fr-FR" sz="2800" i="1">
                <a:hlinkClick r:id="rId16"/>
              </a:rPr>
              <a:t>http://www.oecd.org/dac/dac-glossary.htm#Evaluation</a:t>
            </a:r>
            <a:endParaRPr lang="fr-FR" sz="2800" i="1"/>
          </a:p>
          <a:p>
            <a:endParaRPr lang="fr-FR"/>
          </a:p>
          <a:p>
            <a:endParaRPr lang="fr-FR"/>
          </a:p>
        </p:txBody>
      </p:sp>
    </p:spTree>
    <p:extLst>
      <p:ext uri="{BB962C8B-B14F-4D97-AF65-F5344CB8AC3E}">
        <p14:creationId xmlns:p14="http://schemas.microsoft.com/office/powerpoint/2010/main" val="4113305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4" grpId="0" animBg="1"/>
      <p:bldP spid="13" grpId="0" animBg="1"/>
      <p:bldP spid="12" grpId="0" animBg="1"/>
      <p:bldP spid="11" grpId="0" animBg="1"/>
      <p:bldP spid="10" grpId="0" animBg="1"/>
      <p:bldP spid="9" grpId="0" animBg="1"/>
      <p:bldP spid="8" grpId="0" animBg="1"/>
      <p:bldP spid="5" grpId="0" animBg="1"/>
      <p:bldP spid="6" grpId="0" animBg="1"/>
      <p:bldP spid="7" grpId="0" animBg="1"/>
      <p:bldP spid="4"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NUM" val="1"/>
</p:tagLst>
</file>

<file path=ppt/tags/tag10.xml><?xml version="1.0" encoding="utf-8"?>
<p:tagLst xmlns:a="http://schemas.openxmlformats.org/drawingml/2006/main" xmlns:r="http://schemas.openxmlformats.org/officeDocument/2006/relationships" xmlns:p="http://schemas.openxmlformats.org/presentationml/2006/main">
  <p:tag name="NUM" val="2"/>
</p:tagLst>
</file>

<file path=ppt/tags/tag100.xml><?xml version="1.0" encoding="utf-8"?>
<p:tagLst xmlns:a="http://schemas.openxmlformats.org/drawingml/2006/main" xmlns:r="http://schemas.openxmlformats.org/officeDocument/2006/relationships" xmlns:p="http://schemas.openxmlformats.org/presentationml/2006/main">
  <p:tag name="NUM" val="2"/>
</p:tagLst>
</file>

<file path=ppt/tags/tag101.xml><?xml version="1.0" encoding="utf-8"?>
<p:tagLst xmlns:a="http://schemas.openxmlformats.org/drawingml/2006/main" xmlns:r="http://schemas.openxmlformats.org/officeDocument/2006/relationships" xmlns:p="http://schemas.openxmlformats.org/presentationml/2006/main">
  <p:tag name="NUM" val="1"/>
</p:tagLst>
</file>

<file path=ppt/tags/tag102.xml><?xml version="1.0" encoding="utf-8"?>
<p:tagLst xmlns:a="http://schemas.openxmlformats.org/drawingml/2006/main" xmlns:r="http://schemas.openxmlformats.org/officeDocument/2006/relationships" xmlns:p="http://schemas.openxmlformats.org/presentationml/2006/main">
  <p:tag name="NUM" val="2"/>
</p:tagLst>
</file>

<file path=ppt/tags/tag103.xml><?xml version="1.0" encoding="utf-8"?>
<p:tagLst xmlns:a="http://schemas.openxmlformats.org/drawingml/2006/main" xmlns:r="http://schemas.openxmlformats.org/officeDocument/2006/relationships" xmlns:p="http://schemas.openxmlformats.org/presentationml/2006/main">
  <p:tag name="NUM" val="1"/>
</p:tagLst>
</file>

<file path=ppt/tags/tag104.xml><?xml version="1.0" encoding="utf-8"?>
<p:tagLst xmlns:a="http://schemas.openxmlformats.org/drawingml/2006/main" xmlns:r="http://schemas.openxmlformats.org/officeDocument/2006/relationships" xmlns:p="http://schemas.openxmlformats.org/presentationml/2006/main">
  <p:tag name="NUM" val="2"/>
</p:tagLst>
</file>

<file path=ppt/tags/tag105.xml><?xml version="1.0" encoding="utf-8"?>
<p:tagLst xmlns:a="http://schemas.openxmlformats.org/drawingml/2006/main" xmlns:r="http://schemas.openxmlformats.org/officeDocument/2006/relationships" xmlns:p="http://schemas.openxmlformats.org/presentationml/2006/main">
  <p:tag name="NUM" val="3"/>
</p:tagLst>
</file>

<file path=ppt/tags/tag106.xml><?xml version="1.0" encoding="utf-8"?>
<p:tagLst xmlns:a="http://schemas.openxmlformats.org/drawingml/2006/main" xmlns:r="http://schemas.openxmlformats.org/officeDocument/2006/relationships" xmlns:p="http://schemas.openxmlformats.org/presentationml/2006/main">
  <p:tag name="NUM" val="4"/>
</p:tagLst>
</file>

<file path=ppt/tags/tag107.xml><?xml version="1.0" encoding="utf-8"?>
<p:tagLst xmlns:a="http://schemas.openxmlformats.org/drawingml/2006/main" xmlns:r="http://schemas.openxmlformats.org/officeDocument/2006/relationships" xmlns:p="http://schemas.openxmlformats.org/presentationml/2006/main">
  <p:tag name="NUM" val="5"/>
</p:tagLst>
</file>

<file path=ppt/tags/tag108.xml><?xml version="1.0" encoding="utf-8"?>
<p:tagLst xmlns:a="http://schemas.openxmlformats.org/drawingml/2006/main" xmlns:r="http://schemas.openxmlformats.org/officeDocument/2006/relationships" xmlns:p="http://schemas.openxmlformats.org/presentationml/2006/main">
  <p:tag name="NUM" val="6"/>
</p:tagLst>
</file>

<file path=ppt/tags/tag109.xml><?xml version="1.0" encoding="utf-8"?>
<p:tagLst xmlns:a="http://schemas.openxmlformats.org/drawingml/2006/main" xmlns:r="http://schemas.openxmlformats.org/officeDocument/2006/relationships" xmlns:p="http://schemas.openxmlformats.org/presentationml/2006/main">
  <p:tag name="NUM" val="7"/>
</p:tagLst>
</file>

<file path=ppt/tags/tag11.xml><?xml version="1.0" encoding="utf-8"?>
<p:tagLst xmlns:a="http://schemas.openxmlformats.org/drawingml/2006/main" xmlns:r="http://schemas.openxmlformats.org/officeDocument/2006/relationships" xmlns:p="http://schemas.openxmlformats.org/presentationml/2006/main">
  <p:tag name="NUM" val="1"/>
</p:tagLst>
</file>

<file path=ppt/tags/tag110.xml><?xml version="1.0" encoding="utf-8"?>
<p:tagLst xmlns:a="http://schemas.openxmlformats.org/drawingml/2006/main" xmlns:r="http://schemas.openxmlformats.org/officeDocument/2006/relationships" xmlns:p="http://schemas.openxmlformats.org/presentationml/2006/main">
  <p:tag name="NUM" val="8"/>
</p:tagLst>
</file>

<file path=ppt/tags/tag111.xml><?xml version="1.0" encoding="utf-8"?>
<p:tagLst xmlns:a="http://schemas.openxmlformats.org/drawingml/2006/main" xmlns:r="http://schemas.openxmlformats.org/officeDocument/2006/relationships" xmlns:p="http://schemas.openxmlformats.org/presentationml/2006/main">
  <p:tag name="NUM" val="9"/>
</p:tagLst>
</file>

<file path=ppt/tags/tag112.xml><?xml version="1.0" encoding="utf-8"?>
<p:tagLst xmlns:a="http://schemas.openxmlformats.org/drawingml/2006/main" xmlns:r="http://schemas.openxmlformats.org/officeDocument/2006/relationships" xmlns:p="http://schemas.openxmlformats.org/presentationml/2006/main">
  <p:tag name="NUM" val="10"/>
</p:tagLst>
</file>

<file path=ppt/tags/tag113.xml><?xml version="1.0" encoding="utf-8"?>
<p:tagLst xmlns:a="http://schemas.openxmlformats.org/drawingml/2006/main" xmlns:r="http://schemas.openxmlformats.org/officeDocument/2006/relationships" xmlns:p="http://schemas.openxmlformats.org/presentationml/2006/main">
  <p:tag name="NUM" val="11"/>
</p:tagLst>
</file>

<file path=ppt/tags/tag114.xml><?xml version="1.0" encoding="utf-8"?>
<p:tagLst xmlns:a="http://schemas.openxmlformats.org/drawingml/2006/main" xmlns:r="http://schemas.openxmlformats.org/officeDocument/2006/relationships" xmlns:p="http://schemas.openxmlformats.org/presentationml/2006/main">
  <p:tag name="NUM" val="12"/>
</p:tagLst>
</file>

<file path=ppt/tags/tag115.xml><?xml version="1.0" encoding="utf-8"?>
<p:tagLst xmlns:a="http://schemas.openxmlformats.org/drawingml/2006/main" xmlns:r="http://schemas.openxmlformats.org/officeDocument/2006/relationships" xmlns:p="http://schemas.openxmlformats.org/presentationml/2006/main">
  <p:tag name="NUM" val="13"/>
</p:tagLst>
</file>

<file path=ppt/tags/tag116.xml><?xml version="1.0" encoding="utf-8"?>
<p:tagLst xmlns:a="http://schemas.openxmlformats.org/drawingml/2006/main" xmlns:r="http://schemas.openxmlformats.org/officeDocument/2006/relationships" xmlns:p="http://schemas.openxmlformats.org/presentationml/2006/main">
  <p:tag name="NUM" val="14"/>
</p:tagLst>
</file>

<file path=ppt/tags/tag117.xml><?xml version="1.0" encoding="utf-8"?>
<p:tagLst xmlns:a="http://schemas.openxmlformats.org/drawingml/2006/main" xmlns:r="http://schemas.openxmlformats.org/officeDocument/2006/relationships" xmlns:p="http://schemas.openxmlformats.org/presentationml/2006/main">
  <p:tag name="NUM" val="1"/>
</p:tagLst>
</file>

<file path=ppt/tags/tag118.xml><?xml version="1.0" encoding="utf-8"?>
<p:tagLst xmlns:a="http://schemas.openxmlformats.org/drawingml/2006/main" xmlns:r="http://schemas.openxmlformats.org/officeDocument/2006/relationships" xmlns:p="http://schemas.openxmlformats.org/presentationml/2006/main">
  <p:tag name="NUM" val="2"/>
</p:tagLst>
</file>

<file path=ppt/tags/tag119.xml><?xml version="1.0" encoding="utf-8"?>
<p:tagLst xmlns:a="http://schemas.openxmlformats.org/drawingml/2006/main" xmlns:r="http://schemas.openxmlformats.org/officeDocument/2006/relationships" xmlns:p="http://schemas.openxmlformats.org/presentationml/2006/main">
  <p:tag name="NUM" val="1"/>
</p:tagLst>
</file>

<file path=ppt/tags/tag12.xml><?xml version="1.0" encoding="utf-8"?>
<p:tagLst xmlns:a="http://schemas.openxmlformats.org/drawingml/2006/main" xmlns:r="http://schemas.openxmlformats.org/officeDocument/2006/relationships" xmlns:p="http://schemas.openxmlformats.org/presentationml/2006/main">
  <p:tag name="NUM" val="2"/>
</p:tagLst>
</file>

<file path=ppt/tags/tag120.xml><?xml version="1.0" encoding="utf-8"?>
<p:tagLst xmlns:a="http://schemas.openxmlformats.org/drawingml/2006/main" xmlns:r="http://schemas.openxmlformats.org/officeDocument/2006/relationships" xmlns:p="http://schemas.openxmlformats.org/presentationml/2006/main">
  <p:tag name="NUM" val="2"/>
</p:tagLst>
</file>

<file path=ppt/tags/tag121.xml><?xml version="1.0" encoding="utf-8"?>
<p:tagLst xmlns:a="http://schemas.openxmlformats.org/drawingml/2006/main" xmlns:r="http://schemas.openxmlformats.org/officeDocument/2006/relationships" xmlns:p="http://schemas.openxmlformats.org/presentationml/2006/main">
  <p:tag name="NUM" val="3"/>
</p:tagLst>
</file>

<file path=ppt/tags/tag122.xml><?xml version="1.0" encoding="utf-8"?>
<p:tagLst xmlns:a="http://schemas.openxmlformats.org/drawingml/2006/main" xmlns:r="http://schemas.openxmlformats.org/officeDocument/2006/relationships" xmlns:p="http://schemas.openxmlformats.org/presentationml/2006/main">
  <p:tag name="NUM" val="4"/>
</p:tagLst>
</file>

<file path=ppt/tags/tag123.xml><?xml version="1.0" encoding="utf-8"?>
<p:tagLst xmlns:a="http://schemas.openxmlformats.org/drawingml/2006/main" xmlns:r="http://schemas.openxmlformats.org/officeDocument/2006/relationships" xmlns:p="http://schemas.openxmlformats.org/presentationml/2006/main">
  <p:tag name="NUM" val="5"/>
</p:tagLst>
</file>

<file path=ppt/tags/tag124.xml><?xml version="1.0" encoding="utf-8"?>
<p:tagLst xmlns:a="http://schemas.openxmlformats.org/drawingml/2006/main" xmlns:r="http://schemas.openxmlformats.org/officeDocument/2006/relationships" xmlns:p="http://schemas.openxmlformats.org/presentationml/2006/main">
  <p:tag name="NUM" val="6"/>
</p:tagLst>
</file>

<file path=ppt/tags/tag125.xml><?xml version="1.0" encoding="utf-8"?>
<p:tagLst xmlns:a="http://schemas.openxmlformats.org/drawingml/2006/main" xmlns:r="http://schemas.openxmlformats.org/officeDocument/2006/relationships" xmlns:p="http://schemas.openxmlformats.org/presentationml/2006/main">
  <p:tag name="NUM" val="7"/>
</p:tagLst>
</file>

<file path=ppt/tags/tag126.xml><?xml version="1.0" encoding="utf-8"?>
<p:tagLst xmlns:a="http://schemas.openxmlformats.org/drawingml/2006/main" xmlns:r="http://schemas.openxmlformats.org/officeDocument/2006/relationships" xmlns:p="http://schemas.openxmlformats.org/presentationml/2006/main">
  <p:tag name="NUM" val="8"/>
</p:tagLst>
</file>

<file path=ppt/tags/tag127.xml><?xml version="1.0" encoding="utf-8"?>
<p:tagLst xmlns:a="http://schemas.openxmlformats.org/drawingml/2006/main" xmlns:r="http://schemas.openxmlformats.org/officeDocument/2006/relationships" xmlns:p="http://schemas.openxmlformats.org/presentationml/2006/main">
  <p:tag name="NUM" val="9"/>
</p:tagLst>
</file>

<file path=ppt/tags/tag128.xml><?xml version="1.0" encoding="utf-8"?>
<p:tagLst xmlns:a="http://schemas.openxmlformats.org/drawingml/2006/main" xmlns:r="http://schemas.openxmlformats.org/officeDocument/2006/relationships" xmlns:p="http://schemas.openxmlformats.org/presentationml/2006/main">
  <p:tag name="NUM" val="10"/>
</p:tagLst>
</file>

<file path=ppt/tags/tag129.xml><?xml version="1.0" encoding="utf-8"?>
<p:tagLst xmlns:a="http://schemas.openxmlformats.org/drawingml/2006/main" xmlns:r="http://schemas.openxmlformats.org/officeDocument/2006/relationships" xmlns:p="http://schemas.openxmlformats.org/presentationml/2006/main">
  <p:tag name="NUM" val="11"/>
</p:tagLst>
</file>

<file path=ppt/tags/tag13.xml><?xml version="1.0" encoding="utf-8"?>
<p:tagLst xmlns:a="http://schemas.openxmlformats.org/drawingml/2006/main" xmlns:r="http://schemas.openxmlformats.org/officeDocument/2006/relationships" xmlns:p="http://schemas.openxmlformats.org/presentationml/2006/main">
  <p:tag name="NUM" val="1"/>
</p:tagLst>
</file>

<file path=ppt/tags/tag130.xml><?xml version="1.0" encoding="utf-8"?>
<p:tagLst xmlns:a="http://schemas.openxmlformats.org/drawingml/2006/main" xmlns:r="http://schemas.openxmlformats.org/officeDocument/2006/relationships" xmlns:p="http://schemas.openxmlformats.org/presentationml/2006/main">
  <p:tag name="NUM" val="12"/>
</p:tagLst>
</file>

<file path=ppt/tags/tag131.xml><?xml version="1.0" encoding="utf-8"?>
<p:tagLst xmlns:a="http://schemas.openxmlformats.org/drawingml/2006/main" xmlns:r="http://schemas.openxmlformats.org/officeDocument/2006/relationships" xmlns:p="http://schemas.openxmlformats.org/presentationml/2006/main">
  <p:tag name="NUM" val="13"/>
</p:tagLst>
</file>

<file path=ppt/tags/tag132.xml><?xml version="1.0" encoding="utf-8"?>
<p:tagLst xmlns:a="http://schemas.openxmlformats.org/drawingml/2006/main" xmlns:r="http://schemas.openxmlformats.org/officeDocument/2006/relationships" xmlns:p="http://schemas.openxmlformats.org/presentationml/2006/main">
  <p:tag name="NUM" val="14"/>
</p:tagLst>
</file>

<file path=ppt/tags/tag133.xml><?xml version="1.0" encoding="utf-8"?>
<p:tagLst xmlns:a="http://schemas.openxmlformats.org/drawingml/2006/main" xmlns:r="http://schemas.openxmlformats.org/officeDocument/2006/relationships" xmlns:p="http://schemas.openxmlformats.org/presentationml/2006/main">
  <p:tag name="NUM" val="15"/>
</p:tagLst>
</file>

<file path=ppt/tags/tag134.xml><?xml version="1.0" encoding="utf-8"?>
<p:tagLst xmlns:a="http://schemas.openxmlformats.org/drawingml/2006/main" xmlns:r="http://schemas.openxmlformats.org/officeDocument/2006/relationships" xmlns:p="http://schemas.openxmlformats.org/presentationml/2006/main">
  <p:tag name="NUM" val="16"/>
</p:tagLst>
</file>

<file path=ppt/tags/tag135.xml><?xml version="1.0" encoding="utf-8"?>
<p:tagLst xmlns:a="http://schemas.openxmlformats.org/drawingml/2006/main" xmlns:r="http://schemas.openxmlformats.org/officeDocument/2006/relationships" xmlns:p="http://schemas.openxmlformats.org/presentationml/2006/main">
  <p:tag name="NUM" val="17"/>
</p:tagLst>
</file>

<file path=ppt/tags/tag136.xml><?xml version="1.0" encoding="utf-8"?>
<p:tagLst xmlns:a="http://schemas.openxmlformats.org/drawingml/2006/main" xmlns:r="http://schemas.openxmlformats.org/officeDocument/2006/relationships" xmlns:p="http://schemas.openxmlformats.org/presentationml/2006/main">
  <p:tag name="NUM" val="18"/>
</p:tagLst>
</file>

<file path=ppt/tags/tag137.xml><?xml version="1.0" encoding="utf-8"?>
<p:tagLst xmlns:a="http://schemas.openxmlformats.org/drawingml/2006/main" xmlns:r="http://schemas.openxmlformats.org/officeDocument/2006/relationships" xmlns:p="http://schemas.openxmlformats.org/presentationml/2006/main">
  <p:tag name="NUM" val="19"/>
</p:tagLst>
</file>

<file path=ppt/tags/tag138.xml><?xml version="1.0" encoding="utf-8"?>
<p:tagLst xmlns:a="http://schemas.openxmlformats.org/drawingml/2006/main" xmlns:r="http://schemas.openxmlformats.org/officeDocument/2006/relationships" xmlns:p="http://schemas.openxmlformats.org/presentationml/2006/main">
  <p:tag name="NUM" val="20"/>
</p:tagLst>
</file>

<file path=ppt/tags/tag139.xml><?xml version="1.0" encoding="utf-8"?>
<p:tagLst xmlns:a="http://schemas.openxmlformats.org/drawingml/2006/main" xmlns:r="http://schemas.openxmlformats.org/officeDocument/2006/relationships" xmlns:p="http://schemas.openxmlformats.org/presentationml/2006/main">
  <p:tag name="NUM" val="21"/>
</p:tagLst>
</file>

<file path=ppt/tags/tag14.xml><?xml version="1.0" encoding="utf-8"?>
<p:tagLst xmlns:a="http://schemas.openxmlformats.org/drawingml/2006/main" xmlns:r="http://schemas.openxmlformats.org/officeDocument/2006/relationships" xmlns:p="http://schemas.openxmlformats.org/presentationml/2006/main">
  <p:tag name="NUM" val="2"/>
</p:tagLst>
</file>

<file path=ppt/tags/tag140.xml><?xml version="1.0" encoding="utf-8"?>
<p:tagLst xmlns:a="http://schemas.openxmlformats.org/drawingml/2006/main" xmlns:r="http://schemas.openxmlformats.org/officeDocument/2006/relationships" xmlns:p="http://schemas.openxmlformats.org/presentationml/2006/main">
  <p:tag name="NUM" val="22"/>
</p:tagLst>
</file>

<file path=ppt/tags/tag141.xml><?xml version="1.0" encoding="utf-8"?>
<p:tagLst xmlns:a="http://schemas.openxmlformats.org/drawingml/2006/main" xmlns:r="http://schemas.openxmlformats.org/officeDocument/2006/relationships" xmlns:p="http://schemas.openxmlformats.org/presentationml/2006/main">
  <p:tag name="NUM" val="23"/>
</p:tagLst>
</file>

<file path=ppt/tags/tag142.xml><?xml version="1.0" encoding="utf-8"?>
<p:tagLst xmlns:a="http://schemas.openxmlformats.org/drawingml/2006/main" xmlns:r="http://schemas.openxmlformats.org/officeDocument/2006/relationships" xmlns:p="http://schemas.openxmlformats.org/presentationml/2006/main">
  <p:tag name="NUM" val="24"/>
</p:tagLst>
</file>

<file path=ppt/tags/tag143.xml><?xml version="1.0" encoding="utf-8"?>
<p:tagLst xmlns:a="http://schemas.openxmlformats.org/drawingml/2006/main" xmlns:r="http://schemas.openxmlformats.org/officeDocument/2006/relationships" xmlns:p="http://schemas.openxmlformats.org/presentationml/2006/main">
  <p:tag name="NUM" val="25"/>
</p:tagLst>
</file>

<file path=ppt/tags/tag144.xml><?xml version="1.0" encoding="utf-8"?>
<p:tagLst xmlns:a="http://schemas.openxmlformats.org/drawingml/2006/main" xmlns:r="http://schemas.openxmlformats.org/officeDocument/2006/relationships" xmlns:p="http://schemas.openxmlformats.org/presentationml/2006/main">
  <p:tag name="NUM" val="26"/>
</p:tagLst>
</file>

<file path=ppt/tags/tag145.xml><?xml version="1.0" encoding="utf-8"?>
<p:tagLst xmlns:a="http://schemas.openxmlformats.org/drawingml/2006/main" xmlns:r="http://schemas.openxmlformats.org/officeDocument/2006/relationships" xmlns:p="http://schemas.openxmlformats.org/presentationml/2006/main">
  <p:tag name="NUM" val="27"/>
</p:tagLst>
</file>

<file path=ppt/tags/tag146.xml><?xml version="1.0" encoding="utf-8"?>
<p:tagLst xmlns:a="http://schemas.openxmlformats.org/drawingml/2006/main" xmlns:r="http://schemas.openxmlformats.org/officeDocument/2006/relationships" xmlns:p="http://schemas.openxmlformats.org/presentationml/2006/main">
  <p:tag name="NUM" val="28"/>
</p:tagLst>
</file>

<file path=ppt/tags/tag147.xml><?xml version="1.0" encoding="utf-8"?>
<p:tagLst xmlns:a="http://schemas.openxmlformats.org/drawingml/2006/main" xmlns:r="http://schemas.openxmlformats.org/officeDocument/2006/relationships" xmlns:p="http://schemas.openxmlformats.org/presentationml/2006/main">
  <p:tag name="NUM" val="29"/>
</p:tagLst>
</file>

<file path=ppt/tags/tag148.xml><?xml version="1.0" encoding="utf-8"?>
<p:tagLst xmlns:a="http://schemas.openxmlformats.org/drawingml/2006/main" xmlns:r="http://schemas.openxmlformats.org/officeDocument/2006/relationships" xmlns:p="http://schemas.openxmlformats.org/presentationml/2006/main">
  <p:tag name="NUM" val="30"/>
</p:tagLst>
</file>

<file path=ppt/tags/tag149.xml><?xml version="1.0" encoding="utf-8"?>
<p:tagLst xmlns:a="http://schemas.openxmlformats.org/drawingml/2006/main" xmlns:r="http://schemas.openxmlformats.org/officeDocument/2006/relationships" xmlns:p="http://schemas.openxmlformats.org/presentationml/2006/main">
  <p:tag name="NUM" val="31"/>
</p:tagLst>
</file>

<file path=ppt/tags/tag15.xml><?xml version="1.0" encoding="utf-8"?>
<p:tagLst xmlns:a="http://schemas.openxmlformats.org/drawingml/2006/main" xmlns:r="http://schemas.openxmlformats.org/officeDocument/2006/relationships" xmlns:p="http://schemas.openxmlformats.org/presentationml/2006/main">
  <p:tag name="NUM" val="1"/>
</p:tagLst>
</file>

<file path=ppt/tags/tag150.xml><?xml version="1.0" encoding="utf-8"?>
<p:tagLst xmlns:a="http://schemas.openxmlformats.org/drawingml/2006/main" xmlns:r="http://schemas.openxmlformats.org/officeDocument/2006/relationships" xmlns:p="http://schemas.openxmlformats.org/presentationml/2006/main">
  <p:tag name="NUM" val="32"/>
</p:tagLst>
</file>

<file path=ppt/tags/tag151.xml><?xml version="1.0" encoding="utf-8"?>
<p:tagLst xmlns:a="http://schemas.openxmlformats.org/drawingml/2006/main" xmlns:r="http://schemas.openxmlformats.org/officeDocument/2006/relationships" xmlns:p="http://schemas.openxmlformats.org/presentationml/2006/main">
  <p:tag name="NUM" val="33"/>
</p:tagLst>
</file>

<file path=ppt/tags/tag152.xml><?xml version="1.0" encoding="utf-8"?>
<p:tagLst xmlns:a="http://schemas.openxmlformats.org/drawingml/2006/main" xmlns:r="http://schemas.openxmlformats.org/officeDocument/2006/relationships" xmlns:p="http://schemas.openxmlformats.org/presentationml/2006/main">
  <p:tag name="NUM" val="34"/>
</p:tagLst>
</file>

<file path=ppt/tags/tag153.xml><?xml version="1.0" encoding="utf-8"?>
<p:tagLst xmlns:a="http://schemas.openxmlformats.org/drawingml/2006/main" xmlns:r="http://schemas.openxmlformats.org/officeDocument/2006/relationships" xmlns:p="http://schemas.openxmlformats.org/presentationml/2006/main">
  <p:tag name="NUM" val="35"/>
</p:tagLst>
</file>

<file path=ppt/tags/tag154.xml><?xml version="1.0" encoding="utf-8"?>
<p:tagLst xmlns:a="http://schemas.openxmlformats.org/drawingml/2006/main" xmlns:r="http://schemas.openxmlformats.org/officeDocument/2006/relationships" xmlns:p="http://schemas.openxmlformats.org/presentationml/2006/main">
  <p:tag name="NUM" val="36"/>
</p:tagLst>
</file>

<file path=ppt/tags/tag155.xml><?xml version="1.0" encoding="utf-8"?>
<p:tagLst xmlns:a="http://schemas.openxmlformats.org/drawingml/2006/main" xmlns:r="http://schemas.openxmlformats.org/officeDocument/2006/relationships" xmlns:p="http://schemas.openxmlformats.org/presentationml/2006/main">
  <p:tag name="NUM" val="37"/>
</p:tagLst>
</file>

<file path=ppt/tags/tag156.xml><?xml version="1.0" encoding="utf-8"?>
<p:tagLst xmlns:a="http://schemas.openxmlformats.org/drawingml/2006/main" xmlns:r="http://schemas.openxmlformats.org/officeDocument/2006/relationships" xmlns:p="http://schemas.openxmlformats.org/presentationml/2006/main">
  <p:tag name="NUM" val="38"/>
</p:tagLst>
</file>

<file path=ppt/tags/tag157.xml><?xml version="1.0" encoding="utf-8"?>
<p:tagLst xmlns:a="http://schemas.openxmlformats.org/drawingml/2006/main" xmlns:r="http://schemas.openxmlformats.org/officeDocument/2006/relationships" xmlns:p="http://schemas.openxmlformats.org/presentationml/2006/main">
  <p:tag name="NUM" val="39"/>
</p:tagLst>
</file>

<file path=ppt/tags/tag158.xml><?xml version="1.0" encoding="utf-8"?>
<p:tagLst xmlns:a="http://schemas.openxmlformats.org/drawingml/2006/main" xmlns:r="http://schemas.openxmlformats.org/officeDocument/2006/relationships" xmlns:p="http://schemas.openxmlformats.org/presentationml/2006/main">
  <p:tag name="NUM" val="40"/>
</p:tagLst>
</file>

<file path=ppt/tags/tag159.xml><?xml version="1.0" encoding="utf-8"?>
<p:tagLst xmlns:a="http://schemas.openxmlformats.org/drawingml/2006/main" xmlns:r="http://schemas.openxmlformats.org/officeDocument/2006/relationships" xmlns:p="http://schemas.openxmlformats.org/presentationml/2006/main">
  <p:tag name="NUM" val="41"/>
</p:tagLst>
</file>

<file path=ppt/tags/tag16.xml><?xml version="1.0" encoding="utf-8"?>
<p:tagLst xmlns:a="http://schemas.openxmlformats.org/drawingml/2006/main" xmlns:r="http://schemas.openxmlformats.org/officeDocument/2006/relationships" xmlns:p="http://schemas.openxmlformats.org/presentationml/2006/main">
  <p:tag name="NUM" val="2"/>
</p:tagLst>
</file>

<file path=ppt/tags/tag160.xml><?xml version="1.0" encoding="utf-8"?>
<p:tagLst xmlns:a="http://schemas.openxmlformats.org/drawingml/2006/main" xmlns:r="http://schemas.openxmlformats.org/officeDocument/2006/relationships" xmlns:p="http://schemas.openxmlformats.org/presentationml/2006/main">
  <p:tag name="NUM" val="42"/>
</p:tagLst>
</file>

<file path=ppt/tags/tag161.xml><?xml version="1.0" encoding="utf-8"?>
<p:tagLst xmlns:a="http://schemas.openxmlformats.org/drawingml/2006/main" xmlns:r="http://schemas.openxmlformats.org/officeDocument/2006/relationships" xmlns:p="http://schemas.openxmlformats.org/presentationml/2006/main">
  <p:tag name="NUM" val="43"/>
</p:tagLst>
</file>

<file path=ppt/tags/tag162.xml><?xml version="1.0" encoding="utf-8"?>
<p:tagLst xmlns:a="http://schemas.openxmlformats.org/drawingml/2006/main" xmlns:r="http://schemas.openxmlformats.org/officeDocument/2006/relationships" xmlns:p="http://schemas.openxmlformats.org/presentationml/2006/main">
  <p:tag name="NUM" val="44"/>
</p:tagLst>
</file>

<file path=ppt/tags/tag163.xml><?xml version="1.0" encoding="utf-8"?>
<p:tagLst xmlns:a="http://schemas.openxmlformats.org/drawingml/2006/main" xmlns:r="http://schemas.openxmlformats.org/officeDocument/2006/relationships" xmlns:p="http://schemas.openxmlformats.org/presentationml/2006/main">
  <p:tag name="NUM" val="45"/>
</p:tagLst>
</file>

<file path=ppt/tags/tag164.xml><?xml version="1.0" encoding="utf-8"?>
<p:tagLst xmlns:a="http://schemas.openxmlformats.org/drawingml/2006/main" xmlns:r="http://schemas.openxmlformats.org/officeDocument/2006/relationships" xmlns:p="http://schemas.openxmlformats.org/presentationml/2006/main">
  <p:tag name="NUM" val="46"/>
</p:tagLst>
</file>

<file path=ppt/tags/tag165.xml><?xml version="1.0" encoding="utf-8"?>
<p:tagLst xmlns:a="http://schemas.openxmlformats.org/drawingml/2006/main" xmlns:r="http://schemas.openxmlformats.org/officeDocument/2006/relationships" xmlns:p="http://schemas.openxmlformats.org/presentationml/2006/main">
  <p:tag name="NUM" val="47"/>
</p:tagLst>
</file>

<file path=ppt/tags/tag166.xml><?xml version="1.0" encoding="utf-8"?>
<p:tagLst xmlns:a="http://schemas.openxmlformats.org/drawingml/2006/main" xmlns:r="http://schemas.openxmlformats.org/officeDocument/2006/relationships" xmlns:p="http://schemas.openxmlformats.org/presentationml/2006/main">
  <p:tag name="NUM" val="48"/>
</p:tagLst>
</file>

<file path=ppt/tags/tag167.xml><?xml version="1.0" encoding="utf-8"?>
<p:tagLst xmlns:a="http://schemas.openxmlformats.org/drawingml/2006/main" xmlns:r="http://schemas.openxmlformats.org/officeDocument/2006/relationships" xmlns:p="http://schemas.openxmlformats.org/presentationml/2006/main">
  <p:tag name="NUM" val="49"/>
</p:tagLst>
</file>

<file path=ppt/tags/tag168.xml><?xml version="1.0" encoding="utf-8"?>
<p:tagLst xmlns:a="http://schemas.openxmlformats.org/drawingml/2006/main" xmlns:r="http://schemas.openxmlformats.org/officeDocument/2006/relationships" xmlns:p="http://schemas.openxmlformats.org/presentationml/2006/main">
  <p:tag name="NUM" val="50"/>
</p:tagLst>
</file>

<file path=ppt/tags/tag169.xml><?xml version="1.0" encoding="utf-8"?>
<p:tagLst xmlns:a="http://schemas.openxmlformats.org/drawingml/2006/main" xmlns:r="http://schemas.openxmlformats.org/officeDocument/2006/relationships" xmlns:p="http://schemas.openxmlformats.org/presentationml/2006/main">
  <p:tag name="NUM" val="51"/>
</p:tagLst>
</file>

<file path=ppt/tags/tag17.xml><?xml version="1.0" encoding="utf-8"?>
<p:tagLst xmlns:a="http://schemas.openxmlformats.org/drawingml/2006/main" xmlns:r="http://schemas.openxmlformats.org/officeDocument/2006/relationships" xmlns:p="http://schemas.openxmlformats.org/presentationml/2006/main">
  <p:tag name="NUM" val="1"/>
</p:tagLst>
</file>

<file path=ppt/tags/tag170.xml><?xml version="1.0" encoding="utf-8"?>
<p:tagLst xmlns:a="http://schemas.openxmlformats.org/drawingml/2006/main" xmlns:r="http://schemas.openxmlformats.org/officeDocument/2006/relationships" xmlns:p="http://schemas.openxmlformats.org/presentationml/2006/main">
  <p:tag name="NUM" val="52"/>
</p:tagLst>
</file>

<file path=ppt/tags/tag171.xml><?xml version="1.0" encoding="utf-8"?>
<p:tagLst xmlns:a="http://schemas.openxmlformats.org/drawingml/2006/main" xmlns:r="http://schemas.openxmlformats.org/officeDocument/2006/relationships" xmlns:p="http://schemas.openxmlformats.org/presentationml/2006/main">
  <p:tag name="NUM" val="53"/>
</p:tagLst>
</file>

<file path=ppt/tags/tag172.xml><?xml version="1.0" encoding="utf-8"?>
<p:tagLst xmlns:a="http://schemas.openxmlformats.org/drawingml/2006/main" xmlns:r="http://schemas.openxmlformats.org/officeDocument/2006/relationships" xmlns:p="http://schemas.openxmlformats.org/presentationml/2006/main">
  <p:tag name="NUM" val="54"/>
</p:tagLst>
</file>

<file path=ppt/tags/tag173.xml><?xml version="1.0" encoding="utf-8"?>
<p:tagLst xmlns:a="http://schemas.openxmlformats.org/drawingml/2006/main" xmlns:r="http://schemas.openxmlformats.org/officeDocument/2006/relationships" xmlns:p="http://schemas.openxmlformats.org/presentationml/2006/main">
  <p:tag name="NUM" val="55"/>
</p:tagLst>
</file>

<file path=ppt/tags/tag174.xml><?xml version="1.0" encoding="utf-8"?>
<p:tagLst xmlns:a="http://schemas.openxmlformats.org/drawingml/2006/main" xmlns:r="http://schemas.openxmlformats.org/officeDocument/2006/relationships" xmlns:p="http://schemas.openxmlformats.org/presentationml/2006/main">
  <p:tag name="NUM" val="56"/>
</p:tagLst>
</file>

<file path=ppt/tags/tag175.xml><?xml version="1.0" encoding="utf-8"?>
<p:tagLst xmlns:a="http://schemas.openxmlformats.org/drawingml/2006/main" xmlns:r="http://schemas.openxmlformats.org/officeDocument/2006/relationships" xmlns:p="http://schemas.openxmlformats.org/presentationml/2006/main">
  <p:tag name="NUM" val="57"/>
</p:tagLst>
</file>

<file path=ppt/tags/tag176.xml><?xml version="1.0" encoding="utf-8"?>
<p:tagLst xmlns:a="http://schemas.openxmlformats.org/drawingml/2006/main" xmlns:r="http://schemas.openxmlformats.org/officeDocument/2006/relationships" xmlns:p="http://schemas.openxmlformats.org/presentationml/2006/main">
  <p:tag name="NUM" val="58"/>
</p:tagLst>
</file>

<file path=ppt/tags/tag177.xml><?xml version="1.0" encoding="utf-8"?>
<p:tagLst xmlns:a="http://schemas.openxmlformats.org/drawingml/2006/main" xmlns:r="http://schemas.openxmlformats.org/officeDocument/2006/relationships" xmlns:p="http://schemas.openxmlformats.org/presentationml/2006/main">
  <p:tag name="NUM" val="59"/>
</p:tagLst>
</file>

<file path=ppt/tags/tag178.xml><?xml version="1.0" encoding="utf-8"?>
<p:tagLst xmlns:a="http://schemas.openxmlformats.org/drawingml/2006/main" xmlns:r="http://schemas.openxmlformats.org/officeDocument/2006/relationships" xmlns:p="http://schemas.openxmlformats.org/presentationml/2006/main">
  <p:tag name="NUM" val="60"/>
</p:tagLst>
</file>

<file path=ppt/tags/tag179.xml><?xml version="1.0" encoding="utf-8"?>
<p:tagLst xmlns:a="http://schemas.openxmlformats.org/drawingml/2006/main" xmlns:r="http://schemas.openxmlformats.org/officeDocument/2006/relationships" xmlns:p="http://schemas.openxmlformats.org/presentationml/2006/main">
  <p:tag name="NUM" val="61"/>
</p:tagLst>
</file>

<file path=ppt/tags/tag18.xml><?xml version="1.0" encoding="utf-8"?>
<p:tagLst xmlns:a="http://schemas.openxmlformats.org/drawingml/2006/main" xmlns:r="http://schemas.openxmlformats.org/officeDocument/2006/relationships" xmlns:p="http://schemas.openxmlformats.org/presentationml/2006/main">
  <p:tag name="NUM" val="2"/>
</p:tagLst>
</file>

<file path=ppt/tags/tag180.xml><?xml version="1.0" encoding="utf-8"?>
<p:tagLst xmlns:a="http://schemas.openxmlformats.org/drawingml/2006/main" xmlns:r="http://schemas.openxmlformats.org/officeDocument/2006/relationships" xmlns:p="http://schemas.openxmlformats.org/presentationml/2006/main">
  <p:tag name="NUM" val="62"/>
</p:tagLst>
</file>

<file path=ppt/tags/tag181.xml><?xml version="1.0" encoding="utf-8"?>
<p:tagLst xmlns:a="http://schemas.openxmlformats.org/drawingml/2006/main" xmlns:r="http://schemas.openxmlformats.org/officeDocument/2006/relationships" xmlns:p="http://schemas.openxmlformats.org/presentationml/2006/main">
  <p:tag name="NUM" val="63"/>
</p:tagLst>
</file>

<file path=ppt/tags/tag182.xml><?xml version="1.0" encoding="utf-8"?>
<p:tagLst xmlns:a="http://schemas.openxmlformats.org/drawingml/2006/main" xmlns:r="http://schemas.openxmlformats.org/officeDocument/2006/relationships" xmlns:p="http://schemas.openxmlformats.org/presentationml/2006/main">
  <p:tag name="NUM" val="64"/>
</p:tagLst>
</file>

<file path=ppt/tags/tag183.xml><?xml version="1.0" encoding="utf-8"?>
<p:tagLst xmlns:a="http://schemas.openxmlformats.org/drawingml/2006/main" xmlns:r="http://schemas.openxmlformats.org/officeDocument/2006/relationships" xmlns:p="http://schemas.openxmlformats.org/presentationml/2006/main">
  <p:tag name="NUM" val="65"/>
</p:tagLst>
</file>

<file path=ppt/tags/tag184.xml><?xml version="1.0" encoding="utf-8"?>
<p:tagLst xmlns:a="http://schemas.openxmlformats.org/drawingml/2006/main" xmlns:r="http://schemas.openxmlformats.org/officeDocument/2006/relationships" xmlns:p="http://schemas.openxmlformats.org/presentationml/2006/main">
  <p:tag name="NUM" val="66"/>
</p:tagLst>
</file>

<file path=ppt/tags/tag185.xml><?xml version="1.0" encoding="utf-8"?>
<p:tagLst xmlns:a="http://schemas.openxmlformats.org/drawingml/2006/main" xmlns:r="http://schemas.openxmlformats.org/officeDocument/2006/relationships" xmlns:p="http://schemas.openxmlformats.org/presentationml/2006/main">
  <p:tag name="NUM" val="67"/>
</p:tagLst>
</file>

<file path=ppt/tags/tag186.xml><?xml version="1.0" encoding="utf-8"?>
<p:tagLst xmlns:a="http://schemas.openxmlformats.org/drawingml/2006/main" xmlns:r="http://schemas.openxmlformats.org/officeDocument/2006/relationships" xmlns:p="http://schemas.openxmlformats.org/presentationml/2006/main">
  <p:tag name="NUM" val="68"/>
</p:tagLst>
</file>

<file path=ppt/tags/tag187.xml><?xml version="1.0" encoding="utf-8"?>
<p:tagLst xmlns:a="http://schemas.openxmlformats.org/drawingml/2006/main" xmlns:r="http://schemas.openxmlformats.org/officeDocument/2006/relationships" xmlns:p="http://schemas.openxmlformats.org/presentationml/2006/main">
  <p:tag name="NUM" val="69"/>
</p:tagLst>
</file>

<file path=ppt/tags/tag188.xml><?xml version="1.0" encoding="utf-8"?>
<p:tagLst xmlns:a="http://schemas.openxmlformats.org/drawingml/2006/main" xmlns:r="http://schemas.openxmlformats.org/officeDocument/2006/relationships" xmlns:p="http://schemas.openxmlformats.org/presentationml/2006/main">
  <p:tag name="NUM" val="1"/>
</p:tagLst>
</file>

<file path=ppt/tags/tag189.xml><?xml version="1.0" encoding="utf-8"?>
<p:tagLst xmlns:a="http://schemas.openxmlformats.org/drawingml/2006/main" xmlns:r="http://schemas.openxmlformats.org/officeDocument/2006/relationships" xmlns:p="http://schemas.openxmlformats.org/presentationml/2006/main">
  <p:tag name="NUM" val="2"/>
</p:tagLst>
</file>

<file path=ppt/tags/tag19.xml><?xml version="1.0" encoding="utf-8"?>
<p:tagLst xmlns:a="http://schemas.openxmlformats.org/drawingml/2006/main" xmlns:r="http://schemas.openxmlformats.org/officeDocument/2006/relationships" xmlns:p="http://schemas.openxmlformats.org/presentationml/2006/main">
  <p:tag name="NUM" val="3"/>
</p:tagLst>
</file>

<file path=ppt/tags/tag190.xml><?xml version="1.0" encoding="utf-8"?>
<p:tagLst xmlns:a="http://schemas.openxmlformats.org/drawingml/2006/main" xmlns:r="http://schemas.openxmlformats.org/officeDocument/2006/relationships" xmlns:p="http://schemas.openxmlformats.org/presentationml/2006/main">
  <p:tag name="NUM" val="1"/>
</p:tagLst>
</file>

<file path=ppt/tags/tag191.xml><?xml version="1.0" encoding="utf-8"?>
<p:tagLst xmlns:a="http://schemas.openxmlformats.org/drawingml/2006/main" xmlns:r="http://schemas.openxmlformats.org/officeDocument/2006/relationships" xmlns:p="http://schemas.openxmlformats.org/presentationml/2006/main">
  <p:tag name="NUM" val="2"/>
</p:tagLst>
</file>

<file path=ppt/tags/tag192.xml><?xml version="1.0" encoding="utf-8"?>
<p:tagLst xmlns:a="http://schemas.openxmlformats.org/drawingml/2006/main" xmlns:r="http://schemas.openxmlformats.org/officeDocument/2006/relationships" xmlns:p="http://schemas.openxmlformats.org/presentationml/2006/main">
  <p:tag name="NUM" val="1"/>
</p:tagLst>
</file>

<file path=ppt/tags/tag193.xml><?xml version="1.0" encoding="utf-8"?>
<p:tagLst xmlns:a="http://schemas.openxmlformats.org/drawingml/2006/main" xmlns:r="http://schemas.openxmlformats.org/officeDocument/2006/relationships" xmlns:p="http://schemas.openxmlformats.org/presentationml/2006/main">
  <p:tag name="NUM" val="2"/>
</p:tagLst>
</file>

<file path=ppt/tags/tag194.xml><?xml version="1.0" encoding="utf-8"?>
<p:tagLst xmlns:a="http://schemas.openxmlformats.org/drawingml/2006/main" xmlns:r="http://schemas.openxmlformats.org/officeDocument/2006/relationships" xmlns:p="http://schemas.openxmlformats.org/presentationml/2006/main">
  <p:tag name="NUM" val="1"/>
</p:tagLst>
</file>

<file path=ppt/tags/tag195.xml><?xml version="1.0" encoding="utf-8"?>
<p:tagLst xmlns:a="http://schemas.openxmlformats.org/drawingml/2006/main" xmlns:r="http://schemas.openxmlformats.org/officeDocument/2006/relationships" xmlns:p="http://schemas.openxmlformats.org/presentationml/2006/main">
  <p:tag name="NUM" val="2"/>
</p:tagLst>
</file>

<file path=ppt/tags/tag196.xml><?xml version="1.0" encoding="utf-8"?>
<p:tagLst xmlns:a="http://schemas.openxmlformats.org/drawingml/2006/main" xmlns:r="http://schemas.openxmlformats.org/officeDocument/2006/relationships" xmlns:p="http://schemas.openxmlformats.org/presentationml/2006/main">
  <p:tag name="NUM" val="1"/>
</p:tagLst>
</file>

<file path=ppt/tags/tag197.xml><?xml version="1.0" encoding="utf-8"?>
<p:tagLst xmlns:a="http://schemas.openxmlformats.org/drawingml/2006/main" xmlns:r="http://schemas.openxmlformats.org/officeDocument/2006/relationships" xmlns:p="http://schemas.openxmlformats.org/presentationml/2006/main">
  <p:tag name="NUM" val="2"/>
</p:tagLst>
</file>

<file path=ppt/tags/tag198.xml><?xml version="1.0" encoding="utf-8"?>
<p:tagLst xmlns:a="http://schemas.openxmlformats.org/drawingml/2006/main" xmlns:r="http://schemas.openxmlformats.org/officeDocument/2006/relationships" xmlns:p="http://schemas.openxmlformats.org/presentationml/2006/main">
  <p:tag name="NUM" val="1"/>
</p:tagLst>
</file>

<file path=ppt/tags/tag199.xml><?xml version="1.0" encoding="utf-8"?>
<p:tagLst xmlns:a="http://schemas.openxmlformats.org/drawingml/2006/main" xmlns:r="http://schemas.openxmlformats.org/officeDocument/2006/relationships" xmlns:p="http://schemas.openxmlformats.org/presentationml/2006/main">
  <p:tag name="NUM" val="2"/>
</p:tagLst>
</file>

<file path=ppt/tags/tag2.xml><?xml version="1.0" encoding="utf-8"?>
<p:tagLst xmlns:a="http://schemas.openxmlformats.org/drawingml/2006/main" xmlns:r="http://schemas.openxmlformats.org/officeDocument/2006/relationships" xmlns:p="http://schemas.openxmlformats.org/presentationml/2006/main">
  <p:tag name="NUM" val="2"/>
</p:tagLst>
</file>

<file path=ppt/tags/tag20.xml><?xml version="1.0" encoding="utf-8"?>
<p:tagLst xmlns:a="http://schemas.openxmlformats.org/drawingml/2006/main" xmlns:r="http://schemas.openxmlformats.org/officeDocument/2006/relationships" xmlns:p="http://schemas.openxmlformats.org/presentationml/2006/main">
  <p:tag name="NUM" val="4"/>
</p:tagLst>
</file>

<file path=ppt/tags/tag200.xml><?xml version="1.0" encoding="utf-8"?>
<p:tagLst xmlns:a="http://schemas.openxmlformats.org/drawingml/2006/main" xmlns:r="http://schemas.openxmlformats.org/officeDocument/2006/relationships" xmlns:p="http://schemas.openxmlformats.org/presentationml/2006/main">
  <p:tag name="NUM" val="1"/>
</p:tagLst>
</file>

<file path=ppt/tags/tag201.xml><?xml version="1.0" encoding="utf-8"?>
<p:tagLst xmlns:a="http://schemas.openxmlformats.org/drawingml/2006/main" xmlns:r="http://schemas.openxmlformats.org/officeDocument/2006/relationships" xmlns:p="http://schemas.openxmlformats.org/presentationml/2006/main">
  <p:tag name="NUM" val="2"/>
</p:tagLst>
</file>

<file path=ppt/tags/tag202.xml><?xml version="1.0" encoding="utf-8"?>
<p:tagLst xmlns:a="http://schemas.openxmlformats.org/drawingml/2006/main" xmlns:r="http://schemas.openxmlformats.org/officeDocument/2006/relationships" xmlns:p="http://schemas.openxmlformats.org/presentationml/2006/main">
  <p:tag name="NUM" val="1"/>
</p:tagLst>
</file>

<file path=ppt/tags/tag203.xml><?xml version="1.0" encoding="utf-8"?>
<p:tagLst xmlns:a="http://schemas.openxmlformats.org/drawingml/2006/main" xmlns:r="http://schemas.openxmlformats.org/officeDocument/2006/relationships" xmlns:p="http://schemas.openxmlformats.org/presentationml/2006/main">
  <p:tag name="NUM" val="2"/>
</p:tagLst>
</file>

<file path=ppt/tags/tag204.xml><?xml version="1.0" encoding="utf-8"?>
<p:tagLst xmlns:a="http://schemas.openxmlformats.org/drawingml/2006/main" xmlns:r="http://schemas.openxmlformats.org/officeDocument/2006/relationships" xmlns:p="http://schemas.openxmlformats.org/presentationml/2006/main">
  <p:tag name="NUM" val="1"/>
</p:tagLst>
</file>

<file path=ppt/tags/tag205.xml><?xml version="1.0" encoding="utf-8"?>
<p:tagLst xmlns:a="http://schemas.openxmlformats.org/drawingml/2006/main" xmlns:r="http://schemas.openxmlformats.org/officeDocument/2006/relationships" xmlns:p="http://schemas.openxmlformats.org/presentationml/2006/main">
  <p:tag name="NUM" val="2"/>
</p:tagLst>
</file>

<file path=ppt/tags/tag206.xml><?xml version="1.0" encoding="utf-8"?>
<p:tagLst xmlns:a="http://schemas.openxmlformats.org/drawingml/2006/main" xmlns:r="http://schemas.openxmlformats.org/officeDocument/2006/relationships" xmlns:p="http://schemas.openxmlformats.org/presentationml/2006/main">
  <p:tag name="NUM" val="1"/>
</p:tagLst>
</file>

<file path=ppt/tags/tag207.xml><?xml version="1.0" encoding="utf-8"?>
<p:tagLst xmlns:a="http://schemas.openxmlformats.org/drawingml/2006/main" xmlns:r="http://schemas.openxmlformats.org/officeDocument/2006/relationships" xmlns:p="http://schemas.openxmlformats.org/presentationml/2006/main">
  <p:tag name="NUM" val="2"/>
</p:tagLst>
</file>

<file path=ppt/tags/tag208.xml><?xml version="1.0" encoding="utf-8"?>
<p:tagLst xmlns:a="http://schemas.openxmlformats.org/drawingml/2006/main" xmlns:r="http://schemas.openxmlformats.org/officeDocument/2006/relationships" xmlns:p="http://schemas.openxmlformats.org/presentationml/2006/main">
  <p:tag name="NUM" val="1"/>
</p:tagLst>
</file>

<file path=ppt/tags/tag209.xml><?xml version="1.0" encoding="utf-8"?>
<p:tagLst xmlns:a="http://schemas.openxmlformats.org/drawingml/2006/main" xmlns:r="http://schemas.openxmlformats.org/officeDocument/2006/relationships" xmlns:p="http://schemas.openxmlformats.org/presentationml/2006/main">
  <p:tag name="NUM" val="2"/>
</p:tagLst>
</file>

<file path=ppt/tags/tag21.xml><?xml version="1.0" encoding="utf-8"?>
<p:tagLst xmlns:a="http://schemas.openxmlformats.org/drawingml/2006/main" xmlns:r="http://schemas.openxmlformats.org/officeDocument/2006/relationships" xmlns:p="http://schemas.openxmlformats.org/presentationml/2006/main">
  <p:tag name="NUM" val="5"/>
</p:tagLst>
</file>

<file path=ppt/tags/tag210.xml><?xml version="1.0" encoding="utf-8"?>
<p:tagLst xmlns:a="http://schemas.openxmlformats.org/drawingml/2006/main" xmlns:r="http://schemas.openxmlformats.org/officeDocument/2006/relationships" xmlns:p="http://schemas.openxmlformats.org/presentationml/2006/main">
  <p:tag name="NUM" val="1"/>
</p:tagLst>
</file>

<file path=ppt/tags/tag211.xml><?xml version="1.0" encoding="utf-8"?>
<p:tagLst xmlns:a="http://schemas.openxmlformats.org/drawingml/2006/main" xmlns:r="http://schemas.openxmlformats.org/officeDocument/2006/relationships" xmlns:p="http://schemas.openxmlformats.org/presentationml/2006/main">
  <p:tag name="NUM" val="2"/>
</p:tagLst>
</file>

<file path=ppt/tags/tag22.xml><?xml version="1.0" encoding="utf-8"?>
<p:tagLst xmlns:a="http://schemas.openxmlformats.org/drawingml/2006/main" xmlns:r="http://schemas.openxmlformats.org/officeDocument/2006/relationships" xmlns:p="http://schemas.openxmlformats.org/presentationml/2006/main">
  <p:tag name="NUM" val="6"/>
</p:tagLst>
</file>

<file path=ppt/tags/tag23.xml><?xml version="1.0" encoding="utf-8"?>
<p:tagLst xmlns:a="http://schemas.openxmlformats.org/drawingml/2006/main" xmlns:r="http://schemas.openxmlformats.org/officeDocument/2006/relationships" xmlns:p="http://schemas.openxmlformats.org/presentationml/2006/main">
  <p:tag name="NUM" val="7"/>
</p:tagLst>
</file>

<file path=ppt/tags/tag24.xml><?xml version="1.0" encoding="utf-8"?>
<p:tagLst xmlns:a="http://schemas.openxmlformats.org/drawingml/2006/main" xmlns:r="http://schemas.openxmlformats.org/officeDocument/2006/relationships" xmlns:p="http://schemas.openxmlformats.org/presentationml/2006/main">
  <p:tag name="NUM" val="8"/>
</p:tagLst>
</file>

<file path=ppt/tags/tag25.xml><?xml version="1.0" encoding="utf-8"?>
<p:tagLst xmlns:a="http://schemas.openxmlformats.org/drawingml/2006/main" xmlns:r="http://schemas.openxmlformats.org/officeDocument/2006/relationships" xmlns:p="http://schemas.openxmlformats.org/presentationml/2006/main">
  <p:tag name="NUM" val="9"/>
</p:tagLst>
</file>

<file path=ppt/tags/tag26.xml><?xml version="1.0" encoding="utf-8"?>
<p:tagLst xmlns:a="http://schemas.openxmlformats.org/drawingml/2006/main" xmlns:r="http://schemas.openxmlformats.org/officeDocument/2006/relationships" xmlns:p="http://schemas.openxmlformats.org/presentationml/2006/main">
  <p:tag name="NUM" val="10"/>
</p:tagLst>
</file>

<file path=ppt/tags/tag27.xml><?xml version="1.0" encoding="utf-8"?>
<p:tagLst xmlns:a="http://schemas.openxmlformats.org/drawingml/2006/main" xmlns:r="http://schemas.openxmlformats.org/officeDocument/2006/relationships" xmlns:p="http://schemas.openxmlformats.org/presentationml/2006/main">
  <p:tag name="NUM" val="11"/>
</p:tagLst>
</file>

<file path=ppt/tags/tag28.xml><?xml version="1.0" encoding="utf-8"?>
<p:tagLst xmlns:a="http://schemas.openxmlformats.org/drawingml/2006/main" xmlns:r="http://schemas.openxmlformats.org/officeDocument/2006/relationships" xmlns:p="http://schemas.openxmlformats.org/presentationml/2006/main">
  <p:tag name="NUM" val="12"/>
</p:tagLst>
</file>

<file path=ppt/tags/tag29.xml><?xml version="1.0" encoding="utf-8"?>
<p:tagLst xmlns:a="http://schemas.openxmlformats.org/drawingml/2006/main" xmlns:r="http://schemas.openxmlformats.org/officeDocument/2006/relationships" xmlns:p="http://schemas.openxmlformats.org/presentationml/2006/main">
  <p:tag name="NUM" val="13"/>
</p:tagLst>
</file>

<file path=ppt/tags/tag3.xml><?xml version="1.0" encoding="utf-8"?>
<p:tagLst xmlns:a="http://schemas.openxmlformats.org/drawingml/2006/main" xmlns:r="http://schemas.openxmlformats.org/officeDocument/2006/relationships" xmlns:p="http://schemas.openxmlformats.org/presentationml/2006/main">
  <p:tag name="NUM" val="1"/>
</p:tagLst>
</file>

<file path=ppt/tags/tag30.xml><?xml version="1.0" encoding="utf-8"?>
<p:tagLst xmlns:a="http://schemas.openxmlformats.org/drawingml/2006/main" xmlns:r="http://schemas.openxmlformats.org/officeDocument/2006/relationships" xmlns:p="http://schemas.openxmlformats.org/presentationml/2006/main">
  <p:tag name="NUM" val="14"/>
</p:tagLst>
</file>

<file path=ppt/tags/tag31.xml><?xml version="1.0" encoding="utf-8"?>
<p:tagLst xmlns:a="http://schemas.openxmlformats.org/drawingml/2006/main" xmlns:r="http://schemas.openxmlformats.org/officeDocument/2006/relationships" xmlns:p="http://schemas.openxmlformats.org/presentationml/2006/main">
  <p:tag name="NUM" val="1"/>
</p:tagLst>
</file>

<file path=ppt/tags/tag32.xml><?xml version="1.0" encoding="utf-8"?>
<p:tagLst xmlns:a="http://schemas.openxmlformats.org/drawingml/2006/main" xmlns:r="http://schemas.openxmlformats.org/officeDocument/2006/relationships" xmlns:p="http://schemas.openxmlformats.org/presentationml/2006/main">
  <p:tag name="NUM" val="2"/>
</p:tagLst>
</file>

<file path=ppt/tags/tag33.xml><?xml version="1.0" encoding="utf-8"?>
<p:tagLst xmlns:a="http://schemas.openxmlformats.org/drawingml/2006/main" xmlns:r="http://schemas.openxmlformats.org/officeDocument/2006/relationships" xmlns:p="http://schemas.openxmlformats.org/presentationml/2006/main">
  <p:tag name="NUM" val="3"/>
</p:tagLst>
</file>

<file path=ppt/tags/tag34.xml><?xml version="1.0" encoding="utf-8"?>
<p:tagLst xmlns:a="http://schemas.openxmlformats.org/drawingml/2006/main" xmlns:r="http://schemas.openxmlformats.org/officeDocument/2006/relationships" xmlns:p="http://schemas.openxmlformats.org/presentationml/2006/main">
  <p:tag name="NUM" val="4"/>
</p:tagLst>
</file>

<file path=ppt/tags/tag35.xml><?xml version="1.0" encoding="utf-8"?>
<p:tagLst xmlns:a="http://schemas.openxmlformats.org/drawingml/2006/main" xmlns:r="http://schemas.openxmlformats.org/officeDocument/2006/relationships" xmlns:p="http://schemas.openxmlformats.org/presentationml/2006/main">
  <p:tag name="NUM" val="5"/>
</p:tagLst>
</file>

<file path=ppt/tags/tag36.xml><?xml version="1.0" encoding="utf-8"?>
<p:tagLst xmlns:a="http://schemas.openxmlformats.org/drawingml/2006/main" xmlns:r="http://schemas.openxmlformats.org/officeDocument/2006/relationships" xmlns:p="http://schemas.openxmlformats.org/presentationml/2006/main">
  <p:tag name="NUM" val="6"/>
</p:tagLst>
</file>

<file path=ppt/tags/tag37.xml><?xml version="1.0" encoding="utf-8"?>
<p:tagLst xmlns:a="http://schemas.openxmlformats.org/drawingml/2006/main" xmlns:r="http://schemas.openxmlformats.org/officeDocument/2006/relationships" xmlns:p="http://schemas.openxmlformats.org/presentationml/2006/main">
  <p:tag name="NUM" val="7"/>
</p:tagLst>
</file>

<file path=ppt/tags/tag38.xml><?xml version="1.0" encoding="utf-8"?>
<p:tagLst xmlns:a="http://schemas.openxmlformats.org/drawingml/2006/main" xmlns:r="http://schemas.openxmlformats.org/officeDocument/2006/relationships" xmlns:p="http://schemas.openxmlformats.org/presentationml/2006/main">
  <p:tag name="NUM" val="8"/>
</p:tagLst>
</file>

<file path=ppt/tags/tag39.xml><?xml version="1.0" encoding="utf-8"?>
<p:tagLst xmlns:a="http://schemas.openxmlformats.org/drawingml/2006/main" xmlns:r="http://schemas.openxmlformats.org/officeDocument/2006/relationships" xmlns:p="http://schemas.openxmlformats.org/presentationml/2006/main">
  <p:tag name="NUM" val="9"/>
</p:tagLst>
</file>

<file path=ppt/tags/tag4.xml><?xml version="1.0" encoding="utf-8"?>
<p:tagLst xmlns:a="http://schemas.openxmlformats.org/drawingml/2006/main" xmlns:r="http://schemas.openxmlformats.org/officeDocument/2006/relationships" xmlns:p="http://schemas.openxmlformats.org/presentationml/2006/main">
  <p:tag name="NUM" val="2"/>
</p:tagLst>
</file>

<file path=ppt/tags/tag40.xml><?xml version="1.0" encoding="utf-8"?>
<p:tagLst xmlns:a="http://schemas.openxmlformats.org/drawingml/2006/main" xmlns:r="http://schemas.openxmlformats.org/officeDocument/2006/relationships" xmlns:p="http://schemas.openxmlformats.org/presentationml/2006/main">
  <p:tag name="NUM" val="10"/>
</p:tagLst>
</file>

<file path=ppt/tags/tag41.xml><?xml version="1.0" encoding="utf-8"?>
<p:tagLst xmlns:a="http://schemas.openxmlformats.org/drawingml/2006/main" xmlns:r="http://schemas.openxmlformats.org/officeDocument/2006/relationships" xmlns:p="http://schemas.openxmlformats.org/presentationml/2006/main">
  <p:tag name="NUM" val="11"/>
</p:tagLst>
</file>

<file path=ppt/tags/tag42.xml><?xml version="1.0" encoding="utf-8"?>
<p:tagLst xmlns:a="http://schemas.openxmlformats.org/drawingml/2006/main" xmlns:r="http://schemas.openxmlformats.org/officeDocument/2006/relationships" xmlns:p="http://schemas.openxmlformats.org/presentationml/2006/main">
  <p:tag name="NUM" val="12"/>
</p:tagLst>
</file>

<file path=ppt/tags/tag43.xml><?xml version="1.0" encoding="utf-8"?>
<p:tagLst xmlns:a="http://schemas.openxmlformats.org/drawingml/2006/main" xmlns:r="http://schemas.openxmlformats.org/officeDocument/2006/relationships" xmlns:p="http://schemas.openxmlformats.org/presentationml/2006/main">
  <p:tag name="NUM" val="13"/>
</p:tagLst>
</file>

<file path=ppt/tags/tag44.xml><?xml version="1.0" encoding="utf-8"?>
<p:tagLst xmlns:a="http://schemas.openxmlformats.org/drawingml/2006/main" xmlns:r="http://schemas.openxmlformats.org/officeDocument/2006/relationships" xmlns:p="http://schemas.openxmlformats.org/presentationml/2006/main">
  <p:tag name="NUM" val="14"/>
</p:tagLst>
</file>

<file path=ppt/tags/tag45.xml><?xml version="1.0" encoding="utf-8"?>
<p:tagLst xmlns:a="http://schemas.openxmlformats.org/drawingml/2006/main" xmlns:r="http://schemas.openxmlformats.org/officeDocument/2006/relationships" xmlns:p="http://schemas.openxmlformats.org/presentationml/2006/main">
  <p:tag name="NUM" val="15"/>
</p:tagLst>
</file>

<file path=ppt/tags/tag46.xml><?xml version="1.0" encoding="utf-8"?>
<p:tagLst xmlns:a="http://schemas.openxmlformats.org/drawingml/2006/main" xmlns:r="http://schemas.openxmlformats.org/officeDocument/2006/relationships" xmlns:p="http://schemas.openxmlformats.org/presentationml/2006/main">
  <p:tag name="NUM" val="16"/>
</p:tagLst>
</file>

<file path=ppt/tags/tag47.xml><?xml version="1.0" encoding="utf-8"?>
<p:tagLst xmlns:a="http://schemas.openxmlformats.org/drawingml/2006/main" xmlns:r="http://schemas.openxmlformats.org/officeDocument/2006/relationships" xmlns:p="http://schemas.openxmlformats.org/presentationml/2006/main">
  <p:tag name="NUM" val="17"/>
</p:tagLst>
</file>

<file path=ppt/tags/tag48.xml><?xml version="1.0" encoding="utf-8"?>
<p:tagLst xmlns:a="http://schemas.openxmlformats.org/drawingml/2006/main" xmlns:r="http://schemas.openxmlformats.org/officeDocument/2006/relationships" xmlns:p="http://schemas.openxmlformats.org/presentationml/2006/main">
  <p:tag name="NUM" val="18"/>
</p:tagLst>
</file>

<file path=ppt/tags/tag49.xml><?xml version="1.0" encoding="utf-8"?>
<p:tagLst xmlns:a="http://schemas.openxmlformats.org/drawingml/2006/main" xmlns:r="http://schemas.openxmlformats.org/officeDocument/2006/relationships" xmlns:p="http://schemas.openxmlformats.org/presentationml/2006/main">
  <p:tag name="NUM" val="19"/>
</p:tagLst>
</file>

<file path=ppt/tags/tag5.xml><?xml version="1.0" encoding="utf-8"?>
<p:tagLst xmlns:a="http://schemas.openxmlformats.org/drawingml/2006/main" xmlns:r="http://schemas.openxmlformats.org/officeDocument/2006/relationships" xmlns:p="http://schemas.openxmlformats.org/presentationml/2006/main">
  <p:tag name="NUM" val="1"/>
</p:tagLst>
</file>

<file path=ppt/tags/tag50.xml><?xml version="1.0" encoding="utf-8"?>
<p:tagLst xmlns:a="http://schemas.openxmlformats.org/drawingml/2006/main" xmlns:r="http://schemas.openxmlformats.org/officeDocument/2006/relationships" xmlns:p="http://schemas.openxmlformats.org/presentationml/2006/main">
  <p:tag name="NUM" val="20"/>
</p:tagLst>
</file>

<file path=ppt/tags/tag51.xml><?xml version="1.0" encoding="utf-8"?>
<p:tagLst xmlns:a="http://schemas.openxmlformats.org/drawingml/2006/main" xmlns:r="http://schemas.openxmlformats.org/officeDocument/2006/relationships" xmlns:p="http://schemas.openxmlformats.org/presentationml/2006/main">
  <p:tag name="NUM" val="21"/>
</p:tagLst>
</file>

<file path=ppt/tags/tag52.xml><?xml version="1.0" encoding="utf-8"?>
<p:tagLst xmlns:a="http://schemas.openxmlformats.org/drawingml/2006/main" xmlns:r="http://schemas.openxmlformats.org/officeDocument/2006/relationships" xmlns:p="http://schemas.openxmlformats.org/presentationml/2006/main">
  <p:tag name="NUM" val="22"/>
</p:tagLst>
</file>

<file path=ppt/tags/tag53.xml><?xml version="1.0" encoding="utf-8"?>
<p:tagLst xmlns:a="http://schemas.openxmlformats.org/drawingml/2006/main" xmlns:r="http://schemas.openxmlformats.org/officeDocument/2006/relationships" xmlns:p="http://schemas.openxmlformats.org/presentationml/2006/main">
  <p:tag name="NUM" val="23"/>
</p:tagLst>
</file>

<file path=ppt/tags/tag54.xml><?xml version="1.0" encoding="utf-8"?>
<p:tagLst xmlns:a="http://schemas.openxmlformats.org/drawingml/2006/main" xmlns:r="http://schemas.openxmlformats.org/officeDocument/2006/relationships" xmlns:p="http://schemas.openxmlformats.org/presentationml/2006/main">
  <p:tag name="NUM" val="24"/>
</p:tagLst>
</file>

<file path=ppt/tags/tag55.xml><?xml version="1.0" encoding="utf-8"?>
<p:tagLst xmlns:a="http://schemas.openxmlformats.org/drawingml/2006/main" xmlns:r="http://schemas.openxmlformats.org/officeDocument/2006/relationships" xmlns:p="http://schemas.openxmlformats.org/presentationml/2006/main">
  <p:tag name="NUM" val="25"/>
</p:tagLst>
</file>

<file path=ppt/tags/tag56.xml><?xml version="1.0" encoding="utf-8"?>
<p:tagLst xmlns:a="http://schemas.openxmlformats.org/drawingml/2006/main" xmlns:r="http://schemas.openxmlformats.org/officeDocument/2006/relationships" xmlns:p="http://schemas.openxmlformats.org/presentationml/2006/main">
  <p:tag name="NUM" val="26"/>
</p:tagLst>
</file>

<file path=ppt/tags/tag57.xml><?xml version="1.0" encoding="utf-8"?>
<p:tagLst xmlns:a="http://schemas.openxmlformats.org/drawingml/2006/main" xmlns:r="http://schemas.openxmlformats.org/officeDocument/2006/relationships" xmlns:p="http://schemas.openxmlformats.org/presentationml/2006/main">
  <p:tag name="NUM" val="27"/>
</p:tagLst>
</file>

<file path=ppt/tags/tag58.xml><?xml version="1.0" encoding="utf-8"?>
<p:tagLst xmlns:a="http://schemas.openxmlformats.org/drawingml/2006/main" xmlns:r="http://schemas.openxmlformats.org/officeDocument/2006/relationships" xmlns:p="http://schemas.openxmlformats.org/presentationml/2006/main">
  <p:tag name="NUM" val="28"/>
</p:tagLst>
</file>

<file path=ppt/tags/tag59.xml><?xml version="1.0" encoding="utf-8"?>
<p:tagLst xmlns:a="http://schemas.openxmlformats.org/drawingml/2006/main" xmlns:r="http://schemas.openxmlformats.org/officeDocument/2006/relationships" xmlns:p="http://schemas.openxmlformats.org/presentationml/2006/main">
  <p:tag name="NUM" val="29"/>
</p:tagLst>
</file>

<file path=ppt/tags/tag6.xml><?xml version="1.0" encoding="utf-8"?>
<p:tagLst xmlns:a="http://schemas.openxmlformats.org/drawingml/2006/main" xmlns:r="http://schemas.openxmlformats.org/officeDocument/2006/relationships" xmlns:p="http://schemas.openxmlformats.org/presentationml/2006/main">
  <p:tag name="NUM" val="2"/>
</p:tagLst>
</file>

<file path=ppt/tags/tag60.xml><?xml version="1.0" encoding="utf-8"?>
<p:tagLst xmlns:a="http://schemas.openxmlformats.org/drawingml/2006/main" xmlns:r="http://schemas.openxmlformats.org/officeDocument/2006/relationships" xmlns:p="http://schemas.openxmlformats.org/presentationml/2006/main">
  <p:tag name="NUM" val="30"/>
</p:tagLst>
</file>

<file path=ppt/tags/tag61.xml><?xml version="1.0" encoding="utf-8"?>
<p:tagLst xmlns:a="http://schemas.openxmlformats.org/drawingml/2006/main" xmlns:r="http://schemas.openxmlformats.org/officeDocument/2006/relationships" xmlns:p="http://schemas.openxmlformats.org/presentationml/2006/main">
  <p:tag name="NUM" val="31"/>
</p:tagLst>
</file>

<file path=ppt/tags/tag62.xml><?xml version="1.0" encoding="utf-8"?>
<p:tagLst xmlns:a="http://schemas.openxmlformats.org/drawingml/2006/main" xmlns:r="http://schemas.openxmlformats.org/officeDocument/2006/relationships" xmlns:p="http://schemas.openxmlformats.org/presentationml/2006/main">
  <p:tag name="NUM" val="32"/>
</p:tagLst>
</file>

<file path=ppt/tags/tag63.xml><?xml version="1.0" encoding="utf-8"?>
<p:tagLst xmlns:a="http://schemas.openxmlformats.org/drawingml/2006/main" xmlns:r="http://schemas.openxmlformats.org/officeDocument/2006/relationships" xmlns:p="http://schemas.openxmlformats.org/presentationml/2006/main">
  <p:tag name="NUM" val="33"/>
</p:tagLst>
</file>

<file path=ppt/tags/tag64.xml><?xml version="1.0" encoding="utf-8"?>
<p:tagLst xmlns:a="http://schemas.openxmlformats.org/drawingml/2006/main" xmlns:r="http://schemas.openxmlformats.org/officeDocument/2006/relationships" xmlns:p="http://schemas.openxmlformats.org/presentationml/2006/main">
  <p:tag name="NUM" val="34"/>
</p:tagLst>
</file>

<file path=ppt/tags/tag65.xml><?xml version="1.0" encoding="utf-8"?>
<p:tagLst xmlns:a="http://schemas.openxmlformats.org/drawingml/2006/main" xmlns:r="http://schemas.openxmlformats.org/officeDocument/2006/relationships" xmlns:p="http://schemas.openxmlformats.org/presentationml/2006/main">
  <p:tag name="NUM" val="1"/>
</p:tagLst>
</file>

<file path=ppt/tags/tag66.xml><?xml version="1.0" encoding="utf-8"?>
<p:tagLst xmlns:a="http://schemas.openxmlformats.org/drawingml/2006/main" xmlns:r="http://schemas.openxmlformats.org/officeDocument/2006/relationships" xmlns:p="http://schemas.openxmlformats.org/presentationml/2006/main">
  <p:tag name="NUM" val="2"/>
</p:tagLst>
</file>

<file path=ppt/tags/tag67.xml><?xml version="1.0" encoding="utf-8"?>
<p:tagLst xmlns:a="http://schemas.openxmlformats.org/drawingml/2006/main" xmlns:r="http://schemas.openxmlformats.org/officeDocument/2006/relationships" xmlns:p="http://schemas.openxmlformats.org/presentationml/2006/main">
  <p:tag name="NUM" val="3"/>
</p:tagLst>
</file>

<file path=ppt/tags/tag68.xml><?xml version="1.0" encoding="utf-8"?>
<p:tagLst xmlns:a="http://schemas.openxmlformats.org/drawingml/2006/main" xmlns:r="http://schemas.openxmlformats.org/officeDocument/2006/relationships" xmlns:p="http://schemas.openxmlformats.org/presentationml/2006/main">
  <p:tag name="NUM" val="4"/>
</p:tagLst>
</file>

<file path=ppt/tags/tag69.xml><?xml version="1.0" encoding="utf-8"?>
<p:tagLst xmlns:a="http://schemas.openxmlformats.org/drawingml/2006/main" xmlns:r="http://schemas.openxmlformats.org/officeDocument/2006/relationships" xmlns:p="http://schemas.openxmlformats.org/presentationml/2006/main">
  <p:tag name="NUM" val="5"/>
</p:tagLst>
</file>

<file path=ppt/tags/tag7.xml><?xml version="1.0" encoding="utf-8"?>
<p:tagLst xmlns:a="http://schemas.openxmlformats.org/drawingml/2006/main" xmlns:r="http://schemas.openxmlformats.org/officeDocument/2006/relationships" xmlns:p="http://schemas.openxmlformats.org/presentationml/2006/main">
  <p:tag name="NUM" val="1"/>
</p:tagLst>
</file>

<file path=ppt/tags/tag70.xml><?xml version="1.0" encoding="utf-8"?>
<p:tagLst xmlns:a="http://schemas.openxmlformats.org/drawingml/2006/main" xmlns:r="http://schemas.openxmlformats.org/officeDocument/2006/relationships" xmlns:p="http://schemas.openxmlformats.org/presentationml/2006/main">
  <p:tag name="NUM" val="1"/>
</p:tagLst>
</file>

<file path=ppt/tags/tag71.xml><?xml version="1.0" encoding="utf-8"?>
<p:tagLst xmlns:a="http://schemas.openxmlformats.org/drawingml/2006/main" xmlns:r="http://schemas.openxmlformats.org/officeDocument/2006/relationships" xmlns:p="http://schemas.openxmlformats.org/presentationml/2006/main">
  <p:tag name="NUM" val="2"/>
</p:tagLst>
</file>

<file path=ppt/tags/tag72.xml><?xml version="1.0" encoding="utf-8"?>
<p:tagLst xmlns:a="http://schemas.openxmlformats.org/drawingml/2006/main" xmlns:r="http://schemas.openxmlformats.org/officeDocument/2006/relationships" xmlns:p="http://schemas.openxmlformats.org/presentationml/2006/main">
  <p:tag name="NUM" val="1"/>
</p:tagLst>
</file>

<file path=ppt/tags/tag73.xml><?xml version="1.0" encoding="utf-8"?>
<p:tagLst xmlns:a="http://schemas.openxmlformats.org/drawingml/2006/main" xmlns:r="http://schemas.openxmlformats.org/officeDocument/2006/relationships" xmlns:p="http://schemas.openxmlformats.org/presentationml/2006/main">
  <p:tag name="NUM" val="2"/>
</p:tagLst>
</file>

<file path=ppt/tags/tag74.xml><?xml version="1.0" encoding="utf-8"?>
<p:tagLst xmlns:a="http://schemas.openxmlformats.org/drawingml/2006/main" xmlns:r="http://schemas.openxmlformats.org/officeDocument/2006/relationships" xmlns:p="http://schemas.openxmlformats.org/presentationml/2006/main">
  <p:tag name="NUM" val="1"/>
</p:tagLst>
</file>

<file path=ppt/tags/tag75.xml><?xml version="1.0" encoding="utf-8"?>
<p:tagLst xmlns:a="http://schemas.openxmlformats.org/drawingml/2006/main" xmlns:r="http://schemas.openxmlformats.org/officeDocument/2006/relationships" xmlns:p="http://schemas.openxmlformats.org/presentationml/2006/main">
  <p:tag name="NUM" val="2"/>
</p:tagLst>
</file>

<file path=ppt/tags/tag76.xml><?xml version="1.0" encoding="utf-8"?>
<p:tagLst xmlns:a="http://schemas.openxmlformats.org/drawingml/2006/main" xmlns:r="http://schemas.openxmlformats.org/officeDocument/2006/relationships" xmlns:p="http://schemas.openxmlformats.org/presentationml/2006/main">
  <p:tag name="NUM" val="3"/>
</p:tagLst>
</file>

<file path=ppt/tags/tag77.xml><?xml version="1.0" encoding="utf-8"?>
<p:tagLst xmlns:a="http://schemas.openxmlformats.org/drawingml/2006/main" xmlns:r="http://schemas.openxmlformats.org/officeDocument/2006/relationships" xmlns:p="http://schemas.openxmlformats.org/presentationml/2006/main">
  <p:tag name="NUM" val="1"/>
</p:tagLst>
</file>

<file path=ppt/tags/tag78.xml><?xml version="1.0" encoding="utf-8"?>
<p:tagLst xmlns:a="http://schemas.openxmlformats.org/drawingml/2006/main" xmlns:r="http://schemas.openxmlformats.org/officeDocument/2006/relationships" xmlns:p="http://schemas.openxmlformats.org/presentationml/2006/main">
  <p:tag name="NUM" val="2"/>
</p:tagLst>
</file>

<file path=ppt/tags/tag79.xml><?xml version="1.0" encoding="utf-8"?>
<p:tagLst xmlns:a="http://schemas.openxmlformats.org/drawingml/2006/main" xmlns:r="http://schemas.openxmlformats.org/officeDocument/2006/relationships" xmlns:p="http://schemas.openxmlformats.org/presentationml/2006/main">
  <p:tag name="NUM" val="1"/>
</p:tagLst>
</file>

<file path=ppt/tags/tag8.xml><?xml version="1.0" encoding="utf-8"?>
<p:tagLst xmlns:a="http://schemas.openxmlformats.org/drawingml/2006/main" xmlns:r="http://schemas.openxmlformats.org/officeDocument/2006/relationships" xmlns:p="http://schemas.openxmlformats.org/presentationml/2006/main">
  <p:tag name="NUM" val="2"/>
</p:tagLst>
</file>

<file path=ppt/tags/tag80.xml><?xml version="1.0" encoding="utf-8"?>
<p:tagLst xmlns:a="http://schemas.openxmlformats.org/drawingml/2006/main" xmlns:r="http://schemas.openxmlformats.org/officeDocument/2006/relationships" xmlns:p="http://schemas.openxmlformats.org/presentationml/2006/main">
  <p:tag name="NUM" val="2"/>
</p:tagLst>
</file>

<file path=ppt/tags/tag81.xml><?xml version="1.0" encoding="utf-8"?>
<p:tagLst xmlns:a="http://schemas.openxmlformats.org/drawingml/2006/main" xmlns:r="http://schemas.openxmlformats.org/officeDocument/2006/relationships" xmlns:p="http://schemas.openxmlformats.org/presentationml/2006/main">
  <p:tag name="NUM" val="3"/>
</p:tagLst>
</file>

<file path=ppt/tags/tag82.xml><?xml version="1.0" encoding="utf-8"?>
<p:tagLst xmlns:a="http://schemas.openxmlformats.org/drawingml/2006/main" xmlns:r="http://schemas.openxmlformats.org/officeDocument/2006/relationships" xmlns:p="http://schemas.openxmlformats.org/presentationml/2006/main">
  <p:tag name="NUM" val="1"/>
</p:tagLst>
</file>

<file path=ppt/tags/tag83.xml><?xml version="1.0" encoding="utf-8"?>
<p:tagLst xmlns:a="http://schemas.openxmlformats.org/drawingml/2006/main" xmlns:r="http://schemas.openxmlformats.org/officeDocument/2006/relationships" xmlns:p="http://schemas.openxmlformats.org/presentationml/2006/main">
  <p:tag name="NUM" val="2"/>
</p:tagLst>
</file>

<file path=ppt/tags/tag84.xml><?xml version="1.0" encoding="utf-8"?>
<p:tagLst xmlns:a="http://schemas.openxmlformats.org/drawingml/2006/main" xmlns:r="http://schemas.openxmlformats.org/officeDocument/2006/relationships" xmlns:p="http://schemas.openxmlformats.org/presentationml/2006/main">
  <p:tag name="NUM" val="1"/>
</p:tagLst>
</file>

<file path=ppt/tags/tag85.xml><?xml version="1.0" encoding="utf-8"?>
<p:tagLst xmlns:a="http://schemas.openxmlformats.org/drawingml/2006/main" xmlns:r="http://schemas.openxmlformats.org/officeDocument/2006/relationships" xmlns:p="http://schemas.openxmlformats.org/presentationml/2006/main">
  <p:tag name="NUM" val="2"/>
</p:tagLst>
</file>

<file path=ppt/tags/tag86.xml><?xml version="1.0" encoding="utf-8"?>
<p:tagLst xmlns:a="http://schemas.openxmlformats.org/drawingml/2006/main" xmlns:r="http://schemas.openxmlformats.org/officeDocument/2006/relationships" xmlns:p="http://schemas.openxmlformats.org/presentationml/2006/main">
  <p:tag name="NUM" val="3"/>
</p:tagLst>
</file>

<file path=ppt/tags/tag87.xml><?xml version="1.0" encoding="utf-8"?>
<p:tagLst xmlns:a="http://schemas.openxmlformats.org/drawingml/2006/main" xmlns:r="http://schemas.openxmlformats.org/officeDocument/2006/relationships" xmlns:p="http://schemas.openxmlformats.org/presentationml/2006/main">
  <p:tag name="NUM" val="4"/>
</p:tagLst>
</file>

<file path=ppt/tags/tag88.xml><?xml version="1.0" encoding="utf-8"?>
<p:tagLst xmlns:a="http://schemas.openxmlformats.org/drawingml/2006/main" xmlns:r="http://schemas.openxmlformats.org/officeDocument/2006/relationships" xmlns:p="http://schemas.openxmlformats.org/presentationml/2006/main">
  <p:tag name="NUM" val="5"/>
</p:tagLst>
</file>

<file path=ppt/tags/tag89.xml><?xml version="1.0" encoding="utf-8"?>
<p:tagLst xmlns:a="http://schemas.openxmlformats.org/drawingml/2006/main" xmlns:r="http://schemas.openxmlformats.org/officeDocument/2006/relationships" xmlns:p="http://schemas.openxmlformats.org/presentationml/2006/main">
  <p:tag name="NUM" val="1"/>
</p:tagLst>
</file>

<file path=ppt/tags/tag9.xml><?xml version="1.0" encoding="utf-8"?>
<p:tagLst xmlns:a="http://schemas.openxmlformats.org/drawingml/2006/main" xmlns:r="http://schemas.openxmlformats.org/officeDocument/2006/relationships" xmlns:p="http://schemas.openxmlformats.org/presentationml/2006/main">
  <p:tag name="NUM" val="1"/>
</p:tagLst>
</file>

<file path=ppt/tags/tag90.xml><?xml version="1.0" encoding="utf-8"?>
<p:tagLst xmlns:a="http://schemas.openxmlformats.org/drawingml/2006/main" xmlns:r="http://schemas.openxmlformats.org/officeDocument/2006/relationships" xmlns:p="http://schemas.openxmlformats.org/presentationml/2006/main">
  <p:tag name="NUM" val="2"/>
</p:tagLst>
</file>

<file path=ppt/tags/tag91.xml><?xml version="1.0" encoding="utf-8"?>
<p:tagLst xmlns:a="http://schemas.openxmlformats.org/drawingml/2006/main" xmlns:r="http://schemas.openxmlformats.org/officeDocument/2006/relationships" xmlns:p="http://schemas.openxmlformats.org/presentationml/2006/main">
  <p:tag name="NUM" val="1"/>
</p:tagLst>
</file>

<file path=ppt/tags/tag92.xml><?xml version="1.0" encoding="utf-8"?>
<p:tagLst xmlns:a="http://schemas.openxmlformats.org/drawingml/2006/main" xmlns:r="http://schemas.openxmlformats.org/officeDocument/2006/relationships" xmlns:p="http://schemas.openxmlformats.org/presentationml/2006/main">
  <p:tag name="NUM" val="2"/>
</p:tagLst>
</file>

<file path=ppt/tags/tag93.xml><?xml version="1.0" encoding="utf-8"?>
<p:tagLst xmlns:a="http://schemas.openxmlformats.org/drawingml/2006/main" xmlns:r="http://schemas.openxmlformats.org/officeDocument/2006/relationships" xmlns:p="http://schemas.openxmlformats.org/presentationml/2006/main">
  <p:tag name="NUM" val="1"/>
</p:tagLst>
</file>

<file path=ppt/tags/tag94.xml><?xml version="1.0" encoding="utf-8"?>
<p:tagLst xmlns:a="http://schemas.openxmlformats.org/drawingml/2006/main" xmlns:r="http://schemas.openxmlformats.org/officeDocument/2006/relationships" xmlns:p="http://schemas.openxmlformats.org/presentationml/2006/main">
  <p:tag name="NUM" val="2"/>
</p:tagLst>
</file>

<file path=ppt/tags/tag95.xml><?xml version="1.0" encoding="utf-8"?>
<p:tagLst xmlns:a="http://schemas.openxmlformats.org/drawingml/2006/main" xmlns:r="http://schemas.openxmlformats.org/officeDocument/2006/relationships" xmlns:p="http://schemas.openxmlformats.org/presentationml/2006/main">
  <p:tag name="NUM" val="1"/>
</p:tagLst>
</file>

<file path=ppt/tags/tag96.xml><?xml version="1.0" encoding="utf-8"?>
<p:tagLst xmlns:a="http://schemas.openxmlformats.org/drawingml/2006/main" xmlns:r="http://schemas.openxmlformats.org/officeDocument/2006/relationships" xmlns:p="http://schemas.openxmlformats.org/presentationml/2006/main">
  <p:tag name="NUM" val="2"/>
</p:tagLst>
</file>

<file path=ppt/tags/tag97.xml><?xml version="1.0" encoding="utf-8"?>
<p:tagLst xmlns:a="http://schemas.openxmlformats.org/drawingml/2006/main" xmlns:r="http://schemas.openxmlformats.org/officeDocument/2006/relationships" xmlns:p="http://schemas.openxmlformats.org/presentationml/2006/main">
  <p:tag name="NUM" val="1"/>
</p:tagLst>
</file>

<file path=ppt/tags/tag98.xml><?xml version="1.0" encoding="utf-8"?>
<p:tagLst xmlns:a="http://schemas.openxmlformats.org/drawingml/2006/main" xmlns:r="http://schemas.openxmlformats.org/officeDocument/2006/relationships" xmlns:p="http://schemas.openxmlformats.org/presentationml/2006/main">
  <p:tag name="NUM" val="2"/>
</p:tagLst>
</file>

<file path=ppt/tags/tag99.xml><?xml version="1.0" encoding="utf-8"?>
<p:tagLst xmlns:a="http://schemas.openxmlformats.org/drawingml/2006/main" xmlns:r="http://schemas.openxmlformats.org/officeDocument/2006/relationships" xmlns:p="http://schemas.openxmlformats.org/presentationml/2006/main">
  <p:tag name="NUM" val="1"/>
</p:tagLst>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3280</TotalTime>
  <Words>2894</Words>
  <Application>Microsoft Office PowerPoint</Application>
  <PresentationFormat>Grand écran</PresentationFormat>
  <Paragraphs>282</Paragraphs>
  <Slides>40</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40</vt:i4>
      </vt:variant>
    </vt:vector>
  </HeadingPairs>
  <TitlesOfParts>
    <vt:vector size="47" baseType="lpstr">
      <vt:lpstr>Arial</vt:lpstr>
      <vt:lpstr>Calibri</vt:lpstr>
      <vt:lpstr>Calibri Light</vt:lpstr>
      <vt:lpstr>Cambria Math</vt:lpstr>
      <vt:lpstr>Verdana</vt:lpstr>
      <vt:lpstr>Wingdings</vt:lpstr>
      <vt:lpstr>Thème Office</vt:lpstr>
      <vt:lpstr>Analyse économétrique de données spatiales pour évaluer l'impact de politiques et de projets</vt:lpstr>
      <vt:lpstr>Tour de table</vt:lpstr>
      <vt:lpstr>Objectifs de la formation</vt:lpstr>
      <vt:lpstr>Programme de l’atelier</vt:lpstr>
      <vt:lpstr>Jour 1 : Fondements théoriques</vt:lpstr>
      <vt:lpstr>Objectifs de cette session</vt:lpstr>
      <vt:lpstr>Spécificités de l’évaluation d’impact</vt:lpstr>
      <vt:lpstr>Attention aux différentes acceptions de l’évaluation</vt:lpstr>
      <vt:lpstr>Qu’est-ce que c’est que l’évaluation de politique ou de projets ?</vt:lpstr>
      <vt:lpstr>Relation entre logique d’intervention et critères d’évaluation</vt:lpstr>
      <vt:lpstr>Différentes acceptions de l’impact</vt:lpstr>
      <vt:lpstr>Discussion</vt:lpstr>
      <vt:lpstr>Les enjeux de l’évaluation d’impact</vt:lpstr>
      <vt:lpstr>Le problème d'identification (exemple 1)</vt:lpstr>
      <vt:lpstr>Le problème d’identification (exemple 2)</vt:lpstr>
      <vt:lpstr>Le problème d’identification (exemple 3)</vt:lpstr>
      <vt:lpstr>Risques de biais d’identification causale si on se contente de corrélations naïves </vt:lpstr>
      <vt:lpstr>Clarification sur les manières de formaliser des liens causaux</vt:lpstr>
      <vt:lpstr>Les ingrédients d’une équation simple</vt:lpstr>
      <vt:lpstr>Quelques compléments</vt:lpstr>
      <vt:lpstr>Les « DAG »</vt:lpstr>
      <vt:lpstr>Exercice</vt:lpstr>
      <vt:lpstr>Le cadre d’analyse des résultats potentiels</vt:lpstr>
      <vt:lpstr>Le modèle causal de Rubin</vt:lpstr>
      <vt:lpstr>Le modèle causal de Rubin</vt:lpstr>
      <vt:lpstr>Deux clones dans des mondes parallèles</vt:lpstr>
      <vt:lpstr>Le modèle causal de Rubin</vt:lpstr>
      <vt:lpstr>Le modèle causal de Rubin</vt:lpstr>
      <vt:lpstr>Le modèle causal de Rubin</vt:lpstr>
      <vt:lpstr>Modèle causal de Rubin</vt:lpstr>
      <vt:lpstr>Discussion</vt:lpstr>
      <vt:lpstr>Tour d'horizon rapide des méthodes</vt:lpstr>
      <vt:lpstr>Principales méthodes d'identification causale</vt:lpstr>
      <vt:lpstr>Principales méthodes d'identification causale</vt:lpstr>
      <vt:lpstr>Économétrie spatiale : Une hybridation entre économie et géographie</vt:lpstr>
      <vt:lpstr>L'essence de la spatialité</vt:lpstr>
      <vt:lpstr>Pot-pourri de modèles d'économétrie spatiale</vt:lpstr>
      <vt:lpstr>Discussion</vt:lpstr>
      <vt:lpstr>Travaux de groupe</vt:lpstr>
      <vt:lpstr>Revue croisée de deux articles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Florent Bedecarrats</dc:creator>
  <cp:lastModifiedBy>Florent BEDECARRATS</cp:lastModifiedBy>
  <cp:revision>45</cp:revision>
  <dcterms:created xsi:type="dcterms:W3CDTF">2023-10-21T12:34:42Z</dcterms:created>
  <dcterms:modified xsi:type="dcterms:W3CDTF">2024-10-16T06:45:29Z</dcterms:modified>
</cp:coreProperties>
</file>