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588" r:id="rId3"/>
    <p:sldId id="350" r:id="rId4"/>
    <p:sldId id="505" r:id="rId5"/>
    <p:sldId id="506" r:id="rId6"/>
    <p:sldId id="507" r:id="rId7"/>
    <p:sldId id="363" r:id="rId8"/>
    <p:sldId id="508" r:id="rId9"/>
    <p:sldId id="366" r:id="rId10"/>
    <p:sldId id="589" r:id="rId11"/>
    <p:sldId id="371" r:id="rId12"/>
    <p:sldId id="372" r:id="rId13"/>
    <p:sldId id="575" r:id="rId14"/>
    <p:sldId id="590" r:id="rId15"/>
    <p:sldId id="591" r:id="rId16"/>
    <p:sldId id="592" r:id="rId17"/>
    <p:sldId id="593" r:id="rId18"/>
    <p:sldId id="574" r:id="rId19"/>
    <p:sldId id="594" r:id="rId20"/>
    <p:sldId id="595" r:id="rId21"/>
    <p:sldId id="257" r:id="rId22"/>
    <p:sldId id="596" r:id="rId23"/>
    <p:sldId id="597" r:id="rId24"/>
    <p:sldId id="576" r:id="rId25"/>
    <p:sldId id="584" r:id="rId26"/>
    <p:sldId id="587" r:id="rId27"/>
    <p:sldId id="586" r:id="rId28"/>
    <p:sldId id="578" r:id="rId29"/>
    <p:sldId id="579" r:id="rId30"/>
    <p:sldId id="580" r:id="rId31"/>
    <p:sldId id="581" r:id="rId32"/>
    <p:sldId id="582" r:id="rId33"/>
    <p:sldId id="598" r:id="rId3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3564" autoAdjust="0"/>
  </p:normalViewPr>
  <p:slideViewPr>
    <p:cSldViewPr snapToGrid="0">
      <p:cViewPr>
        <p:scale>
          <a:sx n="72" d="100"/>
          <a:sy n="72" d="100"/>
        </p:scale>
        <p:origin x="98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D4B61-AE54-42E2-8DC2-90A0DF060138}" type="datetimeFigureOut">
              <a:rPr lang="fr-FR" smtClean="0"/>
              <a:t>30/06/2025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7C695-4A3A-4022-84F0-3D5FCC8833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931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4ADF7-55DD-4FC2-BFCE-47C876C456B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324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 on decide </a:t>
            </a:r>
            <a:r>
              <a:rPr lang="en-GB" dirty="0" err="1"/>
              <a:t>d’observer</a:t>
            </a:r>
            <a:r>
              <a:rPr lang="en-GB" dirty="0"/>
              <a:t> </a:t>
            </a:r>
            <a:r>
              <a:rPr lang="en-GB" dirty="0" err="1"/>
              <a:t>ces</a:t>
            </a:r>
            <a:r>
              <a:rPr lang="en-GB" dirty="0"/>
              <a:t> </a:t>
            </a:r>
            <a:r>
              <a:rPr lang="en-GB" dirty="0" err="1"/>
              <a:t>u.o</a:t>
            </a:r>
            <a:r>
              <a:rPr lang="en-GB" dirty="0"/>
              <a:t>. </a:t>
            </a:r>
            <a:r>
              <a:rPr lang="en-GB" dirty="0" err="1"/>
              <a:t>selon</a:t>
            </a:r>
            <a:r>
              <a:rPr lang="en-GB" dirty="0"/>
              <a:t> un </a:t>
            </a:r>
            <a:r>
              <a:rPr lang="en-GB" dirty="0" err="1"/>
              <a:t>même</a:t>
            </a:r>
            <a:r>
              <a:rPr lang="en-GB" dirty="0"/>
              <a:t> format (</a:t>
            </a:r>
            <a:r>
              <a:rPr lang="en-GB" dirty="0" err="1"/>
              <a:t>en</a:t>
            </a:r>
            <a:r>
              <a:rPr lang="en-GB" dirty="0"/>
              <a:t> relevant les </a:t>
            </a:r>
            <a:r>
              <a:rPr lang="en-GB" dirty="0" err="1"/>
              <a:t>mêmes</a:t>
            </a:r>
            <a:r>
              <a:rPr lang="en-GB" dirty="0"/>
              <a:t> variables), de </a:t>
            </a:r>
            <a:r>
              <a:rPr lang="en-GB" dirty="0" err="1"/>
              <a:t>façon</a:t>
            </a:r>
            <a:r>
              <a:rPr lang="en-GB" dirty="0"/>
              <a:t> </a:t>
            </a:r>
            <a:r>
              <a:rPr lang="en-GB" dirty="0" err="1"/>
              <a:t>répétitive</a:t>
            </a:r>
            <a:r>
              <a:rPr lang="en-GB" dirty="0"/>
              <a:t> (</a:t>
            </a:r>
            <a:r>
              <a:rPr lang="en-GB" dirty="0" err="1"/>
              <a:t>récurrente</a:t>
            </a:r>
            <a:r>
              <a:rPr lang="en-GB" dirty="0"/>
              <a:t>) pour </a:t>
            </a:r>
            <a:r>
              <a:rPr lang="en-GB" dirty="0" err="1"/>
              <a:t>accumuler</a:t>
            </a:r>
            <a:r>
              <a:rPr lang="en-GB" dirty="0"/>
              <a:t> un ensemble </a:t>
            </a:r>
            <a:r>
              <a:rPr lang="en-GB" dirty="0" err="1"/>
              <a:t>d’u.o</a:t>
            </a:r>
            <a:r>
              <a:rPr lang="en-GB" dirty="0"/>
              <a:t>. </a:t>
            </a:r>
            <a:r>
              <a:rPr lang="en-GB" dirty="0" err="1"/>
              <a:t>observées</a:t>
            </a:r>
            <a:r>
              <a:rPr lang="en-GB" dirty="0"/>
              <a:t> et dans le but de faire </a:t>
            </a:r>
            <a:r>
              <a:rPr lang="en-GB" dirty="0" err="1"/>
              <a:t>ensuite</a:t>
            </a:r>
            <a:r>
              <a:rPr lang="en-GB" dirty="0"/>
              <a:t> des </a:t>
            </a:r>
            <a:r>
              <a:rPr lang="en-GB" dirty="0" err="1"/>
              <a:t>opérations</a:t>
            </a:r>
            <a:r>
              <a:rPr lang="en-GB" dirty="0"/>
              <a:t> </a:t>
            </a:r>
            <a:r>
              <a:rPr lang="en-GB" dirty="0" err="1"/>
              <a:t>statistiques</a:t>
            </a:r>
            <a:r>
              <a:rPr lang="en-GB" dirty="0"/>
              <a:t> sur </a:t>
            </a:r>
            <a:r>
              <a:rPr lang="en-GB" dirty="0" err="1"/>
              <a:t>cet</a:t>
            </a:r>
            <a:r>
              <a:rPr lang="en-GB" dirty="0"/>
              <a:t> ensemble (</a:t>
            </a:r>
            <a:r>
              <a:rPr lang="en-GB" dirty="0" err="1"/>
              <a:t>calcul</a:t>
            </a:r>
            <a:r>
              <a:rPr lang="en-GB" dirty="0"/>
              <a:t> </a:t>
            </a:r>
            <a:r>
              <a:rPr lang="en-GB" dirty="0" err="1"/>
              <a:t>d’une</a:t>
            </a:r>
            <a:r>
              <a:rPr lang="en-GB" dirty="0"/>
              <a:t> </a:t>
            </a:r>
            <a:r>
              <a:rPr lang="en-GB" dirty="0" err="1"/>
              <a:t>moyenne</a:t>
            </a:r>
            <a:r>
              <a:rPr lang="en-GB" dirty="0"/>
              <a:t>, </a:t>
            </a:r>
            <a:r>
              <a:rPr lang="en-GB" dirty="0" err="1"/>
              <a:t>somme</a:t>
            </a:r>
            <a:r>
              <a:rPr lang="en-GB" dirty="0"/>
              <a:t>, etc..), on </a:t>
            </a:r>
            <a:r>
              <a:rPr lang="en-GB" dirty="0" err="1"/>
              <a:t>parle</a:t>
            </a:r>
            <a:r>
              <a:rPr lang="en-GB" dirty="0"/>
              <a:t> </a:t>
            </a:r>
            <a:r>
              <a:rPr lang="en-GB" dirty="0" err="1"/>
              <a:t>alors</a:t>
            </a:r>
            <a:r>
              <a:rPr lang="en-GB" dirty="0"/>
              <a:t> </a:t>
            </a:r>
            <a:r>
              <a:rPr lang="en-GB" dirty="0" err="1"/>
              <a:t>d’unités</a:t>
            </a:r>
            <a:r>
              <a:rPr lang="en-GB" dirty="0"/>
              <a:t> </a:t>
            </a:r>
            <a:r>
              <a:rPr lang="en-GB" dirty="0" err="1"/>
              <a:t>statistiques</a:t>
            </a:r>
            <a:r>
              <a:rPr lang="en-GB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4ADF7-55DD-4FC2-BFCE-47C876C456B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103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4ADF7-55DD-4FC2-BFCE-47C876C456B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104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C5468-E99A-41DA-8FC9-4C12AE930974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859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400" dirty="0"/>
              <a:t>Les « choses » à observer deviennent des « unités d’observation » lorsque:</a:t>
            </a:r>
          </a:p>
          <a:p>
            <a:pPr>
              <a:buFontTx/>
              <a:buChar char="-"/>
            </a:pPr>
            <a:r>
              <a:rPr lang="fr-FR" sz="1400" dirty="0"/>
              <a:t> on en a donné une définition du contour </a:t>
            </a:r>
          </a:p>
          <a:p>
            <a:pPr>
              <a:buFontTx/>
              <a:buChar char="-"/>
            </a:pPr>
            <a:r>
              <a:rPr lang="fr-FR" sz="1400" dirty="0"/>
              <a:t> on a défini la façon dont on les observe/décrit: liste de </a:t>
            </a:r>
            <a:r>
              <a:rPr lang="fr-FR" sz="1400" i="1" dirty="0"/>
              <a:t>descripteurs/ variables</a:t>
            </a:r>
          </a:p>
          <a:p>
            <a:pPr>
              <a:buFontTx/>
              <a:buChar char="-"/>
            </a:pPr>
            <a:endParaRPr lang="fr-FR" sz="1400" i="1" dirty="0"/>
          </a:p>
          <a:p>
            <a:r>
              <a:rPr lang="fr-FR" sz="1400" dirty="0" err="1"/>
              <a:t>Rmq</a:t>
            </a:r>
            <a:r>
              <a:rPr lang="fr-FR" sz="1400" dirty="0"/>
              <a:t> 1: Dans le cadre d’un observatoire, on sera généralement amené à définir, observer et suivre plusieurs types unités d’observation.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F20D1-6F91-4E06-B85E-5720B0FDCDDF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534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FR" dirty="0"/>
          </a:p>
        </p:txBody>
      </p:sp>
      <p:sp>
        <p:nvSpPr>
          <p:cNvPr id="47108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8C6BDA-2400-41A0-BB20-E98B18491688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331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4ADF7-55DD-4FC2-BFCE-47C876C456B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709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A4ADF7-55DD-4FC2-BFCE-47C876C456B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083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Résolution temporelle fine</a:t>
            </a:r>
          </a:p>
          <a:p>
            <a:r>
              <a:rPr lang="fr-FR"/>
              <a:t>Données de panel à l'échelle géographique</a:t>
            </a:r>
          </a:p>
          <a:p>
            <a:r>
              <a:rPr lang="fr-FR"/>
              <a:t>Jeux de données potentiellement mondiaux, y compris dans des pays où les capacités statistiques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7C695-4A3A-4022-84F0-3D5FCC88335C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017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BDD1CA-414C-72D9-3D73-F98D630AA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201741-48A0-944D-039C-CE2AFA58A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35E579-74E6-C7CE-64D0-A9C4E2C3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4E68-1440-4698-BDF2-ABE6153BEC2D}" type="datetimeFigureOut">
              <a:rPr lang="fr-FR" smtClean="0"/>
              <a:t>30/06/2025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240999-B266-DEF9-5A39-800E5AC63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1E8537-8A9F-8414-AE86-C39230734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6B44-3A50-4326-B5DB-2CD736DA73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81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FA2D66-1926-A6D8-9FB6-6E70EE8F5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DD4DF2-8C6F-FAC6-FE67-DC24EA9E7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4414CA-3348-C6E4-20CC-9BA85967D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4E68-1440-4698-BDF2-ABE6153BEC2D}" type="datetimeFigureOut">
              <a:rPr lang="fr-FR" smtClean="0"/>
              <a:t>30/06/2025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330B07-F6E6-8D7C-68CC-53D61478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46319C-09EC-5212-C982-145957776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6B44-3A50-4326-B5DB-2CD736DA73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657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908FE4F-8E76-B83E-847B-A00F45EC1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73C3AF-C59D-C933-0C5D-B4A7FFF6F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CFD0BF-84AB-7902-49F5-09FDA1AEF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4E68-1440-4698-BDF2-ABE6153BEC2D}" type="datetimeFigureOut">
              <a:rPr lang="fr-FR" smtClean="0"/>
              <a:t>30/06/2025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849854-FCC7-1B9F-22A9-8539E50A9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1DCDB3-447C-18E1-3817-E6E189C4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6B44-3A50-4326-B5DB-2CD736DA73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2762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6197600" y="3938590"/>
            <a:ext cx="5384800" cy="21875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97042FC1-5A46-4627-9D1A-B0C07250D05F}" type="datetime1">
              <a:rPr lang="en-GB" smtClean="0"/>
              <a:t>30/06/2025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B1EDCCC2-5056-48BA-9668-A0A33E0C4551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049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re et contenu-morand-oua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 userDrawn="1"/>
        </p:nvSpPr>
        <p:spPr>
          <a:xfrm>
            <a:off x="2159001" y="1"/>
            <a:ext cx="9404351" cy="981075"/>
          </a:xfrm>
          <a:prstGeom prst="rect">
            <a:avLst/>
          </a:prstGeom>
        </p:spPr>
        <p:txBody>
          <a:bodyPr anchor="ctr"/>
          <a:lstStyle>
            <a:lvl1pPr>
              <a:defRPr sz="2600" b="1" u="none">
                <a:latin typeface="Garamond" pitchFamily="18" charset="0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600" dirty="0">
                <a:solidFill>
                  <a:schemeClr val="bg1"/>
                </a:solidFill>
                <a:ea typeface="+mj-ea"/>
                <a:cs typeface="+mj-cs"/>
              </a:rPr>
              <a:t>Cliquez pour modifier le style du titre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2159563" y="980729"/>
            <a:ext cx="9422837" cy="5217443"/>
          </a:xfrm>
        </p:spPr>
        <p:txBody>
          <a:bodyPr/>
          <a:lstStyle>
            <a:lvl1pPr marL="0" indent="0" algn="r">
              <a:buNone/>
              <a:defRPr sz="2600">
                <a:latin typeface="Garamond" pitchFamily="18" charset="0"/>
              </a:defRPr>
            </a:lvl1pPr>
            <a:lvl2pPr marL="542925" indent="-457200">
              <a:spcBef>
                <a:spcPts val="0"/>
              </a:spcBef>
              <a:buSzPct val="85000"/>
              <a:buFont typeface="Wingdings" pitchFamily="2" charset="2"/>
              <a:buChar char="ü"/>
              <a:defRPr sz="2400" u="sng"/>
            </a:lvl2pPr>
            <a:lvl3pPr marL="1080000" marR="0" indent="-3600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5000"/>
              <a:buFont typeface="Wingdings" pitchFamily="2" charset="2"/>
              <a:buNone/>
              <a:tabLst/>
              <a:defRPr sz="1800" b="0" u="none" baseline="0">
                <a:latin typeface="+mn-lt"/>
                <a:sym typeface="Wingdings"/>
              </a:defRPr>
            </a:lvl3pPr>
            <a:lvl4pPr>
              <a:spcBef>
                <a:spcPts val="0"/>
              </a:spcBef>
              <a:buSzPct val="85000"/>
              <a:buNone/>
              <a:defRPr sz="18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16" name="Titre 1"/>
          <p:cNvSpPr>
            <a:spLocks noGrp="1"/>
          </p:cNvSpPr>
          <p:nvPr>
            <p:ph type="ctrTitle"/>
          </p:nvPr>
        </p:nvSpPr>
        <p:spPr>
          <a:xfrm>
            <a:off x="815414" y="0"/>
            <a:ext cx="9403093" cy="836712"/>
          </a:xfrm>
          <a:prstGeom prst="rect">
            <a:avLst/>
          </a:prstGeom>
        </p:spPr>
        <p:txBody>
          <a:bodyPr/>
          <a:lstStyle>
            <a:lvl1pPr algn="r">
              <a:defRPr sz="3000" b="1" i="1" u="none">
                <a:solidFill>
                  <a:srgbClr val="006699"/>
                </a:solidFill>
                <a:effectLst/>
                <a:latin typeface="Garamond" pitchFamily="18" charset="0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409848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204267-24E5-81D3-8E70-FE54101FE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D752E5-6FCB-2C60-CEB2-81A68A500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7B6DC7-DB73-D9C3-EA64-22988137C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4E68-1440-4698-BDF2-ABE6153BEC2D}" type="datetimeFigureOut">
              <a:rPr lang="fr-FR" smtClean="0"/>
              <a:t>30/06/2025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C0F9EB-0A44-B933-BCA6-517E1AC4E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4D50B2-6711-8320-CE70-5DCEC1E4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6B44-3A50-4326-B5DB-2CD736DA73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813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DFB1AB-0049-3342-0AF6-A4D63AE3C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BD70E6-14D2-6E1C-B7B0-2E4DB82EA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9E245B-38FF-4911-6D06-D810BF85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4E68-1440-4698-BDF2-ABE6153BEC2D}" type="datetimeFigureOut">
              <a:rPr lang="fr-FR" smtClean="0"/>
              <a:t>30/06/2025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3D0BE7-5A0A-4637-B016-FDEC0DDC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B70280-590E-A8D0-14F0-7AC298D63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6B44-3A50-4326-B5DB-2CD736DA73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79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5DCE77-BC62-7FA2-3228-3D371BCD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BEAAA0-6265-74D7-E167-15FBA0684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B0CC51-D3D2-C9C6-811B-7087F4840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3FA62B-10FE-1344-F1C0-6CF83C649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4E68-1440-4698-BDF2-ABE6153BEC2D}" type="datetimeFigureOut">
              <a:rPr lang="fr-FR" smtClean="0"/>
              <a:t>30/06/2025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663CFD-6343-1A1C-AAAB-F7A39DD5F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60A1B2-B3B1-8779-A158-43714C5F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6B44-3A50-4326-B5DB-2CD736DA73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38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99E9FD-417E-D226-1901-F8EEBC22A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AD9F0B-B28E-1FBE-6923-B4DE711B0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0093BE-F7BE-0039-6C20-05331BC56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A7D6786-DC6D-2D74-D509-EE4E47201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6F22202-2F14-FFCB-6063-CB00E2022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3347D91-5B45-12B5-A0DB-BD717B76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4E68-1440-4698-BDF2-ABE6153BEC2D}" type="datetimeFigureOut">
              <a:rPr lang="fr-FR" smtClean="0"/>
              <a:t>30/06/2025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306A01D-1796-D902-DDFF-B20946F45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4B194F6-FDA2-108C-B256-45C810C6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6B44-3A50-4326-B5DB-2CD736DA73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58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A88059-5C37-53B4-2CBB-2BB31EF53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CF2BC32-AA0D-E76E-0243-C8C6FD06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4E68-1440-4698-BDF2-ABE6153BEC2D}" type="datetimeFigureOut">
              <a:rPr lang="fr-FR" smtClean="0"/>
              <a:t>30/06/2025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CF8EE06-6AAF-0F9A-CB9C-FDC3CAD5E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448C858-453B-7F67-7E2F-ABFFFF58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6B44-3A50-4326-B5DB-2CD736DA73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4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290C50D-A4A3-1761-E39C-C89A5AF01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4E68-1440-4698-BDF2-ABE6153BEC2D}" type="datetimeFigureOut">
              <a:rPr lang="fr-FR" smtClean="0"/>
              <a:t>30/06/2025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C7EF2EE-B012-40DC-A026-3278F66F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8A31E0-7AA5-FFDD-61A4-F833DC22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6B44-3A50-4326-B5DB-2CD736DA73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046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A2239-67F5-2F43-C91D-158888E77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A4B251-365C-A5B0-C45F-1A8580418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DE2E35-6A94-B845-69FA-404F44D1D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8F433A-E25B-45BB-64EF-3FF061F79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4E68-1440-4698-BDF2-ABE6153BEC2D}" type="datetimeFigureOut">
              <a:rPr lang="fr-FR" smtClean="0"/>
              <a:t>30/06/2025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C20782-D714-E74C-AEF2-9C3C23A54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3E2F34-7962-C14D-DAE8-6BC6E287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6B44-3A50-4326-B5DB-2CD736DA73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24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AC554D-DD1F-F545-BA5C-76EB90E9D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63C21C7-D9E4-3CEB-E3E4-92639F9E76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A74031-1918-8E71-5A99-106E2DA03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0C462E-7D71-876A-CEC5-2F21A65C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4E68-1440-4698-BDF2-ABE6153BEC2D}" type="datetimeFigureOut">
              <a:rPr lang="fr-FR" smtClean="0"/>
              <a:t>30/06/2025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826B17-7290-1673-95A2-7EE1081F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F59D2A-F71F-CD8B-B2C0-45A2EAEA8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6B44-3A50-4326-B5DB-2CD736DA73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81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C0EFB0B-4DAE-3A66-58EF-F721A92B8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70C39D-EE8E-D15E-FA9A-F67A55BFD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C46D78-E577-E575-E254-E60F41D9E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44E68-1440-4698-BDF2-ABE6153BEC2D}" type="datetimeFigureOut">
              <a:rPr lang="fr-FR" smtClean="0"/>
              <a:t>30/06/2025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FD70A7-9ACB-0FD2-C27F-1762D0BDE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45F5CA-232C-5AAA-A131-DE09FAC13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46B44-3A50-4326-B5DB-2CD736DA73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310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ihsn.org/" TargetMode="External"/><Relationship Id="rId3" Type="http://schemas.openxmlformats.org/officeDocument/2006/relationships/hyperlink" Target="https://mics.unicef.org/" TargetMode="External"/><Relationship Id="rId7" Type="http://schemas.openxmlformats.org/officeDocument/2006/relationships/hyperlink" Target="https://www.latinobarometro.org/" TargetMode="External"/><Relationship Id="rId2" Type="http://schemas.openxmlformats.org/officeDocument/2006/relationships/hyperlink" Target="http://www.dhsprogra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frobarometer.org/" TargetMode="External"/><Relationship Id="rId5" Type="http://schemas.openxmlformats.org/officeDocument/2006/relationships/hyperlink" Target="https://www.worldbank.org/en/publication/globalfindex" TargetMode="External"/><Relationship Id="rId10" Type="http://schemas.openxmlformats.org/officeDocument/2006/relationships/hyperlink" Target="https://microdata.worldbank.org/" TargetMode="External"/><Relationship Id="rId4" Type="http://schemas.openxmlformats.org/officeDocument/2006/relationships/hyperlink" Target="http://www.worldbank.org/LSMS" TargetMode="External"/><Relationship Id="rId9" Type="http://schemas.openxmlformats.org/officeDocument/2006/relationships/hyperlink" Target="http://www.ipums.or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pums.org/" TargetMode="External"/><Relationship Id="rId7" Type="http://schemas.openxmlformats.org/officeDocument/2006/relationships/hyperlink" Target="https://www.worldbank.org/LSMS" TargetMode="External"/><Relationship Id="rId2" Type="http://schemas.openxmlformats.org/officeDocument/2006/relationships/hyperlink" Target="http://ihs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ics.unicef.org/" TargetMode="External"/><Relationship Id="rId5" Type="http://schemas.openxmlformats.org/officeDocument/2006/relationships/hyperlink" Target="https://www.dhsprogram.com/" TargetMode="External"/><Relationship Id="rId4" Type="http://schemas.openxmlformats.org/officeDocument/2006/relationships/hyperlink" Target="https://microdata.worldbank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frobarometer.org/" TargetMode="External"/><Relationship Id="rId3" Type="http://schemas.openxmlformats.org/officeDocument/2006/relationships/hyperlink" Target="https://hdr.undp.org/data-center" TargetMode="External"/><Relationship Id="rId7" Type="http://schemas.openxmlformats.org/officeDocument/2006/relationships/hyperlink" Target="https://www.worldbank.org/en/publication/globalfindex" TargetMode="External"/><Relationship Id="rId2" Type="http://schemas.openxmlformats.org/officeDocument/2006/relationships/hyperlink" Target="https://databank.worldbank.org/databas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lostat.ilo.org/" TargetMode="External"/><Relationship Id="rId5" Type="http://schemas.openxmlformats.org/officeDocument/2006/relationships/hyperlink" Target="https://data.unicef.org/resources/resource-type/datasets/" TargetMode="External"/><Relationship Id="rId10" Type="http://schemas.openxmlformats.org/officeDocument/2006/relationships/hyperlink" Target="https://data.humdata.org/" TargetMode="External"/><Relationship Id="rId4" Type="http://schemas.openxmlformats.org/officeDocument/2006/relationships/hyperlink" Target="https://www.fao.org/faostat" TargetMode="External"/><Relationship Id="rId9" Type="http://schemas.openxmlformats.org/officeDocument/2006/relationships/hyperlink" Target="https://www.latinobarometro.org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geo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tidae.org/actions/talaky-conservation-et-valorisation-des-forets-intensification-et-diversification-ecologique-de-l-agriculture-amenagement-concerte-durabl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3ieimpact.org/resources/remote-sensing-inventory" TargetMode="External"/><Relationship Id="rId2" Type="http://schemas.openxmlformats.org/officeDocument/2006/relationships/hyperlink" Target="https://fbedecarrats.github.io/prodiges-vertiges-satellitaire/#/r&#233;f&#233;rence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fbedecarrats.github.io/prodiges-vertiges-satellitaire/#/r&#233;f&#233;rences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fbedecarrats.github.io/prodiges-vertiges-satellitaire/#/r&#233;f&#233;rence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44F66D-2124-2FF4-B002-F7BCF924C7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Données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C322699-C75B-0325-132F-3246DEC21E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174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A32C9AC-BAD4-716E-6BBF-246C8799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Enjeux d'accessibilité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6276427-FF16-C20D-8C02-DB576D1A21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669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476400"/>
          </a:xfrm>
        </p:spPr>
        <p:txBody>
          <a:bodyPr>
            <a:normAutofit fontScale="90000"/>
          </a:bodyPr>
          <a:lstStyle/>
          <a:p>
            <a:r>
              <a:rPr lang="en-US" dirty="0"/>
              <a:t>Open data policy principles</a:t>
            </a:r>
            <a:br>
              <a:rPr lang="en-US" dirty="0"/>
            </a:br>
            <a:r>
              <a:rPr lang="en-US" sz="2700" dirty="0"/>
              <a:t>Les </a:t>
            </a:r>
            <a:r>
              <a:rPr lang="en-US" sz="2700" dirty="0" err="1"/>
              <a:t>principes</a:t>
            </a:r>
            <a:r>
              <a:rPr lang="en-US" sz="2700" dirty="0"/>
              <a:t> </a:t>
            </a:r>
            <a:r>
              <a:rPr lang="en-US" sz="2700" dirty="0" err="1"/>
              <a:t>d’une</a:t>
            </a:r>
            <a:r>
              <a:rPr lang="en-US" sz="2700" dirty="0"/>
              <a:t> </a:t>
            </a:r>
            <a:r>
              <a:rPr lang="en-US" sz="2700" dirty="0" err="1"/>
              <a:t>stratégie</a:t>
            </a:r>
            <a:r>
              <a:rPr lang="en-US" sz="2700" dirty="0"/>
              <a:t> </a:t>
            </a:r>
            <a:r>
              <a:rPr lang="en-US" sz="2700" dirty="0" err="1"/>
              <a:t>d’ouverture</a:t>
            </a:r>
            <a:r>
              <a:rPr lang="en-US" sz="2700" dirty="0"/>
              <a:t> des </a:t>
            </a:r>
            <a:r>
              <a:rPr lang="en-US" sz="2700" dirty="0" err="1"/>
              <a:t>données</a:t>
            </a:r>
            <a:r>
              <a:rPr lang="en-US" sz="2700" dirty="0"/>
              <a:t> </a:t>
            </a:r>
            <a:br>
              <a:rPr lang="en-US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526093" y="1495683"/>
            <a:ext cx="10571967" cy="522579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i="1" err="1"/>
              <a:t>Rendre</a:t>
            </a:r>
            <a:r>
              <a:rPr lang="en-US" b="1" i="1"/>
              <a:t> publiques </a:t>
            </a:r>
            <a:r>
              <a:rPr lang="en-US" b="1" i="1" dirty="0"/>
              <a:t>les </a:t>
            </a:r>
            <a:r>
              <a:rPr lang="en-US" b="1" i="1" dirty="0" err="1"/>
              <a:t>données</a:t>
            </a:r>
            <a:r>
              <a:rPr lang="en-US" b="1" i="1" dirty="0"/>
              <a:t> </a:t>
            </a:r>
            <a:r>
              <a:rPr lang="en-US" i="1"/>
              <a:t>:</a:t>
            </a:r>
            <a:r>
              <a:rPr lang="en-US"/>
              <a:t> par </a:t>
            </a:r>
            <a:r>
              <a:rPr lang="en-US" dirty="0" err="1"/>
              <a:t>défaut</a:t>
            </a:r>
            <a:r>
              <a:rPr lang="en-US" dirty="0"/>
              <a:t>, </a:t>
            </a:r>
            <a:r>
              <a:rPr lang="en-US" dirty="0" err="1"/>
              <a:t>sauf</a:t>
            </a:r>
            <a:r>
              <a:rPr lang="en-US" dirty="0"/>
              <a:t> contradiction avec des restrictions dues au respect de la vie </a:t>
            </a:r>
            <a:r>
              <a:rPr lang="en-US" dirty="0" err="1"/>
              <a:t>privée</a:t>
            </a:r>
            <a:r>
              <a:rPr lang="en-US" dirty="0"/>
              <a:t>, de la </a:t>
            </a:r>
            <a:r>
              <a:rPr lang="en-US" dirty="0" err="1"/>
              <a:t>confidentialité</a:t>
            </a:r>
            <a:r>
              <a:rPr lang="en-US" dirty="0"/>
              <a:t>, de la </a:t>
            </a:r>
            <a:r>
              <a:rPr lang="en-US" err="1"/>
              <a:t>sécurité</a:t>
            </a:r>
            <a:r>
              <a:rPr lang="en-US"/>
              <a:t> </a:t>
            </a:r>
            <a:endParaRPr lang="en-US" i="1" dirty="0"/>
          </a:p>
          <a:p>
            <a:pPr marL="514350" indent="-514350">
              <a:buFont typeface="+mj-lt"/>
              <a:buAutoNum type="arabicPeriod"/>
            </a:pPr>
            <a:r>
              <a:rPr lang="en-US" b="1" i="1" dirty="0" err="1"/>
              <a:t>Accessibilité</a:t>
            </a:r>
            <a:r>
              <a:rPr lang="en-US" b="1" i="1" dirty="0"/>
              <a:t> des </a:t>
            </a:r>
            <a:r>
              <a:rPr lang="en-US" b="1" i="1" err="1"/>
              <a:t>données</a:t>
            </a:r>
            <a:r>
              <a:rPr lang="en-US" i="1"/>
              <a:t>: </a:t>
            </a:r>
            <a:r>
              <a:rPr lang="en-US"/>
              <a:t>présentées sous </a:t>
            </a:r>
            <a:r>
              <a:rPr lang="en-US" dirty="0"/>
              <a:t>des formats </a:t>
            </a:r>
            <a:r>
              <a:rPr lang="en-US" dirty="0" err="1"/>
              <a:t>techniquement</a:t>
            </a:r>
            <a:r>
              <a:rPr lang="en-US" dirty="0"/>
              <a:t> </a:t>
            </a:r>
            <a:r>
              <a:rPr lang="en-US" dirty="0" err="1"/>
              <a:t>reconnus</a:t>
            </a:r>
            <a:r>
              <a:rPr lang="en-US" dirty="0"/>
              <a:t>, </a:t>
            </a:r>
            <a:r>
              <a:rPr lang="en-US" dirty="0" err="1"/>
              <a:t>sur</a:t>
            </a:r>
            <a:r>
              <a:rPr lang="en-US" dirty="0"/>
              <a:t> des supports </a:t>
            </a:r>
            <a:r>
              <a:rPr lang="en-US" dirty="0" err="1"/>
              <a:t>appropriés</a:t>
            </a:r>
            <a:r>
              <a:rPr lang="en-US" dirty="0"/>
              <a:t>, non </a:t>
            </a:r>
            <a:r>
              <a:rPr lang="en-US" dirty="0" err="1"/>
              <a:t>sélectifs</a:t>
            </a:r>
            <a:r>
              <a:rPr lang="en-US" dirty="0"/>
              <a:t>, </a:t>
            </a:r>
            <a:r>
              <a:rPr lang="en-US" dirty="0" err="1"/>
              <a:t>lisibles</a:t>
            </a:r>
            <a:r>
              <a:rPr lang="en-US" dirty="0"/>
              <a:t> par </a:t>
            </a:r>
            <a:r>
              <a:rPr lang="en-US" dirty="0" err="1"/>
              <a:t>informatique</a:t>
            </a:r>
            <a:r>
              <a:rPr lang="en-US" dirty="0"/>
              <a:t> pour </a:t>
            </a:r>
            <a:r>
              <a:rPr lang="en-US" dirty="0" err="1"/>
              <a:t>autoriser</a:t>
            </a:r>
            <a:r>
              <a:rPr lang="en-US" dirty="0"/>
              <a:t> le </a:t>
            </a:r>
            <a:r>
              <a:rPr lang="en-US" dirty="0" err="1"/>
              <a:t>traitement</a:t>
            </a:r>
            <a:r>
              <a:rPr lang="en-US" dirty="0"/>
              <a:t> </a:t>
            </a:r>
            <a:r>
              <a:rPr lang="en-US" dirty="0" err="1"/>
              <a:t>automatique</a:t>
            </a:r>
            <a:r>
              <a:rPr lang="en-US"/>
              <a:t>.  </a:t>
            </a:r>
            <a:endParaRPr lang="en-US" i="1" dirty="0"/>
          </a:p>
          <a:p>
            <a:pPr marL="514350" indent="-514350">
              <a:buFont typeface="+mj-lt"/>
              <a:buAutoNum type="arabicPeriod"/>
            </a:pPr>
            <a:r>
              <a:rPr lang="en-US" b="1" i="1"/>
              <a:t>Documentation</a:t>
            </a:r>
            <a:r>
              <a:rPr lang="en-US" i="1"/>
              <a:t>: </a:t>
            </a:r>
            <a:r>
              <a:rPr lang="en-US" dirty="0"/>
              <a:t>Les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doivent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décrites</a:t>
            </a:r>
            <a:r>
              <a:rPr lang="en-US" dirty="0"/>
              <a:t> de </a:t>
            </a:r>
            <a:r>
              <a:rPr lang="en-US" dirty="0" err="1"/>
              <a:t>façon</a:t>
            </a:r>
            <a:r>
              <a:rPr lang="en-US" dirty="0"/>
              <a:t> à </a:t>
            </a:r>
            <a:r>
              <a:rPr lang="en-US" dirty="0" err="1"/>
              <a:t>ce</a:t>
            </a:r>
            <a:r>
              <a:rPr lang="en-US" dirty="0"/>
              <a:t> que les </a:t>
            </a:r>
            <a:r>
              <a:rPr lang="en-US" dirty="0" err="1"/>
              <a:t>utilisateurs</a:t>
            </a:r>
            <a:r>
              <a:rPr lang="en-US" dirty="0"/>
              <a:t> </a:t>
            </a:r>
            <a:r>
              <a:rPr lang="en-US" dirty="0" err="1"/>
              <a:t>puissent</a:t>
            </a:r>
            <a:r>
              <a:rPr lang="en-US" dirty="0"/>
              <a:t> en </a:t>
            </a:r>
            <a:r>
              <a:rPr lang="en-US" dirty="0" err="1"/>
              <a:t>comprendre</a:t>
            </a:r>
            <a:r>
              <a:rPr lang="en-US" dirty="0"/>
              <a:t> le </a:t>
            </a:r>
            <a:r>
              <a:rPr lang="en-US" dirty="0" err="1"/>
              <a:t>sens</a:t>
            </a:r>
            <a:r>
              <a:rPr lang="en-US" dirty="0"/>
              <a:t> et les </a:t>
            </a:r>
            <a:r>
              <a:rPr lang="en-US" dirty="0" err="1"/>
              <a:t>limites</a:t>
            </a:r>
            <a:r>
              <a:rPr lang="en-US" dirty="0"/>
              <a:t> et les </a:t>
            </a:r>
            <a:r>
              <a:rPr lang="en-US" dirty="0" err="1"/>
              <a:t>utiliser</a:t>
            </a:r>
            <a:r>
              <a:rPr lang="en-US" dirty="0"/>
              <a:t> à bon </a:t>
            </a:r>
            <a:r>
              <a:rPr lang="en-US" dirty="0" err="1"/>
              <a:t>escient</a:t>
            </a:r>
            <a:r>
              <a:rPr lang="en-US" dirty="0"/>
              <a:t> (meta-information). La </a:t>
            </a:r>
            <a:r>
              <a:rPr lang="en-US" dirty="0" err="1"/>
              <a:t>méthodologie</a:t>
            </a:r>
            <a:r>
              <a:rPr lang="en-US" dirty="0"/>
              <a:t> </a:t>
            </a:r>
            <a:r>
              <a:rPr lang="en-US" dirty="0" err="1"/>
              <a:t>d’échantillonnage</a:t>
            </a:r>
            <a:r>
              <a:rPr lang="en-US" dirty="0"/>
              <a:t> et les </a:t>
            </a:r>
            <a:r>
              <a:rPr lang="en-US" dirty="0" err="1"/>
              <a:t>référents</a:t>
            </a:r>
            <a:r>
              <a:rPr lang="en-US" dirty="0"/>
              <a:t> </a:t>
            </a:r>
            <a:r>
              <a:rPr lang="en-US" dirty="0" err="1"/>
              <a:t>temporels</a:t>
            </a:r>
            <a:r>
              <a:rPr lang="en-US" dirty="0"/>
              <a:t> et </a:t>
            </a:r>
            <a:r>
              <a:rPr lang="en-US" dirty="0" err="1"/>
              <a:t>spatiaux</a:t>
            </a:r>
            <a:r>
              <a:rPr lang="en-US" dirty="0"/>
              <a:t> </a:t>
            </a:r>
            <a:r>
              <a:rPr lang="en-US" dirty="0" err="1"/>
              <a:t>doivent</a:t>
            </a:r>
            <a:r>
              <a:rPr lang="en-US" dirty="0"/>
              <a:t> </a:t>
            </a:r>
            <a:r>
              <a:rPr lang="en-US" dirty="0" err="1"/>
              <a:t>accompagner</a:t>
            </a:r>
            <a:r>
              <a:rPr lang="en-US" dirty="0"/>
              <a:t> les </a:t>
            </a:r>
            <a:r>
              <a:rPr lang="en-US" dirty="0" err="1"/>
              <a:t>données</a:t>
            </a:r>
            <a:r>
              <a:rPr lang="en-US" dirty="0"/>
              <a:t>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9054-9FC5-4333-B86B-7DFFF12D23A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615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82872" y="713487"/>
            <a:ext cx="10070927" cy="1122174"/>
          </a:xfrm>
        </p:spPr>
        <p:txBody>
          <a:bodyPr>
            <a:normAutofit fontScale="90000"/>
          </a:bodyPr>
          <a:lstStyle/>
          <a:p>
            <a:r>
              <a:rPr lang="en-US" dirty="0"/>
              <a:t>Open data policy principles</a:t>
            </a:r>
            <a:br>
              <a:rPr lang="en-US" dirty="0"/>
            </a:br>
            <a:br>
              <a:rPr lang="en-US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588722" y="1146518"/>
            <a:ext cx="10396603" cy="478802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  <a:buFont typeface="+mj-lt"/>
              <a:buAutoNum type="arabicPeriod" startAt="4"/>
            </a:pPr>
            <a:r>
              <a:rPr lang="en-US" sz="2400" b="1" i="1" dirty="0" err="1"/>
              <a:t>Réutilisabilité</a:t>
            </a:r>
            <a:r>
              <a:rPr lang="en-US" sz="2400" i="1" dirty="0"/>
              <a:t>: </a:t>
            </a:r>
            <a:r>
              <a:rPr lang="en-US" sz="2400" dirty="0"/>
              <a:t>Les </a:t>
            </a:r>
            <a:r>
              <a:rPr lang="en-US" sz="2400" dirty="0" err="1"/>
              <a:t>données</a:t>
            </a:r>
            <a:r>
              <a:rPr lang="en-US" sz="2400" dirty="0"/>
              <a:t> </a:t>
            </a:r>
            <a:r>
              <a:rPr lang="en-US" sz="2400" dirty="0" err="1"/>
              <a:t>doivent</a:t>
            </a:r>
            <a:r>
              <a:rPr lang="en-US" sz="2400" dirty="0"/>
              <a:t> </a:t>
            </a:r>
            <a:r>
              <a:rPr lang="en-US" sz="2400" dirty="0" err="1"/>
              <a:t>être</a:t>
            </a:r>
            <a:r>
              <a:rPr lang="en-US" sz="2400" dirty="0"/>
              <a:t> </a:t>
            </a:r>
            <a:r>
              <a:rPr lang="en-US" sz="2400" dirty="0" err="1"/>
              <a:t>disponibles</a:t>
            </a:r>
            <a:r>
              <a:rPr lang="en-US" sz="2400" dirty="0"/>
              <a:t> sans restriction </a:t>
            </a:r>
            <a:r>
              <a:rPr lang="en-US" sz="2400" dirty="0" err="1"/>
              <a:t>d’utilisation</a:t>
            </a:r>
            <a:r>
              <a:rPr lang="en-US" sz="2400"/>
              <a:t>. </a:t>
            </a:r>
            <a:endParaRPr lang="en-US" sz="2400" i="1" dirty="0"/>
          </a:p>
          <a:p>
            <a:pPr marL="457200" indent="-457200">
              <a:lnSpc>
                <a:spcPct val="80000"/>
              </a:lnSpc>
              <a:buFont typeface="+mj-lt"/>
              <a:buAutoNum type="arabicPeriod" startAt="4"/>
            </a:pPr>
            <a:r>
              <a:rPr lang="en-US" sz="2400" b="1" i="1" dirty="0" err="1"/>
              <a:t>Complétude</a:t>
            </a:r>
            <a:r>
              <a:rPr lang="en-US" sz="2400" i="1" dirty="0"/>
              <a:t>:  </a:t>
            </a:r>
            <a:r>
              <a:rPr lang="en-US" sz="2400" dirty="0"/>
              <a:t>Les </a:t>
            </a:r>
            <a:r>
              <a:rPr lang="en-US" sz="2400" dirty="0" err="1"/>
              <a:t>données</a:t>
            </a:r>
            <a:r>
              <a:rPr lang="en-US" sz="2400" dirty="0"/>
              <a:t> </a:t>
            </a:r>
            <a:r>
              <a:rPr lang="en-US" sz="2400" dirty="0" err="1"/>
              <a:t>doivent</a:t>
            </a:r>
            <a:r>
              <a:rPr lang="en-US" sz="2400" dirty="0"/>
              <a:t> </a:t>
            </a:r>
            <a:r>
              <a:rPr lang="en-US" sz="2400" dirty="0" err="1"/>
              <a:t>être</a:t>
            </a:r>
            <a:r>
              <a:rPr lang="en-US" sz="2400" dirty="0"/>
              <a:t> </a:t>
            </a:r>
            <a:r>
              <a:rPr lang="en-US" sz="2400" dirty="0" err="1"/>
              <a:t>publiées</a:t>
            </a:r>
            <a:r>
              <a:rPr lang="en-US" sz="2400" dirty="0"/>
              <a:t> de </a:t>
            </a:r>
            <a:r>
              <a:rPr lang="en-US" sz="2400" dirty="0" err="1"/>
              <a:t>façon</a:t>
            </a:r>
            <a:r>
              <a:rPr lang="en-US" sz="2400" dirty="0"/>
              <a:t> </a:t>
            </a:r>
            <a:r>
              <a:rPr lang="en-US" sz="2400" dirty="0" err="1"/>
              <a:t>complète</a:t>
            </a:r>
            <a:r>
              <a:rPr lang="en-US" sz="2400" dirty="0"/>
              <a:t>, dans </a:t>
            </a:r>
            <a:r>
              <a:rPr lang="en-US" sz="2400" dirty="0" err="1"/>
              <a:t>leur</a:t>
            </a:r>
            <a:r>
              <a:rPr lang="en-US" sz="2400" dirty="0"/>
              <a:t> </a:t>
            </a:r>
            <a:r>
              <a:rPr lang="en-US" sz="2400" dirty="0" err="1"/>
              <a:t>forme</a:t>
            </a:r>
            <a:r>
              <a:rPr lang="en-US" sz="2400" dirty="0"/>
              <a:t> fine (</a:t>
            </a:r>
            <a:r>
              <a:rPr lang="en-US" sz="2400" dirty="0" err="1"/>
              <a:t>telles</a:t>
            </a:r>
            <a:r>
              <a:rPr lang="en-US" sz="2400" dirty="0"/>
              <a:t> que </a:t>
            </a:r>
            <a:r>
              <a:rPr lang="en-US" sz="2400" dirty="0" err="1"/>
              <a:t>collectées</a:t>
            </a:r>
            <a:r>
              <a:rPr lang="en-US" sz="2400" dirty="0"/>
              <a:t> à la source = microdata</a:t>
            </a:r>
            <a:r>
              <a:rPr lang="en-US" sz="2400"/>
              <a:t>). </a:t>
            </a:r>
            <a:endParaRPr lang="en-US" sz="2400" i="1" dirty="0"/>
          </a:p>
          <a:p>
            <a:pPr marL="457200" indent="-457200">
              <a:lnSpc>
                <a:spcPct val="80000"/>
              </a:lnSpc>
              <a:buFont typeface="+mj-lt"/>
              <a:buAutoNum type="arabicPeriod" startAt="4"/>
            </a:pPr>
            <a:r>
              <a:rPr lang="en-US" sz="2400" b="1" i="1" dirty="0"/>
              <a:t>Sans </a:t>
            </a:r>
            <a:r>
              <a:rPr lang="en-US" sz="2400" b="1" i="1" dirty="0" err="1"/>
              <a:t>délai</a:t>
            </a:r>
            <a:r>
              <a:rPr lang="en-US" sz="2400" b="1" i="1" dirty="0"/>
              <a:t> </a:t>
            </a:r>
            <a:r>
              <a:rPr lang="en-US" sz="2400" b="1" i="1" dirty="0" err="1"/>
              <a:t>ou</a:t>
            </a:r>
            <a:r>
              <a:rPr lang="en-US" sz="2400" b="1" i="1" dirty="0"/>
              <a:t> </a:t>
            </a:r>
            <a:r>
              <a:rPr lang="en-US" sz="2400" b="1" i="1" dirty="0" err="1"/>
              <a:t>sous</a:t>
            </a:r>
            <a:r>
              <a:rPr lang="en-US" sz="2400" b="1" i="1" dirty="0"/>
              <a:t> </a:t>
            </a:r>
            <a:r>
              <a:rPr lang="en-US" sz="2400" b="1" i="1" dirty="0" err="1"/>
              <a:t>peu</a:t>
            </a:r>
            <a:r>
              <a:rPr lang="en-US" sz="2400" b="1" i="1" dirty="0"/>
              <a:t> </a:t>
            </a:r>
            <a:r>
              <a:rPr lang="en-US" sz="2400" b="1" i="1" dirty="0" err="1"/>
              <a:t>délai</a:t>
            </a:r>
            <a:r>
              <a:rPr lang="en-US" sz="2400" i="1" dirty="0"/>
              <a:t>: </a:t>
            </a:r>
            <a:r>
              <a:rPr lang="en-US" sz="2400" dirty="0"/>
              <a:t>Les </a:t>
            </a:r>
            <a:r>
              <a:rPr lang="en-US" sz="2400" dirty="0" err="1"/>
              <a:t>données</a:t>
            </a:r>
            <a:r>
              <a:rPr lang="en-US" sz="2400" dirty="0"/>
              <a:t> </a:t>
            </a:r>
            <a:r>
              <a:rPr lang="en-US" sz="2400" dirty="0" err="1"/>
              <a:t>doivent</a:t>
            </a:r>
            <a:r>
              <a:rPr lang="en-US" sz="2400" dirty="0"/>
              <a:t> </a:t>
            </a:r>
            <a:r>
              <a:rPr lang="en-US" sz="2400" dirty="0" err="1"/>
              <a:t>être</a:t>
            </a:r>
            <a:r>
              <a:rPr lang="en-US" sz="2400" dirty="0"/>
              <a:t> </a:t>
            </a:r>
            <a:r>
              <a:rPr lang="en-US" sz="2400" dirty="0" err="1"/>
              <a:t>rendues</a:t>
            </a:r>
            <a:r>
              <a:rPr lang="en-US" sz="2400" dirty="0"/>
              <a:t> </a:t>
            </a:r>
            <a:r>
              <a:rPr lang="en-US" sz="2400" dirty="0" err="1"/>
              <a:t>disponibles</a:t>
            </a:r>
            <a:r>
              <a:rPr lang="en-US" sz="2400" dirty="0"/>
              <a:t>  </a:t>
            </a:r>
            <a:r>
              <a:rPr lang="en-US" sz="2400" dirty="0" err="1"/>
              <a:t>aussi</a:t>
            </a:r>
            <a:r>
              <a:rPr lang="en-US" sz="2400" dirty="0"/>
              <a:t> </a:t>
            </a:r>
            <a:r>
              <a:rPr lang="en-US" sz="2400" dirty="0" err="1"/>
              <a:t>vite</a:t>
            </a:r>
            <a:r>
              <a:rPr lang="en-US" sz="2400" dirty="0"/>
              <a:t> </a:t>
            </a:r>
            <a:r>
              <a:rPr lang="en-US" sz="2400" dirty="0" err="1"/>
              <a:t>que</a:t>
            </a:r>
            <a:r>
              <a:rPr lang="en-US" sz="2400" dirty="0"/>
              <a:t> possible</a:t>
            </a:r>
            <a:r>
              <a:rPr lang="en-US" sz="2400"/>
              <a:t>. </a:t>
            </a:r>
            <a:endParaRPr lang="en-US" sz="2400" i="1" dirty="0"/>
          </a:p>
          <a:p>
            <a:pPr marL="457200" indent="-457200">
              <a:lnSpc>
                <a:spcPct val="80000"/>
              </a:lnSpc>
              <a:buFont typeface="+mj-lt"/>
              <a:buAutoNum type="arabicPeriod" startAt="4"/>
            </a:pPr>
            <a:r>
              <a:rPr lang="en-US" sz="2400" b="1" i="1" dirty="0" err="1"/>
              <a:t>Gestion</a:t>
            </a:r>
            <a:r>
              <a:rPr lang="en-US" sz="2400" b="1" i="1" dirty="0"/>
              <a:t> et </a:t>
            </a:r>
            <a:r>
              <a:rPr lang="en-US" sz="2400" b="1" i="1" dirty="0" err="1"/>
              <a:t>accompagnement</a:t>
            </a:r>
            <a:r>
              <a:rPr lang="en-US" sz="2400" b="1" i="1" dirty="0"/>
              <a:t> après diffusion</a:t>
            </a:r>
            <a:r>
              <a:rPr lang="en-US" sz="2400" i="1" dirty="0"/>
              <a:t>:  </a:t>
            </a:r>
            <a:r>
              <a:rPr lang="en-US" sz="2400" dirty="0"/>
              <a:t>Un point de contact </a:t>
            </a:r>
            <a:r>
              <a:rPr lang="en-US" sz="2400" dirty="0" err="1"/>
              <a:t>doit</a:t>
            </a:r>
            <a:r>
              <a:rPr lang="en-US" sz="2400" dirty="0"/>
              <a:t> </a:t>
            </a:r>
            <a:r>
              <a:rPr lang="en-US" sz="2400" dirty="0" err="1"/>
              <a:t>être</a:t>
            </a:r>
            <a:r>
              <a:rPr lang="en-US" sz="2400" dirty="0"/>
              <a:t> </a:t>
            </a:r>
            <a:r>
              <a:rPr lang="en-US" sz="2400" dirty="0" err="1"/>
              <a:t>fourni</a:t>
            </a:r>
            <a:r>
              <a:rPr lang="en-US" sz="2400" dirty="0"/>
              <a:t> par le </a:t>
            </a:r>
            <a:r>
              <a:rPr lang="en-US" sz="2400" dirty="0" err="1"/>
              <a:t>fournisseur</a:t>
            </a:r>
            <a:r>
              <a:rPr lang="en-US" sz="2400" dirty="0"/>
              <a:t> de </a:t>
            </a:r>
            <a:r>
              <a:rPr lang="en-US" sz="2400" dirty="0" err="1"/>
              <a:t>données</a:t>
            </a:r>
            <a:r>
              <a:rPr lang="en-US" sz="2400" dirty="0"/>
              <a:t> pour </a:t>
            </a:r>
            <a:r>
              <a:rPr lang="en-US" sz="2400" dirty="0" err="1"/>
              <a:t>répondre</a:t>
            </a:r>
            <a:r>
              <a:rPr lang="en-US" sz="2400" dirty="0"/>
              <a:t> aux </a:t>
            </a:r>
            <a:r>
              <a:rPr lang="en-US" sz="2400" dirty="0" err="1"/>
              <a:t>plaintes</a:t>
            </a:r>
            <a:r>
              <a:rPr lang="en-US" sz="2400" dirty="0"/>
              <a:t> et aux questions et pour assister les </a:t>
            </a:r>
            <a:r>
              <a:rPr lang="en-US" sz="2400" dirty="0" err="1"/>
              <a:t>utilisateurs</a:t>
            </a:r>
            <a:r>
              <a:rPr lang="en-US" sz="2400" dirty="0"/>
              <a:t> </a:t>
            </a:r>
            <a:r>
              <a:rPr lang="en-US" sz="2400" dirty="0" err="1"/>
              <a:t>dans</a:t>
            </a:r>
            <a:r>
              <a:rPr lang="en-US" sz="2400" dirty="0"/>
              <a:t> </a:t>
            </a:r>
            <a:r>
              <a:rPr lang="en-US" sz="2400" dirty="0" err="1"/>
              <a:t>leur</a:t>
            </a:r>
            <a:r>
              <a:rPr lang="en-US" sz="2400" dirty="0"/>
              <a:t> </a:t>
            </a:r>
            <a:r>
              <a:rPr lang="en-US" sz="2400" dirty="0" err="1"/>
              <a:t>demande</a:t>
            </a:r>
            <a:r>
              <a:rPr lang="en-US" sz="2400" dirty="0"/>
              <a:t> par rapport aux </a:t>
            </a:r>
            <a:r>
              <a:rPr lang="en-US" sz="2400" dirty="0" err="1"/>
              <a:t>données</a:t>
            </a:r>
            <a:r>
              <a:rPr lang="en-US" sz="2400" dirty="0"/>
              <a:t>. 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9054-9FC5-4333-B86B-7DFFF12D23A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027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B6382F-545C-2CE6-A776-8311B090D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Ouverture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B9D218-9F72-615F-0754-E75035D11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Données ouvertes</a:t>
            </a:r>
          </a:p>
          <a:p>
            <a:pPr marL="0" indent="0" algn="ctr">
              <a:buNone/>
            </a:pPr>
            <a:r>
              <a:rPr lang="fr-FR"/>
              <a:t>vs.</a:t>
            </a:r>
          </a:p>
          <a:p>
            <a:r>
              <a:rPr lang="fr-FR"/>
              <a:t>Données FAIR</a:t>
            </a:r>
          </a:p>
          <a:p>
            <a:endParaRPr lang="fr-FR"/>
          </a:p>
          <a:p>
            <a:pPr marL="0" indent="0" algn="ctr">
              <a:buNone/>
            </a:pPr>
            <a:r>
              <a:rPr lang="fr-FR"/>
              <a:t>"Aussi ouvert que possible, aussi fermé que nécessaire"</a:t>
            </a:r>
          </a:p>
        </p:txBody>
      </p:sp>
    </p:spTree>
    <p:extLst>
      <p:ext uri="{BB962C8B-B14F-4D97-AF65-F5344CB8AC3E}">
        <p14:creationId xmlns:p14="http://schemas.microsoft.com/office/powerpoint/2010/main" val="906991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C671E22-BB2E-652B-9CAE-9769CC85C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Typologies de données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97BBC95-CBB1-35DA-0DE0-593586BA04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/>
              <a:t>Source</a:t>
            </a:r>
          </a:p>
          <a:p>
            <a:r>
              <a:rPr lang="fr-FR"/>
              <a:t>Méthode</a:t>
            </a:r>
          </a:p>
          <a:p>
            <a:r>
              <a:rPr lang="fr-FR"/>
              <a:t>Dimensions tmeporelles et spatiales</a:t>
            </a:r>
          </a:p>
        </p:txBody>
      </p:sp>
    </p:spTree>
    <p:extLst>
      <p:ext uri="{BB962C8B-B14F-4D97-AF65-F5344CB8AC3E}">
        <p14:creationId xmlns:p14="http://schemas.microsoft.com/office/powerpoint/2010/main" val="1518918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DC30556-9584-645C-0F23-B62445C5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/>
              <a:t>A votre avis, qui produit les données qu'on utilise habituellement ?</a:t>
            </a:r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51ED820-DBC6-DDC5-7FD6-81E5D4FC8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Institutions internationales (rôle souvent surestimé) :</a:t>
            </a:r>
          </a:p>
          <a:p>
            <a:pPr lvl="1"/>
            <a:r>
              <a:rPr lang="fr-FR"/>
              <a:t>enquêtes d’expert, p. ex. Banque mondiale sur les institutions WGI, CPIA, Doing Business…</a:t>
            </a:r>
          </a:p>
          <a:p>
            <a:pPr lvl="1"/>
            <a:r>
              <a:rPr lang="fr-FR"/>
              <a:t>surtout, compilations de données issues des systèmes nationaux.</a:t>
            </a:r>
          </a:p>
          <a:p>
            <a:r>
              <a:rPr lang="fr-FR"/>
              <a:t>Systèmes statistiques nationaux, les sources plus sous-estimés ;</a:t>
            </a:r>
          </a:p>
          <a:p>
            <a:r>
              <a:rPr lang="fr-FR"/>
              <a:t>Autres sources “contributives”, à croiser (voir après).</a:t>
            </a:r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02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4DA930-DE33-EA0B-73C1-99B752444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/>
              <a:t>Système statistique national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47AFE4-F1BA-3931-0B2C-A58A771B0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Quels sont selon vous les grands types d’instances qui composent un système statistique national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Instituts nationaux de statistique : INSTAT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Instituts géographiques nationaux : FTM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Systèmes d’information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Ministères, collectivités locales;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Opérateurs privés de services publics;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Thématiques (Museums, météo…).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84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361704-5B17-DAB2-6885-ED49FB1BA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Principales méthodes de collecte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E62E68-8329-3548-6AAB-28F93009F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/>
              <a:t>Enquêtes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Ménages : niveau et conditions de vie, emploi, informel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Entreprises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Etablissements publics (santé, écoles…)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Recensements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Population et habitat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Agricoles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Données administratives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Capteurs</a:t>
            </a:r>
          </a:p>
        </p:txBody>
      </p:sp>
    </p:spTree>
    <p:extLst>
      <p:ext uri="{BB962C8B-B14F-4D97-AF65-F5344CB8AC3E}">
        <p14:creationId xmlns:p14="http://schemas.microsoft.com/office/powerpoint/2010/main" val="10627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B5A36B-872E-658C-2094-D3526C68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/>
              <a:t>Où trouver ces données ?</a:t>
            </a:r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82BF19C-49A1-F960-8BC5-28F32862C7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altLang="fr-FR"/>
              <a:t>Catalogues par famille d’enquête</a:t>
            </a:r>
          </a:p>
          <a:p>
            <a:pPr lvl="1"/>
            <a:r>
              <a:rPr lang="fr-FR" altLang="fr-FR"/>
              <a:t>Demographic &amp; Health Surveys : </a:t>
            </a:r>
            <a:r>
              <a:rPr lang="fr-FR" altLang="fr-FR">
                <a:hlinkClick r:id="rId2"/>
              </a:rPr>
              <a:t>www.dhsprogram.com</a:t>
            </a:r>
            <a:endParaRPr lang="fr-FR" altLang="fr-FR"/>
          </a:p>
          <a:p>
            <a:pPr lvl="1"/>
            <a:r>
              <a:rPr lang="fr-FR" altLang="fr-FR"/>
              <a:t>Multiple indicator cluster surveys : </a:t>
            </a:r>
            <a:r>
              <a:rPr lang="fr-FR" altLang="fr-FR">
                <a:hlinkClick r:id="rId3"/>
              </a:rPr>
              <a:t>https://mics.unicef.org</a:t>
            </a:r>
            <a:endParaRPr lang="fr-FR" altLang="fr-FR"/>
          </a:p>
          <a:p>
            <a:pPr lvl="1"/>
            <a:r>
              <a:rPr lang="fr-FR" altLang="fr-FR"/>
              <a:t>Living standard measurement survey : </a:t>
            </a:r>
            <a:r>
              <a:rPr lang="fr-FR" altLang="fr-FR">
                <a:hlinkClick r:id="rId4"/>
              </a:rPr>
              <a:t>www.worldbank.org/LSMS</a:t>
            </a:r>
            <a:endParaRPr lang="fr-FR" altLang="fr-FR"/>
          </a:p>
          <a:p>
            <a:r>
              <a:rPr lang="fr-FR" altLang="fr-FR"/>
              <a:t>Enquêtes internationales</a:t>
            </a:r>
          </a:p>
          <a:p>
            <a:pPr lvl="1"/>
            <a:r>
              <a:rPr lang="fr-FR" altLang="fr-FR"/>
              <a:t>Banque mondiale : </a:t>
            </a:r>
            <a:r>
              <a:rPr lang="fr-FR" altLang="fr-FR">
                <a:hlinkClick r:id="rId5"/>
              </a:rPr>
              <a:t>Global Findex</a:t>
            </a:r>
            <a:r>
              <a:rPr lang="fr-FR" altLang="fr-FR"/>
              <a:t>, Doing business… </a:t>
            </a:r>
          </a:p>
          <a:p>
            <a:pPr lvl="1"/>
            <a:r>
              <a:rPr lang="fr-FR" altLang="fr-FR"/>
              <a:t>Enquêtes de tiers : </a:t>
            </a:r>
            <a:r>
              <a:rPr lang="fr-FR" altLang="fr-FR">
                <a:hlinkClick r:id="rId6"/>
              </a:rPr>
              <a:t>Afrobarometer</a:t>
            </a:r>
            <a:r>
              <a:rPr lang="fr-FR" altLang="fr-FR"/>
              <a:t>/</a:t>
            </a:r>
            <a:r>
              <a:rPr lang="fr-FR" altLang="fr-FR">
                <a:hlinkClick r:id="rId7"/>
              </a:rPr>
              <a:t>Latinobarómetro</a:t>
            </a:r>
            <a:r>
              <a:rPr lang="fr-FR" altLang="fr-FR"/>
              <a:t>/etc. </a:t>
            </a:r>
          </a:p>
          <a:p>
            <a:r>
              <a:rPr lang="fr-FR" altLang="fr-FR"/>
              <a:t>Catalogues internationaux</a:t>
            </a:r>
          </a:p>
          <a:p>
            <a:pPr lvl="1"/>
            <a:r>
              <a:rPr lang="fr-FR" altLang="fr-FR"/>
              <a:t>International Household Survey Network : </a:t>
            </a:r>
            <a:r>
              <a:rPr lang="fr-FR" altLang="fr-FR">
                <a:hlinkClick r:id="rId8"/>
              </a:rPr>
              <a:t>http://ihsn.org</a:t>
            </a:r>
            <a:endParaRPr lang="fr-FR" altLang="fr-FR"/>
          </a:p>
          <a:p>
            <a:pPr lvl="1"/>
            <a:r>
              <a:rPr lang="fr-FR" altLang="fr-FR"/>
              <a:t>Integrated Public Use Microdata Series : </a:t>
            </a:r>
            <a:r>
              <a:rPr lang="fr-FR" altLang="fr-FR">
                <a:hlinkClick r:id="rId9"/>
              </a:rPr>
              <a:t>www.ipums.org</a:t>
            </a:r>
            <a:endParaRPr lang="fr-FR" altLang="fr-FR"/>
          </a:p>
          <a:p>
            <a:pPr lvl="1"/>
            <a:r>
              <a:rPr lang="fr-FR" altLang="fr-FR"/>
              <a:t>World Bank microdata catalog : </a:t>
            </a:r>
            <a:r>
              <a:rPr lang="fr-FR" altLang="fr-FR">
                <a:hlinkClick r:id="rId10"/>
              </a:rPr>
              <a:t>https://microdata.worldbank.org</a:t>
            </a:r>
            <a:endParaRPr lang="fr-FR" altLang="fr-FR"/>
          </a:p>
          <a:p>
            <a:r>
              <a:rPr lang="fr-FR"/>
              <a:t>Autres sources</a:t>
            </a:r>
          </a:p>
          <a:p>
            <a:pPr lvl="1"/>
            <a:r>
              <a:rPr lang="fr-FR"/>
              <a:t>Administrations des collectivités territoriales, aux associations (ex. data.gouv.fr)</a:t>
            </a:r>
          </a:p>
          <a:p>
            <a:pPr lvl="1"/>
            <a:r>
              <a:rPr lang="fr-FR"/>
              <a:t>Projets de recherche qui veulent bien fournir leurs fichiers</a:t>
            </a:r>
          </a:p>
          <a:p>
            <a:pPr lvl="1"/>
            <a:r>
              <a:rPr lang="fr-FR"/>
              <a:t>Aux institutions statistiques officielles: INS, DNS, INSEE</a:t>
            </a:r>
          </a:p>
          <a:p>
            <a:pPr lvl="1"/>
            <a:r>
              <a:rPr lang="fr-FR"/>
              <a:t>Opérateurs privés générant des données comme « </a:t>
            </a:r>
            <a:r>
              <a:rPr lang="fr-FR" i="1"/>
              <a:t>by product</a:t>
            </a:r>
            <a:r>
              <a:rPr lang="fr-FR"/>
              <a:t> » (caisses de supermarchés)</a:t>
            </a:r>
            <a:endParaRPr lang="en-GB"/>
          </a:p>
          <a:p>
            <a:pPr lvl="1"/>
            <a:endParaRPr lang="fr-FR" altLang="fr-FR"/>
          </a:p>
          <a:p>
            <a:pPr lvl="0"/>
            <a:endParaRPr lang="fr-FR" altLang="fr-FR"/>
          </a:p>
          <a:p>
            <a:pPr lvl="0"/>
            <a:endParaRPr lang="fr-FR" altLang="fr-FR"/>
          </a:p>
          <a:p>
            <a:pPr lvl="0"/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547559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2AF340-8A3B-09A8-1CB3-E7232A06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/>
              <a:t>Où trouver ces données ? Sources nationales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D8AF38-7BCC-4A78-11D4-F3C78D0C8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b="1"/>
              <a:t>Catalogues internationaux</a:t>
            </a:r>
            <a:endParaRPr lang="fr-FR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International Household Survey Network : </a:t>
            </a:r>
            <a:r>
              <a:rPr lang="fr-FR">
                <a:hlinkClick r:id="rId2"/>
              </a:rPr>
              <a:t>http://ihsn.org</a:t>
            </a:r>
            <a:endParaRPr lang="fr-FR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Integrated Public Use Microdata Series : </a:t>
            </a:r>
            <a:r>
              <a:rPr lang="fr-FR">
                <a:hlinkClick r:id="rId3"/>
              </a:rPr>
              <a:t>www.ipums.org</a:t>
            </a:r>
            <a:endParaRPr lang="fr-FR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World Bank microdata catalog : </a:t>
            </a:r>
            <a:r>
              <a:rPr lang="fr-FR">
                <a:hlinkClick r:id="rId4"/>
              </a:rPr>
              <a:t>https://microdata.worldbank.org</a:t>
            </a:r>
            <a:endParaRPr lang="fr-FR"/>
          </a:p>
          <a:p>
            <a:pPr>
              <a:buFont typeface="Arial" panose="020B0604020202020204" pitchFamily="34" charset="0"/>
              <a:buChar char="•"/>
            </a:pPr>
            <a:r>
              <a:rPr lang="fr-FR" b="1"/>
              <a:t>Catalogues par famille d’enquête</a:t>
            </a:r>
            <a:endParaRPr lang="fr-FR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Demographic &amp; Health Surveys : </a:t>
            </a:r>
            <a:r>
              <a:rPr lang="fr-FR">
                <a:hlinkClick r:id="rId5"/>
              </a:rPr>
              <a:t>www.dhsprogram.com</a:t>
            </a:r>
            <a:endParaRPr lang="fr-FR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Multiple indicator cluster surveys : </a:t>
            </a:r>
            <a:r>
              <a:rPr lang="fr-FR">
                <a:hlinkClick r:id="rId6"/>
              </a:rPr>
              <a:t>https://mics.unicef.org</a:t>
            </a:r>
            <a:endParaRPr lang="fr-FR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Living standard measurement survey : </a:t>
            </a:r>
            <a:r>
              <a:rPr lang="fr-FR">
                <a:hlinkClick r:id="rId7"/>
              </a:rPr>
              <a:t>www.worldbank.org/LSMS</a:t>
            </a:r>
            <a:endParaRPr lang="fr-FR"/>
          </a:p>
          <a:p>
            <a:pPr>
              <a:buFont typeface="Arial" panose="020B0604020202020204" pitchFamily="34" charset="0"/>
              <a:buChar char="•"/>
            </a:pPr>
            <a:r>
              <a:rPr lang="fr-FR" b="1"/>
              <a:t>Sites nationaux</a:t>
            </a:r>
            <a:endParaRPr lang="fr-FR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INS : propres à chaque pays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Ministères : </a:t>
            </a:r>
            <a:r>
              <a:rPr lang="fr-FR" i="1"/>
              <a:t>idem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253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D94D26E-BF41-F3B1-4976-C0808FAF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Structures fondamentales : tables et bases de données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4E8EF03-D17E-26D4-2AB6-AAE912458F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916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EB595C-F169-5360-92D5-273783A7B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/>
              <a:t>Où trouver ces données ? Sources internationales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D22D9F-1937-0FF3-20D8-07AE3C195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/>
              <a:t>Indicateurs issus des systèmes nationaux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World Bank: WDI, SCI, Dette… </a:t>
            </a:r>
            <a:r>
              <a:rPr lang="fr-FR">
                <a:hlinkClick r:id="rId2"/>
              </a:rPr>
              <a:t>https://databank.worldbank.org/databases</a:t>
            </a:r>
            <a:endParaRPr lang="fr-FR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Portails de données des agence des nations unies :</a:t>
            </a:r>
            <a:r>
              <a:rPr lang="fr-FR">
                <a:hlinkClick r:id="rId3"/>
              </a:rPr>
              <a:t>PNUD</a:t>
            </a:r>
            <a:r>
              <a:rPr lang="fr-FR"/>
              <a:t>, </a:t>
            </a:r>
            <a:r>
              <a:rPr lang="fr-FR">
                <a:hlinkClick r:id="rId4"/>
              </a:rPr>
              <a:t>FAO</a:t>
            </a:r>
            <a:r>
              <a:rPr lang="fr-FR"/>
              <a:t>, </a:t>
            </a:r>
            <a:r>
              <a:rPr lang="fr-FR">
                <a:hlinkClick r:id="rId5"/>
              </a:rPr>
              <a:t>UNICEF</a:t>
            </a:r>
            <a:r>
              <a:rPr lang="fr-FR"/>
              <a:t>, </a:t>
            </a:r>
            <a:r>
              <a:rPr lang="fr-FR">
                <a:hlinkClick r:id="rId6"/>
              </a:rPr>
              <a:t>BIT</a:t>
            </a:r>
            <a:r>
              <a:rPr lang="fr-FR"/>
              <a:t>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Enquêtes internationales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Banque mondiale : </a:t>
            </a:r>
            <a:r>
              <a:rPr lang="fr-FR">
                <a:hlinkClick r:id="rId7"/>
              </a:rPr>
              <a:t>Global Findex</a:t>
            </a:r>
            <a:r>
              <a:rPr lang="fr-FR"/>
              <a:t>, Doing business…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Enquêtes de tiers : </a:t>
            </a:r>
            <a:r>
              <a:rPr lang="fr-FR">
                <a:hlinkClick r:id="rId8"/>
              </a:rPr>
              <a:t>Afrobarometer</a:t>
            </a:r>
            <a:r>
              <a:rPr lang="fr-FR"/>
              <a:t>/</a:t>
            </a:r>
            <a:r>
              <a:rPr lang="fr-FR">
                <a:hlinkClick r:id="rId9"/>
              </a:rPr>
              <a:t>Latinobarómetro</a:t>
            </a:r>
            <a:r>
              <a:rPr lang="fr-FR"/>
              <a:t>/etc.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Plateformes internationales d’échanges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Humanitarian Data Exchange : </a:t>
            </a:r>
            <a:r>
              <a:rPr lang="fr-FR">
                <a:hlinkClick r:id="rId10"/>
              </a:rPr>
              <a:t>https://data.humdata.org/</a:t>
            </a:r>
            <a:endParaRPr lang="fr-FR"/>
          </a:p>
          <a:p>
            <a:r>
              <a:rPr lang="fr-FR"/>
              <a:t>Autres sources</a:t>
            </a:r>
          </a:p>
          <a:p>
            <a:pPr lvl="1"/>
            <a:r>
              <a:rPr lang="fr-FR"/>
              <a:t>Projets de recherche qui veulent bien fournir leurs fichiers</a:t>
            </a:r>
          </a:p>
          <a:p>
            <a:pPr lvl="1"/>
            <a:r>
              <a:rPr lang="fr-FR"/>
              <a:t>Opérateurs privés générant des données comme « </a:t>
            </a:r>
            <a:r>
              <a:rPr lang="fr-FR" i="1"/>
              <a:t>by -products</a:t>
            </a:r>
            <a:r>
              <a:rPr lang="fr-FR"/>
              <a:t> » (ex. téléphonie)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654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C0F4AE-89B1-A536-8FAF-BB39352B0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Où trouver ces données ? Sources satellitaires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D7868F-52DA-D969-43A2-0018611C7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/>
              <a:t>Plus compliqué car elles sont généralement classées par source et pas par indicateur, voir :</a:t>
            </a:r>
          </a:p>
          <a:p>
            <a:r>
              <a:rPr lang="fr-FR" b="1"/>
              <a:t>Open Geospatial Solutions : </a:t>
            </a:r>
            <a:r>
              <a:rPr lang="fr-FR">
                <a:hlinkClick r:id="rId2"/>
              </a:rPr>
              <a:t>https://github.com/opengeos</a:t>
            </a:r>
            <a:r>
              <a:rPr lang="fr-F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6240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41FA8EC-C586-2EB2-2AF4-ED1684D62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Exercice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D823418-5CA5-52FF-4357-96F0B36B19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Cherchez des données pour votre propre analyse. </a:t>
            </a:r>
          </a:p>
        </p:txBody>
      </p:sp>
    </p:spTree>
    <p:extLst>
      <p:ext uri="{BB962C8B-B14F-4D97-AF65-F5344CB8AC3E}">
        <p14:creationId xmlns:p14="http://schemas.microsoft.com/office/powerpoint/2010/main" val="2834432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36F2DC9-3066-2952-C057-65076BA4F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Dimensions temporelles et spatiales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0E67556-4847-D3B0-2571-B46B695A7B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505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131C39-A776-F26E-7ED8-DF8144CB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Dimension temporelle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54E3D-A175-88C5-78E0-D2DA0749A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Données en coupes transversales</a:t>
            </a:r>
          </a:p>
          <a:p>
            <a:pPr lvl="1"/>
            <a:r>
              <a:rPr lang="fr-FR"/>
              <a:t>Coupe transversale simple</a:t>
            </a:r>
          </a:p>
          <a:p>
            <a:pPr lvl="1"/>
            <a:r>
              <a:rPr lang="fr-FR"/>
              <a:t>Coupes répétées</a:t>
            </a:r>
          </a:p>
          <a:p>
            <a:r>
              <a:rPr lang="fr-FR"/>
              <a:t>Données en panel</a:t>
            </a:r>
          </a:p>
          <a:p>
            <a:pPr lvl="1"/>
            <a:r>
              <a:rPr lang="fr-FR"/>
              <a:t>Panels cylindrés</a:t>
            </a:r>
          </a:p>
          <a:p>
            <a:pPr lvl="1"/>
            <a:r>
              <a:rPr lang="fr-FR"/>
              <a:t>Panels non cylindrés</a:t>
            </a:r>
          </a:p>
          <a:p>
            <a:r>
              <a:rPr lang="fr-FR"/>
              <a:t>Pseudo-panels</a:t>
            </a:r>
          </a:p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B61A7B-D930-312D-22A6-2074B68630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41" r="1558" b="2327"/>
          <a:stretch/>
        </p:blipFill>
        <p:spPr>
          <a:xfrm>
            <a:off x="5051445" y="2870197"/>
            <a:ext cx="6954285" cy="392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81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FA7294-0648-D0EF-4A38-BFD79B5CC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Avantages des données de panel (1/3)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E56425-4336-F553-4EA3-ADF263C24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Contrôler l'hétérogénéité spatiale et temporelle</a:t>
            </a:r>
          </a:p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0EED6D8-8A20-C58D-6B61-BD23AC75F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883" y="1920237"/>
            <a:ext cx="4763165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49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FA7294-0648-D0EF-4A38-BFD79B5CC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Avantages des données de panel (2/3)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E56425-4336-F553-4EA3-ADF263C24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Distinguer l'évolution et l'hétérogénéité des comportements individuels</a:t>
            </a:r>
          </a:p>
          <a:p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F4D26A7F-ECF9-F8D7-094A-C4F0B9F8C9B0}"/>
              </a:ext>
            </a:extLst>
          </p:cNvPr>
          <p:cNvGrpSpPr/>
          <p:nvPr/>
        </p:nvGrpSpPr>
        <p:grpSpPr>
          <a:xfrm>
            <a:off x="1210850" y="2755731"/>
            <a:ext cx="9846617" cy="3958336"/>
            <a:chOff x="1210850" y="2755731"/>
            <a:chExt cx="9846617" cy="3958336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AD25CE91-7575-8CFC-0DC6-4A4B8E5BA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0850" y="2755731"/>
              <a:ext cx="8712084" cy="3958336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CB18BD78-351A-B410-4341-41BE4FB7B7DA}"/>
                </a:ext>
              </a:extLst>
            </p:cNvPr>
            <p:cNvSpPr txBox="1"/>
            <p:nvPr/>
          </p:nvSpPr>
          <p:spPr>
            <a:xfrm>
              <a:off x="8432800" y="5393267"/>
              <a:ext cx="26246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Source : British Panel Houshold Survey (dans Samson 2017)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8210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FA7294-0648-D0EF-4A38-BFD79B5CC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Avantages des données de panel (3/3)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E56425-4336-F553-4EA3-ADF263C24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366658" cy="4351338"/>
          </a:xfrm>
        </p:spPr>
        <p:txBody>
          <a:bodyPr/>
          <a:lstStyle/>
          <a:p>
            <a:pPr marL="0" indent="0">
              <a:buNone/>
            </a:pPr>
            <a:r>
              <a:rPr lang="fr-FR"/>
              <a:t>Distinguer les effets:</a:t>
            </a:r>
          </a:p>
          <a:p>
            <a:r>
              <a:rPr lang="fr-FR"/>
              <a:t>âge, </a:t>
            </a:r>
          </a:p>
          <a:p>
            <a:r>
              <a:rPr lang="fr-FR"/>
              <a:t>date</a:t>
            </a:r>
          </a:p>
          <a:p>
            <a:r>
              <a:rPr lang="fr-FR"/>
              <a:t>cohorte</a:t>
            </a:r>
          </a:p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901C074-1C45-3867-E4CE-90AB0D73B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857" y="1825625"/>
            <a:ext cx="8727958" cy="49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78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530BE6-333C-FF9E-B6E4-2E85FE914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/>
              <a:t>Diffusion des usages des données spatiales satellitaires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FA3223-13E2-2ED0-92D1-28F7811A2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b="1"/>
              <a:t>Versant méthodologique</a:t>
            </a:r>
            <a:endParaRPr lang="fr-FR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Des sciences naturelles aux sciences sociales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Du fondamental aux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/>
              <a:t>Versant de la mise en oeuvre</a:t>
            </a:r>
            <a:endParaRPr lang="fr-FR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Evaluation ex post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Suivi-évaluation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Conception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Opérationnel (ex. </a:t>
            </a:r>
            <a:r>
              <a:rPr lang="fr-FR">
                <a:hlinkClick r:id="rId3"/>
              </a:rPr>
              <a:t>projet Talaky à Beampigaratsy</a:t>
            </a:r>
            <a:r>
              <a:rPr lang="fr-FR"/>
              <a:t>)</a:t>
            </a:r>
          </a:p>
          <a:p>
            <a:pPr marL="285750" indent="-285750"/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548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A2BDE80-EF01-1113-BAC9-0BE45366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/>
              <a:t>Champ toujours plus large</a:t>
            </a:r>
            <a:br>
              <a:rPr lang="fr-FR" b="1"/>
            </a:br>
            <a:r>
              <a:rPr lang="fr-FR" sz="2700"/>
              <a:t>Quelques synthèses de la littérature en économie (</a:t>
            </a:r>
            <a:r>
              <a:rPr lang="fr-FR" sz="2700">
                <a:hlinkClick r:id="rId2"/>
              </a:rPr>
              <a:t>Donaldson and Storeygard 2016</a:t>
            </a:r>
            <a:r>
              <a:rPr lang="fr-FR" sz="2700"/>
              <a:t>)</a:t>
            </a:r>
            <a:br>
              <a:rPr lang="fr-FR" sz="2700"/>
            </a:br>
            <a:r>
              <a:rPr lang="fr-FR" sz="2700"/>
              <a:t>Inventaire en cours : </a:t>
            </a:r>
            <a:r>
              <a:rPr lang="fr-FR" sz="2700">
                <a:hlinkClick r:id="rId3"/>
              </a:rPr>
              <a:t>www.3ieimpact.org/resources/remote-sensing-inventory</a:t>
            </a:r>
            <a:r>
              <a:rPr lang="fr-FR" sz="2700"/>
              <a:t> </a:t>
            </a:r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6BC9964-3085-E89B-1A01-86DE397F6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5870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FR" b="1"/>
              <a:t>Sujets “classiques”</a:t>
            </a:r>
            <a:endParaRPr lang="fr-FR"/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Environnement/biodiversité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Gestion forestière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Qualité de l’air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Climat, météorologie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Topographie : accidenté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Agriculture, sécurité alimentaire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Hydrologie, risques naturels</a:t>
            </a:r>
          </a:p>
          <a:p>
            <a:endParaRPr lang="fr-FR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EC02E45-85FF-8DB4-07EF-D5085B004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05870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FR" b="1"/>
              <a:t>“Nouveaux” sujets</a:t>
            </a:r>
            <a:endParaRPr lang="fr-FR"/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Développement économique : luminosité nocturne, infrastructures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Urbanisation, bâti, localisation et mouvements de population, transports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Déterminants de santé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Raffinement des sujets classiques (ex. dégradation des forêts)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Interfaces entre ces sujets (“nexus”)</a:t>
            </a:r>
          </a:p>
        </p:txBody>
      </p:sp>
      <p:sp>
        <p:nvSpPr>
          <p:cNvPr id="9" name="Espace réservé du contenu 5">
            <a:extLst>
              <a:ext uri="{FF2B5EF4-FFF2-40B4-BE49-F238E27FC236}">
                <a16:creationId xmlns:a16="http://schemas.microsoft.com/office/drawing/2014/main" id="{CE3C1ECB-143D-E42F-3ECF-09307776FBA0}"/>
              </a:ext>
            </a:extLst>
          </p:cNvPr>
          <p:cNvSpPr txBox="1">
            <a:spLocks/>
          </p:cNvSpPr>
          <p:nvPr/>
        </p:nvSpPr>
        <p:spPr>
          <a:xfrm>
            <a:off x="836612" y="5774261"/>
            <a:ext cx="10515600" cy="74506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Les données satellitaires sont mobilisées pour calculer 30/231 indicateurs ODD et elles renseignent utilsement 71 des 169 cibles ODD (</a:t>
            </a:r>
            <a:r>
              <a:rPr lang="fr-FR">
                <a:hlinkClick r:id="rId2"/>
              </a:rPr>
              <a:t>GEO 2019</a:t>
            </a:r>
            <a:r>
              <a:rPr lang="fr-FR"/>
              <a:t>; </a:t>
            </a:r>
            <a:r>
              <a:rPr lang="fr-FR">
                <a:hlinkClick r:id="rId2"/>
              </a:rPr>
              <a:t>Estoque 2020</a:t>
            </a:r>
            <a:r>
              <a:rPr lang="fr-FR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57591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ata"/>
          <p:cNvPicPr>
            <a:picLocks noChangeAspect="1" noChangeArrowheads="1"/>
          </p:cNvPicPr>
          <p:nvPr/>
        </p:nvPicPr>
        <p:blipFill rotWithShape="1">
          <a:blip r:embed="rId3" cstate="print"/>
          <a:srcRect r="50491"/>
          <a:stretch/>
        </p:blipFill>
        <p:spPr bwMode="auto">
          <a:xfrm>
            <a:off x="7058484" y="1132051"/>
            <a:ext cx="4355431" cy="5531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236951" y="82649"/>
            <a:ext cx="5349657" cy="6581198"/>
          </a:xfrm>
        </p:spPr>
        <p:txBody>
          <a:bodyPr>
            <a:normAutofit fontScale="90000"/>
          </a:bodyPr>
          <a:lstStyle/>
          <a:p>
            <a:r>
              <a:rPr lang="fr-FR" sz="3100" dirty="0"/>
              <a:t>Structure des données issues de méthodes quantitatives (= données statistiques)</a:t>
            </a:r>
            <a:br>
              <a:rPr lang="fr-FR" sz="3100" dirty="0"/>
            </a:br>
            <a:br>
              <a:rPr lang="fr-FR" sz="3100" dirty="0"/>
            </a:br>
            <a:r>
              <a:rPr lang="fr-FR" sz="3100" dirty="0"/>
              <a:t>1) </a:t>
            </a:r>
            <a:r>
              <a:rPr lang="fr-FR" sz="2700" dirty="0"/>
              <a:t>caractérisées par un format récurrent (=multi-occurrent)</a:t>
            </a:r>
            <a:br>
              <a:rPr lang="fr-FR" sz="2700" dirty="0"/>
            </a:br>
            <a:br>
              <a:rPr lang="fr-FR" sz="2700" dirty="0"/>
            </a:br>
            <a:r>
              <a:rPr lang="fr-FR" sz="2700" dirty="0"/>
              <a:t>2) peuvent être mis en tableau avec:</a:t>
            </a:r>
            <a:br>
              <a:rPr lang="fr-FR" sz="2700" dirty="0"/>
            </a:br>
            <a:br>
              <a:rPr lang="fr-FR" sz="2700" dirty="0"/>
            </a:br>
            <a:r>
              <a:rPr lang="fr-FR" sz="2700" dirty="0"/>
              <a:t>	- en lignes = de nombreux objets ou unités observés (= ‘individus’ ou items), repérés par un identifiant</a:t>
            </a:r>
            <a:br>
              <a:rPr lang="fr-FR" sz="2700" dirty="0"/>
            </a:br>
            <a:br>
              <a:rPr lang="fr-FR" sz="2700" dirty="0"/>
            </a:br>
            <a:r>
              <a:rPr lang="fr-FR" sz="2700" dirty="0"/>
              <a:t>	- en colonnes: des variables ou ‘descripteurs’ (ou ‘paramètres’) qui décrivent les objets/unités observés</a:t>
            </a:r>
            <a:br>
              <a:rPr lang="fr-FR" sz="2700" dirty="0"/>
            </a:br>
            <a:br>
              <a:rPr lang="fr-FR" sz="2700" dirty="0"/>
            </a:br>
            <a:br>
              <a:rPr lang="fr-FR" sz="2700" dirty="0"/>
            </a:br>
            <a:endParaRPr lang="en-GB" sz="2700" dirty="0"/>
          </a:p>
        </p:txBody>
      </p:sp>
      <p:sp>
        <p:nvSpPr>
          <p:cNvPr id="2" name="ZoneTexte 1"/>
          <p:cNvSpPr txBox="1"/>
          <p:nvPr/>
        </p:nvSpPr>
        <p:spPr>
          <a:xfrm rot="16200000">
            <a:off x="4996608" y="3713283"/>
            <a:ext cx="21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Unités observées</a:t>
            </a:r>
            <a:endParaRPr lang="en-GB" dirty="0"/>
          </a:p>
        </p:txBody>
      </p:sp>
      <p:sp>
        <p:nvSpPr>
          <p:cNvPr id="5" name="ZoneTexte 4"/>
          <p:cNvSpPr txBox="1"/>
          <p:nvPr/>
        </p:nvSpPr>
        <p:spPr>
          <a:xfrm>
            <a:off x="8095440" y="132795"/>
            <a:ext cx="265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Variables ou descripteurs </a:t>
            </a:r>
            <a:endParaRPr lang="en-GB" dirty="0"/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 flipH="1">
            <a:off x="6285783" y="1653436"/>
            <a:ext cx="554276" cy="4872625"/>
          </a:xfrm>
          <a:prstGeom prst="rightBrace">
            <a:avLst>
              <a:gd name="adj1" fmla="val 9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AutoShape 4"/>
          <p:cNvSpPr>
            <a:spLocks/>
          </p:cNvSpPr>
          <p:nvPr/>
        </p:nvSpPr>
        <p:spPr bwMode="auto">
          <a:xfrm rot="5400000" flipH="1">
            <a:off x="9228292" y="-1074557"/>
            <a:ext cx="391437" cy="3598626"/>
          </a:xfrm>
          <a:prstGeom prst="rightBrace">
            <a:avLst>
              <a:gd name="adj1" fmla="val 9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DCCC2-5056-48BA-9668-A0A33E0C4551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825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7880092-FEFC-EE19-94FA-938D6714F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Relation aux autres sources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4C74407-5D7E-DF4A-4BB0-DCE2187A6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/>
              <a:t>Besoins de croisement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Relevés sur le terrain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Données administratives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Données contributives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Fusion de données : pauvreté, biodiversité, densité de population</a:t>
            </a:r>
          </a:p>
        </p:txBody>
      </p:sp>
    </p:spTree>
    <p:extLst>
      <p:ext uri="{BB962C8B-B14F-4D97-AF65-F5344CB8AC3E}">
        <p14:creationId xmlns:p14="http://schemas.microsoft.com/office/powerpoint/2010/main" val="19567020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57956AEE-1DC0-C118-D2C8-D19C9F75C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/>
              <a:t>Exemple de fusion de données</a:t>
            </a:r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8B4C242-A7B8-2529-5BEF-CFEA03894A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30" y="1885982"/>
            <a:ext cx="4352544" cy="4230624"/>
          </a:xfrm>
        </p:spPr>
      </p:pic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ABBBB41B-09D6-6FA3-C06E-2F5BD7642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66267" y="1825625"/>
            <a:ext cx="6087533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FR">
                <a:effectLst/>
              </a:rPr>
              <a:t>Cartes de pauvreté (</a:t>
            </a:r>
            <a:r>
              <a:rPr lang="fr-FR">
                <a:effectLst/>
                <a:hlinkClick r:id="rId3"/>
              </a:rPr>
              <a:t>Lee and Braithwaite 2022</a:t>
            </a:r>
            <a:r>
              <a:rPr lang="fr-FR">
                <a:effectLst/>
              </a:rPr>
              <a:t>)</a:t>
            </a:r>
          </a:p>
          <a:p>
            <a:pPr marL="0" indent="0">
              <a:buNone/>
            </a:pPr>
            <a:r>
              <a:rPr lang="fr-FR">
                <a:effectLst/>
              </a:rPr>
              <a:t>Combinent des données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>
                <a:effectLst/>
              </a:rPr>
              <a:t>Enquêtes DHS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>
                <a:effectLst/>
              </a:rPr>
              <a:t>Satellitaire (VIIRS, Google SM)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>
                <a:effectLst/>
              </a:rPr>
              <a:t>Population (HRLS)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>
                <a:effectLst/>
              </a:rPr>
              <a:t>OpenStreetMap</a:t>
            </a:r>
          </a:p>
          <a:p>
            <a:pPr marL="0" indent="0">
              <a:buNone/>
            </a:pPr>
            <a:r>
              <a:rPr lang="fr-FR">
                <a:effectLst/>
              </a:rPr>
              <a:t>Intelligence artificielle (XGBoost et CNN), assez fiable (R2 = 89%)</a:t>
            </a:r>
          </a:p>
          <a:p>
            <a:pPr marL="0" indent="0">
              <a:buNone/>
            </a:pPr>
            <a:r>
              <a:rPr lang="fr-FR">
                <a:effectLst/>
              </a:rPr>
              <a:t>Enorme potentiel d’utilisation</a:t>
            </a:r>
          </a:p>
          <a:p>
            <a:pPr marL="0" indent="0">
              <a:buNone/>
            </a:pPr>
            <a:r>
              <a:rPr lang="fr-FR">
                <a:effectLst/>
              </a:rPr>
              <a:t>Risques toutefois : quantification des incertitudes, (més)usages</a:t>
            </a:r>
          </a:p>
        </p:txBody>
      </p:sp>
    </p:spTree>
    <p:extLst>
      <p:ext uri="{BB962C8B-B14F-4D97-AF65-F5344CB8AC3E}">
        <p14:creationId xmlns:p14="http://schemas.microsoft.com/office/powerpoint/2010/main" val="17418734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9EEE83C-8100-6A94-F31D-BA1C9DFDF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/>
              <a:t>Facteurs favorisant l’essor</a:t>
            </a:r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94F5235-D038-8463-9273-E283328C2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/>
              <a:t>Disponibilité gratuite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Couverture mondiale, même là où peu d’autres données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Accès au terrain (COVID, conflits) (</a:t>
            </a:r>
            <a:r>
              <a:rPr lang="fr-FR">
                <a:hlinkClick r:id="rId2"/>
              </a:rPr>
              <a:t>Yokoi, Vaessen, and Vandercasteelen 2020</a:t>
            </a:r>
            <a:r>
              <a:rPr lang="fr-FR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Fréquences de mise à jour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Accessibilité des infrastructures et systèmes de traitement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Disponibilité de données pré-processées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Matériel didactique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Initiatives de soutien (ex. Space for International Development Assistance)</a:t>
            </a:r>
          </a:p>
        </p:txBody>
      </p:sp>
    </p:spTree>
    <p:extLst>
      <p:ext uri="{BB962C8B-B14F-4D97-AF65-F5344CB8AC3E}">
        <p14:creationId xmlns:p14="http://schemas.microsoft.com/office/powerpoint/2010/main" val="13917215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A9DE98-39B9-1E0F-A8AE-2C5D4683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/>
              <a:t>Risques et dérives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839991-CC69-723C-CD10-7DEDC1290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/>
              <a:t>Risque méthodologique : mésusages des données, traitements ou interprétation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Risque épistémologique : métaphore du lampadaire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Risque ontologique : quelle est la nature même des enjeux homme-nature qu’on étudie (conservation “moderne” vs. savoirs vernaculaires) (Culas and Veriza 2022)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Risque sociopolitique : cybertariat, solutionnisme (Fourcade and Gordon 2020)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Risque techno-économique : place centrale de Google Earth Engine dans ce phénomène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Economie politique : le terrain à distance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76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re 1"/>
          <p:cNvSpPr>
            <a:spLocks noGrp="1"/>
          </p:cNvSpPr>
          <p:nvPr>
            <p:ph type="title"/>
          </p:nvPr>
        </p:nvSpPr>
        <p:spPr>
          <a:xfrm>
            <a:off x="9229" y="33389"/>
            <a:ext cx="11617036" cy="667705"/>
          </a:xfrm>
        </p:spPr>
        <p:txBody>
          <a:bodyPr>
            <a:normAutofit/>
          </a:bodyPr>
          <a:lstStyle/>
          <a:p>
            <a:r>
              <a:rPr lang="fr-FR" sz="3200" dirty="0"/>
              <a:t>(Objets =) Unités observées ou unités d’observation</a:t>
            </a:r>
            <a:endParaRPr lang="fr-FR" sz="3200" u="sng" dirty="0"/>
          </a:p>
        </p:txBody>
      </p:sp>
      <p:sp>
        <p:nvSpPr>
          <p:cNvPr id="10243" name="Espace réservé du contenu 2"/>
          <p:cNvSpPr>
            <a:spLocks noGrp="1"/>
          </p:cNvSpPr>
          <p:nvPr>
            <p:ph idx="1"/>
          </p:nvPr>
        </p:nvSpPr>
        <p:spPr>
          <a:xfrm>
            <a:off x="2340432" y="952317"/>
            <a:ext cx="9541784" cy="4968661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spcBef>
                <a:spcPct val="20000"/>
              </a:spcBef>
            </a:pPr>
            <a:r>
              <a:rPr lang="fr-FR" dirty="0"/>
              <a:t>Une unité d’observation est une entité ou  « chose » que l’on décide d’observer. Cette entité peut avoir une nature de différents types: </a:t>
            </a:r>
          </a:p>
          <a:p>
            <a:pPr marL="0" indent="0">
              <a:spcBef>
                <a:spcPct val="20000"/>
              </a:spcBef>
              <a:buNone/>
            </a:pPr>
            <a:endParaRPr lang="fr-FR" dirty="0"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Calibri" pitchFamily="34" charset="0"/>
              <a:buChar char="‒"/>
            </a:pPr>
            <a:r>
              <a:rPr lang="fr-FR" sz="2400" dirty="0">
                <a:cs typeface="Arial" pitchFamily="34" charset="0"/>
              </a:rPr>
              <a:t>personnes, êtres vivants (animaux, plantes)</a:t>
            </a:r>
          </a:p>
          <a:p>
            <a:pPr marL="342900" indent="-342900">
              <a:spcBef>
                <a:spcPct val="20000"/>
              </a:spcBef>
              <a:buFont typeface="Calibri" pitchFamily="34" charset="0"/>
              <a:buChar char="‒"/>
            </a:pPr>
            <a:r>
              <a:rPr lang="fr-FR" sz="2400" dirty="0">
                <a:cs typeface="Arial" pitchFamily="34" charset="0"/>
              </a:rPr>
              <a:t>objets physiques tangibles et pérennes (ex.: embarcations, habitations, parcelles foncières, débarcadères, villages, bassins versants etc..)</a:t>
            </a:r>
          </a:p>
          <a:p>
            <a:pPr marL="342900" indent="-342900">
              <a:spcBef>
                <a:spcPct val="20000"/>
              </a:spcBef>
              <a:buFont typeface="Calibri" pitchFamily="34" charset="0"/>
              <a:buChar char="‒"/>
            </a:pPr>
            <a:r>
              <a:rPr lang="fr-FR" sz="2400" dirty="0">
                <a:cs typeface="Arial" pitchFamily="34" charset="0"/>
              </a:rPr>
              <a:t>……</a:t>
            </a:r>
          </a:p>
          <a:p>
            <a:pPr marL="0" indent="0">
              <a:spcBef>
                <a:spcPct val="20000"/>
              </a:spcBef>
              <a:buNone/>
            </a:pPr>
            <a:endParaRPr lang="fr-FR" sz="2400" dirty="0"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 typeface="Calibri" pitchFamily="34" charset="0"/>
              <a:buChar char="‒"/>
            </a:pPr>
            <a:r>
              <a:rPr lang="fr-FR" sz="2400" dirty="0">
                <a:cs typeface="Arial" pitchFamily="34" charset="0"/>
              </a:rPr>
              <a:t>groupes de personnes (ex.: ménages), institutions (ex.: coopératives, entreprises, associations), Etats</a:t>
            </a:r>
          </a:p>
          <a:p>
            <a:pPr marL="342900" indent="-342900">
              <a:spcBef>
                <a:spcPct val="20000"/>
              </a:spcBef>
              <a:buFont typeface="Calibri" pitchFamily="34" charset="0"/>
              <a:buChar char="‒"/>
            </a:pPr>
            <a:r>
              <a:rPr lang="fr-FR" sz="2400" dirty="0">
                <a:cs typeface="Arial" pitchFamily="34" charset="0"/>
              </a:rPr>
              <a:t>événements (accidents, catastrophes naturelles, guerres, crises)</a:t>
            </a:r>
          </a:p>
          <a:p>
            <a:pPr marL="342900" indent="-342900">
              <a:spcBef>
                <a:spcPct val="20000"/>
              </a:spcBef>
              <a:buFont typeface="Calibri" pitchFamily="34" charset="0"/>
              <a:buChar char="‒"/>
            </a:pPr>
            <a:r>
              <a:rPr lang="fr-FR" sz="2400" dirty="0">
                <a:cs typeface="Arial" pitchFamily="34" charset="0"/>
              </a:rPr>
              <a:t>chansons, romans (textes de)</a:t>
            </a:r>
          </a:p>
          <a:p>
            <a:pPr marL="342900" indent="-342900">
              <a:spcBef>
                <a:spcPct val="20000"/>
              </a:spcBef>
              <a:buFont typeface="Calibri" pitchFamily="34" charset="0"/>
              <a:buChar char="‒"/>
            </a:pPr>
            <a:r>
              <a:rPr lang="fr-FR" sz="2400" dirty="0">
                <a:cs typeface="Arial" pitchFamily="34" charset="0"/>
              </a:rPr>
              <a:t>actions simples (ex.: transactions de vente), des séquences d’actions (ex.: campagnes agricoles)</a:t>
            </a:r>
          </a:p>
          <a:p>
            <a:pPr marL="342900" indent="-342900">
              <a:spcBef>
                <a:spcPct val="20000"/>
              </a:spcBef>
              <a:buFont typeface="Calibri" pitchFamily="34" charset="0"/>
              <a:buChar char="‒"/>
            </a:pPr>
            <a:r>
              <a:rPr lang="fr-FR" sz="2400" dirty="0">
                <a:cs typeface="Arial" pitchFamily="34" charset="0"/>
              </a:rPr>
              <a:t>morceaux de l’espace (unités d’espace, ‘quadrats’), des périodes du temps (semaine, mois), </a:t>
            </a:r>
          </a:p>
          <a:p>
            <a:pPr marL="342900" indent="-342900">
              <a:spcBef>
                <a:spcPct val="20000"/>
              </a:spcBef>
              <a:buFont typeface="Calibri" pitchFamily="34" charset="0"/>
              <a:buChar char="‒"/>
            </a:pPr>
            <a:r>
              <a:rPr lang="fr-FR" sz="2400" dirty="0">
                <a:cs typeface="Arial" pitchFamily="34" charset="0"/>
              </a:rPr>
              <a:t>……..</a:t>
            </a:r>
          </a:p>
        </p:txBody>
      </p:sp>
      <p:sp>
        <p:nvSpPr>
          <p:cNvPr id="5" name="Accolade ouvrante 6"/>
          <p:cNvSpPr>
            <a:spLocks/>
          </p:cNvSpPr>
          <p:nvPr/>
        </p:nvSpPr>
        <p:spPr bwMode="auto">
          <a:xfrm>
            <a:off x="1864978" y="1836294"/>
            <a:ext cx="292817" cy="1112506"/>
          </a:xfrm>
          <a:prstGeom prst="leftBrace">
            <a:avLst>
              <a:gd name="adj1" fmla="val 8329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" name="ZoneTexte 7"/>
          <p:cNvSpPr txBox="1">
            <a:spLocks noChangeArrowheads="1"/>
          </p:cNvSpPr>
          <p:nvPr/>
        </p:nvSpPr>
        <p:spPr bwMode="auto">
          <a:xfrm>
            <a:off x="141222" y="1470308"/>
            <a:ext cx="1812318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sz="2000" dirty="0"/>
              <a:t>Ex. d’entités naturelles ‘palpables’, ‘tangibles’ ou quasi-tangibles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9054-9FC5-4333-B86B-7DFFF12D23A1}" type="slidenum">
              <a:rPr lang="en-GB" smtClean="0"/>
              <a:t>4</a:t>
            </a:fld>
            <a:endParaRPr lang="en-GB"/>
          </a:p>
        </p:txBody>
      </p:sp>
      <p:sp>
        <p:nvSpPr>
          <p:cNvPr id="7" name="Accolade ouvrante 6"/>
          <p:cNvSpPr>
            <a:spLocks/>
          </p:cNvSpPr>
          <p:nvPr/>
        </p:nvSpPr>
        <p:spPr bwMode="auto">
          <a:xfrm>
            <a:off x="1887310" y="3201680"/>
            <a:ext cx="270485" cy="2284720"/>
          </a:xfrm>
          <a:prstGeom prst="leftBrace">
            <a:avLst>
              <a:gd name="adj1" fmla="val 8329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8" name="ZoneTexte 7"/>
          <p:cNvSpPr txBox="1">
            <a:spLocks noChangeArrowheads="1"/>
          </p:cNvSpPr>
          <p:nvPr/>
        </p:nvSpPr>
        <p:spPr bwMode="auto">
          <a:xfrm>
            <a:off x="238141" y="3401992"/>
            <a:ext cx="1812318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sz="2000" dirty="0"/>
              <a:t>Ex.: d’entités  abstraites, entités  artificielles « ad hoc »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7381" y="6172201"/>
            <a:ext cx="931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 dirty="0"/>
              <a:t>Pour une étude donnée:  les unités d’observation </a:t>
            </a:r>
            <a:r>
              <a:rPr lang="fr-FR" i="1" dirty="0">
                <a:sym typeface="Wingdings" panose="05000000000000000000" pitchFamily="2" charset="2"/>
              </a:rPr>
              <a:t>  les unités statistiques ‘de base’ ou ‘originelles’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259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86DF9A-B48C-45CE-9ADE-A6A23F22796A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13316" name="ZoneTexte 6"/>
          <p:cNvSpPr txBox="1">
            <a:spLocks noChangeArrowheads="1"/>
          </p:cNvSpPr>
          <p:nvPr/>
        </p:nvSpPr>
        <p:spPr bwMode="auto">
          <a:xfrm>
            <a:off x="1524001" y="235105"/>
            <a:ext cx="922255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sz="2800" dirty="0"/>
              <a:t>Les « unités observées » sont pleinement définies lorsqu’on a précisé la façon dont on les observe/décrit ( </a:t>
            </a:r>
            <a:r>
              <a:rPr lang="fr-FR" sz="2800" dirty="0">
                <a:sym typeface="Wingdings" panose="05000000000000000000" pitchFamily="2" charset="2"/>
              </a:rPr>
              <a:t> </a:t>
            </a:r>
            <a:r>
              <a:rPr lang="fr-FR" sz="2800" dirty="0"/>
              <a:t>liste de </a:t>
            </a:r>
            <a:r>
              <a:rPr lang="fr-FR" sz="2800" i="1" dirty="0"/>
              <a:t>descripteurs/ variables</a:t>
            </a:r>
            <a:r>
              <a:rPr lang="fr-FR" sz="2800" dirty="0"/>
              <a:t>) </a:t>
            </a:r>
          </a:p>
        </p:txBody>
      </p:sp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3287688" y="3279028"/>
          <a:ext cx="705678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N°</a:t>
                      </a:r>
                      <a:r>
                        <a:rPr lang="fr-FR" baseline="0" dirty="0"/>
                        <a:t> immatriculation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Date de construction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longueur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 du propriétaire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29" name="ZoneTexte 8"/>
          <p:cNvSpPr txBox="1">
            <a:spLocks noChangeArrowheads="1"/>
          </p:cNvSpPr>
          <p:nvPr/>
        </p:nvSpPr>
        <p:spPr bwMode="auto">
          <a:xfrm>
            <a:off x="1097973" y="3006161"/>
            <a:ext cx="18002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Unité d’observation  « pirogue »</a:t>
            </a:r>
          </a:p>
        </p:txBody>
      </p:sp>
      <p:sp>
        <p:nvSpPr>
          <p:cNvPr id="13330" name="ZoneTexte 9"/>
          <p:cNvSpPr txBox="1">
            <a:spLocks noChangeArrowheads="1"/>
          </p:cNvSpPr>
          <p:nvPr/>
        </p:nvSpPr>
        <p:spPr bwMode="auto">
          <a:xfrm>
            <a:off x="733426" y="5386942"/>
            <a:ext cx="216477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Unité d’observation « sortie de pêche »</a:t>
            </a:r>
          </a:p>
        </p:txBody>
      </p:sp>
      <p:graphicFrame>
        <p:nvGraphicFramePr>
          <p:cNvPr id="11" name="Tableau 10"/>
          <p:cNvGraphicFramePr>
            <a:graphicFrameLocks noGrp="1"/>
          </p:cNvGraphicFramePr>
          <p:nvPr/>
        </p:nvGraphicFramePr>
        <p:xfrm>
          <a:off x="3287688" y="5277541"/>
          <a:ext cx="806611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352">
                  <a:extLst>
                    <a:ext uri="{9D8B030D-6E8A-4147-A177-3AD203B41FA5}">
                      <a16:colId xmlns:a16="http://schemas.microsoft.com/office/drawing/2014/main" val="1029269004"/>
                    </a:ext>
                  </a:extLst>
                </a:gridCol>
                <a:gridCol w="1344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fr-FR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Heure</a:t>
                      </a:r>
                      <a:r>
                        <a:rPr lang="fr-FR" baseline="0" dirty="0"/>
                        <a:t> de départ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Heure  de retour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Techniques de pêche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Nombre</a:t>
                      </a:r>
                      <a:r>
                        <a:rPr lang="fr-FR" baseline="0" dirty="0"/>
                        <a:t> de participants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Quantité</a:t>
                      </a:r>
                      <a:r>
                        <a:rPr lang="fr-FR" baseline="0" dirty="0"/>
                        <a:t> de poisson capturée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45" name="ZoneTexte 11"/>
          <p:cNvSpPr txBox="1">
            <a:spLocks noChangeArrowheads="1"/>
          </p:cNvSpPr>
          <p:nvPr/>
        </p:nvSpPr>
        <p:spPr bwMode="auto">
          <a:xfrm>
            <a:off x="4186924" y="2702964"/>
            <a:ext cx="43306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000" dirty="0"/>
              <a:t>Descripteurs d’une pirogue (= variables)</a:t>
            </a:r>
          </a:p>
        </p:txBody>
      </p:sp>
      <p:sp>
        <p:nvSpPr>
          <p:cNvPr id="13346" name="ZoneTexte 12"/>
          <p:cNvSpPr txBox="1">
            <a:spLocks noChangeArrowheads="1"/>
          </p:cNvSpPr>
          <p:nvPr/>
        </p:nvSpPr>
        <p:spPr bwMode="auto">
          <a:xfrm>
            <a:off x="4243132" y="4789454"/>
            <a:ext cx="51458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000" dirty="0"/>
              <a:t>Descripteurs d’une sortie de pêche (= variables)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560305" y="1821232"/>
            <a:ext cx="6816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Une unité d’observation = un objet + la façon dont voit/décrit cet objet</a:t>
            </a:r>
            <a:endParaRPr lang="en-GB" dirty="0"/>
          </a:p>
        </p:txBody>
      </p:sp>
      <p:sp>
        <p:nvSpPr>
          <p:cNvPr id="3" name="Ellipse 2"/>
          <p:cNvSpPr/>
          <p:nvPr/>
        </p:nvSpPr>
        <p:spPr>
          <a:xfrm>
            <a:off x="203200" y="2366518"/>
            <a:ext cx="11559822" cy="20197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llipse 11"/>
          <p:cNvSpPr/>
          <p:nvPr/>
        </p:nvSpPr>
        <p:spPr>
          <a:xfrm>
            <a:off x="203199" y="4562217"/>
            <a:ext cx="11826875" cy="22957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600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2F0A0A-ECF9-4755-95E8-B2B904E357F9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59424" y="93342"/>
            <a:ext cx="11183814" cy="902578"/>
          </a:xfrm>
        </p:spPr>
        <p:txBody>
          <a:bodyPr>
            <a:normAutofit/>
          </a:bodyPr>
          <a:lstStyle/>
          <a:p>
            <a:pPr algn="l" eaLnBrk="1" hangingPunct="1"/>
            <a:r>
              <a:rPr lang="fr-FR" sz="2400" dirty="0">
                <a:latin typeface="Tahoma" pitchFamily="34" charset="0"/>
              </a:rPr>
              <a:t>Il peut y avoir des relations structurelles entre les unités d’observation</a:t>
            </a:r>
            <a:br>
              <a:rPr lang="fr-FR" sz="2400" dirty="0">
                <a:latin typeface="Tahoma" pitchFamily="34" charset="0"/>
              </a:rPr>
            </a:br>
            <a:r>
              <a:rPr lang="fr-FR" sz="2400" dirty="0">
                <a:latin typeface="Tahoma" pitchFamily="34" charset="0"/>
              </a:rPr>
              <a:t>ex.: l’</a:t>
            </a:r>
            <a:r>
              <a:rPr lang="fr-FR" sz="2400" dirty="0" err="1">
                <a:latin typeface="Tahoma" pitchFamily="34" charset="0"/>
              </a:rPr>
              <a:t>u.o</a:t>
            </a:r>
            <a:r>
              <a:rPr lang="fr-FR" sz="2400" dirty="0">
                <a:latin typeface="Tahoma" pitchFamily="34" charset="0"/>
              </a:rPr>
              <a:t>. « pirogue » et l’</a:t>
            </a:r>
            <a:r>
              <a:rPr lang="fr-FR" sz="2400" dirty="0" err="1">
                <a:latin typeface="Tahoma" pitchFamily="34" charset="0"/>
              </a:rPr>
              <a:t>u.o</a:t>
            </a:r>
            <a:r>
              <a:rPr lang="fr-FR" sz="2400" dirty="0">
                <a:latin typeface="Tahoma" pitchFamily="34" charset="0"/>
              </a:rPr>
              <a:t>. « sortie de pêche »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2590801" y="1177131"/>
            <a:ext cx="5832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400" u="sng" dirty="0">
                <a:latin typeface="Tahoma" pitchFamily="34" charset="0"/>
              </a:rPr>
              <a:t>une pirogue</a:t>
            </a:r>
            <a:r>
              <a:rPr lang="fr-FR" sz="2400" dirty="0">
                <a:latin typeface="Tahoma" pitchFamily="34" charset="0"/>
              </a:rPr>
              <a:t> ,            une </a:t>
            </a:r>
            <a:r>
              <a:rPr lang="fr-FR" sz="2400" u="sng" dirty="0">
                <a:latin typeface="Tahoma" pitchFamily="34" charset="0"/>
              </a:rPr>
              <a:t>sortie de pêche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6739947" y="1713470"/>
            <a:ext cx="4021718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Tahoma" pitchFamily="34" charset="0"/>
                <a:sym typeface="Webdings" pitchFamily="18" charset="2"/>
              </a:rPr>
              <a:t>Date,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Tahoma" pitchFamily="34" charset="0"/>
                <a:sym typeface="Webdings" pitchFamily="18" charset="2"/>
              </a:rPr>
              <a:t>heure de départ,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Tahoma" pitchFamily="34" charset="0"/>
                <a:sym typeface="Webdings" pitchFamily="18" charset="2"/>
              </a:rPr>
              <a:t>heure de retour,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Tahoma" pitchFamily="34" charset="0"/>
                <a:sym typeface="Webdings" pitchFamily="18" charset="2"/>
              </a:rPr>
              <a:t>techniques de pêche utilisées,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>
                <a:latin typeface="Tahoma" pitchFamily="34" charset="0"/>
                <a:sym typeface="Webdings" pitchFamily="18" charset="2"/>
              </a:rPr>
              <a:t>nbre</a:t>
            </a:r>
            <a:r>
              <a:rPr lang="fr-FR" sz="1600" dirty="0">
                <a:latin typeface="Tahoma" pitchFamily="34" charset="0"/>
                <a:sym typeface="Webdings" pitchFamily="18" charset="2"/>
              </a:rPr>
              <a:t> de participants,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Tahoma" pitchFamily="34" charset="0"/>
                <a:sym typeface="Webdings" pitchFamily="18" charset="2"/>
              </a:rPr>
              <a:t>quantité capturée</a:t>
            </a:r>
          </a:p>
          <a:p>
            <a:r>
              <a:rPr lang="fr-FR" sz="2800" dirty="0">
                <a:latin typeface="Tahoma" pitchFamily="34" charset="0"/>
                <a:sym typeface="Webdings" pitchFamily="18" charset="2"/>
              </a:rPr>
              <a:t> </a:t>
            </a:r>
            <a:endParaRPr lang="fr-FR" sz="1600" dirty="0">
              <a:latin typeface="Tahoma" pitchFamily="34" charset="0"/>
              <a:sym typeface="Webdings" pitchFamily="18" charset="2"/>
            </a:endParaRPr>
          </a:p>
          <a:p>
            <a:endParaRPr lang="fr-FR" sz="1600" dirty="0">
              <a:latin typeface="Tahoma" pitchFamily="34" charset="0"/>
              <a:sym typeface="Webdings" pitchFamily="18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Tahoma" pitchFamily="34" charset="0"/>
                <a:sym typeface="Webdings" pitchFamily="18" charset="2"/>
              </a:rPr>
              <a:t>Date,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Tahoma" pitchFamily="34" charset="0"/>
                <a:sym typeface="Webdings" pitchFamily="18" charset="2"/>
              </a:rPr>
              <a:t>heure de départ,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Tahoma" pitchFamily="34" charset="0"/>
                <a:sym typeface="Webdings" pitchFamily="18" charset="2"/>
              </a:rPr>
              <a:t>heure de retour,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Tahoma" pitchFamily="34" charset="0"/>
                <a:sym typeface="Webdings" pitchFamily="18" charset="2"/>
              </a:rPr>
              <a:t>techniques de pêche utilisées,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>
                <a:latin typeface="Tahoma" pitchFamily="34" charset="0"/>
                <a:sym typeface="Webdings" pitchFamily="18" charset="2"/>
              </a:rPr>
              <a:t>nbre</a:t>
            </a:r>
            <a:r>
              <a:rPr lang="fr-FR" sz="1600" dirty="0">
                <a:latin typeface="Tahoma" pitchFamily="34" charset="0"/>
                <a:sym typeface="Webdings" pitchFamily="18" charset="2"/>
              </a:rPr>
              <a:t> de participants,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Tahoma" pitchFamily="34" charset="0"/>
                <a:sym typeface="Webdings" pitchFamily="18" charset="2"/>
              </a:rPr>
              <a:t>quantité capturée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>
              <a:latin typeface="Tahoma" pitchFamily="34" charset="0"/>
              <a:sym typeface="Webdings" pitchFamily="18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>
              <a:latin typeface="Tahoma" pitchFamily="34" charset="0"/>
              <a:sym typeface="Webdings" pitchFamily="18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Tahoma" pitchFamily="34" charset="0"/>
                <a:sym typeface="Webdings" pitchFamily="18" charset="2"/>
              </a:rPr>
              <a:t>Date,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Tahoma" pitchFamily="34" charset="0"/>
                <a:sym typeface="Webdings" pitchFamily="18" charset="2"/>
              </a:rPr>
              <a:t>heure de départ,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Tahoma" pitchFamily="34" charset="0"/>
                <a:sym typeface="Webdings" pitchFamily="18" charset="2"/>
              </a:rPr>
              <a:t>heure de retour,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Tahoma" pitchFamily="34" charset="0"/>
                <a:sym typeface="Webdings" pitchFamily="18" charset="2"/>
              </a:rPr>
              <a:t>…..</a:t>
            </a: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1456743" y="3429000"/>
            <a:ext cx="253047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fr-FR" sz="2000" dirty="0">
                <a:cs typeface="Arial" charset="0"/>
                <a:sym typeface="Webdings" pitchFamily="18" charset="2"/>
              </a:rPr>
              <a:t> </a:t>
            </a:r>
            <a:r>
              <a:rPr lang="fr-FR" sz="1600" dirty="0">
                <a:latin typeface="Tahoma" pitchFamily="34" charset="0"/>
                <a:sym typeface="Webdings" pitchFamily="18" charset="2"/>
              </a:rPr>
              <a:t>n° d’immatriculation </a:t>
            </a:r>
          </a:p>
          <a:p>
            <a:pPr>
              <a:buFontTx/>
              <a:buChar char="•"/>
            </a:pPr>
            <a:r>
              <a:rPr lang="fr-FR" sz="1600" dirty="0">
                <a:latin typeface="Tahoma" pitchFamily="34" charset="0"/>
                <a:sym typeface="Webdings" pitchFamily="18" charset="2"/>
              </a:rPr>
              <a:t> longueur </a:t>
            </a:r>
          </a:p>
          <a:p>
            <a:pPr>
              <a:buFontTx/>
              <a:buChar char="•"/>
            </a:pPr>
            <a:r>
              <a:rPr lang="fr-FR" sz="1600" dirty="0">
                <a:latin typeface="Tahoma" pitchFamily="34" charset="0"/>
                <a:sym typeface="Webdings" pitchFamily="18" charset="2"/>
              </a:rPr>
              <a:t> nom du propriétaire</a:t>
            </a:r>
          </a:p>
          <a:p>
            <a:pPr>
              <a:buFontTx/>
              <a:buChar char="•"/>
            </a:pPr>
            <a:r>
              <a:rPr lang="fr-FR" sz="1600" dirty="0">
                <a:latin typeface="Tahoma" pitchFamily="34" charset="0"/>
                <a:sym typeface="Webdings" pitchFamily="18" charset="2"/>
              </a:rPr>
              <a:t> année de construction</a:t>
            </a:r>
          </a:p>
          <a:p>
            <a:pPr>
              <a:buFontTx/>
              <a:buChar char="•"/>
            </a:pPr>
            <a:r>
              <a:rPr lang="fr-FR" sz="1600" dirty="0">
                <a:latin typeface="Tahoma" pitchFamily="34" charset="0"/>
                <a:sym typeface="Webdings" pitchFamily="18" charset="2"/>
              </a:rPr>
              <a:t> type de motricité (voile, moteur..)</a:t>
            </a:r>
          </a:p>
        </p:txBody>
      </p:sp>
      <p:sp>
        <p:nvSpPr>
          <p:cNvPr id="25621" name="Text Box 20"/>
          <p:cNvSpPr txBox="1">
            <a:spLocks noChangeArrowheads="1"/>
          </p:cNvSpPr>
          <p:nvPr/>
        </p:nvSpPr>
        <p:spPr bwMode="auto">
          <a:xfrm>
            <a:off x="82152" y="1430200"/>
            <a:ext cx="235148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i="1" dirty="0"/>
              <a:t>Unité concrète, tangible, assez</a:t>
            </a:r>
          </a:p>
          <a:p>
            <a:r>
              <a:rPr lang="fr-FR" i="1" dirty="0"/>
              <a:t>Pérenne:  l’unité est bien une « chose physique »</a:t>
            </a:r>
          </a:p>
        </p:txBody>
      </p:sp>
      <p:sp>
        <p:nvSpPr>
          <p:cNvPr id="25622" name="Text Box 21"/>
          <p:cNvSpPr txBox="1">
            <a:spLocks noChangeArrowheads="1"/>
          </p:cNvSpPr>
          <p:nvPr/>
        </p:nvSpPr>
        <p:spPr bwMode="auto">
          <a:xfrm>
            <a:off x="8962630" y="1038196"/>
            <a:ext cx="300831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i="1" dirty="0"/>
              <a:t>Unité non tangible:</a:t>
            </a:r>
          </a:p>
          <a:p>
            <a:r>
              <a:rPr lang="fr-FR" i="1" dirty="0"/>
              <a:t>séquence d’actions, relative à une échelle de temps assez brève: </a:t>
            </a:r>
            <a:r>
              <a:rPr lang="fr-FR" i="1" dirty="0" err="1"/>
              <a:t>qq</a:t>
            </a:r>
            <a:r>
              <a:rPr lang="fr-FR" i="1" dirty="0"/>
              <a:t> heures à </a:t>
            </a:r>
            <a:r>
              <a:rPr lang="fr-FR" i="1" dirty="0" err="1"/>
              <a:t>qq</a:t>
            </a:r>
            <a:r>
              <a:rPr lang="fr-FR" i="1" dirty="0"/>
              <a:t> jours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2590801" y="2238525"/>
            <a:ext cx="4038600" cy="4033838"/>
            <a:chOff x="2590800" y="2203450"/>
            <a:chExt cx="4038600" cy="4033838"/>
          </a:xfrm>
        </p:grpSpPr>
        <p:sp>
          <p:nvSpPr>
            <p:cNvPr id="25607" name="Line 6"/>
            <p:cNvSpPr>
              <a:spLocks noChangeShapeType="1"/>
            </p:cNvSpPr>
            <p:nvPr/>
          </p:nvSpPr>
          <p:spPr bwMode="auto">
            <a:xfrm flipV="1">
              <a:off x="3886200" y="2665414"/>
              <a:ext cx="1295400" cy="230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>
              <a:off x="3886200" y="3035300"/>
              <a:ext cx="1447800" cy="1231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  <p:pic>
          <p:nvPicPr>
            <p:cNvPr id="25609" name="Picture 8" descr="pe03255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5016500" y="2205039"/>
              <a:ext cx="1524000" cy="979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610" name="Picture 9" descr="pe03255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5016500" y="3789364"/>
              <a:ext cx="1524000" cy="979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" name="Groupe 1"/>
            <p:cNvGrpSpPr/>
            <p:nvPr/>
          </p:nvGrpSpPr>
          <p:grpSpPr>
            <a:xfrm>
              <a:off x="2590800" y="2203450"/>
              <a:ext cx="1143000" cy="920751"/>
              <a:chOff x="2590800" y="2203450"/>
              <a:chExt cx="1143000" cy="920751"/>
            </a:xfrm>
          </p:grpSpPr>
          <p:sp>
            <p:nvSpPr>
              <p:cNvPr id="25611" name="Line 10"/>
              <p:cNvSpPr>
                <a:spLocks noChangeShapeType="1"/>
              </p:cNvSpPr>
              <p:nvPr/>
            </p:nvSpPr>
            <p:spPr bwMode="auto">
              <a:xfrm>
                <a:off x="2590800" y="2894014"/>
                <a:ext cx="228600" cy="2301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5612" name="Line 11"/>
              <p:cNvSpPr>
                <a:spLocks noChangeShapeType="1"/>
              </p:cNvSpPr>
              <p:nvPr/>
            </p:nvSpPr>
            <p:spPr bwMode="auto">
              <a:xfrm>
                <a:off x="2590800" y="2895600"/>
                <a:ext cx="1143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5613" name="Line 12"/>
              <p:cNvSpPr>
                <a:spLocks noChangeShapeType="1"/>
              </p:cNvSpPr>
              <p:nvPr/>
            </p:nvSpPr>
            <p:spPr bwMode="auto">
              <a:xfrm>
                <a:off x="2819400" y="3124200"/>
                <a:ext cx="762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5614" name="Line 13"/>
              <p:cNvSpPr>
                <a:spLocks noChangeShapeType="1"/>
              </p:cNvSpPr>
              <p:nvPr/>
            </p:nvSpPr>
            <p:spPr bwMode="auto">
              <a:xfrm flipV="1">
                <a:off x="3581400" y="2894014"/>
                <a:ext cx="152400" cy="2301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5615" name="Line 14"/>
              <p:cNvSpPr>
                <a:spLocks noChangeShapeType="1"/>
              </p:cNvSpPr>
              <p:nvPr/>
            </p:nvSpPr>
            <p:spPr bwMode="auto">
              <a:xfrm flipH="1">
                <a:off x="2819400" y="2205038"/>
                <a:ext cx="304800" cy="5381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5616" name="Line 15"/>
              <p:cNvSpPr>
                <a:spLocks noChangeShapeType="1"/>
              </p:cNvSpPr>
              <p:nvPr/>
            </p:nvSpPr>
            <p:spPr bwMode="auto">
              <a:xfrm>
                <a:off x="2819400" y="2743200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5617" name="Line 16"/>
              <p:cNvSpPr>
                <a:spLocks noChangeShapeType="1"/>
              </p:cNvSpPr>
              <p:nvPr/>
            </p:nvSpPr>
            <p:spPr bwMode="auto">
              <a:xfrm>
                <a:off x="3124200" y="2205038"/>
                <a:ext cx="304800" cy="5381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5618" name="Line 17"/>
              <p:cNvSpPr>
                <a:spLocks noChangeShapeType="1"/>
              </p:cNvSpPr>
              <p:nvPr/>
            </p:nvSpPr>
            <p:spPr bwMode="auto">
              <a:xfrm>
                <a:off x="3124200" y="2203450"/>
                <a:ext cx="1588" cy="6921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5619" name="Line 18"/>
              <p:cNvSpPr>
                <a:spLocks noChangeShapeType="1"/>
              </p:cNvSpPr>
              <p:nvPr/>
            </p:nvSpPr>
            <p:spPr bwMode="auto">
              <a:xfrm flipH="1">
                <a:off x="2819400" y="2741614"/>
                <a:ext cx="76200" cy="1539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25620" name="Line 19"/>
            <p:cNvSpPr>
              <a:spLocks noChangeShapeType="1"/>
            </p:cNvSpPr>
            <p:nvPr/>
          </p:nvSpPr>
          <p:spPr bwMode="auto">
            <a:xfrm>
              <a:off x="3886200" y="3019426"/>
              <a:ext cx="1219200" cy="2466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fr-FR"/>
            </a:p>
          </p:txBody>
        </p:sp>
        <p:pic>
          <p:nvPicPr>
            <p:cNvPr id="25623" name="Picture 22" descr="pe03255_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5105400" y="5257800"/>
              <a:ext cx="1524000" cy="979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" name="ZoneTexte 3"/>
          <p:cNvSpPr txBox="1"/>
          <p:nvPr/>
        </p:nvSpPr>
        <p:spPr>
          <a:xfrm>
            <a:off x="431972" y="5791200"/>
            <a:ext cx="4317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Types de relation:</a:t>
            </a:r>
          </a:p>
          <a:p>
            <a:r>
              <a:rPr lang="fr-FR" dirty="0"/>
              <a:t>possession, inclusion</a:t>
            </a:r>
          </a:p>
          <a:p>
            <a:r>
              <a:rPr lang="fr-FR" dirty="0"/>
              <a:t>subordination, appartenance, emboitement</a:t>
            </a:r>
            <a:endParaRPr lang="en-GB" dirty="0"/>
          </a:p>
        </p:txBody>
      </p:sp>
      <p:sp>
        <p:nvSpPr>
          <p:cNvPr id="5" name="ZoneTexte 4"/>
          <p:cNvSpPr txBox="1"/>
          <p:nvPr/>
        </p:nvSpPr>
        <p:spPr>
          <a:xfrm>
            <a:off x="3742152" y="2278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endParaRPr lang="en-GB" dirty="0"/>
          </a:p>
        </p:txBody>
      </p:sp>
      <p:sp>
        <p:nvSpPr>
          <p:cNvPr id="28" name="ZoneTexte 27"/>
          <p:cNvSpPr txBox="1"/>
          <p:nvPr/>
        </p:nvSpPr>
        <p:spPr>
          <a:xfrm>
            <a:off x="4960362" y="2239767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n=3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322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69054-9FC5-4333-B86B-7DFFF12D23A1}" type="slidenum">
              <a:rPr lang="en-GB" smtClean="0"/>
              <a:t>7</a:t>
            </a:fld>
            <a:endParaRPr lang="en-GB"/>
          </a:p>
        </p:txBody>
      </p:sp>
      <p:sp>
        <p:nvSpPr>
          <p:cNvPr id="3" name="ZoneTexte 6"/>
          <p:cNvSpPr txBox="1">
            <a:spLocks noChangeArrowheads="1"/>
          </p:cNvSpPr>
          <p:nvPr/>
        </p:nvSpPr>
        <p:spPr bwMode="auto">
          <a:xfrm>
            <a:off x="348054" y="261306"/>
            <a:ext cx="1108476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sz="2400" dirty="0"/>
              <a:t>Autre exemple: diverses unités d’observation dans le cadre d’une étude quantitative en agronomie sur les exploitations céréalières d’un département, avec leurs relations</a:t>
            </a:r>
          </a:p>
        </p:txBody>
      </p:sp>
      <p:sp>
        <p:nvSpPr>
          <p:cNvPr id="4" name="Organigramme : Processus 3"/>
          <p:cNvSpPr/>
          <p:nvPr/>
        </p:nvSpPr>
        <p:spPr>
          <a:xfrm>
            <a:off x="606134" y="3474908"/>
            <a:ext cx="1797629" cy="1042797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Chef de l’exploitation </a:t>
            </a:r>
            <a:r>
              <a:rPr lang="fr-FR" dirty="0" err="1">
                <a:solidFill>
                  <a:schemeClr val="tx1"/>
                </a:solidFill>
              </a:rPr>
              <a:t>agricole</a:t>
            </a:r>
            <a:r>
              <a:rPr lang="fr-FR" baseline="-25000" dirty="0" err="1">
                <a:solidFill>
                  <a:schemeClr val="tx1"/>
                </a:solidFill>
              </a:rPr>
              <a:t>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Organigramme : Processus 4"/>
          <p:cNvSpPr/>
          <p:nvPr/>
        </p:nvSpPr>
        <p:spPr>
          <a:xfrm>
            <a:off x="4877013" y="1214238"/>
            <a:ext cx="1797629" cy="820881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Exploitation </a:t>
            </a:r>
            <a:r>
              <a:rPr lang="fr-FR" dirty="0" err="1">
                <a:solidFill>
                  <a:schemeClr val="tx1"/>
                </a:solidFill>
              </a:rPr>
              <a:t>agricole</a:t>
            </a:r>
            <a:r>
              <a:rPr lang="fr-FR" baseline="-25000" dirty="0" err="1">
                <a:solidFill>
                  <a:schemeClr val="tx1"/>
                </a:solidFill>
              </a:rPr>
              <a:t>i</a:t>
            </a:r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8" name="Organigramme : Multidocument 7"/>
          <p:cNvSpPr/>
          <p:nvPr/>
        </p:nvSpPr>
        <p:spPr>
          <a:xfrm>
            <a:off x="4325709" y="4484322"/>
            <a:ext cx="1943101" cy="1735283"/>
          </a:xfrm>
          <a:prstGeom prst="flowChartMultidocumen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Parcelle</a:t>
            </a:r>
            <a:r>
              <a:rPr lang="fr-FR" baseline="-25000" dirty="0" err="1">
                <a:solidFill>
                  <a:schemeClr val="tx1"/>
                </a:solidFill>
              </a:rPr>
              <a:t>i,k</a:t>
            </a:r>
            <a:r>
              <a:rPr lang="fr-FR" baseline="-25000" dirty="0">
                <a:solidFill>
                  <a:schemeClr val="tx1"/>
                </a:solidFill>
              </a:rPr>
              <a:t> </a:t>
            </a:r>
            <a:r>
              <a:rPr lang="fr-FR" dirty="0">
                <a:solidFill>
                  <a:schemeClr val="tx1"/>
                </a:solidFill>
              </a:rPr>
              <a:t>de l’exploitation</a:t>
            </a: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agricole</a:t>
            </a:r>
            <a:r>
              <a:rPr lang="fr-FR" baseline="-25000" dirty="0" err="1">
                <a:solidFill>
                  <a:schemeClr val="tx1"/>
                </a:solidFill>
              </a:rPr>
              <a:t>i</a:t>
            </a:r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9" name="Organigramme : Multidocument 8"/>
          <p:cNvSpPr/>
          <p:nvPr/>
        </p:nvSpPr>
        <p:spPr>
          <a:xfrm>
            <a:off x="8001214" y="3432492"/>
            <a:ext cx="2185555" cy="1735283"/>
          </a:xfrm>
          <a:prstGeom prst="flowChartMultidocumen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Campagne</a:t>
            </a:r>
            <a:r>
              <a:rPr lang="fr-FR" baseline="-25000" dirty="0" err="1">
                <a:solidFill>
                  <a:schemeClr val="tx1"/>
                </a:solidFill>
              </a:rPr>
              <a:t>i,t</a:t>
            </a:r>
            <a:r>
              <a:rPr lang="fr-FR" baseline="-25000" dirty="0">
                <a:solidFill>
                  <a:schemeClr val="tx1"/>
                </a:solidFill>
              </a:rPr>
              <a:t> </a:t>
            </a:r>
            <a:r>
              <a:rPr lang="fr-FR" dirty="0">
                <a:solidFill>
                  <a:schemeClr val="tx1"/>
                </a:solidFill>
              </a:rPr>
              <a:t> réalisée par cette exploitation</a:t>
            </a:r>
          </a:p>
          <a:p>
            <a:pPr algn="ctr"/>
            <a:r>
              <a:rPr lang="fr-FR" dirty="0" err="1">
                <a:solidFill>
                  <a:schemeClr val="tx1"/>
                </a:solidFill>
              </a:rPr>
              <a:t>agricole</a:t>
            </a:r>
            <a:r>
              <a:rPr lang="fr-FR" baseline="-25000" dirty="0" err="1">
                <a:solidFill>
                  <a:schemeClr val="tx1"/>
                </a:solidFill>
              </a:rPr>
              <a:t>i</a:t>
            </a:r>
            <a:endParaRPr lang="en-GB" baseline="-25000" dirty="0">
              <a:solidFill>
                <a:schemeClr val="tx1"/>
              </a:solidFill>
            </a:endParaRPr>
          </a:p>
        </p:txBody>
      </p:sp>
      <p:cxnSp>
        <p:nvCxnSpPr>
          <p:cNvPr id="11" name="Connecteur droit avec flèche 10"/>
          <p:cNvCxnSpPr/>
          <p:nvPr/>
        </p:nvCxnSpPr>
        <p:spPr>
          <a:xfrm flipH="1">
            <a:off x="2471306" y="2259467"/>
            <a:ext cx="2742502" cy="114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5711912" y="2609689"/>
            <a:ext cx="67476" cy="1491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>
            <a:off x="5384988" y="2562360"/>
            <a:ext cx="300445" cy="1586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>
            <a:off x="5163458" y="2569987"/>
            <a:ext cx="460221" cy="1613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5459340" y="2074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endParaRPr lang="en-GB" dirty="0"/>
          </a:p>
        </p:txBody>
      </p:sp>
      <p:sp>
        <p:nvSpPr>
          <p:cNvPr id="28" name="ZoneTexte 27"/>
          <p:cNvSpPr txBox="1"/>
          <p:nvPr/>
        </p:nvSpPr>
        <p:spPr>
          <a:xfrm>
            <a:off x="8755999" y="3105576"/>
            <a:ext cx="59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</a:t>
            </a:r>
            <a:endParaRPr lang="en-GB" dirty="0"/>
          </a:p>
        </p:txBody>
      </p:sp>
      <p:sp>
        <p:nvSpPr>
          <p:cNvPr id="29" name="ZoneTexte 28"/>
          <p:cNvSpPr txBox="1"/>
          <p:nvPr/>
        </p:nvSpPr>
        <p:spPr>
          <a:xfrm>
            <a:off x="5428853" y="41483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</a:t>
            </a:r>
            <a:endParaRPr lang="en-GB" dirty="0"/>
          </a:p>
        </p:txBody>
      </p:sp>
      <p:cxnSp>
        <p:nvCxnSpPr>
          <p:cNvPr id="32" name="Connecteur droit avec flèche 31"/>
          <p:cNvCxnSpPr/>
          <p:nvPr/>
        </p:nvCxnSpPr>
        <p:spPr>
          <a:xfrm>
            <a:off x="6242331" y="2200331"/>
            <a:ext cx="2348438" cy="99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6268810" y="2200331"/>
            <a:ext cx="3109275" cy="912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>
            <a:off x="6189259" y="2172449"/>
            <a:ext cx="2750315" cy="940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6338083" y="2172449"/>
            <a:ext cx="3301083" cy="96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2283423" y="29864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endParaRPr lang="en-GB" dirty="0"/>
          </a:p>
        </p:txBody>
      </p:sp>
      <p:sp>
        <p:nvSpPr>
          <p:cNvPr id="56" name="ZoneTexte 55"/>
          <p:cNvSpPr txBox="1"/>
          <p:nvPr/>
        </p:nvSpPr>
        <p:spPr>
          <a:xfrm>
            <a:off x="8001214" y="5466809"/>
            <a:ext cx="397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Multi-occurrence temporelle/diachronie</a:t>
            </a:r>
            <a:endParaRPr lang="en-GB" dirty="0"/>
          </a:p>
        </p:txBody>
      </p:sp>
      <p:sp>
        <p:nvSpPr>
          <p:cNvPr id="57" name="ZoneTexte 56"/>
          <p:cNvSpPr txBox="1"/>
          <p:nvPr/>
        </p:nvSpPr>
        <p:spPr>
          <a:xfrm>
            <a:off x="3350239" y="6328475"/>
            <a:ext cx="402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Multi-occurrence physique (synchronie)</a:t>
            </a:r>
            <a:endParaRPr lang="en-GB" dirty="0"/>
          </a:p>
        </p:txBody>
      </p:sp>
      <p:sp>
        <p:nvSpPr>
          <p:cNvPr id="22" name="Organigramme : Processus 21"/>
          <p:cNvSpPr/>
          <p:nvPr/>
        </p:nvSpPr>
        <p:spPr>
          <a:xfrm>
            <a:off x="8358750" y="1139749"/>
            <a:ext cx="1797629" cy="820881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Coopérative agricole </a:t>
            </a:r>
            <a:endParaRPr lang="en-GB" baseline="-25000" dirty="0">
              <a:solidFill>
                <a:schemeClr val="tx1"/>
              </a:solidFill>
            </a:endParaRPr>
          </a:p>
        </p:txBody>
      </p:sp>
      <p:cxnSp>
        <p:nvCxnSpPr>
          <p:cNvPr id="23" name="Connecteur droit avec flèche 22"/>
          <p:cNvCxnSpPr/>
          <p:nvPr/>
        </p:nvCxnSpPr>
        <p:spPr>
          <a:xfrm flipH="1">
            <a:off x="6751887" y="1645741"/>
            <a:ext cx="1455136" cy="6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 flipH="1">
            <a:off x="7996503" y="1274251"/>
            <a:ext cx="421040" cy="374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  <a:endParaRPr lang="en-GB" dirty="0"/>
          </a:p>
        </p:txBody>
      </p:sp>
      <p:sp>
        <p:nvSpPr>
          <p:cNvPr id="30" name="ZoneTexte 29"/>
          <p:cNvSpPr txBox="1"/>
          <p:nvPr/>
        </p:nvSpPr>
        <p:spPr>
          <a:xfrm>
            <a:off x="6699464" y="1199346"/>
            <a:ext cx="59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5240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49CCB7-20D9-4CD0-8135-1C9AB6BAA7DA}" type="slidenum">
              <a:rPr lang="fr-FR" smtClean="0">
                <a:latin typeface="Arial" pitchFamily="34" charset="0"/>
                <a:ea typeface="ＭＳ Ｐゴシック" pitchFamily="34" charset="-128"/>
              </a:rPr>
              <a:pPr/>
              <a:t>8</a:t>
            </a:fld>
            <a:endParaRPr lang="fr-FR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1703388" y="6092825"/>
            <a:ext cx="85344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fr-FR" sz="2000" dirty="0"/>
              <a:t>	</a:t>
            </a:r>
            <a:endParaRPr lang="fr-FR" sz="2800" dirty="0"/>
          </a:p>
        </p:txBody>
      </p:sp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2419402" y="2326326"/>
          <a:ext cx="893439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32">
                  <a:extLst>
                    <a:ext uri="{9D8B030D-6E8A-4147-A177-3AD203B41FA5}">
                      <a16:colId xmlns:a16="http://schemas.microsoft.com/office/drawing/2014/main" val="2354534610"/>
                    </a:ext>
                  </a:extLst>
                </a:gridCol>
                <a:gridCol w="881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1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8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9882">
                  <a:extLst>
                    <a:ext uri="{9D8B030D-6E8A-4147-A177-3AD203B41FA5}">
                      <a16:colId xmlns:a16="http://schemas.microsoft.com/office/drawing/2014/main" val="852681156"/>
                    </a:ext>
                  </a:extLst>
                </a:gridCol>
              </a:tblGrid>
              <a:tr h="807544">
                <a:tc>
                  <a:txBody>
                    <a:bodyPr/>
                    <a:lstStyle/>
                    <a:p>
                      <a:r>
                        <a:rPr lang="fr-FR" dirty="0"/>
                        <a:t>Nom,</a:t>
                      </a:r>
                      <a:r>
                        <a:rPr lang="fr-FR" baseline="0" dirty="0"/>
                        <a:t> prénom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Sexe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Situation maritale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Niveau de formation atteint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Nbre</a:t>
                      </a:r>
                      <a:r>
                        <a:rPr lang="fr-FR" dirty="0"/>
                        <a:t> d’enfants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29" name="ZoneTexte 8"/>
          <p:cNvSpPr txBox="1">
            <a:spLocks noChangeArrowheads="1"/>
          </p:cNvSpPr>
          <p:nvPr/>
        </p:nvSpPr>
        <p:spPr bwMode="auto">
          <a:xfrm>
            <a:off x="0" y="696947"/>
            <a:ext cx="246328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dirty="0"/>
              <a:t>Unité d’observation «exploitation agricole »</a:t>
            </a:r>
          </a:p>
        </p:txBody>
      </p:sp>
      <p:sp>
        <p:nvSpPr>
          <p:cNvPr id="13330" name="ZoneTexte 9"/>
          <p:cNvSpPr txBox="1">
            <a:spLocks noChangeArrowheads="1"/>
          </p:cNvSpPr>
          <p:nvPr/>
        </p:nvSpPr>
        <p:spPr bwMode="auto">
          <a:xfrm>
            <a:off x="463463" y="3839675"/>
            <a:ext cx="1475656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dirty="0"/>
              <a:t>Unité d’observation « parcelle »</a:t>
            </a:r>
          </a:p>
        </p:txBody>
      </p:sp>
      <p:graphicFrame>
        <p:nvGraphicFramePr>
          <p:cNvPr id="11" name="Tableau 10"/>
          <p:cNvGraphicFramePr>
            <a:graphicFrameLocks noGrp="1"/>
          </p:cNvGraphicFramePr>
          <p:nvPr/>
        </p:nvGraphicFramePr>
        <p:xfrm>
          <a:off x="2463283" y="3819186"/>
          <a:ext cx="8322905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4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9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7635">
                <a:tc>
                  <a:txBody>
                    <a:bodyPr/>
                    <a:lstStyle/>
                    <a:p>
                      <a:r>
                        <a:rPr lang="fr-FR" dirty="0"/>
                        <a:t>Localisation GPS de la parcelle (centre de gravité)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Surface de la parcelle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Type de sol (pH)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Types de droit d’usage (propriété, location)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45" name="ZoneTexte 11"/>
          <p:cNvSpPr txBox="1">
            <a:spLocks noChangeArrowheads="1"/>
          </p:cNvSpPr>
          <p:nvPr/>
        </p:nvSpPr>
        <p:spPr bwMode="auto">
          <a:xfrm>
            <a:off x="3905182" y="1815923"/>
            <a:ext cx="46453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000" dirty="0"/>
              <a:t>Descripteurs d’un(e) chef(</a:t>
            </a:r>
            <a:r>
              <a:rPr lang="fr-FR" sz="2000" dirty="0" err="1"/>
              <a:t>fe</a:t>
            </a:r>
            <a:r>
              <a:rPr lang="fr-FR" sz="2000" dirty="0"/>
              <a:t>) d’exploitation</a:t>
            </a:r>
          </a:p>
        </p:txBody>
      </p:sp>
      <p:sp>
        <p:nvSpPr>
          <p:cNvPr id="13346" name="ZoneTexte 12"/>
          <p:cNvSpPr txBox="1">
            <a:spLocks noChangeArrowheads="1"/>
          </p:cNvSpPr>
          <p:nvPr/>
        </p:nvSpPr>
        <p:spPr bwMode="auto">
          <a:xfrm>
            <a:off x="4643424" y="3354457"/>
            <a:ext cx="39671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000" dirty="0"/>
              <a:t>Descripteurs d’une parcelle agricole </a:t>
            </a:r>
          </a:p>
        </p:txBody>
      </p:sp>
      <p:sp>
        <p:nvSpPr>
          <p:cNvPr id="13347" name="ZoneTexte 13"/>
          <p:cNvSpPr txBox="1">
            <a:spLocks noChangeArrowheads="1"/>
          </p:cNvSpPr>
          <p:nvPr/>
        </p:nvSpPr>
        <p:spPr bwMode="auto">
          <a:xfrm>
            <a:off x="214622" y="5321116"/>
            <a:ext cx="190770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dirty="0"/>
              <a:t>Unité d’observation « Campagne agricole d’une exploitation » </a:t>
            </a:r>
          </a:p>
        </p:txBody>
      </p:sp>
      <p:graphicFrame>
        <p:nvGraphicFramePr>
          <p:cNvPr id="15" name="Tableau 14"/>
          <p:cNvGraphicFramePr>
            <a:graphicFrameLocks noGrp="1"/>
          </p:cNvGraphicFramePr>
          <p:nvPr/>
        </p:nvGraphicFramePr>
        <p:xfrm>
          <a:off x="2047009" y="5591728"/>
          <a:ext cx="9964881" cy="1206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6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5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4679">
                  <a:extLst>
                    <a:ext uri="{9D8B030D-6E8A-4147-A177-3AD203B41FA5}">
                      <a16:colId xmlns:a16="http://schemas.microsoft.com/office/drawing/2014/main" val="2649495728"/>
                    </a:ext>
                  </a:extLst>
                </a:gridCol>
                <a:gridCol w="11297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3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8827">
                  <a:extLst>
                    <a:ext uri="{9D8B030D-6E8A-4147-A177-3AD203B41FA5}">
                      <a16:colId xmlns:a16="http://schemas.microsoft.com/office/drawing/2014/main" val="2701434753"/>
                    </a:ext>
                  </a:extLst>
                </a:gridCol>
              </a:tblGrid>
              <a:tr h="1206716">
                <a:tc>
                  <a:txBody>
                    <a:bodyPr/>
                    <a:lstStyle/>
                    <a:p>
                      <a:r>
                        <a:rPr lang="fr-FR" dirty="0"/>
                        <a:t>Année</a:t>
                      </a:r>
                    </a:p>
                    <a:p>
                      <a:r>
                        <a:rPr lang="fr-FR" dirty="0"/>
                        <a:t>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Nbre</a:t>
                      </a:r>
                      <a:r>
                        <a:rPr lang="fr-FR" baseline="0" dirty="0"/>
                        <a:t> totale de parcelles cultivées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Date</a:t>
                      </a:r>
                      <a:r>
                        <a:rPr lang="fr-FR" baseline="0" dirty="0"/>
                        <a:t> début des travaux de labours</a:t>
                      </a:r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Coûts engagés dans l’achat semences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Date</a:t>
                      </a:r>
                      <a:r>
                        <a:rPr lang="fr-FR" baseline="0" dirty="0"/>
                        <a:t> début récolte</a:t>
                      </a:r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Production</a:t>
                      </a:r>
                      <a:r>
                        <a:rPr lang="fr-FR" baseline="0" dirty="0"/>
                        <a:t> en céréales (tonnes) lors de l’année 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Recettes (C.A.) tirées de la vente de</a:t>
                      </a:r>
                      <a:r>
                        <a:rPr lang="fr-FR" baseline="0" dirty="0"/>
                        <a:t> la récolte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62" name="ZoneTexte 15"/>
          <p:cNvSpPr txBox="1">
            <a:spLocks noChangeArrowheads="1"/>
          </p:cNvSpPr>
          <p:nvPr/>
        </p:nvSpPr>
        <p:spPr bwMode="auto">
          <a:xfrm>
            <a:off x="3282871" y="5107452"/>
            <a:ext cx="69549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000" dirty="0"/>
              <a:t>Descripteurs d’une campagne agricole année t d’une exploitation </a:t>
            </a:r>
          </a:p>
        </p:txBody>
      </p:sp>
      <p:sp>
        <p:nvSpPr>
          <p:cNvPr id="14" name="ZoneTexte 8"/>
          <p:cNvSpPr txBox="1">
            <a:spLocks noChangeArrowheads="1"/>
          </p:cNvSpPr>
          <p:nvPr/>
        </p:nvSpPr>
        <p:spPr bwMode="auto">
          <a:xfrm>
            <a:off x="280255" y="2164748"/>
            <a:ext cx="184207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dirty="0"/>
              <a:t>Unité d’observation « chef d’exploitation »</a:t>
            </a:r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55231" y="105364"/>
            <a:ext cx="35789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000" dirty="0"/>
              <a:t>Descripteurs d’une exploitation</a:t>
            </a:r>
          </a:p>
        </p:txBody>
      </p:sp>
      <p:graphicFrame>
        <p:nvGraphicFramePr>
          <p:cNvPr id="17" name="Tableau 16"/>
          <p:cNvGraphicFramePr>
            <a:graphicFrameLocks noGrp="1"/>
          </p:cNvGraphicFramePr>
          <p:nvPr/>
        </p:nvGraphicFramePr>
        <p:xfrm>
          <a:off x="2463283" y="539514"/>
          <a:ext cx="9247273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3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0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4829">
                  <a:extLst>
                    <a:ext uri="{9D8B030D-6E8A-4147-A177-3AD203B41FA5}">
                      <a16:colId xmlns:a16="http://schemas.microsoft.com/office/drawing/2014/main" val="495686937"/>
                    </a:ext>
                  </a:extLst>
                </a:gridCol>
              </a:tblGrid>
              <a:tr h="807544">
                <a:tc>
                  <a:txBody>
                    <a:bodyPr/>
                    <a:lstStyle/>
                    <a:p>
                      <a:r>
                        <a:rPr lang="fr-FR" dirty="0"/>
                        <a:t>Localisation</a:t>
                      </a:r>
                      <a:r>
                        <a:rPr lang="fr-FR" baseline="0" dirty="0"/>
                        <a:t> administrative des </a:t>
                      </a:r>
                      <a:r>
                        <a:rPr lang="fr-FR" baseline="0" dirty="0" err="1"/>
                        <a:t>batiments</a:t>
                      </a:r>
                      <a:r>
                        <a:rPr lang="fr-FR" baseline="0" dirty="0"/>
                        <a:t> principaux (ferme)</a:t>
                      </a:r>
                    </a:p>
                    <a:p>
                      <a:r>
                        <a:rPr lang="fr-FR" baseline="0" dirty="0"/>
                        <a:t>(nom de la commune)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Nombre</a:t>
                      </a:r>
                      <a:r>
                        <a:rPr lang="fr-FR" baseline="0" dirty="0"/>
                        <a:t> d’adultes actifs impliqués dans l’exploitation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Nbre</a:t>
                      </a:r>
                      <a:r>
                        <a:rPr lang="fr-FR" dirty="0"/>
                        <a:t> de parcelles rattachées de façon à l’exploitation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Surface totale des parcelles rattachées</a:t>
                      </a:r>
                      <a:r>
                        <a:rPr lang="fr-FR" baseline="0" dirty="0"/>
                        <a:t> à l’exploitation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78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359151" y="1412875"/>
            <a:ext cx="6911975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fr-FR" sz="2000">
              <a:latin typeface="Calibri" pitchFamily="34" charset="0"/>
              <a:cs typeface="Arial" charset="0"/>
            </a:endParaRPr>
          </a:p>
          <a:p>
            <a:endParaRPr lang="fr-FR" sz="2000">
              <a:latin typeface="Calibri" pitchFamily="34" charset="0"/>
              <a:cs typeface="Arial" charset="0"/>
            </a:endParaRPr>
          </a:p>
          <a:p>
            <a:endParaRPr lang="fr-FR" sz="2200">
              <a:latin typeface="Calibri" pitchFamily="34" charset="0"/>
              <a:cs typeface="Arial" charset="0"/>
            </a:endParaRPr>
          </a:p>
          <a:p>
            <a:endParaRPr lang="fr-FR" sz="2200">
              <a:latin typeface="Calibri" pitchFamily="34" charset="0"/>
              <a:cs typeface="Arial" charset="0"/>
            </a:endParaRPr>
          </a:p>
        </p:txBody>
      </p:sp>
      <p:graphicFrame>
        <p:nvGraphicFramePr>
          <p:cNvPr id="9" name="Group 3"/>
          <p:cNvGraphicFramePr>
            <a:graphicFrameLocks noGrp="1"/>
          </p:cNvGraphicFramePr>
          <p:nvPr/>
        </p:nvGraphicFramePr>
        <p:xfrm>
          <a:off x="3609975" y="1989138"/>
          <a:ext cx="2875014" cy="2133600"/>
        </p:xfrm>
        <a:graphic>
          <a:graphicData uri="http://schemas.openxmlformats.org/drawingml/2006/table">
            <a:tbl>
              <a:tblPr/>
              <a:tblGrid>
                <a:gridCol w="479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91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Vn</a:t>
                      </a: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Group 3"/>
          <p:cNvGraphicFramePr>
            <a:graphicFrameLocks noGrp="1"/>
          </p:cNvGraphicFramePr>
          <p:nvPr/>
        </p:nvGraphicFramePr>
        <p:xfrm>
          <a:off x="7824789" y="3644900"/>
          <a:ext cx="2395845" cy="274320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vn</a:t>
                      </a: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F1-1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F1-2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F1-3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F2-1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3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F2-2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04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Fn-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483" name="ZoneTexte 10"/>
          <p:cNvSpPr txBox="1">
            <a:spLocks noChangeArrowheads="1"/>
          </p:cNvSpPr>
          <p:nvPr/>
        </p:nvSpPr>
        <p:spPr bwMode="auto">
          <a:xfrm>
            <a:off x="1581788" y="238611"/>
            <a:ext cx="1009092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sz="2400" b="1" dirty="0">
                <a:latin typeface="Calibri" pitchFamily="34" charset="0"/>
              </a:rPr>
              <a:t>La structure des données est ‘naturellement branchue’ (= </a:t>
            </a:r>
            <a:r>
              <a:rPr lang="fr-FR" sz="2400" b="1" u="sng" dirty="0">
                <a:latin typeface="Calibri" pitchFamily="34" charset="0"/>
              </a:rPr>
              <a:t>non plate</a:t>
            </a:r>
            <a:r>
              <a:rPr lang="fr-FR" sz="2400" b="1" dirty="0">
                <a:latin typeface="Calibri" pitchFamily="34" charset="0"/>
              </a:rPr>
              <a:t>) du fait des liens existants entre types d’unités lorsqu’il y a des relations de 1 à n </a:t>
            </a:r>
          </a:p>
        </p:txBody>
      </p:sp>
      <p:grpSp>
        <p:nvGrpSpPr>
          <p:cNvPr id="2" name="Groupe 22"/>
          <p:cNvGrpSpPr>
            <a:grpSpLocks/>
          </p:cNvGrpSpPr>
          <p:nvPr/>
        </p:nvGrpSpPr>
        <p:grpSpPr bwMode="auto">
          <a:xfrm>
            <a:off x="6456364" y="2349500"/>
            <a:ext cx="1368425" cy="1657350"/>
            <a:chOff x="4932040" y="2348880"/>
            <a:chExt cx="1368152" cy="1657772"/>
          </a:xfrm>
        </p:grpSpPr>
        <p:cxnSp>
          <p:nvCxnSpPr>
            <p:cNvPr id="15" name="Connecteur droit 14"/>
            <p:cNvCxnSpPr/>
            <p:nvPr/>
          </p:nvCxnSpPr>
          <p:spPr>
            <a:xfrm>
              <a:off x="4932040" y="2348880"/>
              <a:ext cx="7205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rot="5400000">
              <a:off x="4824528" y="3176973"/>
              <a:ext cx="165618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/>
            <p:nvPr/>
          </p:nvCxnSpPr>
          <p:spPr>
            <a:xfrm>
              <a:off x="5652621" y="4005065"/>
              <a:ext cx="647571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e 31"/>
          <p:cNvGrpSpPr>
            <a:grpSpLocks/>
          </p:cNvGrpSpPr>
          <p:nvPr/>
        </p:nvGrpSpPr>
        <p:grpSpPr bwMode="auto">
          <a:xfrm>
            <a:off x="6456364" y="2420938"/>
            <a:ext cx="1368425" cy="2017712"/>
            <a:chOff x="4932040" y="2420888"/>
            <a:chExt cx="1368152" cy="2017812"/>
          </a:xfrm>
        </p:grpSpPr>
        <p:cxnSp>
          <p:nvCxnSpPr>
            <p:cNvPr id="25" name="Connecteur droit 24"/>
            <p:cNvCxnSpPr/>
            <p:nvPr/>
          </p:nvCxnSpPr>
          <p:spPr>
            <a:xfrm>
              <a:off x="4932040" y="2420888"/>
              <a:ext cx="5761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rot="5400000">
              <a:off x="4500074" y="3429001"/>
              <a:ext cx="20162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5508187" y="4437113"/>
              <a:ext cx="792005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e 39"/>
          <p:cNvGrpSpPr>
            <a:grpSpLocks/>
          </p:cNvGrpSpPr>
          <p:nvPr/>
        </p:nvGrpSpPr>
        <p:grpSpPr bwMode="auto">
          <a:xfrm>
            <a:off x="6456364" y="2492376"/>
            <a:ext cx="1368425" cy="2233613"/>
            <a:chOff x="4932040" y="2492896"/>
            <a:chExt cx="1368152" cy="2233836"/>
          </a:xfrm>
        </p:grpSpPr>
        <p:cxnSp>
          <p:nvCxnSpPr>
            <p:cNvPr id="34" name="Connecteur droit 33"/>
            <p:cNvCxnSpPr/>
            <p:nvPr/>
          </p:nvCxnSpPr>
          <p:spPr>
            <a:xfrm>
              <a:off x="4932040" y="2492896"/>
              <a:ext cx="42377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 rot="5400000">
              <a:off x="4247629" y="3609020"/>
              <a:ext cx="2232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/>
            <p:cNvCxnSpPr/>
            <p:nvPr/>
          </p:nvCxnSpPr>
          <p:spPr>
            <a:xfrm>
              <a:off x="5363754" y="4725144"/>
              <a:ext cx="936438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e 56"/>
          <p:cNvGrpSpPr>
            <a:grpSpLocks/>
          </p:cNvGrpSpPr>
          <p:nvPr/>
        </p:nvGrpSpPr>
        <p:grpSpPr bwMode="auto">
          <a:xfrm>
            <a:off x="6456364" y="2708276"/>
            <a:ext cx="1368425" cy="2593975"/>
            <a:chOff x="4932040" y="2708920"/>
            <a:chExt cx="1368152" cy="2593876"/>
          </a:xfrm>
        </p:grpSpPr>
        <p:cxnSp>
          <p:nvCxnSpPr>
            <p:cNvPr id="42" name="Connecteur droit 41"/>
            <p:cNvCxnSpPr/>
            <p:nvPr/>
          </p:nvCxnSpPr>
          <p:spPr>
            <a:xfrm>
              <a:off x="4932040" y="2708920"/>
              <a:ext cx="2872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 rot="16200000" flipH="1">
              <a:off x="3932700" y="3995540"/>
              <a:ext cx="2574827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/>
            <p:nvPr/>
          </p:nvCxnSpPr>
          <p:spPr>
            <a:xfrm>
              <a:off x="5219320" y="5301209"/>
              <a:ext cx="1080872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e 71"/>
          <p:cNvGrpSpPr>
            <a:grpSpLocks/>
          </p:cNvGrpSpPr>
          <p:nvPr/>
        </p:nvGrpSpPr>
        <p:grpSpPr bwMode="auto">
          <a:xfrm>
            <a:off x="6489701" y="2781300"/>
            <a:ext cx="1368425" cy="2808288"/>
            <a:chOff x="4966149" y="2780928"/>
            <a:chExt cx="1368152" cy="2808312"/>
          </a:xfrm>
        </p:grpSpPr>
        <p:cxnSp>
          <p:nvCxnSpPr>
            <p:cNvPr id="59" name="Connecteur droit 58"/>
            <p:cNvCxnSpPr/>
            <p:nvPr/>
          </p:nvCxnSpPr>
          <p:spPr>
            <a:xfrm>
              <a:off x="4966149" y="2780928"/>
              <a:ext cx="1825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/>
            <p:cNvCxnSpPr/>
            <p:nvPr/>
          </p:nvCxnSpPr>
          <p:spPr>
            <a:xfrm rot="16200000" flipH="1">
              <a:off x="3754839" y="4174765"/>
              <a:ext cx="278767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/>
            <p:cNvCxnSpPr/>
            <p:nvPr/>
          </p:nvCxnSpPr>
          <p:spPr>
            <a:xfrm>
              <a:off x="5148676" y="5587652"/>
              <a:ext cx="1185625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89" name="ZoneTexte 65"/>
          <p:cNvSpPr txBox="1">
            <a:spLocks noChangeArrowheads="1"/>
          </p:cNvSpPr>
          <p:nvPr/>
        </p:nvSpPr>
        <p:spPr bwMode="auto">
          <a:xfrm>
            <a:off x="3429793" y="1126707"/>
            <a:ext cx="61883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sz="1600" dirty="0">
                <a:latin typeface="Calibri" pitchFamily="34" charset="0"/>
              </a:rPr>
              <a:t>Descripteurs de l’unité supérieure « mère »: l’exploitation agricole </a:t>
            </a:r>
          </a:p>
        </p:txBody>
      </p:sp>
      <p:sp>
        <p:nvSpPr>
          <p:cNvPr id="67" name="Accolade fermante 66"/>
          <p:cNvSpPr/>
          <p:nvPr/>
        </p:nvSpPr>
        <p:spPr>
          <a:xfrm rot="16200000" flipV="1">
            <a:off x="5158582" y="656432"/>
            <a:ext cx="287338" cy="2232025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69" name="Accolade ouvrante 68"/>
          <p:cNvSpPr/>
          <p:nvPr/>
        </p:nvSpPr>
        <p:spPr>
          <a:xfrm>
            <a:off x="3321050" y="2276476"/>
            <a:ext cx="217488" cy="180022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5492" name="ZoneTexte 69"/>
          <p:cNvSpPr txBox="1">
            <a:spLocks noChangeArrowheads="1"/>
          </p:cNvSpPr>
          <p:nvPr/>
        </p:nvSpPr>
        <p:spPr bwMode="auto">
          <a:xfrm rot="-5400000">
            <a:off x="2315396" y="2949366"/>
            <a:ext cx="16620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600" dirty="0">
                <a:latin typeface="Calibri" pitchFamily="34" charset="0"/>
              </a:rPr>
              <a:t>Unités de type M</a:t>
            </a:r>
          </a:p>
        </p:txBody>
      </p:sp>
      <p:sp>
        <p:nvSpPr>
          <p:cNvPr id="15493" name="ZoneTexte 70"/>
          <p:cNvSpPr txBox="1">
            <a:spLocks noChangeArrowheads="1"/>
          </p:cNvSpPr>
          <p:nvPr/>
        </p:nvSpPr>
        <p:spPr bwMode="auto">
          <a:xfrm rot="-5400000">
            <a:off x="6703287" y="5035496"/>
            <a:ext cx="15354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600" dirty="0">
                <a:latin typeface="Calibri" pitchFamily="34" charset="0"/>
              </a:rPr>
              <a:t>Unités de type F</a:t>
            </a:r>
          </a:p>
        </p:txBody>
      </p:sp>
      <p:sp>
        <p:nvSpPr>
          <p:cNvPr id="15495" name="ZoneTexte 65"/>
          <p:cNvSpPr txBox="1">
            <a:spLocks noChangeArrowheads="1"/>
          </p:cNvSpPr>
          <p:nvPr/>
        </p:nvSpPr>
        <p:spPr bwMode="auto">
          <a:xfrm>
            <a:off x="7824192" y="2780929"/>
            <a:ext cx="28438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sz="1600" dirty="0">
                <a:latin typeface="Calibri" pitchFamily="34" charset="0"/>
              </a:rPr>
              <a:t>Descripteurs de l’unité  fine « fille »: les parcelles</a:t>
            </a:r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>
            <a:off x="440817" y="343331"/>
            <a:ext cx="720725" cy="792163"/>
          </a:xfrm>
          <a:prstGeom prst="triangle">
            <a:avLst>
              <a:gd name="adj" fmla="val 50000"/>
            </a:avLst>
          </a:prstGeom>
          <a:noFill/>
          <a:ln w="444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320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686631" y="5016500"/>
            <a:ext cx="46026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On a affaire à plusieurs ensembles (‘populations’) de types d’unités d’observations différentes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771330" y="5784342"/>
            <a:ext cx="2395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unités filles sont emboîtées (</a:t>
            </a:r>
            <a:r>
              <a:rPr lang="fr-FR" i="1" dirty="0" err="1"/>
              <a:t>nested</a:t>
            </a:r>
            <a:r>
              <a:rPr lang="fr-FR" i="1" dirty="0"/>
              <a:t>) </a:t>
            </a:r>
            <a:r>
              <a:rPr lang="fr-FR" dirty="0"/>
              <a:t>dans l’unité mère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785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2313</Words>
  <Application>Microsoft Office PowerPoint</Application>
  <PresentationFormat>Grand écran</PresentationFormat>
  <Paragraphs>348</Paragraphs>
  <Slides>33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Garamond</vt:lpstr>
      <vt:lpstr>Tahoma</vt:lpstr>
      <vt:lpstr>Wingdings</vt:lpstr>
      <vt:lpstr>Thème Office</vt:lpstr>
      <vt:lpstr>Données</vt:lpstr>
      <vt:lpstr>Structures fondamentales : tables et bases de données</vt:lpstr>
      <vt:lpstr>Structure des données issues de méthodes quantitatives (= données statistiques)  1) caractérisées par un format récurrent (=multi-occurrent)  2) peuvent être mis en tableau avec:   - en lignes = de nombreux objets ou unités observés (= ‘individus’ ou items), repérés par un identifiant   - en colonnes: des variables ou ‘descripteurs’ (ou ‘paramètres’) qui décrivent les objets/unités observés   </vt:lpstr>
      <vt:lpstr>(Objets =) Unités observées ou unités d’observation</vt:lpstr>
      <vt:lpstr>Présentation PowerPoint</vt:lpstr>
      <vt:lpstr>Il peut y avoir des relations structurelles entre les unités d’observation ex.: l’u.o. « pirogue » et l’u.o. « sortie de pêche »</vt:lpstr>
      <vt:lpstr>Présentation PowerPoint</vt:lpstr>
      <vt:lpstr>Présentation PowerPoint</vt:lpstr>
      <vt:lpstr>Présentation PowerPoint</vt:lpstr>
      <vt:lpstr>Enjeux d'accessibilité</vt:lpstr>
      <vt:lpstr>Open data policy principles Les principes d’une stratégie d’ouverture des données  </vt:lpstr>
      <vt:lpstr>Open data policy principles  </vt:lpstr>
      <vt:lpstr>Ouverture des données</vt:lpstr>
      <vt:lpstr>Typologies de données</vt:lpstr>
      <vt:lpstr>A votre avis, qui produit les données qu'on utilise habituellement ?</vt:lpstr>
      <vt:lpstr>Système statistique national</vt:lpstr>
      <vt:lpstr>Principales méthodes de collecte</vt:lpstr>
      <vt:lpstr>Où trouver ces données ?</vt:lpstr>
      <vt:lpstr>Où trouver ces données ? Sources nationales</vt:lpstr>
      <vt:lpstr>Où trouver ces données ? Sources internationales</vt:lpstr>
      <vt:lpstr>Où trouver ces données ? Sources satellitaires</vt:lpstr>
      <vt:lpstr>Exercice</vt:lpstr>
      <vt:lpstr>Dimensions temporelles et spatiales</vt:lpstr>
      <vt:lpstr>Dimension temporelle</vt:lpstr>
      <vt:lpstr>Avantages des données de panel (1/3)</vt:lpstr>
      <vt:lpstr>Avantages des données de panel (2/3)</vt:lpstr>
      <vt:lpstr>Avantages des données de panel (3/3)</vt:lpstr>
      <vt:lpstr>Diffusion des usages des données spatiales satellitaires</vt:lpstr>
      <vt:lpstr>Champ toujours plus large Quelques synthèses de la littérature en économie (Donaldson and Storeygard 2016) Inventaire en cours : www.3ieimpact.org/resources/remote-sensing-inventory </vt:lpstr>
      <vt:lpstr>Relation aux autres sources</vt:lpstr>
      <vt:lpstr>Exemple de fusion de données</vt:lpstr>
      <vt:lpstr>Facteurs favorisant l’essor</vt:lpstr>
      <vt:lpstr>Risques et dérives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Données</dc:title>
  <dc:creator>Florent BEDECARRATS</dc:creator>
  <cp:lastModifiedBy>Florent BEDECARRATS</cp:lastModifiedBy>
  <cp:revision>6</cp:revision>
  <dcterms:created xsi:type="dcterms:W3CDTF">2025-06-30T12:01:01Z</dcterms:created>
  <dcterms:modified xsi:type="dcterms:W3CDTF">2025-07-01T03:10:13Z</dcterms:modified>
</cp:coreProperties>
</file>