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4.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9" r:id="rId3"/>
    <p:sldId id="306" r:id="rId4"/>
    <p:sldId id="307" r:id="rId5"/>
    <p:sldId id="308" r:id="rId6"/>
    <p:sldId id="262" r:id="rId7"/>
    <p:sldId id="260" r:id="rId8"/>
    <p:sldId id="263" r:id="rId9"/>
    <p:sldId id="257" r:id="rId10"/>
    <p:sldId id="261" r:id="rId11"/>
    <p:sldId id="267" r:id="rId12"/>
    <p:sldId id="264" r:id="rId13"/>
    <p:sldId id="265" r:id="rId14"/>
    <p:sldId id="268" r:id="rId15"/>
    <p:sldId id="269" r:id="rId16"/>
    <p:sldId id="270" r:id="rId17"/>
    <p:sldId id="271" r:id="rId18"/>
    <p:sldId id="273" r:id="rId19"/>
    <p:sldId id="274" r:id="rId20"/>
    <p:sldId id="275" r:id="rId21"/>
    <p:sldId id="301" r:id="rId22"/>
    <p:sldId id="272" r:id="rId23"/>
    <p:sldId id="283" r:id="rId24"/>
    <p:sldId id="278" r:id="rId25"/>
    <p:sldId id="279" r:id="rId26"/>
    <p:sldId id="284"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947" autoAdjust="0"/>
  </p:normalViewPr>
  <p:slideViewPr>
    <p:cSldViewPr snapToGrid="0">
      <p:cViewPr>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B4D05-7B27-4ACA-B390-629921E58724}" type="datetimeFigureOut">
              <a:rPr lang="fr-FR" smtClean="0"/>
              <a:t>30/06/2025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6CA-EF1E-4B8D-B873-3207C4F2DF8F}" type="slidenum">
              <a:rPr lang="fr-FR" smtClean="0"/>
              <a:t>‹N°›</a:t>
            </a:fld>
            <a:endParaRPr lang="fr-FR"/>
          </a:p>
        </p:txBody>
      </p:sp>
    </p:spTree>
    <p:extLst>
      <p:ext uri="{BB962C8B-B14F-4D97-AF65-F5344CB8AC3E}">
        <p14:creationId xmlns:p14="http://schemas.microsoft.com/office/powerpoint/2010/main" val="280873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Thomas</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2</a:t>
            </a:fld>
            <a:endParaRPr lang="fr-FR"/>
          </a:p>
        </p:txBody>
      </p:sp>
    </p:spTree>
    <p:extLst>
      <p:ext uri="{BB962C8B-B14F-4D97-AF65-F5344CB8AC3E}">
        <p14:creationId xmlns:p14="http://schemas.microsoft.com/office/powerpoint/2010/main" val="378816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Florent</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8</a:t>
            </a:fld>
            <a:endParaRPr lang="fr-FR"/>
          </a:p>
        </p:txBody>
      </p:sp>
    </p:spTree>
    <p:extLst>
      <p:ext uri="{BB962C8B-B14F-4D97-AF65-F5344CB8AC3E}">
        <p14:creationId xmlns:p14="http://schemas.microsoft.com/office/powerpoint/2010/main" val="10845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Thomas</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16</a:t>
            </a:fld>
            <a:endParaRPr lang="fr-FR"/>
          </a:p>
        </p:txBody>
      </p:sp>
    </p:spTree>
    <p:extLst>
      <p:ext uri="{BB962C8B-B14F-4D97-AF65-F5344CB8AC3E}">
        <p14:creationId xmlns:p14="http://schemas.microsoft.com/office/powerpoint/2010/main" val="1414825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Florent</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22</a:t>
            </a:fld>
            <a:endParaRPr lang="fr-FR"/>
          </a:p>
        </p:txBody>
      </p:sp>
    </p:spTree>
    <p:extLst>
      <p:ext uri="{BB962C8B-B14F-4D97-AF65-F5344CB8AC3E}">
        <p14:creationId xmlns:p14="http://schemas.microsoft.com/office/powerpoint/2010/main" val="561160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4DD123-516D-E43C-E423-42110387192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721449A-7016-6BCE-F9A3-F237696EC7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7108D45-6149-47A4-E8C6-70B0005E8958}"/>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5" name="Espace réservé du pied de page 4">
            <a:extLst>
              <a:ext uri="{FF2B5EF4-FFF2-40B4-BE49-F238E27FC236}">
                <a16:creationId xmlns:a16="http://schemas.microsoft.com/office/drawing/2014/main" id="{F1513013-46B6-4D52-2F80-7DC9FF19B2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51055D-4872-2528-4578-BD3CB0EAF2AD}"/>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85383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4E303F-6A14-9937-37FD-B5FFA0D3538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F4ED1F5-2A81-1E5B-84AA-ECB2CB30289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14B8E3-A9F5-F6AF-7A9D-7F760A17EF36}"/>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5" name="Espace réservé du pied de page 4">
            <a:extLst>
              <a:ext uri="{FF2B5EF4-FFF2-40B4-BE49-F238E27FC236}">
                <a16:creationId xmlns:a16="http://schemas.microsoft.com/office/drawing/2014/main" id="{273A3BB4-7370-FEE1-37F6-80B6E6E0B6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EC1160F-5F5F-B7BB-EAA7-991BE340A895}"/>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63452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EB9E38C-BB6C-6CD1-08F1-9666DDBF7CD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4EAC25C-70F0-0236-A499-A19F9528607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70DA86-938E-75B7-8993-F4424DF8BF87}"/>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5" name="Espace réservé du pied de page 4">
            <a:extLst>
              <a:ext uri="{FF2B5EF4-FFF2-40B4-BE49-F238E27FC236}">
                <a16:creationId xmlns:a16="http://schemas.microsoft.com/office/drawing/2014/main" id="{619392C0-E389-B5DF-A83A-3985C1EE0C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5F9725-3646-C2D3-18FA-6B9D33C6AD46}"/>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78030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1162A-DAD6-1F18-C5AF-633BE985867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3B41C9C-2DA2-A1F9-B178-05E314CACC3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EB029F-378B-A1FD-8E1A-F50524C91E64}"/>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5" name="Espace réservé du pied de page 4">
            <a:extLst>
              <a:ext uri="{FF2B5EF4-FFF2-40B4-BE49-F238E27FC236}">
                <a16:creationId xmlns:a16="http://schemas.microsoft.com/office/drawing/2014/main" id="{D44102B6-5B00-389D-6564-B2E0BBCCA0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8FC3F2-968E-A9BB-69A1-06875430EB93}"/>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00175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7A73F5-A800-E097-7743-D37D14CEFA96}"/>
              </a:ext>
            </a:extLst>
          </p:cNvPr>
          <p:cNvSpPr>
            <a:spLocks noGrp="1"/>
          </p:cNvSpPr>
          <p:nvPr>
            <p:ph type="title"/>
          </p:nvPr>
        </p:nvSpPr>
        <p:spPr>
          <a:xfrm>
            <a:off x="831850" y="1709738"/>
            <a:ext cx="10515600" cy="2852737"/>
          </a:xfrm>
        </p:spPr>
        <p:txBody>
          <a:bodyPr anchor="b">
            <a:normAutofit/>
          </a:bodyPr>
          <a:lstStyle>
            <a:lvl1pPr>
              <a:defRPr sz="5400"/>
            </a:lvl1pPr>
          </a:lstStyle>
          <a:p>
            <a:r>
              <a:rPr lang="fr-FR"/>
              <a:t>Modifiez le style du titre</a:t>
            </a:r>
          </a:p>
        </p:txBody>
      </p:sp>
      <p:sp>
        <p:nvSpPr>
          <p:cNvPr id="3" name="Espace réservé du texte 2">
            <a:extLst>
              <a:ext uri="{FF2B5EF4-FFF2-40B4-BE49-F238E27FC236}">
                <a16:creationId xmlns:a16="http://schemas.microsoft.com/office/drawing/2014/main" id="{15294897-0F25-F88E-FB6A-497DF353A789}"/>
              </a:ext>
            </a:extLst>
          </p:cNvPr>
          <p:cNvSpPr>
            <a:spLocks noGrp="1"/>
          </p:cNvSpPr>
          <p:nvPr>
            <p:ph type="body" idx="1"/>
          </p:nvPr>
        </p:nvSpPr>
        <p:spPr>
          <a:xfrm>
            <a:off x="831850" y="4589463"/>
            <a:ext cx="10515600" cy="1500187"/>
          </a:xfrm>
        </p:spPr>
        <p:txBody>
          <a:bodyPr>
            <a:normAutofit/>
          </a:bodyPr>
          <a:lstStyle>
            <a:lvl1pPr marL="0" indent="0">
              <a:buNone/>
              <a:defRPr sz="3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E7F2830-AE4B-5D71-DCBB-AED120C689C0}"/>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5" name="Espace réservé du pied de page 4">
            <a:extLst>
              <a:ext uri="{FF2B5EF4-FFF2-40B4-BE49-F238E27FC236}">
                <a16:creationId xmlns:a16="http://schemas.microsoft.com/office/drawing/2014/main" id="{6F642BC1-DD50-A300-6AE1-A3A49075445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050D91-7D18-5883-DCC2-DB50300BEBDD}"/>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75846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1D685C-CCE1-D3DD-50F4-4AA9C56C327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3A84885-A865-348A-F79E-ED38AC8AD88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409E5C5-E04D-341A-F167-6AB8B3791E5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C5BE943-D2A7-5FF9-0BBF-55A3ED2E6C24}"/>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6" name="Espace réservé du pied de page 5">
            <a:extLst>
              <a:ext uri="{FF2B5EF4-FFF2-40B4-BE49-F238E27FC236}">
                <a16:creationId xmlns:a16="http://schemas.microsoft.com/office/drawing/2014/main" id="{C7549E9E-CE94-B59E-2067-E7CE9836029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2A293B5-661B-B7EC-A5B8-0E642C1E410C}"/>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44015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84D51A-58C5-D313-0660-A7653BBC7E2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91DFF81-161C-3314-CE0C-DC1251D39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92040D1-A104-A430-A6CD-ABCB7366AB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2D70737-CD08-E1B2-7613-31E41E46A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BFB8D0C-F192-6936-1345-ABBCC949FE8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6A89775-CD42-852D-57DD-70690657E62C}"/>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8" name="Espace réservé du pied de page 7">
            <a:extLst>
              <a:ext uri="{FF2B5EF4-FFF2-40B4-BE49-F238E27FC236}">
                <a16:creationId xmlns:a16="http://schemas.microsoft.com/office/drawing/2014/main" id="{ECC552AB-2401-28FE-9998-90787CCB271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57ADE43-0095-000B-14F5-0BB32410D53F}"/>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31797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9A0C1D-6E37-FBFB-B18D-268BE2106D9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6363530-CA1E-2924-D92F-3434C6266ABF}"/>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4" name="Espace réservé du pied de page 3">
            <a:extLst>
              <a:ext uri="{FF2B5EF4-FFF2-40B4-BE49-F238E27FC236}">
                <a16:creationId xmlns:a16="http://schemas.microsoft.com/office/drawing/2014/main" id="{8AD114DB-B578-1976-B229-7962E150DD0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D13E776-C0FC-B18D-9821-C245359492FF}"/>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93452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C6A49BE-74ED-E199-1551-E33B76BECB93}"/>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3" name="Espace réservé du pied de page 2">
            <a:extLst>
              <a:ext uri="{FF2B5EF4-FFF2-40B4-BE49-F238E27FC236}">
                <a16:creationId xmlns:a16="http://schemas.microsoft.com/office/drawing/2014/main" id="{51141B91-7F66-D01D-12D6-90CFDADB51F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41291D9-D84F-72D6-067C-6E91DD1CE126}"/>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39286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579A51-C420-6D97-43E1-0451CFF7C2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54A8AEE-9FE0-DFA2-D983-270C354CD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CAD268F-4854-715D-37CF-0AFF352DA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6915A6-4F93-DED6-D4C2-317AE1DF6C47}"/>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6" name="Espace réservé du pied de page 5">
            <a:extLst>
              <a:ext uri="{FF2B5EF4-FFF2-40B4-BE49-F238E27FC236}">
                <a16:creationId xmlns:a16="http://schemas.microsoft.com/office/drawing/2014/main" id="{7789E3A0-A29D-BFB6-9D48-C3B3C30A6C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0E27DF2-866D-1868-A040-DAD8F4A44791}"/>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12023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91C2DB-BF4E-7592-69F8-2E3B265DBA4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0D9008C-400C-0AED-DEF9-5D856D21E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458B729-F25D-B62F-FE9D-4C6D4318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4C80FB-C977-4538-7180-B4C727698A35}"/>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6" name="Espace réservé du pied de page 5">
            <a:extLst>
              <a:ext uri="{FF2B5EF4-FFF2-40B4-BE49-F238E27FC236}">
                <a16:creationId xmlns:a16="http://schemas.microsoft.com/office/drawing/2014/main" id="{875BA5FA-9D2A-2D68-344A-4F4F5F8D441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05BDD16-4103-DB0B-6775-0B42D1F5555A}"/>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84320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074E617-7EF5-4326-0242-43F18088D2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ABD8943-C137-2543-7694-21AB206B6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803B44-DF59-0E99-13A1-249DC8EDEB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D3960-AD67-4093-BD43-25B40AABDC13}" type="datetimeFigureOut">
              <a:rPr lang="fr-FR" smtClean="0"/>
              <a:t>30/06/2025</a:t>
            </a:fld>
            <a:endParaRPr lang="fr-FR"/>
          </a:p>
        </p:txBody>
      </p:sp>
      <p:sp>
        <p:nvSpPr>
          <p:cNvPr id="5" name="Espace réservé du pied de page 4">
            <a:extLst>
              <a:ext uri="{FF2B5EF4-FFF2-40B4-BE49-F238E27FC236}">
                <a16:creationId xmlns:a16="http://schemas.microsoft.com/office/drawing/2014/main" id="{ACC7457F-C321-9164-D03B-92CC09ABAD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31A17DD-5703-C5C9-E457-78FB85D46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54CBA-C2E4-4745-BBDE-3BB70EDD42F7}" type="slidenum">
              <a:rPr lang="fr-FR" smtClean="0"/>
              <a:t>‹N°›</a:t>
            </a:fld>
            <a:endParaRPr lang="fr-FR"/>
          </a:p>
        </p:txBody>
      </p:sp>
    </p:spTree>
    <p:extLst>
      <p:ext uri="{BB962C8B-B14F-4D97-AF65-F5344CB8AC3E}">
        <p14:creationId xmlns:p14="http://schemas.microsoft.com/office/powerpoint/2010/main" val="198217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s://fbedecarrats.github.io/conservation-deforestation-madagascar/"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2" Type="http://schemas.openxmlformats.org/officeDocument/2006/relationships/tags" Target="../tags/tag22.xml"/><Relationship Id="rId16" Type="http://schemas.openxmlformats.org/officeDocument/2006/relationships/hyperlink" Target="http://www.oecd.org/dac/dac-glossary.htm#Evaluation" TargetMode="Externa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slideLayout" Target="../slideLayouts/slideLayout2.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s>
</file>

<file path=ppt/slides/_rels/slide13.xml.rels><?xml version="1.0" encoding="UTF-8" standalone="yes"?>
<Relationships xmlns="http://schemas.openxmlformats.org/package/2006/relationships"><Relationship Id="rId13" Type="http://schemas.openxmlformats.org/officeDocument/2006/relationships/tags" Target="../tags/tag47.xml"/><Relationship Id="rId18" Type="http://schemas.openxmlformats.org/officeDocument/2006/relationships/tags" Target="../tags/tag52.xml"/><Relationship Id="rId26" Type="http://schemas.openxmlformats.org/officeDocument/2006/relationships/tags" Target="../tags/tag60.xml"/><Relationship Id="rId3" Type="http://schemas.openxmlformats.org/officeDocument/2006/relationships/tags" Target="../tags/tag37.xml"/><Relationship Id="rId21" Type="http://schemas.openxmlformats.org/officeDocument/2006/relationships/tags" Target="../tags/tag55.xml"/><Relationship Id="rId34" Type="http://schemas.openxmlformats.org/officeDocument/2006/relationships/tags" Target="../tags/tag68.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5" Type="http://schemas.openxmlformats.org/officeDocument/2006/relationships/tags" Target="../tags/tag59.xml"/><Relationship Id="rId33" Type="http://schemas.openxmlformats.org/officeDocument/2006/relationships/tags" Target="../tags/tag67.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tags" Target="../tags/tag54.xml"/><Relationship Id="rId29" Type="http://schemas.openxmlformats.org/officeDocument/2006/relationships/tags" Target="../tags/tag63.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tags" Target="../tags/tag58.xml"/><Relationship Id="rId32" Type="http://schemas.openxmlformats.org/officeDocument/2006/relationships/tags" Target="../tags/tag66.xml"/><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tags" Target="../tags/tag57.xml"/><Relationship Id="rId28" Type="http://schemas.openxmlformats.org/officeDocument/2006/relationships/tags" Target="../tags/tag62.xml"/><Relationship Id="rId10" Type="http://schemas.openxmlformats.org/officeDocument/2006/relationships/tags" Target="../tags/tag44.xml"/><Relationship Id="rId19" Type="http://schemas.openxmlformats.org/officeDocument/2006/relationships/tags" Target="../tags/tag53.xml"/><Relationship Id="rId31" Type="http://schemas.openxmlformats.org/officeDocument/2006/relationships/tags" Target="../tags/tag65.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tags" Target="../tags/tag56.xml"/><Relationship Id="rId27" Type="http://schemas.openxmlformats.org/officeDocument/2006/relationships/tags" Target="../tags/tag61.xml"/><Relationship Id="rId30" Type="http://schemas.openxmlformats.org/officeDocument/2006/relationships/tags" Target="../tags/tag64.xml"/><Relationship Id="rId35" Type="http://schemas.openxmlformats.org/officeDocument/2006/relationships/slideLayout" Target="../slideLayouts/slideLayout2.xml"/><Relationship Id="rId8" Type="http://schemas.openxmlformats.org/officeDocument/2006/relationships/tags" Target="../tags/tag42.xml"/></Relationships>
</file>

<file path=ppt/slides/_rels/slide14.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Layout" Target="../slideLayouts/slideLayout5.xml"/><Relationship Id="rId5" Type="http://schemas.openxmlformats.org/officeDocument/2006/relationships/tags" Target="../tags/tag73.xml"/><Relationship Id="rId4" Type="http://schemas.openxmlformats.org/officeDocument/2006/relationships/tags" Target="../tags/tag7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5.xml"/><Relationship Id="rId1" Type="http://schemas.openxmlformats.org/officeDocument/2006/relationships/tags" Target="../tags/tag7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s>
</file>

<file path=ppt/slides/_rels/slide19.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9.xml"/><Relationship Id="rId1" Type="http://schemas.openxmlformats.org/officeDocument/2006/relationships/tags" Target="../tags/tag88.xml"/></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92.xml"/><Relationship Id="rId7" Type="http://schemas.openxmlformats.org/officeDocument/2006/relationships/notesSlide" Target="../notesSlides/notesSlide4.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4.xml"/><Relationship Id="rId5" Type="http://schemas.openxmlformats.org/officeDocument/2006/relationships/tags" Target="../tags/tag94.xml"/><Relationship Id="rId10" Type="http://schemas.openxmlformats.org/officeDocument/2006/relationships/image" Target="../media/image30.png"/><Relationship Id="rId4" Type="http://schemas.openxmlformats.org/officeDocument/2006/relationships/tags" Target="../tags/tag93.xml"/><Relationship Id="rId9" Type="http://schemas.openxmlformats.org/officeDocument/2006/relationships/tags" Target="../tags/tag9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image" Target="../media/image40.png"/><Relationship Id="rId4" Type="http://schemas.openxmlformats.org/officeDocument/2006/relationships/tags" Target="../tags/tag9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50.png"/><Relationship Id="rId4" Type="http://schemas.openxmlformats.org/officeDocument/2006/relationships/tags" Target="../tags/tag9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2.xml"/><Relationship Id="rId1" Type="http://schemas.openxmlformats.org/officeDocument/2006/relationships/tags" Target="../tags/tag10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hyperlink" Target="https://fbedecarrats.github.io/conservation-deforestation-madagascar/" TargetMode="Externa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E1DA41-F454-3764-0A16-E73BF5F7AF5B}"/>
              </a:ext>
            </a:extLst>
          </p:cNvPr>
          <p:cNvSpPr>
            <a:spLocks noGrp="1"/>
          </p:cNvSpPr>
          <p:nvPr>
            <p:ph type="ctrTitle"/>
            <p:custDataLst>
              <p:tags r:id="rId1"/>
            </p:custDataLst>
          </p:nvPr>
        </p:nvSpPr>
        <p:spPr/>
        <p:txBody>
          <a:bodyPr>
            <a:noAutofit/>
          </a:bodyPr>
          <a:lstStyle/>
          <a:p>
            <a:r>
              <a:rPr lang="fr-FR" sz="4800" b="1"/>
              <a:t>Analyse économétrique de données spatiales pour évaluer l'impact de politiques et de projets</a:t>
            </a:r>
          </a:p>
        </p:txBody>
      </p:sp>
      <p:sp>
        <p:nvSpPr>
          <p:cNvPr id="3" name="Sous-titre 2">
            <a:extLst>
              <a:ext uri="{FF2B5EF4-FFF2-40B4-BE49-F238E27FC236}">
                <a16:creationId xmlns:a16="http://schemas.microsoft.com/office/drawing/2014/main" id="{4B6B8487-EDD5-B62F-63EF-B36F962DC670}"/>
              </a:ext>
            </a:extLst>
          </p:cNvPr>
          <p:cNvSpPr>
            <a:spLocks noGrp="1"/>
          </p:cNvSpPr>
          <p:nvPr>
            <p:ph type="subTitle" idx="1"/>
            <p:custDataLst>
              <p:tags r:id="rId2"/>
            </p:custDataLst>
          </p:nvPr>
        </p:nvSpPr>
        <p:spPr>
          <a:xfrm>
            <a:off x="1524000" y="3602037"/>
            <a:ext cx="9144000" cy="2311745"/>
          </a:xfrm>
        </p:spPr>
        <p:txBody>
          <a:bodyPr>
            <a:normAutofit/>
          </a:bodyPr>
          <a:lstStyle/>
          <a:p>
            <a:r>
              <a:rPr lang="fr-FR" sz="4300" b="1" dirty="0"/>
              <a:t>Introduction</a:t>
            </a:r>
          </a:p>
          <a:p>
            <a:endParaRPr lang="fr-FR" dirty="0"/>
          </a:p>
          <a:p>
            <a:r>
              <a:rPr lang="fr-FR" dirty="0"/>
              <a:t>Florent </a:t>
            </a:r>
            <a:r>
              <a:rPr lang="fr-FR" dirty="0" err="1"/>
              <a:t>Bédécarrats</a:t>
            </a:r>
            <a:r>
              <a:rPr lang="fr-FR" dirty="0"/>
              <a:t>, Thomas Thivillon</a:t>
            </a:r>
          </a:p>
        </p:txBody>
      </p:sp>
      <p:sp>
        <p:nvSpPr>
          <p:cNvPr id="4" name="ZoneTexte 3">
            <a:extLst>
              <a:ext uri="{FF2B5EF4-FFF2-40B4-BE49-F238E27FC236}">
                <a16:creationId xmlns:a16="http://schemas.microsoft.com/office/drawing/2014/main" id="{1A1CACCC-34C8-688D-65AE-4178216C3142}"/>
              </a:ext>
            </a:extLst>
          </p:cNvPr>
          <p:cNvSpPr txBox="1"/>
          <p:nvPr/>
        </p:nvSpPr>
        <p:spPr>
          <a:xfrm>
            <a:off x="467344" y="6005856"/>
            <a:ext cx="11257312" cy="646331"/>
          </a:xfrm>
          <a:prstGeom prst="rect">
            <a:avLst/>
          </a:prstGeom>
          <a:noFill/>
        </p:spPr>
        <p:txBody>
          <a:bodyPr wrap="none" rtlCol="0">
            <a:spAutoFit/>
          </a:bodyPr>
          <a:lstStyle/>
          <a:p>
            <a:r>
              <a:rPr lang="fr-FR"/>
              <a:t>Le contenu de cette formation est largement tiré de Bédécarrats, Bouvier, Houngbedji; de Montalembert, Ferry. 2022. </a:t>
            </a:r>
          </a:p>
          <a:p>
            <a:r>
              <a:rPr lang="fr-FR"/>
              <a:t>Impact des aires protégées sur la déforestation : guide de formation pratique, Tany Vao, IRD.</a:t>
            </a:r>
            <a:r>
              <a:rPr lang="fr-FR">
                <a:hlinkClick r:id="rId4"/>
              </a:rPr>
              <a:t> En ligne</a:t>
            </a:r>
            <a:r>
              <a:rPr lang="fr-FR"/>
              <a:t>.</a:t>
            </a:r>
          </a:p>
        </p:txBody>
      </p:sp>
      <p:pic>
        <p:nvPicPr>
          <p:cNvPr id="5" name="Image 4">
            <a:extLst>
              <a:ext uri="{FF2B5EF4-FFF2-40B4-BE49-F238E27FC236}">
                <a16:creationId xmlns:a16="http://schemas.microsoft.com/office/drawing/2014/main" id="{C9B0B174-1AC9-EB75-0FC7-179CEDA48B75}"/>
              </a:ext>
            </a:extLst>
          </p:cNvPr>
          <p:cNvPicPr>
            <a:picLocks noChangeAspect="1"/>
          </p:cNvPicPr>
          <p:nvPr/>
        </p:nvPicPr>
        <p:blipFill rotWithShape="1">
          <a:blip r:embed="rId5">
            <a:extLst>
              <a:ext uri="{28A0092B-C50C-407E-A947-70E740481C1C}">
                <a14:useLocalDpi xmlns:a14="http://schemas.microsoft.com/office/drawing/2010/main" val="0"/>
              </a:ext>
            </a:extLst>
          </a:blip>
          <a:srcRect t="4000" b="6167"/>
          <a:stretch/>
        </p:blipFill>
        <p:spPr bwMode="auto">
          <a:xfrm>
            <a:off x="467344" y="3404724"/>
            <a:ext cx="2793664" cy="2509058"/>
          </a:xfrm>
          <a:prstGeom prst="rect">
            <a:avLst/>
          </a:prstGeom>
          <a:ln>
            <a:noFill/>
          </a:ln>
          <a:extLst>
            <a:ext uri="{53640926-AAD7-44D8-BBD7-CCE9431645EC}">
              <a14:shadowObscured xmlns:a14="http://schemas.microsoft.com/office/drawing/2010/main"/>
            </a:ext>
          </a:extLst>
        </p:spPr>
      </p:pic>
      <p:pic>
        <p:nvPicPr>
          <p:cNvPr id="6" name="Image 5">
            <a:extLst>
              <a:ext uri="{FF2B5EF4-FFF2-40B4-BE49-F238E27FC236}">
                <a16:creationId xmlns:a16="http://schemas.microsoft.com/office/drawing/2014/main" id="{E33C37D8-4978-CFCF-E4E6-21CE1B68C99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5589" y="3638403"/>
            <a:ext cx="2799068" cy="2311745"/>
          </a:xfrm>
          <a:prstGeom prst="rect">
            <a:avLst/>
          </a:prstGeom>
        </p:spPr>
      </p:pic>
    </p:spTree>
    <p:extLst>
      <p:ext uri="{BB962C8B-B14F-4D97-AF65-F5344CB8AC3E}">
        <p14:creationId xmlns:p14="http://schemas.microsoft.com/office/powerpoint/2010/main" val="4095696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B922C7D-6B1B-BF9B-33ED-7AFE1F661739}"/>
              </a:ext>
            </a:extLst>
          </p:cNvPr>
          <p:cNvSpPr>
            <a:spLocks noGrp="1"/>
          </p:cNvSpPr>
          <p:nvPr>
            <p:ph type="title"/>
            <p:custDataLst>
              <p:tags r:id="rId1"/>
            </p:custDataLst>
          </p:nvPr>
        </p:nvSpPr>
        <p:spPr/>
        <p:txBody>
          <a:bodyPr/>
          <a:lstStyle/>
          <a:p>
            <a:r>
              <a:rPr lang="fr-FR" dirty="0"/>
              <a:t>Spécificités de l’évaluation d’impact scientifique</a:t>
            </a:r>
          </a:p>
        </p:txBody>
      </p:sp>
      <p:sp>
        <p:nvSpPr>
          <p:cNvPr id="5" name="Espace réservé du texte 4">
            <a:extLst>
              <a:ext uri="{FF2B5EF4-FFF2-40B4-BE49-F238E27FC236}">
                <a16:creationId xmlns:a16="http://schemas.microsoft.com/office/drawing/2014/main" id="{C497FE61-0F03-5032-7C2E-0226D3C68734}"/>
              </a:ext>
            </a:extLst>
          </p:cNvPr>
          <p:cNvSpPr>
            <a:spLocks noGrp="1"/>
          </p:cNvSpPr>
          <p:nvPr>
            <p:ph type="body" idx="1"/>
            <p:custDataLst>
              <p:tags r:id="rId2"/>
            </p:custDataLst>
          </p:nvPr>
        </p:nvSpPr>
        <p:spPr/>
        <p:txBody>
          <a:bodyPr/>
          <a:lstStyle/>
          <a:p>
            <a:endParaRPr lang="fr-FR"/>
          </a:p>
        </p:txBody>
      </p:sp>
    </p:spTree>
    <p:extLst>
      <p:ext uri="{BB962C8B-B14F-4D97-AF65-F5344CB8AC3E}">
        <p14:creationId xmlns:p14="http://schemas.microsoft.com/office/powerpoint/2010/main" val="62380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D0C68DA-286D-E6F5-C06F-066616F2B7CD}"/>
              </a:ext>
            </a:extLst>
          </p:cNvPr>
          <p:cNvSpPr>
            <a:spLocks noGrp="1"/>
          </p:cNvSpPr>
          <p:nvPr>
            <p:ph type="title"/>
            <p:custDataLst>
              <p:tags r:id="rId1"/>
            </p:custDataLst>
          </p:nvPr>
        </p:nvSpPr>
        <p:spPr/>
        <p:txBody>
          <a:bodyPr/>
          <a:lstStyle/>
          <a:p>
            <a:r>
              <a:rPr lang="fr-FR"/>
              <a:t>Attention aux différentes acceptions de l’évaluation</a:t>
            </a:r>
          </a:p>
        </p:txBody>
      </p:sp>
      <p:sp>
        <p:nvSpPr>
          <p:cNvPr id="5" name="Espace réservé du contenu 4">
            <a:extLst>
              <a:ext uri="{FF2B5EF4-FFF2-40B4-BE49-F238E27FC236}">
                <a16:creationId xmlns:a16="http://schemas.microsoft.com/office/drawing/2014/main" id="{564E9446-EF8F-AD29-B8B6-622EFD72AD87}"/>
              </a:ext>
            </a:extLst>
          </p:cNvPr>
          <p:cNvSpPr>
            <a:spLocks noGrp="1"/>
          </p:cNvSpPr>
          <p:nvPr>
            <p:ph idx="1"/>
            <p:custDataLst>
              <p:tags r:id="rId2"/>
            </p:custDataLst>
          </p:nvPr>
        </p:nvSpPr>
        <p:spPr/>
        <p:txBody>
          <a:bodyPr/>
          <a:lstStyle/>
          <a:p>
            <a:r>
              <a:rPr lang="fr-FR"/>
              <a:t>Terme très usité: </a:t>
            </a:r>
          </a:p>
          <a:p>
            <a:pPr lvl="1"/>
            <a:r>
              <a:rPr lang="fr-FR"/>
              <a:t>Signification parfois floue </a:t>
            </a:r>
          </a:p>
          <a:p>
            <a:pPr lvl="1"/>
            <a:r>
              <a:rPr lang="fr-FR"/>
              <a:t>Même quand bien défini : différents référentiels</a:t>
            </a:r>
          </a:p>
          <a:p>
            <a:r>
              <a:rPr lang="fr-FR"/>
              <a:t>Deux cadres bien définis qui ont des définitions différentes</a:t>
            </a:r>
          </a:p>
          <a:p>
            <a:pPr lvl="1"/>
            <a:r>
              <a:rPr lang="fr-FR"/>
              <a:t>Référentiel des politiques et projets de développement</a:t>
            </a:r>
          </a:p>
          <a:p>
            <a:pPr lvl="1"/>
            <a:r>
              <a:rPr lang="fr-FR"/>
              <a:t>Référentiel scientifique d’identification causale</a:t>
            </a:r>
          </a:p>
        </p:txBody>
      </p:sp>
    </p:spTree>
    <p:extLst>
      <p:ext uri="{BB962C8B-B14F-4D97-AF65-F5344CB8AC3E}">
        <p14:creationId xmlns:p14="http://schemas.microsoft.com/office/powerpoint/2010/main" val="3412379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4306106-855E-F05E-B3CF-AA1DAA1D59A8}"/>
              </a:ext>
            </a:extLst>
          </p:cNvPr>
          <p:cNvSpPr/>
          <p:nvPr>
            <p:custDataLst>
              <p:tags r:id="rId1"/>
            </p:custDataLst>
          </p:nvPr>
        </p:nvSpPr>
        <p:spPr>
          <a:xfrm>
            <a:off x="931288" y="3931318"/>
            <a:ext cx="2596691"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5206EEFB-DABA-6D36-4D0A-43840546A035}"/>
              </a:ext>
            </a:extLst>
          </p:cNvPr>
          <p:cNvSpPr/>
          <p:nvPr>
            <p:custDataLst>
              <p:tags r:id="rId2"/>
            </p:custDataLst>
          </p:nvPr>
        </p:nvSpPr>
        <p:spPr>
          <a:xfrm>
            <a:off x="931289" y="3554247"/>
            <a:ext cx="10422511" cy="3556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F1DD19A1-3E7B-7A89-5746-49334BB5ED6E}"/>
              </a:ext>
            </a:extLst>
          </p:cNvPr>
          <p:cNvSpPr/>
          <p:nvPr>
            <p:custDataLst>
              <p:tags r:id="rId3"/>
            </p:custDataLst>
          </p:nvPr>
        </p:nvSpPr>
        <p:spPr>
          <a:xfrm>
            <a:off x="8757109" y="3146950"/>
            <a:ext cx="2596691"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58E1CC6-3CB4-A18A-1927-FECC31E19E4D}"/>
              </a:ext>
            </a:extLst>
          </p:cNvPr>
          <p:cNvSpPr/>
          <p:nvPr>
            <p:custDataLst>
              <p:tags r:id="rId4"/>
            </p:custDataLst>
          </p:nvPr>
        </p:nvSpPr>
        <p:spPr>
          <a:xfrm>
            <a:off x="931290" y="3158927"/>
            <a:ext cx="3799002"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7B689AC-E490-B3FF-E887-4C1C1E5E3EBF}"/>
              </a:ext>
            </a:extLst>
          </p:cNvPr>
          <p:cNvSpPr/>
          <p:nvPr>
            <p:custDataLst>
              <p:tags r:id="rId5"/>
            </p:custDataLst>
          </p:nvPr>
        </p:nvSpPr>
        <p:spPr>
          <a:xfrm>
            <a:off x="6553200" y="2761252"/>
            <a:ext cx="4800600"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D874035-8A4A-3CDB-4E13-27DE7C510B00}"/>
              </a:ext>
            </a:extLst>
          </p:cNvPr>
          <p:cNvSpPr/>
          <p:nvPr>
            <p:custDataLst>
              <p:tags r:id="rId6"/>
            </p:custDataLst>
          </p:nvPr>
        </p:nvSpPr>
        <p:spPr>
          <a:xfrm>
            <a:off x="838199" y="5195739"/>
            <a:ext cx="4836737"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D2E34D5-A0FD-FBBC-66CB-A3B07FE4C80F}"/>
              </a:ext>
            </a:extLst>
          </p:cNvPr>
          <p:cNvSpPr/>
          <p:nvPr>
            <p:custDataLst>
              <p:tags r:id="rId7"/>
            </p:custDataLst>
          </p:nvPr>
        </p:nvSpPr>
        <p:spPr>
          <a:xfrm>
            <a:off x="931290" y="2761252"/>
            <a:ext cx="2688603"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15243BAC-D9B7-1E46-B140-9C5157DFF60C}"/>
              </a:ext>
            </a:extLst>
          </p:cNvPr>
          <p:cNvSpPr/>
          <p:nvPr>
            <p:custDataLst>
              <p:tags r:id="rId8"/>
            </p:custDataLst>
          </p:nvPr>
        </p:nvSpPr>
        <p:spPr>
          <a:xfrm>
            <a:off x="6938128" y="2375554"/>
            <a:ext cx="4415672"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D3A5906A-307A-7A67-F154-E8B411B8F5B0}"/>
              </a:ext>
            </a:extLst>
          </p:cNvPr>
          <p:cNvSpPr/>
          <p:nvPr>
            <p:custDataLst>
              <p:tags r:id="rId9"/>
            </p:custDataLst>
          </p:nvPr>
        </p:nvSpPr>
        <p:spPr>
          <a:xfrm>
            <a:off x="3139126" y="2375554"/>
            <a:ext cx="3799002"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FDC23EC-E528-4F91-3F85-05BC045087B4}"/>
              </a:ext>
            </a:extLst>
          </p:cNvPr>
          <p:cNvSpPr/>
          <p:nvPr>
            <p:custDataLst>
              <p:tags r:id="rId10"/>
            </p:custDataLst>
          </p:nvPr>
        </p:nvSpPr>
        <p:spPr>
          <a:xfrm>
            <a:off x="6553200" y="4432168"/>
            <a:ext cx="4800600"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45FF27BB-F789-BDB3-4DA7-19C80DD5C6A0}"/>
              </a:ext>
            </a:extLst>
          </p:cNvPr>
          <p:cNvSpPr/>
          <p:nvPr>
            <p:custDataLst>
              <p:tags r:id="rId11"/>
            </p:custDataLst>
          </p:nvPr>
        </p:nvSpPr>
        <p:spPr>
          <a:xfrm>
            <a:off x="838201" y="4799813"/>
            <a:ext cx="3253032"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23BE95D8-D9AB-26E8-F231-BDA81ABCF836}"/>
              </a:ext>
            </a:extLst>
          </p:cNvPr>
          <p:cNvSpPr/>
          <p:nvPr>
            <p:custDataLst>
              <p:tags r:id="rId12"/>
            </p:custDataLst>
          </p:nvPr>
        </p:nvSpPr>
        <p:spPr>
          <a:xfrm>
            <a:off x="1140643" y="2375555"/>
            <a:ext cx="1998483" cy="36764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6B7A7F9-FE8D-E732-98B6-C6D3E80498D5}"/>
              </a:ext>
            </a:extLst>
          </p:cNvPr>
          <p:cNvSpPr>
            <a:spLocks noGrp="1"/>
          </p:cNvSpPr>
          <p:nvPr>
            <p:ph type="title"/>
            <p:custDataLst>
              <p:tags r:id="rId13"/>
            </p:custDataLst>
          </p:nvPr>
        </p:nvSpPr>
        <p:spPr/>
        <p:txBody>
          <a:bodyPr/>
          <a:lstStyle/>
          <a:p>
            <a:r>
              <a:rPr lang="fr-FR"/>
              <a:t>Qu’est-ce que c’est que l’évaluation de politique ou de projets ?</a:t>
            </a:r>
          </a:p>
        </p:txBody>
      </p:sp>
      <p:sp>
        <p:nvSpPr>
          <p:cNvPr id="18" name="Espace réservé du contenu 2">
            <a:extLst>
              <a:ext uri="{FF2B5EF4-FFF2-40B4-BE49-F238E27FC236}">
                <a16:creationId xmlns:a16="http://schemas.microsoft.com/office/drawing/2014/main" id="{707E41FB-DCC4-06EF-A8A6-4F5D19322B16}"/>
              </a:ext>
            </a:extLst>
          </p:cNvPr>
          <p:cNvSpPr>
            <a:spLocks noGrp="1"/>
          </p:cNvSpPr>
          <p:nvPr>
            <p:ph idx="1"/>
            <p:custDataLst>
              <p:tags r:id="rId14"/>
            </p:custDataLst>
          </p:nvPr>
        </p:nvSpPr>
        <p:spPr>
          <a:xfrm>
            <a:off x="838200" y="1825625"/>
            <a:ext cx="10515600" cy="4351338"/>
          </a:xfrm>
        </p:spPr>
        <p:txBody>
          <a:bodyPr>
            <a:normAutofit/>
          </a:bodyPr>
          <a:lstStyle/>
          <a:p>
            <a:pPr eaLnBrk="1" hangingPunct="1">
              <a:defRPr/>
            </a:pPr>
            <a:r>
              <a:rPr lang="fr-FR" sz="2800"/>
              <a:t>Définition du CAD OCDE (2000) </a:t>
            </a:r>
          </a:p>
          <a:p>
            <a:pPr marL="0" indent="0" algn="just" eaLnBrk="1" hangingPunct="1">
              <a:buFont typeface="Wingdings" pitchFamily="2" charset="2"/>
              <a:buNone/>
              <a:defRPr/>
            </a:pPr>
            <a:r>
              <a:rPr lang="fr-FR" sz="2800"/>
              <a:t>« Appréciation systématique et objective d’un projet, d’un programme ou d’une politique en cours ou achevé, de sa conception, de sa mise en œuvre et de ses résultats. Le but est de déterminer la pertinence, le niveau d’atteinte des objectifs, l’efficience (…), l’impact et la durabilité».</a:t>
            </a:r>
          </a:p>
          <a:p>
            <a:pPr marL="0" indent="0" algn="just" eaLnBrk="1" hangingPunct="1">
              <a:buNone/>
              <a:defRPr/>
            </a:pPr>
            <a:r>
              <a:rPr lang="fr-FR" sz="2800"/>
              <a:t>« évaluation » désigne également un processus aussi systématique et objectif que possible par lequel on détermine la valeur et la portée d’une action de développement</a:t>
            </a:r>
          </a:p>
          <a:p>
            <a:pPr marL="0" indent="0" algn="r" eaLnBrk="1" hangingPunct="1">
              <a:spcBef>
                <a:spcPts val="0"/>
              </a:spcBef>
              <a:buClr>
                <a:srgbClr val="C00000"/>
              </a:buClr>
              <a:buFont typeface="Wingdings" pitchFamily="2" charset="2"/>
              <a:buNone/>
              <a:defRPr/>
            </a:pPr>
            <a:r>
              <a:rPr lang="fr-FR" sz="2800" i="1">
                <a:hlinkClick r:id="rId16"/>
              </a:rPr>
              <a:t>http://www.oecd.org/dac/dac-glossary.htm#Evaluation</a:t>
            </a:r>
            <a:endParaRPr lang="fr-FR" sz="2800" i="1"/>
          </a:p>
          <a:p>
            <a:endParaRPr lang="fr-FR"/>
          </a:p>
          <a:p>
            <a:endParaRPr lang="fr-FR"/>
          </a:p>
        </p:txBody>
      </p:sp>
    </p:spTree>
    <p:extLst>
      <p:ext uri="{BB962C8B-B14F-4D97-AF65-F5344CB8AC3E}">
        <p14:creationId xmlns:p14="http://schemas.microsoft.com/office/powerpoint/2010/main" val="411330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3" grpId="0" animBg="1"/>
      <p:bldP spid="12" grpId="0" animBg="1"/>
      <p:bldP spid="11" grpId="0" animBg="1"/>
      <p:bldP spid="10" grpId="0" animBg="1"/>
      <p:bldP spid="9" grpId="0" animBg="1"/>
      <p:bldP spid="8" grpId="0" animBg="1"/>
      <p:bldP spid="5" grpId="0" animBg="1"/>
      <p:bldP spid="6" grpId="0" animBg="1"/>
      <p:bldP spid="7"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21BD7-F2A6-7009-C722-AB8897B91484}"/>
              </a:ext>
            </a:extLst>
          </p:cNvPr>
          <p:cNvSpPr>
            <a:spLocks noGrp="1"/>
          </p:cNvSpPr>
          <p:nvPr>
            <p:ph type="title"/>
            <p:custDataLst>
              <p:tags r:id="rId1"/>
            </p:custDataLst>
          </p:nvPr>
        </p:nvSpPr>
        <p:spPr>
          <a:xfrm>
            <a:off x="947277" y="365125"/>
            <a:ext cx="4666657" cy="1325563"/>
          </a:xfrm>
        </p:spPr>
        <p:txBody>
          <a:bodyPr>
            <a:noAutofit/>
          </a:bodyPr>
          <a:lstStyle/>
          <a:p>
            <a:r>
              <a:rPr lang="fr-FR" sz="3600"/>
              <a:t>Relation entre logique d’intervention et critères d’évaluation</a:t>
            </a:r>
          </a:p>
        </p:txBody>
      </p:sp>
      <p:sp>
        <p:nvSpPr>
          <p:cNvPr id="3" name="Espace réservé du contenu 2">
            <a:extLst>
              <a:ext uri="{FF2B5EF4-FFF2-40B4-BE49-F238E27FC236}">
                <a16:creationId xmlns:a16="http://schemas.microsoft.com/office/drawing/2014/main" id="{B3F5E16D-53E5-D311-A067-71E35C2771CF}"/>
              </a:ext>
            </a:extLst>
          </p:cNvPr>
          <p:cNvSpPr>
            <a:spLocks noGrp="1"/>
          </p:cNvSpPr>
          <p:nvPr>
            <p:ph idx="1"/>
            <p:custDataLst>
              <p:tags r:id="rId2"/>
            </p:custDataLst>
          </p:nvPr>
        </p:nvSpPr>
        <p:spPr>
          <a:xfrm>
            <a:off x="838200" y="1825625"/>
            <a:ext cx="4248900" cy="4351338"/>
          </a:xfrm>
        </p:spPr>
        <p:txBody>
          <a:bodyPr>
            <a:normAutofit fontScale="70000" lnSpcReduction="20000"/>
          </a:bodyPr>
          <a:lstStyle/>
          <a:p>
            <a:pPr>
              <a:buFont typeface="Arial" panose="020B0604020202020204" pitchFamily="34" charset="0"/>
              <a:buChar char="•"/>
            </a:pPr>
            <a:r>
              <a:rPr lang="fr-FR" b="1"/>
              <a:t>Pertinence</a:t>
            </a:r>
            <a:r>
              <a:rPr lang="fr-FR"/>
              <a:t>: Les objectifs de l'évaluation correspondent-ils aux problèmes identifiés?</a:t>
            </a:r>
          </a:p>
          <a:p>
            <a:pPr>
              <a:buFont typeface="Arial" panose="020B0604020202020204" pitchFamily="34" charset="0"/>
              <a:buChar char="•"/>
            </a:pPr>
            <a:r>
              <a:rPr lang="fr-FR" b="1"/>
              <a:t>Cohérence</a:t>
            </a:r>
            <a:r>
              <a:rPr lang="fr-FR"/>
              <a:t>: L'intervention est-elle compatible avec le contexte général?</a:t>
            </a:r>
          </a:p>
          <a:p>
            <a:pPr>
              <a:buFont typeface="Arial" panose="020B0604020202020204" pitchFamily="34" charset="0"/>
              <a:buChar char="•"/>
            </a:pPr>
            <a:r>
              <a:rPr lang="fr-FR" b="1"/>
              <a:t>Efficacité</a:t>
            </a:r>
            <a:r>
              <a:rPr lang="fr-FR"/>
              <a:t>: L'intervention a-t-elle atteint ses objectifs prévus?</a:t>
            </a:r>
          </a:p>
          <a:p>
            <a:pPr>
              <a:buFont typeface="Arial" panose="020B0604020202020204" pitchFamily="34" charset="0"/>
              <a:buChar char="•"/>
            </a:pPr>
            <a:r>
              <a:rPr lang="fr-FR" b="1"/>
              <a:t>Efficience</a:t>
            </a:r>
            <a:r>
              <a:rPr lang="fr-FR"/>
              <a:t>: Les ressources allouées à l'intervention ont-elles été bien utilisées?</a:t>
            </a:r>
          </a:p>
          <a:p>
            <a:pPr>
              <a:buFont typeface="Arial" panose="020B0604020202020204" pitchFamily="34" charset="0"/>
              <a:buChar char="•"/>
            </a:pPr>
            <a:r>
              <a:rPr lang="fr-FR" b="1"/>
              <a:t>Impact</a:t>
            </a:r>
            <a:r>
              <a:rPr lang="fr-FR"/>
              <a:t>: L'intervention a-t-elle conduit à un changement réel et mesurable pour les bénéficiaires?</a:t>
            </a:r>
          </a:p>
          <a:p>
            <a:pPr>
              <a:buFont typeface="Arial" panose="020B0604020202020204" pitchFamily="34" charset="0"/>
              <a:buChar char="•"/>
            </a:pPr>
            <a:r>
              <a:rPr lang="fr-FR" b="1"/>
              <a:t>Durabilité/viabilité</a:t>
            </a:r>
            <a:r>
              <a:rPr lang="fr-FR"/>
              <a:t>: Les bénéfices de l'intervention peuvent-ils perdurer dans le temps?</a:t>
            </a:r>
          </a:p>
        </p:txBody>
      </p:sp>
      <p:sp>
        <p:nvSpPr>
          <p:cNvPr id="4" name="Rectangle 3">
            <a:extLst>
              <a:ext uri="{FF2B5EF4-FFF2-40B4-BE49-F238E27FC236}">
                <a16:creationId xmlns:a16="http://schemas.microsoft.com/office/drawing/2014/main" id="{2D9364B1-DA7E-EDA3-9127-4852C80C4E80}"/>
              </a:ext>
            </a:extLst>
          </p:cNvPr>
          <p:cNvSpPr>
            <a:spLocks noChangeArrowheads="1"/>
          </p:cNvSpPr>
          <p:nvPr>
            <p:custDataLst>
              <p:tags r:id="rId3"/>
            </p:custDataLst>
          </p:nvPr>
        </p:nvSpPr>
        <p:spPr bwMode="auto">
          <a:xfrm>
            <a:off x="8472239" y="2518368"/>
            <a:ext cx="1354138" cy="377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81" tIns="39840" rIns="79681" bIns="39840">
            <a:spAutoFit/>
          </a:bodyPr>
          <a:lstStyle/>
          <a:p>
            <a:pPr algn="ctr" defTabSz="796925">
              <a:lnSpc>
                <a:spcPct val="120000"/>
              </a:lnSpc>
              <a:spcAft>
                <a:spcPct val="25000"/>
              </a:spcAft>
              <a:tabLst>
                <a:tab pos="1177925" algn="l"/>
              </a:tabLst>
            </a:pPr>
            <a:r>
              <a:rPr lang="fr-BE">
                <a:solidFill>
                  <a:schemeClr val="accent2">
                    <a:lumMod val="75000"/>
                  </a:schemeClr>
                </a:solidFill>
                <a:latin typeface="Verdana" pitchFamily="34" charset="0"/>
              </a:rPr>
              <a:t>Efficacité</a:t>
            </a:r>
            <a:endParaRPr lang="fr-BE" sz="1400">
              <a:solidFill>
                <a:schemeClr val="accent2">
                  <a:lumMod val="75000"/>
                </a:schemeClr>
              </a:solidFill>
              <a:latin typeface="Verdana" pitchFamily="34" charset="0"/>
            </a:endParaRPr>
          </a:p>
        </p:txBody>
      </p:sp>
      <p:sp>
        <p:nvSpPr>
          <p:cNvPr id="6" name="AutoShape 33">
            <a:extLst>
              <a:ext uri="{FF2B5EF4-FFF2-40B4-BE49-F238E27FC236}">
                <a16:creationId xmlns:a16="http://schemas.microsoft.com/office/drawing/2014/main" id="{A374BF35-C728-2286-AD0E-D4241940BE87}"/>
              </a:ext>
            </a:extLst>
          </p:cNvPr>
          <p:cNvSpPr>
            <a:spLocks noChangeArrowheads="1"/>
          </p:cNvSpPr>
          <p:nvPr>
            <p:custDataLst>
              <p:tags r:id="rId4"/>
            </p:custDataLst>
          </p:nvPr>
        </p:nvSpPr>
        <p:spPr bwMode="auto">
          <a:xfrm rot="16200000" flipV="1">
            <a:off x="8035677" y="2480167"/>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7" name="Rectangle 6">
            <a:extLst>
              <a:ext uri="{FF2B5EF4-FFF2-40B4-BE49-F238E27FC236}">
                <a16:creationId xmlns:a16="http://schemas.microsoft.com/office/drawing/2014/main" id="{0EB9B835-2A9D-91BD-D67F-5E47FC919568}"/>
              </a:ext>
            </a:extLst>
          </p:cNvPr>
          <p:cNvSpPr>
            <a:spLocks noChangeArrowheads="1"/>
          </p:cNvSpPr>
          <p:nvPr>
            <p:custDataLst>
              <p:tags r:id="rId5"/>
            </p:custDataLst>
          </p:nvPr>
        </p:nvSpPr>
        <p:spPr bwMode="auto">
          <a:xfrm>
            <a:off x="8464302" y="1414723"/>
            <a:ext cx="1290637" cy="41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81" tIns="39840" rIns="79681" bIns="39840">
            <a:spAutoFit/>
          </a:bodyPr>
          <a:lstStyle/>
          <a:p>
            <a:pPr algn="ctr" defTabSz="796925">
              <a:lnSpc>
                <a:spcPct val="120000"/>
              </a:lnSpc>
              <a:spcAft>
                <a:spcPct val="25000"/>
              </a:spcAft>
              <a:tabLst>
                <a:tab pos="1177925" algn="l"/>
              </a:tabLst>
            </a:pPr>
            <a:r>
              <a:rPr lang="fr-BE" sz="2000">
                <a:solidFill>
                  <a:schemeClr val="accent2">
                    <a:lumMod val="75000"/>
                  </a:schemeClr>
                </a:solidFill>
                <a:latin typeface="Verdana" pitchFamily="34" charset="0"/>
              </a:rPr>
              <a:t>Impact</a:t>
            </a:r>
            <a:endParaRPr lang="fr-BE" sz="1400">
              <a:solidFill>
                <a:schemeClr val="accent2">
                  <a:lumMod val="75000"/>
                </a:schemeClr>
              </a:solidFill>
              <a:latin typeface="Verdana" pitchFamily="34" charset="0"/>
            </a:endParaRPr>
          </a:p>
        </p:txBody>
      </p:sp>
      <p:sp>
        <p:nvSpPr>
          <p:cNvPr id="8" name="AutoShape 33">
            <a:extLst>
              <a:ext uri="{FF2B5EF4-FFF2-40B4-BE49-F238E27FC236}">
                <a16:creationId xmlns:a16="http://schemas.microsoft.com/office/drawing/2014/main" id="{FC8B5699-114B-BEC5-C2D9-40615A100E87}"/>
              </a:ext>
            </a:extLst>
          </p:cNvPr>
          <p:cNvSpPr>
            <a:spLocks noChangeArrowheads="1"/>
          </p:cNvSpPr>
          <p:nvPr>
            <p:custDataLst>
              <p:tags r:id="rId6"/>
            </p:custDataLst>
          </p:nvPr>
        </p:nvSpPr>
        <p:spPr bwMode="auto">
          <a:xfrm rot="5400000">
            <a:off x="7953921" y="1409398"/>
            <a:ext cx="698500" cy="322262"/>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9" name="AutoShape 33">
            <a:extLst>
              <a:ext uri="{FF2B5EF4-FFF2-40B4-BE49-F238E27FC236}">
                <a16:creationId xmlns:a16="http://schemas.microsoft.com/office/drawing/2014/main" id="{07921562-B50C-DBAE-BDDF-FB54B9446011}"/>
              </a:ext>
            </a:extLst>
          </p:cNvPr>
          <p:cNvSpPr>
            <a:spLocks noChangeArrowheads="1"/>
          </p:cNvSpPr>
          <p:nvPr>
            <p:custDataLst>
              <p:tags r:id="rId7"/>
            </p:custDataLst>
          </p:nvPr>
        </p:nvSpPr>
        <p:spPr bwMode="auto">
          <a:xfrm rot="16200000">
            <a:off x="9681121" y="1431623"/>
            <a:ext cx="698500" cy="322262"/>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10" name="Rectangle 13">
            <a:extLst>
              <a:ext uri="{FF2B5EF4-FFF2-40B4-BE49-F238E27FC236}">
                <a16:creationId xmlns:a16="http://schemas.microsoft.com/office/drawing/2014/main" id="{429D010F-CCBE-5701-B24B-9681F21F9946}"/>
              </a:ext>
            </a:extLst>
          </p:cNvPr>
          <p:cNvSpPr>
            <a:spLocks noChangeArrowheads="1"/>
          </p:cNvSpPr>
          <p:nvPr>
            <p:custDataLst>
              <p:tags r:id="rId8"/>
            </p:custDataLst>
          </p:nvPr>
        </p:nvSpPr>
        <p:spPr bwMode="auto">
          <a:xfrm>
            <a:off x="7099974" y="443820"/>
            <a:ext cx="4144749" cy="628100"/>
          </a:xfrm>
          <a:prstGeom prst="ellipse">
            <a:avLst/>
          </a:prstGeom>
          <a:solidFill>
            <a:schemeClr val="accent1">
              <a:lumMod val="50000"/>
            </a:schemeClr>
          </a:solidFill>
          <a:ln w="9525" algn="ctr">
            <a:solidFill>
              <a:schemeClr val="accent1"/>
            </a:solidFill>
            <a:miter lim="800000"/>
            <a:headEnd/>
            <a:tailEnd/>
          </a:ln>
          <a:effectLst/>
        </p:spPr>
        <p:txBody>
          <a:bodyPr wrap="none" lIns="36000" tIns="36000" rIns="36000" bIns="36000" anchor="ctr"/>
          <a:lstStyle/>
          <a:p>
            <a:pPr algn="ctr">
              <a:spcBef>
                <a:spcPct val="50000"/>
              </a:spcBef>
            </a:pPr>
            <a:r>
              <a:rPr lang="fr-FR" sz="2400">
                <a:solidFill>
                  <a:schemeClr val="bg1"/>
                </a:solidFill>
              </a:rPr>
              <a:t>Problème/ contexte</a:t>
            </a:r>
          </a:p>
        </p:txBody>
      </p:sp>
      <p:sp>
        <p:nvSpPr>
          <p:cNvPr id="11" name="AutoShape 14">
            <a:extLst>
              <a:ext uri="{FF2B5EF4-FFF2-40B4-BE49-F238E27FC236}">
                <a16:creationId xmlns:a16="http://schemas.microsoft.com/office/drawing/2014/main" id="{C49C7BB3-2816-2F43-CFFD-6149C8944E40}"/>
              </a:ext>
            </a:extLst>
          </p:cNvPr>
          <p:cNvSpPr>
            <a:spLocks noChangeArrowheads="1"/>
          </p:cNvSpPr>
          <p:nvPr>
            <p:custDataLst>
              <p:tags r:id="rId9"/>
            </p:custDataLst>
          </p:nvPr>
        </p:nvSpPr>
        <p:spPr bwMode="auto">
          <a:xfrm>
            <a:off x="8502402" y="4461366"/>
            <a:ext cx="1368425" cy="720725"/>
          </a:xfrm>
          <a:prstGeom prst="roundRect">
            <a:avLst>
              <a:gd name="adj" fmla="val 16667"/>
            </a:avLst>
          </a:prstGeom>
          <a:solidFill>
            <a:schemeClr val="accent1"/>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Activités</a:t>
            </a:r>
          </a:p>
        </p:txBody>
      </p:sp>
      <p:cxnSp>
        <p:nvCxnSpPr>
          <p:cNvPr id="12" name="AutoShape 15">
            <a:extLst>
              <a:ext uri="{FF2B5EF4-FFF2-40B4-BE49-F238E27FC236}">
                <a16:creationId xmlns:a16="http://schemas.microsoft.com/office/drawing/2014/main" id="{1107706F-0523-7F51-AED6-99CADBAB0B6F}"/>
              </a:ext>
            </a:extLst>
          </p:cNvPr>
          <p:cNvCxnSpPr>
            <a:cxnSpLocks noChangeShapeType="1"/>
            <a:stCxn id="27" idx="0"/>
            <a:endCxn id="11" idx="2"/>
          </p:cNvCxnSpPr>
          <p:nvPr>
            <p:custDataLst>
              <p:tags r:id="rId10"/>
            </p:custDataLst>
          </p:nvPr>
        </p:nvCxnSpPr>
        <p:spPr bwMode="auto">
          <a:xfrm flipV="1">
            <a:off x="9186615" y="5182091"/>
            <a:ext cx="0" cy="142875"/>
          </a:xfrm>
          <a:prstGeom prst="straightConnector1">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utoShape 16">
            <a:extLst>
              <a:ext uri="{FF2B5EF4-FFF2-40B4-BE49-F238E27FC236}">
                <a16:creationId xmlns:a16="http://schemas.microsoft.com/office/drawing/2014/main" id="{DF65424F-7FF4-FDAF-5706-EDC332C50848}"/>
              </a:ext>
            </a:extLst>
          </p:cNvPr>
          <p:cNvSpPr>
            <a:spLocks noChangeArrowheads="1"/>
          </p:cNvSpPr>
          <p:nvPr>
            <p:custDataLst>
              <p:tags r:id="rId11"/>
            </p:custDataLst>
          </p:nvPr>
        </p:nvSpPr>
        <p:spPr bwMode="auto">
          <a:xfrm>
            <a:off x="6484690" y="3669204"/>
            <a:ext cx="1368425" cy="863600"/>
          </a:xfrm>
          <a:prstGeom prst="roundRect">
            <a:avLst>
              <a:gd name="adj" fmla="val 16667"/>
            </a:avLst>
          </a:prstGeom>
          <a:solidFill>
            <a:srgbClr val="6666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Réalisations</a:t>
            </a:r>
          </a:p>
          <a:p>
            <a:pPr algn="ctr">
              <a:spcBef>
                <a:spcPct val="50000"/>
              </a:spcBef>
            </a:pPr>
            <a:r>
              <a:rPr lang="fr-FR" sz="1600">
                <a:solidFill>
                  <a:schemeClr val="bg1"/>
                </a:solidFill>
              </a:rPr>
              <a:t>prévues</a:t>
            </a:r>
          </a:p>
        </p:txBody>
      </p:sp>
      <p:sp>
        <p:nvSpPr>
          <p:cNvPr id="14" name="AutoShape 17">
            <a:extLst>
              <a:ext uri="{FF2B5EF4-FFF2-40B4-BE49-F238E27FC236}">
                <a16:creationId xmlns:a16="http://schemas.microsoft.com/office/drawing/2014/main" id="{2BD9FFD4-E410-7FB0-B1F3-45C408EC53AE}"/>
              </a:ext>
            </a:extLst>
          </p:cNvPr>
          <p:cNvSpPr>
            <a:spLocks noChangeArrowheads="1"/>
          </p:cNvSpPr>
          <p:nvPr>
            <p:custDataLst>
              <p:tags r:id="rId12"/>
            </p:custDataLst>
          </p:nvPr>
        </p:nvSpPr>
        <p:spPr bwMode="auto">
          <a:xfrm>
            <a:off x="6484690" y="2402770"/>
            <a:ext cx="1368425" cy="834633"/>
          </a:xfrm>
          <a:prstGeom prst="roundRect">
            <a:avLst>
              <a:gd name="adj" fmla="val 16667"/>
            </a:avLst>
          </a:prstGeom>
          <a:solidFill>
            <a:srgbClr val="3333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dirty="0">
                <a:solidFill>
                  <a:schemeClr val="bg1"/>
                </a:solidFill>
              </a:rPr>
              <a:t>Objectifs </a:t>
            </a:r>
          </a:p>
          <a:p>
            <a:pPr algn="ctr">
              <a:spcBef>
                <a:spcPct val="50000"/>
              </a:spcBef>
            </a:pPr>
            <a:r>
              <a:rPr lang="fr-FR" sz="1600" dirty="0">
                <a:solidFill>
                  <a:schemeClr val="bg1"/>
                </a:solidFill>
              </a:rPr>
              <a:t>spécifiques</a:t>
            </a:r>
          </a:p>
        </p:txBody>
      </p:sp>
      <p:sp>
        <p:nvSpPr>
          <p:cNvPr id="15" name="AutoShape 18">
            <a:extLst>
              <a:ext uri="{FF2B5EF4-FFF2-40B4-BE49-F238E27FC236}">
                <a16:creationId xmlns:a16="http://schemas.microsoft.com/office/drawing/2014/main" id="{24D93A64-0D7D-A6AB-1CA9-FA63455C0E60}"/>
              </a:ext>
            </a:extLst>
          </p:cNvPr>
          <p:cNvSpPr>
            <a:spLocks noChangeArrowheads="1"/>
          </p:cNvSpPr>
          <p:nvPr>
            <p:custDataLst>
              <p:tags r:id="rId13"/>
            </p:custDataLst>
          </p:nvPr>
        </p:nvSpPr>
        <p:spPr bwMode="auto">
          <a:xfrm>
            <a:off x="6484690" y="1149841"/>
            <a:ext cx="1368425" cy="792163"/>
          </a:xfrm>
          <a:prstGeom prst="roundRect">
            <a:avLst>
              <a:gd name="adj" fmla="val 16667"/>
            </a:avLst>
          </a:prstGeom>
          <a:solidFill>
            <a:srgbClr val="000080"/>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Finalités</a:t>
            </a:r>
          </a:p>
        </p:txBody>
      </p:sp>
      <p:sp>
        <p:nvSpPr>
          <p:cNvPr id="16" name="AutoShape 19">
            <a:extLst>
              <a:ext uri="{FF2B5EF4-FFF2-40B4-BE49-F238E27FC236}">
                <a16:creationId xmlns:a16="http://schemas.microsoft.com/office/drawing/2014/main" id="{600EA94D-ED67-AE3C-5888-7A60B6918BA8}"/>
              </a:ext>
            </a:extLst>
          </p:cNvPr>
          <p:cNvSpPr>
            <a:spLocks noChangeArrowheads="1"/>
          </p:cNvSpPr>
          <p:nvPr>
            <p:custDataLst>
              <p:tags r:id="rId14"/>
            </p:custDataLst>
          </p:nvPr>
        </p:nvSpPr>
        <p:spPr bwMode="auto">
          <a:xfrm>
            <a:off x="10445502" y="3669204"/>
            <a:ext cx="1368425" cy="863600"/>
          </a:xfrm>
          <a:prstGeom prst="roundRect">
            <a:avLst>
              <a:gd name="adj" fmla="val 16667"/>
            </a:avLst>
          </a:prstGeom>
          <a:solidFill>
            <a:srgbClr val="6666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Réalisations </a:t>
            </a:r>
          </a:p>
          <a:p>
            <a:pPr algn="ctr">
              <a:spcBef>
                <a:spcPct val="50000"/>
              </a:spcBef>
            </a:pPr>
            <a:r>
              <a:rPr lang="fr-FR" sz="1600">
                <a:solidFill>
                  <a:schemeClr val="bg1"/>
                </a:solidFill>
              </a:rPr>
              <a:t>obtenues</a:t>
            </a:r>
          </a:p>
        </p:txBody>
      </p:sp>
      <p:sp>
        <p:nvSpPr>
          <p:cNvPr id="17" name="AutoShape 20">
            <a:extLst>
              <a:ext uri="{FF2B5EF4-FFF2-40B4-BE49-F238E27FC236}">
                <a16:creationId xmlns:a16="http://schemas.microsoft.com/office/drawing/2014/main" id="{BF276EB8-865C-7D82-90C1-F438D7588BAD}"/>
              </a:ext>
            </a:extLst>
          </p:cNvPr>
          <p:cNvSpPr>
            <a:spLocks noChangeArrowheads="1"/>
          </p:cNvSpPr>
          <p:nvPr>
            <p:custDataLst>
              <p:tags r:id="rId15"/>
            </p:custDataLst>
          </p:nvPr>
        </p:nvSpPr>
        <p:spPr bwMode="auto">
          <a:xfrm>
            <a:off x="10445502" y="2373804"/>
            <a:ext cx="1368425" cy="863599"/>
          </a:xfrm>
          <a:prstGeom prst="roundRect">
            <a:avLst>
              <a:gd name="adj" fmla="val 16667"/>
            </a:avLst>
          </a:prstGeom>
          <a:solidFill>
            <a:srgbClr val="3333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Résultats</a:t>
            </a:r>
          </a:p>
        </p:txBody>
      </p:sp>
      <p:sp>
        <p:nvSpPr>
          <p:cNvPr id="18" name="AutoShape 21">
            <a:extLst>
              <a:ext uri="{FF2B5EF4-FFF2-40B4-BE49-F238E27FC236}">
                <a16:creationId xmlns:a16="http://schemas.microsoft.com/office/drawing/2014/main" id="{21EB9C74-77DF-F923-8B9B-319DD83F0D97}"/>
              </a:ext>
            </a:extLst>
          </p:cNvPr>
          <p:cNvSpPr>
            <a:spLocks noChangeArrowheads="1"/>
          </p:cNvSpPr>
          <p:nvPr>
            <p:custDataLst>
              <p:tags r:id="rId16"/>
            </p:custDataLst>
          </p:nvPr>
        </p:nvSpPr>
        <p:spPr bwMode="auto">
          <a:xfrm>
            <a:off x="10445502" y="1149841"/>
            <a:ext cx="1368425" cy="792163"/>
          </a:xfrm>
          <a:prstGeom prst="roundRect">
            <a:avLst>
              <a:gd name="adj" fmla="val 16667"/>
            </a:avLst>
          </a:prstGeom>
          <a:solidFill>
            <a:srgbClr val="000080"/>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Effets </a:t>
            </a:r>
          </a:p>
        </p:txBody>
      </p:sp>
      <p:sp>
        <p:nvSpPr>
          <p:cNvPr id="19" name="AutoShape 22">
            <a:extLst>
              <a:ext uri="{FF2B5EF4-FFF2-40B4-BE49-F238E27FC236}">
                <a16:creationId xmlns:a16="http://schemas.microsoft.com/office/drawing/2014/main" id="{81664FFA-CF6B-6FE9-F2D8-AB3A675B82B2}"/>
              </a:ext>
            </a:extLst>
          </p:cNvPr>
          <p:cNvSpPr>
            <a:spLocks noChangeArrowheads="1"/>
          </p:cNvSpPr>
          <p:nvPr>
            <p:custDataLst>
              <p:tags r:id="rId17"/>
            </p:custDataLst>
          </p:nvPr>
        </p:nvSpPr>
        <p:spPr bwMode="auto">
          <a:xfrm flipV="1">
            <a:off x="7060952" y="3310429"/>
            <a:ext cx="144463"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20" name="AutoShape 23">
            <a:extLst>
              <a:ext uri="{FF2B5EF4-FFF2-40B4-BE49-F238E27FC236}">
                <a16:creationId xmlns:a16="http://schemas.microsoft.com/office/drawing/2014/main" id="{B35C0A6C-88CA-9A7A-F951-87E100F3372C}"/>
              </a:ext>
            </a:extLst>
          </p:cNvPr>
          <p:cNvSpPr>
            <a:spLocks noChangeArrowheads="1"/>
          </p:cNvSpPr>
          <p:nvPr>
            <p:custDataLst>
              <p:tags r:id="rId18"/>
            </p:custDataLst>
          </p:nvPr>
        </p:nvSpPr>
        <p:spPr bwMode="auto">
          <a:xfrm flipV="1">
            <a:off x="7060952" y="2013441"/>
            <a:ext cx="144463"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36000" tIns="36000" rIns="36000" bIns="36000" anchor="ctr"/>
          <a:lstStyle/>
          <a:p>
            <a:pPr algn="ctr">
              <a:defRPr/>
            </a:pPr>
            <a:endParaRPr lang="fr-FR" dirty="0">
              <a:solidFill>
                <a:schemeClr val="tx2"/>
              </a:solidFill>
              <a:effectLst>
                <a:outerShdw blurRad="38100" dist="38100" dir="2700000" algn="tl">
                  <a:srgbClr val="C0C0C0"/>
                </a:outerShdw>
              </a:effectLst>
              <a:cs typeface="+mn-cs"/>
            </a:endParaRPr>
          </a:p>
        </p:txBody>
      </p:sp>
      <p:sp>
        <p:nvSpPr>
          <p:cNvPr id="21" name="AutoShape 24">
            <a:extLst>
              <a:ext uri="{FF2B5EF4-FFF2-40B4-BE49-F238E27FC236}">
                <a16:creationId xmlns:a16="http://schemas.microsoft.com/office/drawing/2014/main" id="{EC3DEC27-3866-7FCB-0E32-D7FC69CC2F9C}"/>
              </a:ext>
            </a:extLst>
          </p:cNvPr>
          <p:cNvSpPr>
            <a:spLocks noChangeArrowheads="1"/>
          </p:cNvSpPr>
          <p:nvPr>
            <p:custDataLst>
              <p:tags r:id="rId19"/>
            </p:custDataLst>
          </p:nvPr>
        </p:nvSpPr>
        <p:spPr bwMode="auto">
          <a:xfrm>
            <a:off x="11021765" y="3310429"/>
            <a:ext cx="144462" cy="215900"/>
          </a:xfrm>
          <a:prstGeom prst="upArrow">
            <a:avLst>
              <a:gd name="adj1" fmla="val 50000"/>
              <a:gd name="adj2" fmla="val 37363"/>
            </a:avLst>
          </a:prstGeom>
          <a:noFill/>
          <a:ln w="9525" algn="ctr">
            <a:solidFill>
              <a:schemeClr val="tx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defRPr/>
            </a:pPr>
            <a:endParaRPr lang="fr-FR" dirty="0"/>
          </a:p>
        </p:txBody>
      </p:sp>
      <p:sp>
        <p:nvSpPr>
          <p:cNvPr id="22" name="Curved Up Arrow 27">
            <a:extLst>
              <a:ext uri="{FF2B5EF4-FFF2-40B4-BE49-F238E27FC236}">
                <a16:creationId xmlns:a16="http://schemas.microsoft.com/office/drawing/2014/main" id="{F4445CA8-60D6-2A51-F61E-4B9162E6962C}"/>
              </a:ext>
            </a:extLst>
          </p:cNvPr>
          <p:cNvSpPr>
            <a:spLocks noChangeArrowheads="1"/>
          </p:cNvSpPr>
          <p:nvPr>
            <p:custDataLst>
              <p:tags r:id="rId20"/>
            </p:custDataLst>
          </p:nvPr>
        </p:nvSpPr>
        <p:spPr bwMode="auto">
          <a:xfrm rot="17848715">
            <a:off x="9531896" y="3998610"/>
            <a:ext cx="3535362" cy="1104900"/>
          </a:xfrm>
          <a:prstGeom prst="curvedUpArrow">
            <a:avLst>
              <a:gd name="adj1" fmla="val 16769"/>
              <a:gd name="adj2" fmla="val 34427"/>
              <a:gd name="adj3" fmla="val 30995"/>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a:spcBef>
                <a:spcPct val="20000"/>
              </a:spcBef>
            </a:pPr>
            <a:endParaRPr lang="fr-FR" sz="3200">
              <a:solidFill>
                <a:srgbClr val="FFFFCC"/>
              </a:solidFill>
              <a:latin typeface="Verdana" pitchFamily="34" charset="0"/>
            </a:endParaRPr>
          </a:p>
        </p:txBody>
      </p:sp>
      <p:sp>
        <p:nvSpPr>
          <p:cNvPr id="23" name="TextBox 33">
            <a:extLst>
              <a:ext uri="{FF2B5EF4-FFF2-40B4-BE49-F238E27FC236}">
                <a16:creationId xmlns:a16="http://schemas.microsoft.com/office/drawing/2014/main" id="{2CE02DC2-7CF9-45D4-41D1-7E15B6DB26EB}"/>
              </a:ext>
            </a:extLst>
          </p:cNvPr>
          <p:cNvSpPr txBox="1">
            <a:spLocks noChangeArrowheads="1"/>
          </p:cNvSpPr>
          <p:nvPr>
            <p:custDataLst>
              <p:tags r:id="rId21"/>
            </p:custDataLst>
          </p:nvPr>
        </p:nvSpPr>
        <p:spPr bwMode="auto">
          <a:xfrm>
            <a:off x="10472490" y="5396404"/>
            <a:ext cx="112395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9681" tIns="39840" rIns="79681" bIns="39840">
            <a:spAutoFit/>
          </a:bodyPr>
          <a:lstStyle>
            <a:lvl1pPr defTabSz="796925" eaLnBrk="0" hangingPunct="0">
              <a:defRPr b="1">
                <a:solidFill>
                  <a:schemeClr val="tx1"/>
                </a:solidFill>
                <a:latin typeface="Arial" charset="0"/>
                <a:cs typeface="Arial" charset="0"/>
              </a:defRPr>
            </a:lvl1pPr>
            <a:lvl2pPr marL="742950" indent="-285750" defTabSz="796925" eaLnBrk="0" hangingPunct="0">
              <a:defRPr b="1">
                <a:solidFill>
                  <a:schemeClr val="tx1"/>
                </a:solidFill>
                <a:latin typeface="Arial" charset="0"/>
                <a:cs typeface="Arial" charset="0"/>
              </a:defRPr>
            </a:lvl2pPr>
            <a:lvl3pPr marL="1143000" indent="-228600" defTabSz="796925" eaLnBrk="0" hangingPunct="0">
              <a:defRPr b="1">
                <a:solidFill>
                  <a:schemeClr val="tx1"/>
                </a:solidFill>
                <a:latin typeface="Arial" charset="0"/>
                <a:cs typeface="Arial" charset="0"/>
              </a:defRPr>
            </a:lvl3pPr>
            <a:lvl4pPr marL="1600200" indent="-228600" defTabSz="796925" eaLnBrk="0" hangingPunct="0">
              <a:defRPr b="1">
                <a:solidFill>
                  <a:schemeClr val="tx1"/>
                </a:solidFill>
                <a:latin typeface="Arial" charset="0"/>
                <a:cs typeface="Arial" charset="0"/>
              </a:defRPr>
            </a:lvl4pPr>
            <a:lvl5pPr marL="2057400" indent="-228600" defTabSz="796925" eaLnBrk="0" hangingPunct="0">
              <a:defRPr b="1">
                <a:solidFill>
                  <a:schemeClr val="tx1"/>
                </a:solidFill>
                <a:latin typeface="Arial" charset="0"/>
                <a:cs typeface="Arial" charset="0"/>
              </a:defRPr>
            </a:lvl5pPr>
            <a:lvl6pPr marL="2514600" indent="-228600" defTabSz="796925" eaLnBrk="0" fontAlgn="base" hangingPunct="0">
              <a:spcBef>
                <a:spcPct val="0"/>
              </a:spcBef>
              <a:spcAft>
                <a:spcPct val="0"/>
              </a:spcAft>
              <a:defRPr b="1">
                <a:solidFill>
                  <a:schemeClr val="tx1"/>
                </a:solidFill>
                <a:latin typeface="Arial" charset="0"/>
                <a:cs typeface="Arial" charset="0"/>
              </a:defRPr>
            </a:lvl6pPr>
            <a:lvl7pPr marL="2971800" indent="-228600" defTabSz="796925" eaLnBrk="0" fontAlgn="base" hangingPunct="0">
              <a:spcBef>
                <a:spcPct val="0"/>
              </a:spcBef>
              <a:spcAft>
                <a:spcPct val="0"/>
              </a:spcAft>
              <a:defRPr b="1">
                <a:solidFill>
                  <a:schemeClr val="tx1"/>
                </a:solidFill>
                <a:latin typeface="Arial" charset="0"/>
                <a:cs typeface="Arial" charset="0"/>
              </a:defRPr>
            </a:lvl7pPr>
            <a:lvl8pPr marL="3429000" indent="-228600" defTabSz="796925" eaLnBrk="0" fontAlgn="base" hangingPunct="0">
              <a:spcBef>
                <a:spcPct val="0"/>
              </a:spcBef>
              <a:spcAft>
                <a:spcPct val="0"/>
              </a:spcAft>
              <a:defRPr b="1">
                <a:solidFill>
                  <a:schemeClr val="tx1"/>
                </a:solidFill>
                <a:latin typeface="Arial" charset="0"/>
                <a:cs typeface="Arial" charset="0"/>
              </a:defRPr>
            </a:lvl8pPr>
            <a:lvl9pPr marL="3886200" indent="-228600" defTabSz="796925"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20000"/>
              </a:spcBef>
            </a:pPr>
            <a:r>
              <a:rPr lang="fr-FR" sz="1400">
                <a:solidFill>
                  <a:srgbClr val="FF6600"/>
                </a:solidFill>
                <a:latin typeface="Verdana" pitchFamily="34" charset="0"/>
              </a:rPr>
              <a:t>Efficience</a:t>
            </a:r>
          </a:p>
        </p:txBody>
      </p:sp>
      <p:sp>
        <p:nvSpPr>
          <p:cNvPr id="24" name="AutoShape 33">
            <a:extLst>
              <a:ext uri="{FF2B5EF4-FFF2-40B4-BE49-F238E27FC236}">
                <a16:creationId xmlns:a16="http://schemas.microsoft.com/office/drawing/2014/main" id="{8458F3BB-5C84-3F9A-6B5D-E537656B4A38}"/>
              </a:ext>
            </a:extLst>
          </p:cNvPr>
          <p:cNvSpPr>
            <a:spLocks noChangeArrowheads="1"/>
          </p:cNvSpPr>
          <p:nvPr>
            <p:custDataLst>
              <p:tags r:id="rId22"/>
            </p:custDataLst>
          </p:nvPr>
        </p:nvSpPr>
        <p:spPr bwMode="auto">
          <a:xfrm rot="16200000" flipV="1">
            <a:off x="8035677" y="3848592"/>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25" name="Rectangle 31">
            <a:extLst>
              <a:ext uri="{FF2B5EF4-FFF2-40B4-BE49-F238E27FC236}">
                <a16:creationId xmlns:a16="http://schemas.microsoft.com/office/drawing/2014/main" id="{F4B0D119-87AD-1EA0-3346-9656D7FC7BF9}"/>
              </a:ext>
            </a:extLst>
          </p:cNvPr>
          <p:cNvSpPr>
            <a:spLocks noChangeArrowheads="1"/>
          </p:cNvSpPr>
          <p:nvPr>
            <p:custDataLst>
              <p:tags r:id="rId23"/>
            </p:custDataLst>
          </p:nvPr>
        </p:nvSpPr>
        <p:spPr bwMode="auto">
          <a:xfrm>
            <a:off x="8437360" y="3763442"/>
            <a:ext cx="1469979" cy="70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681" tIns="39840" rIns="79681" bIns="39840">
            <a:spAutoFit/>
          </a:bodyPr>
          <a:lstStyle/>
          <a:p>
            <a:pPr algn="ctr" defTabSz="796925">
              <a:lnSpc>
                <a:spcPct val="120000"/>
              </a:lnSpc>
              <a:spcAft>
                <a:spcPct val="25000"/>
              </a:spcAft>
              <a:tabLst>
                <a:tab pos="1177925" algn="l"/>
              </a:tabLst>
            </a:pPr>
            <a:r>
              <a:rPr lang="fr-BE">
                <a:solidFill>
                  <a:schemeClr val="accent2">
                    <a:lumMod val="75000"/>
                  </a:schemeClr>
                </a:solidFill>
                <a:latin typeface="Verdana" pitchFamily="34" charset="0"/>
              </a:rPr>
              <a:t>Taux de réalisation</a:t>
            </a:r>
          </a:p>
        </p:txBody>
      </p:sp>
      <p:sp>
        <p:nvSpPr>
          <p:cNvPr id="27" name="AutoShape 34">
            <a:extLst>
              <a:ext uri="{FF2B5EF4-FFF2-40B4-BE49-F238E27FC236}">
                <a16:creationId xmlns:a16="http://schemas.microsoft.com/office/drawing/2014/main" id="{E9F59865-BF9B-FE5A-CC21-622E37E9D8CC}"/>
              </a:ext>
            </a:extLst>
          </p:cNvPr>
          <p:cNvSpPr>
            <a:spLocks noChangeArrowheads="1"/>
          </p:cNvSpPr>
          <p:nvPr>
            <p:custDataLst>
              <p:tags r:id="rId24"/>
            </p:custDataLst>
          </p:nvPr>
        </p:nvSpPr>
        <p:spPr bwMode="auto">
          <a:xfrm>
            <a:off x="8502402" y="5324966"/>
            <a:ext cx="1368425" cy="720725"/>
          </a:xfrm>
          <a:prstGeom prst="roundRect">
            <a:avLst>
              <a:gd name="adj" fmla="val 16667"/>
            </a:avLst>
          </a:prstGeom>
          <a:solidFill>
            <a:srgbClr val="CC99FF"/>
          </a:solidFill>
          <a:ln w="9525" algn="ctr">
            <a:solidFill>
              <a:srgbClr val="CC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Moyens</a:t>
            </a:r>
          </a:p>
        </p:txBody>
      </p:sp>
      <p:sp>
        <p:nvSpPr>
          <p:cNvPr id="28" name="AutoShape 33">
            <a:extLst>
              <a:ext uri="{FF2B5EF4-FFF2-40B4-BE49-F238E27FC236}">
                <a16:creationId xmlns:a16="http://schemas.microsoft.com/office/drawing/2014/main" id="{AF7AE01B-EBA4-BE3F-8616-E3625540045C}"/>
              </a:ext>
            </a:extLst>
          </p:cNvPr>
          <p:cNvSpPr>
            <a:spLocks noChangeArrowheads="1"/>
          </p:cNvSpPr>
          <p:nvPr>
            <p:custDataLst>
              <p:tags r:id="rId25"/>
            </p:custDataLst>
          </p:nvPr>
        </p:nvSpPr>
        <p:spPr bwMode="auto">
          <a:xfrm rot="16200000">
            <a:off x="6874371" y="2001927"/>
            <a:ext cx="227013" cy="288925"/>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29" name="AutoShape 40">
            <a:extLst>
              <a:ext uri="{FF2B5EF4-FFF2-40B4-BE49-F238E27FC236}">
                <a16:creationId xmlns:a16="http://schemas.microsoft.com/office/drawing/2014/main" id="{5A7B4F99-EEF7-834E-06B3-59BD327B55BC}"/>
              </a:ext>
            </a:extLst>
          </p:cNvPr>
          <p:cNvSpPr>
            <a:spLocks noChangeArrowheads="1"/>
          </p:cNvSpPr>
          <p:nvPr>
            <p:custDataLst>
              <p:tags r:id="rId26"/>
            </p:custDataLst>
          </p:nvPr>
        </p:nvSpPr>
        <p:spPr bwMode="auto">
          <a:xfrm>
            <a:off x="11021765" y="1989629"/>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1" name="AutoShape 33">
            <a:extLst>
              <a:ext uri="{FF2B5EF4-FFF2-40B4-BE49-F238E27FC236}">
                <a16:creationId xmlns:a16="http://schemas.microsoft.com/office/drawing/2014/main" id="{99770A0A-14ED-8FC8-2E19-C80DB04801B2}"/>
              </a:ext>
            </a:extLst>
          </p:cNvPr>
          <p:cNvSpPr>
            <a:spLocks noChangeArrowheads="1"/>
          </p:cNvSpPr>
          <p:nvPr>
            <p:custDataLst>
              <p:tags r:id="rId27"/>
            </p:custDataLst>
          </p:nvPr>
        </p:nvSpPr>
        <p:spPr bwMode="auto">
          <a:xfrm rot="5400000" flipV="1">
            <a:off x="9731127" y="2480167"/>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32" name="AutoShape 33">
            <a:extLst>
              <a:ext uri="{FF2B5EF4-FFF2-40B4-BE49-F238E27FC236}">
                <a16:creationId xmlns:a16="http://schemas.microsoft.com/office/drawing/2014/main" id="{28BB6F38-2C07-577C-1A3A-7262EB576020}"/>
              </a:ext>
            </a:extLst>
          </p:cNvPr>
          <p:cNvSpPr>
            <a:spLocks noChangeArrowheads="1"/>
          </p:cNvSpPr>
          <p:nvPr>
            <p:custDataLst>
              <p:tags r:id="rId28"/>
            </p:custDataLst>
          </p:nvPr>
        </p:nvSpPr>
        <p:spPr bwMode="auto">
          <a:xfrm rot="5400000" flipV="1">
            <a:off x="9750177" y="3848592"/>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37" name="AutoShape 22">
            <a:extLst>
              <a:ext uri="{FF2B5EF4-FFF2-40B4-BE49-F238E27FC236}">
                <a16:creationId xmlns:a16="http://schemas.microsoft.com/office/drawing/2014/main" id="{34D8DD1E-D783-6F8E-5264-66BC7F812D20}"/>
              </a:ext>
            </a:extLst>
          </p:cNvPr>
          <p:cNvSpPr>
            <a:spLocks noChangeArrowheads="1"/>
          </p:cNvSpPr>
          <p:nvPr>
            <p:custDataLst>
              <p:tags r:id="rId29"/>
            </p:custDataLst>
          </p:nvPr>
        </p:nvSpPr>
        <p:spPr bwMode="auto">
          <a:xfrm rot="18600000" flipV="1">
            <a:off x="7947571" y="4687585"/>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8" name="AutoShape 22">
            <a:extLst>
              <a:ext uri="{FF2B5EF4-FFF2-40B4-BE49-F238E27FC236}">
                <a16:creationId xmlns:a16="http://schemas.microsoft.com/office/drawing/2014/main" id="{72CAB099-DAD0-BC52-1146-8812F2A7C916}"/>
              </a:ext>
            </a:extLst>
          </p:cNvPr>
          <p:cNvSpPr>
            <a:spLocks noChangeArrowheads="1"/>
          </p:cNvSpPr>
          <p:nvPr>
            <p:custDataLst>
              <p:tags r:id="rId30"/>
            </p:custDataLst>
          </p:nvPr>
        </p:nvSpPr>
        <p:spPr bwMode="auto">
          <a:xfrm rot="13500000" flipV="1">
            <a:off x="10170865" y="4661391"/>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9" name="Espace réservé de la date 2">
            <a:extLst>
              <a:ext uri="{FF2B5EF4-FFF2-40B4-BE49-F238E27FC236}">
                <a16:creationId xmlns:a16="http://schemas.microsoft.com/office/drawing/2014/main" id="{6B8776C9-6F81-8369-445C-41F7116AA0F8}"/>
              </a:ext>
            </a:extLst>
          </p:cNvPr>
          <p:cNvSpPr>
            <a:spLocks noGrp="1"/>
          </p:cNvSpPr>
          <p:nvPr>
            <p:ph type="dt" sz="half" idx="10"/>
            <p:custDataLst>
              <p:tags r:id="rId31"/>
            </p:custDataLst>
          </p:nvPr>
        </p:nvSpPr>
        <p:spPr>
          <a:xfrm>
            <a:off x="11264652" y="6406054"/>
            <a:ext cx="2133600" cy="185737"/>
          </a:xfrm>
        </p:spPr>
        <p:txBody>
          <a:bodyPr/>
          <a:lstStyle/>
          <a:p>
            <a:pPr>
              <a:defRPr/>
            </a:pPr>
            <a:fld id="{F9B19538-8328-489B-B6DE-FCE852F32308}" type="datetime1">
              <a:rPr lang="fr-FR" smtClean="0"/>
              <a:t>30/06/2025</a:t>
            </a:fld>
            <a:endParaRPr lang="fr-FR"/>
          </a:p>
        </p:txBody>
      </p:sp>
      <p:sp>
        <p:nvSpPr>
          <p:cNvPr id="40" name="Double flèche horizontale 4">
            <a:extLst>
              <a:ext uri="{FF2B5EF4-FFF2-40B4-BE49-F238E27FC236}">
                <a16:creationId xmlns:a16="http://schemas.microsoft.com/office/drawing/2014/main" id="{864C9394-9151-7448-6FB5-070ED3D20464}"/>
              </a:ext>
            </a:extLst>
          </p:cNvPr>
          <p:cNvSpPr/>
          <p:nvPr>
            <p:custDataLst>
              <p:tags r:id="rId32"/>
            </p:custDataLst>
          </p:nvPr>
        </p:nvSpPr>
        <p:spPr bwMode="auto">
          <a:xfrm>
            <a:off x="6096000" y="6045691"/>
            <a:ext cx="5984240" cy="737996"/>
          </a:xfrm>
          <a:prstGeom prst="leftRightArrow">
            <a:avLst/>
          </a:prstGeom>
          <a:solidFill>
            <a:srgbClr val="E88018"/>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a:ln>
                  <a:noFill/>
                </a:ln>
                <a:solidFill>
                  <a:schemeClr val="bg1"/>
                </a:solidFill>
                <a:effectLst/>
                <a:latin typeface="Arial" charset="0"/>
              </a:rPr>
              <a:t>Durabilité/viabilité</a:t>
            </a:r>
            <a:endParaRPr kumimoji="0" lang="fr-FR" sz="1800" b="1" i="0" u="none" strike="noStrike" cap="none" normalizeH="0" baseline="0" dirty="0">
              <a:ln>
                <a:noFill/>
              </a:ln>
              <a:solidFill>
                <a:schemeClr val="bg1"/>
              </a:solidFill>
              <a:effectLst/>
              <a:latin typeface="Arial" charset="0"/>
            </a:endParaRPr>
          </a:p>
        </p:txBody>
      </p:sp>
      <p:sp>
        <p:nvSpPr>
          <p:cNvPr id="41" name="Curved Left Arrow 29">
            <a:extLst>
              <a:ext uri="{FF2B5EF4-FFF2-40B4-BE49-F238E27FC236}">
                <a16:creationId xmlns:a16="http://schemas.microsoft.com/office/drawing/2014/main" id="{95894A25-40FF-D685-A215-B40E33A126A8}"/>
              </a:ext>
            </a:extLst>
          </p:cNvPr>
          <p:cNvSpPr>
            <a:spLocks noChangeArrowheads="1"/>
          </p:cNvSpPr>
          <p:nvPr>
            <p:custDataLst>
              <p:tags r:id="rId33"/>
            </p:custDataLst>
          </p:nvPr>
        </p:nvSpPr>
        <p:spPr bwMode="auto">
          <a:xfrm rot="-7637316">
            <a:off x="6052180" y="-344943"/>
            <a:ext cx="827017" cy="2450530"/>
          </a:xfrm>
          <a:prstGeom prst="curvedLeftArrow">
            <a:avLst>
              <a:gd name="adj1" fmla="val 46236"/>
              <a:gd name="adj2" fmla="val 86434"/>
              <a:gd name="adj3" fmla="val 42486"/>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a:lstStyle>
            <a:defPPr>
              <a:defRPr lang="fr-FR"/>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a:lstStyle>
          <a:p>
            <a:pPr algn="ctr">
              <a:spcBef>
                <a:spcPct val="20000"/>
              </a:spcBef>
            </a:pPr>
            <a:endParaRPr lang="fr-FR" sz="3200">
              <a:solidFill>
                <a:srgbClr val="FFFFCC"/>
              </a:solidFill>
              <a:latin typeface="Verdana" pitchFamily="34" charset="0"/>
            </a:endParaRPr>
          </a:p>
        </p:txBody>
      </p:sp>
      <p:sp>
        <p:nvSpPr>
          <p:cNvPr id="5" name="TextBox 33">
            <a:extLst>
              <a:ext uri="{FF2B5EF4-FFF2-40B4-BE49-F238E27FC236}">
                <a16:creationId xmlns:a16="http://schemas.microsoft.com/office/drawing/2014/main" id="{DEC9B310-A06C-19AC-3E1F-F9CFF8926CE8}"/>
              </a:ext>
            </a:extLst>
          </p:cNvPr>
          <p:cNvSpPr txBox="1">
            <a:spLocks noChangeArrowheads="1"/>
          </p:cNvSpPr>
          <p:nvPr>
            <p:custDataLst>
              <p:tags r:id="rId34"/>
            </p:custDataLst>
          </p:nvPr>
        </p:nvSpPr>
        <p:spPr bwMode="auto">
          <a:xfrm>
            <a:off x="5435601" y="1853237"/>
            <a:ext cx="1500088" cy="63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681" tIns="39840" rIns="79681" bIns="39840">
            <a:spAutoFit/>
          </a:bodyPr>
          <a:lstStyle>
            <a:lvl1pPr defTabSz="796925" eaLnBrk="0" hangingPunct="0">
              <a:defRPr b="1">
                <a:solidFill>
                  <a:schemeClr val="tx1"/>
                </a:solidFill>
                <a:latin typeface="Arial" charset="0"/>
                <a:cs typeface="Arial" charset="0"/>
              </a:defRPr>
            </a:lvl1pPr>
            <a:lvl2pPr marL="742950" indent="-285750" defTabSz="796925" eaLnBrk="0" hangingPunct="0">
              <a:defRPr b="1">
                <a:solidFill>
                  <a:schemeClr val="tx1"/>
                </a:solidFill>
                <a:latin typeface="Arial" charset="0"/>
                <a:cs typeface="Arial" charset="0"/>
              </a:defRPr>
            </a:lvl2pPr>
            <a:lvl3pPr marL="1143000" indent="-228600" defTabSz="796925" eaLnBrk="0" hangingPunct="0">
              <a:defRPr b="1">
                <a:solidFill>
                  <a:schemeClr val="tx1"/>
                </a:solidFill>
                <a:latin typeface="Arial" charset="0"/>
                <a:cs typeface="Arial" charset="0"/>
              </a:defRPr>
            </a:lvl3pPr>
            <a:lvl4pPr marL="1600200" indent="-228600" defTabSz="796925" eaLnBrk="0" hangingPunct="0">
              <a:defRPr b="1">
                <a:solidFill>
                  <a:schemeClr val="tx1"/>
                </a:solidFill>
                <a:latin typeface="Arial" charset="0"/>
                <a:cs typeface="Arial" charset="0"/>
              </a:defRPr>
            </a:lvl4pPr>
            <a:lvl5pPr marL="2057400" indent="-228600" defTabSz="796925" eaLnBrk="0" hangingPunct="0">
              <a:defRPr b="1">
                <a:solidFill>
                  <a:schemeClr val="tx1"/>
                </a:solidFill>
                <a:latin typeface="Arial" charset="0"/>
                <a:cs typeface="Arial" charset="0"/>
              </a:defRPr>
            </a:lvl5pPr>
            <a:lvl6pPr marL="2514600" indent="-228600" defTabSz="796925" eaLnBrk="0" fontAlgn="base" hangingPunct="0">
              <a:spcBef>
                <a:spcPct val="0"/>
              </a:spcBef>
              <a:spcAft>
                <a:spcPct val="0"/>
              </a:spcAft>
              <a:defRPr b="1">
                <a:solidFill>
                  <a:schemeClr val="tx1"/>
                </a:solidFill>
                <a:latin typeface="Arial" charset="0"/>
                <a:cs typeface="Arial" charset="0"/>
              </a:defRPr>
            </a:lvl6pPr>
            <a:lvl7pPr marL="2971800" indent="-228600" defTabSz="796925" eaLnBrk="0" fontAlgn="base" hangingPunct="0">
              <a:spcBef>
                <a:spcPct val="0"/>
              </a:spcBef>
              <a:spcAft>
                <a:spcPct val="0"/>
              </a:spcAft>
              <a:defRPr b="1">
                <a:solidFill>
                  <a:schemeClr val="tx1"/>
                </a:solidFill>
                <a:latin typeface="Arial" charset="0"/>
                <a:cs typeface="Arial" charset="0"/>
              </a:defRPr>
            </a:lvl7pPr>
            <a:lvl8pPr marL="3429000" indent="-228600" defTabSz="796925" eaLnBrk="0" fontAlgn="base" hangingPunct="0">
              <a:spcBef>
                <a:spcPct val="0"/>
              </a:spcBef>
              <a:spcAft>
                <a:spcPct val="0"/>
              </a:spcAft>
              <a:defRPr b="1">
                <a:solidFill>
                  <a:schemeClr val="tx1"/>
                </a:solidFill>
                <a:latin typeface="Arial" charset="0"/>
                <a:cs typeface="Arial" charset="0"/>
              </a:defRPr>
            </a:lvl8pPr>
            <a:lvl9pPr marL="3886200" indent="-228600" defTabSz="796925"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20000"/>
              </a:spcBef>
            </a:pPr>
            <a:r>
              <a:rPr lang="fr-FR" b="0">
                <a:solidFill>
                  <a:schemeClr val="accent2">
                    <a:lumMod val="75000"/>
                  </a:schemeClr>
                </a:solidFill>
                <a:latin typeface="Verdana" pitchFamily="34" charset="0"/>
              </a:rPr>
              <a:t>Pertinence/ cohérence</a:t>
            </a:r>
          </a:p>
        </p:txBody>
      </p:sp>
    </p:spTree>
    <p:extLst>
      <p:ext uri="{BB962C8B-B14F-4D97-AF65-F5344CB8AC3E}">
        <p14:creationId xmlns:p14="http://schemas.microsoft.com/office/powerpoint/2010/main" val="11878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7" grpId="0" animBg="1"/>
      <p:bldP spid="28" grpId="0" animBg="1"/>
      <p:bldP spid="29" grpId="0" animBg="1"/>
      <p:bldP spid="31" grpId="0" animBg="1"/>
      <p:bldP spid="32" grpId="0" animBg="1"/>
      <p:bldP spid="37" grpId="0" animBg="1"/>
      <p:bldP spid="38" grpId="0" animBg="1"/>
      <p:bldP spid="40" grpId="0" animBg="1"/>
      <p:bldP spid="41"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058BE735-A0D1-03BD-D1EC-41A61B9E662B}"/>
              </a:ext>
            </a:extLst>
          </p:cNvPr>
          <p:cNvSpPr>
            <a:spLocks noGrp="1"/>
          </p:cNvSpPr>
          <p:nvPr>
            <p:ph type="title"/>
            <p:custDataLst>
              <p:tags r:id="rId1"/>
            </p:custDataLst>
          </p:nvPr>
        </p:nvSpPr>
        <p:spPr/>
        <p:txBody>
          <a:bodyPr/>
          <a:lstStyle/>
          <a:p>
            <a:r>
              <a:rPr lang="fr-FR"/>
              <a:t>Différentes acceptions de l’impact</a:t>
            </a:r>
          </a:p>
        </p:txBody>
      </p:sp>
      <p:sp>
        <p:nvSpPr>
          <p:cNvPr id="11" name="Espace réservé du texte 10">
            <a:extLst>
              <a:ext uri="{FF2B5EF4-FFF2-40B4-BE49-F238E27FC236}">
                <a16:creationId xmlns:a16="http://schemas.microsoft.com/office/drawing/2014/main" id="{592E88BE-32E0-B2EB-7FA6-B49F5DD6FE66}"/>
              </a:ext>
            </a:extLst>
          </p:cNvPr>
          <p:cNvSpPr>
            <a:spLocks noGrp="1"/>
          </p:cNvSpPr>
          <p:nvPr>
            <p:ph type="body" idx="1"/>
            <p:custDataLst>
              <p:tags r:id="rId2"/>
            </p:custDataLst>
          </p:nvPr>
        </p:nvSpPr>
        <p:spPr/>
        <p:txBody>
          <a:bodyPr>
            <a:normAutofit/>
          </a:bodyPr>
          <a:lstStyle/>
          <a:p>
            <a:r>
              <a:rPr lang="fr-FR"/>
              <a:t>Approche classique de l’évaluation du développement</a:t>
            </a:r>
          </a:p>
        </p:txBody>
      </p:sp>
      <p:sp>
        <p:nvSpPr>
          <p:cNvPr id="12" name="Espace réservé du contenu 11">
            <a:extLst>
              <a:ext uri="{FF2B5EF4-FFF2-40B4-BE49-F238E27FC236}">
                <a16:creationId xmlns:a16="http://schemas.microsoft.com/office/drawing/2014/main" id="{0DF30545-3412-CCEA-8702-D6ABD92879B2}"/>
              </a:ext>
            </a:extLst>
          </p:cNvPr>
          <p:cNvSpPr>
            <a:spLocks noGrp="1"/>
          </p:cNvSpPr>
          <p:nvPr>
            <p:ph sz="half" idx="2"/>
            <p:custDataLst>
              <p:tags r:id="rId3"/>
            </p:custDataLst>
          </p:nvPr>
        </p:nvSpPr>
        <p:spPr/>
        <p:txBody>
          <a:bodyPr>
            <a:normAutofit fontScale="70000" lnSpcReduction="20000"/>
          </a:bodyPr>
          <a:lstStyle/>
          <a:p>
            <a:pPr>
              <a:buFont typeface="Arial" panose="020B0604020202020204" pitchFamily="34" charset="0"/>
              <a:buChar char="•"/>
            </a:pPr>
            <a:r>
              <a:rPr lang="fr-FR" b="1"/>
              <a:t>Définition</a:t>
            </a:r>
            <a:r>
              <a:rPr lang="fr-FR"/>
              <a:t> : « Mesure dans laquelle l’intervention a produit, ou devrait produire, des effets importants et de vaste portée, positifs ou négatifs, intentionnels ou non. » (CAD-OCDE, 2019) </a:t>
            </a:r>
          </a:p>
          <a:p>
            <a:pPr>
              <a:buFont typeface="Arial" panose="020B0604020202020204" pitchFamily="34" charset="0"/>
              <a:buChar char="•"/>
            </a:pPr>
            <a:r>
              <a:rPr lang="fr-FR" b="1"/>
              <a:t>Spécificités</a:t>
            </a:r>
            <a:r>
              <a:rPr lang="fr-FR"/>
              <a:t> :</a:t>
            </a:r>
          </a:p>
          <a:p>
            <a:pPr marL="742950" lvl="1" indent="-285750">
              <a:buFont typeface="Arial" panose="020B0604020202020204" pitchFamily="34" charset="0"/>
              <a:buChar char="•"/>
            </a:pPr>
            <a:r>
              <a:rPr lang="fr-FR" sz="2900"/>
              <a:t>Adopte une perspective </a:t>
            </a:r>
            <a:r>
              <a:rPr lang="fr-FR" sz="2900" b="1"/>
              <a:t>holistique</a:t>
            </a:r>
            <a:r>
              <a:rPr lang="fr-FR" sz="2900"/>
              <a:t>, englobant une gamme variée d'effets.</a:t>
            </a:r>
          </a:p>
          <a:p>
            <a:pPr marL="742950" lvl="1" indent="-285750">
              <a:buFont typeface="Arial" panose="020B0604020202020204" pitchFamily="34" charset="0"/>
              <a:buChar char="•"/>
            </a:pPr>
            <a:r>
              <a:rPr lang="fr-FR" sz="2900"/>
              <a:t>Est orientée vers des effets </a:t>
            </a:r>
            <a:r>
              <a:rPr lang="fr-FR" sz="2900" b="1"/>
              <a:t>durables</a:t>
            </a:r>
            <a:r>
              <a:rPr lang="fr-FR" sz="2900"/>
              <a:t> et de </a:t>
            </a:r>
            <a:r>
              <a:rPr lang="fr-FR" sz="2900" b="1"/>
              <a:t>long terme</a:t>
            </a:r>
            <a:r>
              <a:rPr lang="fr-FR" sz="2900"/>
              <a:t>.</a:t>
            </a:r>
          </a:p>
          <a:p>
            <a:pPr marL="742950" lvl="1" indent="-285750">
              <a:buFont typeface="Arial" panose="020B0604020202020204" pitchFamily="34" charset="0"/>
              <a:buChar char="•"/>
            </a:pPr>
            <a:r>
              <a:rPr lang="fr-FR" sz="2900"/>
              <a:t>Reconnaît l'existence d'effets </a:t>
            </a:r>
            <a:r>
              <a:rPr lang="fr-FR" sz="2900" b="1"/>
              <a:t>non intentionnels</a:t>
            </a:r>
            <a:r>
              <a:rPr lang="fr-FR" sz="2900"/>
              <a:t>, qu'ils soient positifs ou négatifs.</a:t>
            </a:r>
          </a:p>
        </p:txBody>
      </p:sp>
      <p:sp>
        <p:nvSpPr>
          <p:cNvPr id="13" name="Espace réservé du texte 12">
            <a:extLst>
              <a:ext uri="{FF2B5EF4-FFF2-40B4-BE49-F238E27FC236}">
                <a16:creationId xmlns:a16="http://schemas.microsoft.com/office/drawing/2014/main" id="{396CA74F-36E3-EE32-E082-709E06FD8859}"/>
              </a:ext>
            </a:extLst>
          </p:cNvPr>
          <p:cNvSpPr>
            <a:spLocks noGrp="1"/>
          </p:cNvSpPr>
          <p:nvPr>
            <p:ph type="body" sz="quarter" idx="3"/>
            <p:custDataLst>
              <p:tags r:id="rId4"/>
            </p:custDataLst>
          </p:nvPr>
        </p:nvSpPr>
        <p:spPr/>
        <p:txBody>
          <a:bodyPr>
            <a:normAutofit/>
          </a:bodyPr>
          <a:lstStyle/>
          <a:p>
            <a:r>
              <a:rPr lang="fr-FR"/>
              <a:t>Approches scientifiques (en particulier économétriques)</a:t>
            </a:r>
          </a:p>
        </p:txBody>
      </p:sp>
      <p:sp>
        <p:nvSpPr>
          <p:cNvPr id="14" name="Espace réservé du contenu 13">
            <a:extLst>
              <a:ext uri="{FF2B5EF4-FFF2-40B4-BE49-F238E27FC236}">
                <a16:creationId xmlns:a16="http://schemas.microsoft.com/office/drawing/2014/main" id="{441B42C4-1058-8CEC-19CC-8A9698A54A66}"/>
              </a:ext>
            </a:extLst>
          </p:cNvPr>
          <p:cNvSpPr>
            <a:spLocks noGrp="1"/>
          </p:cNvSpPr>
          <p:nvPr>
            <p:ph sz="quarter" idx="4"/>
            <p:custDataLst>
              <p:tags r:id="rId5"/>
            </p:custDataLst>
          </p:nvPr>
        </p:nvSpPr>
        <p:spPr/>
        <p:txBody>
          <a:bodyPr>
            <a:normAutofit fontScale="70000" lnSpcReduction="20000"/>
          </a:bodyPr>
          <a:lstStyle/>
          <a:p>
            <a:pPr>
              <a:buFont typeface="Arial" panose="020B0604020202020204" pitchFamily="34" charset="0"/>
              <a:buChar char="•"/>
            </a:pPr>
            <a:r>
              <a:rPr lang="fr-FR" b="1"/>
              <a:t>Définition</a:t>
            </a:r>
            <a:r>
              <a:rPr lang="fr-FR"/>
              <a:t> : « La différence entre le résultat observé avec l'intervention et le résultat qui aurait été observé sans elle. » (Angrist et Pischke, 2009)</a:t>
            </a:r>
          </a:p>
          <a:p>
            <a:pPr>
              <a:buFont typeface="Arial" panose="020B0604020202020204" pitchFamily="34" charset="0"/>
              <a:buChar char="•"/>
            </a:pPr>
            <a:r>
              <a:rPr lang="fr-FR" b="1"/>
              <a:t>Spécificités</a:t>
            </a:r>
            <a:r>
              <a:rPr lang="fr-FR"/>
              <a:t> :</a:t>
            </a:r>
          </a:p>
          <a:p>
            <a:pPr marL="742950" lvl="1" indent="-285750">
              <a:buFont typeface="Arial" panose="020B0604020202020204" pitchFamily="34" charset="0"/>
              <a:buChar char="•"/>
            </a:pPr>
            <a:r>
              <a:rPr lang="fr-FR" sz="2900"/>
              <a:t>Se focalise sur des effets </a:t>
            </a:r>
            <a:r>
              <a:rPr lang="fr-FR" sz="2900" b="1"/>
              <a:t>à court terme</a:t>
            </a:r>
            <a:r>
              <a:rPr lang="fr-FR" sz="2900"/>
              <a:t> : relèvent souvent de l'éfficacit.</a:t>
            </a:r>
          </a:p>
          <a:p>
            <a:pPr marL="742950" lvl="1" indent="-285750">
              <a:buFont typeface="Arial" panose="020B0604020202020204" pitchFamily="34" charset="0"/>
              <a:buChar char="•"/>
            </a:pPr>
            <a:r>
              <a:rPr lang="fr-FR" sz="2900"/>
              <a:t>Adopte une rigueur méthodologique pour isoler l'effet de l'intervention des autres facteurs.</a:t>
            </a:r>
          </a:p>
          <a:p>
            <a:pPr marL="742950" lvl="1" indent="-285750">
              <a:buFont typeface="Arial" panose="020B0604020202020204" pitchFamily="34" charset="0"/>
              <a:buChar char="•"/>
            </a:pPr>
            <a:r>
              <a:rPr lang="fr-FR" sz="2900"/>
              <a:t>Priorise la </a:t>
            </a:r>
            <a:r>
              <a:rPr lang="fr-FR" sz="2900" b="1"/>
              <a:t>causalité</a:t>
            </a:r>
            <a:r>
              <a:rPr lang="fr-FR" sz="2900"/>
              <a:t>, cherchant à déterminer les effets directs et mesurables d'une action.</a:t>
            </a:r>
          </a:p>
          <a:p>
            <a:endParaRPr lang="fr-FR"/>
          </a:p>
        </p:txBody>
      </p:sp>
    </p:spTree>
    <p:extLst>
      <p:ext uri="{BB962C8B-B14F-4D97-AF65-F5344CB8AC3E}">
        <p14:creationId xmlns:p14="http://schemas.microsoft.com/office/powerpoint/2010/main" val="115089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E400F466-A91D-D2CA-B1E2-E0C18A1B3FDF}"/>
              </a:ext>
            </a:extLst>
          </p:cNvPr>
          <p:cNvSpPr>
            <a:spLocks noGrp="1"/>
          </p:cNvSpPr>
          <p:nvPr>
            <p:ph type="title"/>
            <p:custDataLst>
              <p:tags r:id="rId1"/>
            </p:custDataLst>
          </p:nvPr>
        </p:nvSpPr>
        <p:spPr>
          <a:xfrm>
            <a:off x="831850" y="1709739"/>
            <a:ext cx="10515600" cy="2232342"/>
          </a:xfrm>
        </p:spPr>
        <p:txBody>
          <a:bodyPr>
            <a:normAutofit/>
          </a:bodyPr>
          <a:lstStyle/>
          <a:p>
            <a:pPr algn="ctr"/>
            <a:r>
              <a:rPr lang="fr-FR" sz="4800"/>
              <a:t>Discussion</a:t>
            </a:r>
          </a:p>
        </p:txBody>
      </p:sp>
      <p:sp>
        <p:nvSpPr>
          <p:cNvPr id="8" name="Espace réservé du texte 7">
            <a:extLst>
              <a:ext uri="{FF2B5EF4-FFF2-40B4-BE49-F238E27FC236}">
                <a16:creationId xmlns:a16="http://schemas.microsoft.com/office/drawing/2014/main" id="{8BA47168-526C-482B-4A6D-E14A0C0A3BF9}"/>
              </a:ext>
            </a:extLst>
          </p:cNvPr>
          <p:cNvSpPr>
            <a:spLocks noGrp="1"/>
          </p:cNvSpPr>
          <p:nvPr>
            <p:ph type="body" idx="1"/>
            <p:custDataLst>
              <p:tags r:id="rId2"/>
            </p:custDataLst>
          </p:nvPr>
        </p:nvSpPr>
        <p:spPr>
          <a:xfrm>
            <a:off x="831850" y="4589463"/>
            <a:ext cx="10515600" cy="1500187"/>
          </a:xfrm>
        </p:spPr>
        <p:txBody>
          <a:bodyPr>
            <a:normAutofit/>
          </a:bodyPr>
          <a:lstStyle/>
          <a:p>
            <a:r>
              <a:rPr lang="fr-FR" sz="3200" i="1"/>
              <a:t>Que pensez-vous de ces définitions de l’impact ? </a:t>
            </a:r>
          </a:p>
          <a:p>
            <a:r>
              <a:rPr lang="fr-FR" sz="3200" i="1"/>
              <a:t>Qu’est-ce qui manque selon vous ?</a:t>
            </a:r>
            <a:endParaRPr lang="fr-FR" sz="3200"/>
          </a:p>
        </p:txBody>
      </p:sp>
    </p:spTree>
    <p:extLst>
      <p:ext uri="{BB962C8B-B14F-4D97-AF65-F5344CB8AC3E}">
        <p14:creationId xmlns:p14="http://schemas.microsoft.com/office/powerpoint/2010/main" val="3929253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0A0B5D-C486-30EC-02B5-6382AE1632DF}"/>
              </a:ext>
            </a:extLst>
          </p:cNvPr>
          <p:cNvSpPr>
            <a:spLocks noGrp="1"/>
          </p:cNvSpPr>
          <p:nvPr>
            <p:ph type="title"/>
            <p:custDataLst>
              <p:tags r:id="rId1"/>
            </p:custDataLst>
          </p:nvPr>
        </p:nvSpPr>
        <p:spPr/>
        <p:txBody>
          <a:bodyPr/>
          <a:lstStyle/>
          <a:p>
            <a:r>
              <a:rPr lang="fr-FR"/>
              <a:t>Les enjeux de l’évaluation d’impact</a:t>
            </a:r>
          </a:p>
        </p:txBody>
      </p:sp>
      <p:sp>
        <p:nvSpPr>
          <p:cNvPr id="3" name="Espace réservé du texte 2">
            <a:extLst>
              <a:ext uri="{FF2B5EF4-FFF2-40B4-BE49-F238E27FC236}">
                <a16:creationId xmlns:a16="http://schemas.microsoft.com/office/drawing/2014/main" id="{FA8482B7-E5EE-9951-8F77-EFC9338520C3}"/>
              </a:ext>
            </a:extLst>
          </p:cNvPr>
          <p:cNvSpPr>
            <a:spLocks noGrp="1"/>
          </p:cNvSpPr>
          <p:nvPr>
            <p:ph type="body" idx="1"/>
            <p:custDataLst>
              <p:tags r:id="rId2"/>
            </p:custDataLst>
          </p:nvPr>
        </p:nvSpPr>
        <p:spPr/>
        <p:txBody>
          <a:bodyPr/>
          <a:lstStyle/>
          <a:p>
            <a:r>
              <a:rPr lang="fr-FR" b="1"/>
              <a:t>Le problème d'identification et les corrélations fallacieuses</a:t>
            </a:r>
          </a:p>
        </p:txBody>
      </p:sp>
    </p:spTree>
    <p:extLst>
      <p:ext uri="{BB962C8B-B14F-4D97-AF65-F5344CB8AC3E}">
        <p14:creationId xmlns:p14="http://schemas.microsoft.com/office/powerpoint/2010/main" val="218442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BEE371C-86A1-4D0F-B291-75EE95D71BD5}"/>
              </a:ext>
            </a:extLst>
          </p:cNvPr>
          <p:cNvSpPr>
            <a:spLocks noGrp="1"/>
          </p:cNvSpPr>
          <p:nvPr>
            <p:ph type="title"/>
            <p:custDataLst>
              <p:tags r:id="rId1"/>
            </p:custDataLst>
          </p:nvPr>
        </p:nvSpPr>
        <p:spPr/>
        <p:txBody>
          <a:bodyPr/>
          <a:lstStyle/>
          <a:p>
            <a:r>
              <a:rPr lang="fr-FR"/>
              <a:t>Le problème d'identification (exemple 1)</a:t>
            </a:r>
          </a:p>
        </p:txBody>
      </p:sp>
      <p:sp>
        <p:nvSpPr>
          <p:cNvPr id="5" name="Espace réservé du contenu 4">
            <a:extLst>
              <a:ext uri="{FF2B5EF4-FFF2-40B4-BE49-F238E27FC236}">
                <a16:creationId xmlns:a16="http://schemas.microsoft.com/office/drawing/2014/main" id="{8E916748-5DF1-13C0-2E6F-CCDF408FB7DD}"/>
              </a:ext>
            </a:extLst>
          </p:cNvPr>
          <p:cNvSpPr>
            <a:spLocks noGrp="1"/>
          </p:cNvSpPr>
          <p:nvPr>
            <p:ph idx="1"/>
            <p:custDataLst>
              <p:tags r:id="rId2"/>
            </p:custDataLst>
          </p:nvPr>
        </p:nvSpPr>
        <p:spPr/>
        <p:txBody>
          <a:bodyPr>
            <a:normAutofit fontScale="92500" lnSpcReduction="20000"/>
          </a:bodyPr>
          <a:lstStyle/>
          <a:p>
            <a:r>
              <a:rPr lang="fr-FR"/>
              <a:t>Exemple de Angrist et Pischke (2009, p. 10-12) tiré de l’enquête nationale sur la santé aux Etats-Unis en 2005</a:t>
            </a:r>
          </a:p>
          <a:p>
            <a:r>
              <a:rPr lang="fr-FR"/>
              <a:t>Relation entre :</a:t>
            </a:r>
          </a:p>
          <a:p>
            <a:pPr lvl="1"/>
            <a:r>
              <a:rPr lang="fr-FR"/>
              <a:t>états de santé : de 1 (excellente santé) à 5  (santé très dégradée)</a:t>
            </a:r>
          </a:p>
          <a:p>
            <a:pPr lvl="1"/>
            <a:r>
              <a:rPr lang="fr-FR"/>
              <a:t>le fait d’être allé à l’hôpital au cours des 12 derniers mois ? </a:t>
            </a:r>
          </a:p>
          <a:p>
            <a:endParaRPr lang="fr-FR"/>
          </a:p>
          <a:p>
            <a:endParaRPr lang="fr-FR"/>
          </a:p>
          <a:p>
            <a:endParaRPr lang="fr-FR"/>
          </a:p>
          <a:p>
            <a:pPr marL="0" indent="0" algn="ctr">
              <a:buNone/>
            </a:pPr>
            <a:endParaRPr lang="fr-FR"/>
          </a:p>
          <a:p>
            <a:pPr marL="0" indent="0" algn="ctr">
              <a:buNone/>
            </a:pPr>
            <a:r>
              <a:rPr lang="fr-FR"/>
              <a:t>Quelle conclusion pouvez-vous en tirer sur </a:t>
            </a:r>
            <a:br>
              <a:rPr lang="fr-FR"/>
            </a:br>
            <a:r>
              <a:rPr lang="fr-FR"/>
              <a:t>l’impact de l’hôpital sur la santé ?</a:t>
            </a:r>
          </a:p>
        </p:txBody>
      </p:sp>
      <p:graphicFrame>
        <p:nvGraphicFramePr>
          <p:cNvPr id="6" name="Tableau 5">
            <a:extLst>
              <a:ext uri="{FF2B5EF4-FFF2-40B4-BE49-F238E27FC236}">
                <a16:creationId xmlns:a16="http://schemas.microsoft.com/office/drawing/2014/main" id="{951EE40F-AB82-1721-ECAE-F6C7BD6DA8A6}"/>
              </a:ext>
            </a:extLst>
          </p:cNvPr>
          <p:cNvGraphicFramePr>
            <a:graphicFrameLocks noGrp="1"/>
          </p:cNvGraphicFramePr>
          <p:nvPr>
            <p:custDataLst>
              <p:tags r:id="rId3"/>
            </p:custDataLst>
            <p:extLst>
              <p:ext uri="{D42A27DB-BD31-4B8C-83A1-F6EECF244321}">
                <p14:modId xmlns:p14="http://schemas.microsoft.com/office/powerpoint/2010/main" val="3597500125"/>
              </p:ext>
            </p:extLst>
          </p:nvPr>
        </p:nvGraphicFramePr>
        <p:xfrm>
          <a:off x="838200" y="3677861"/>
          <a:ext cx="10515600" cy="1188720"/>
        </p:xfrm>
        <a:graphic>
          <a:graphicData uri="http://schemas.openxmlformats.org/drawingml/2006/table">
            <a:tbl>
              <a:tblPr firstRow="1" firstCol="1"/>
              <a:tblGrid>
                <a:gridCol w="2628900">
                  <a:extLst>
                    <a:ext uri="{9D8B030D-6E8A-4147-A177-3AD203B41FA5}">
                      <a16:colId xmlns:a16="http://schemas.microsoft.com/office/drawing/2014/main" val="1599695309"/>
                    </a:ext>
                  </a:extLst>
                </a:gridCol>
                <a:gridCol w="2628900">
                  <a:extLst>
                    <a:ext uri="{9D8B030D-6E8A-4147-A177-3AD203B41FA5}">
                      <a16:colId xmlns:a16="http://schemas.microsoft.com/office/drawing/2014/main" val="3005827709"/>
                    </a:ext>
                  </a:extLst>
                </a:gridCol>
                <a:gridCol w="2628900">
                  <a:extLst>
                    <a:ext uri="{9D8B030D-6E8A-4147-A177-3AD203B41FA5}">
                      <a16:colId xmlns:a16="http://schemas.microsoft.com/office/drawing/2014/main" val="880631888"/>
                    </a:ext>
                  </a:extLst>
                </a:gridCol>
                <a:gridCol w="2628900">
                  <a:extLst>
                    <a:ext uri="{9D8B030D-6E8A-4147-A177-3AD203B41FA5}">
                      <a16:colId xmlns:a16="http://schemas.microsoft.com/office/drawing/2014/main" val="1349198147"/>
                    </a:ext>
                  </a:extLst>
                </a:gridCol>
              </a:tblGrid>
              <a:tr h="0">
                <a:tc>
                  <a:txBody>
                    <a:bodyPr/>
                    <a:lstStyle/>
                    <a:p>
                      <a:r>
                        <a:rPr lang="fr-FR" sz="2000" b="1"/>
                        <a:t>Groupe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Taille de l'échantillon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Statut de santé moyen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Erreur standard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93351"/>
                  </a:ext>
                </a:extLst>
              </a:tr>
              <a:tr h="0">
                <a:tc>
                  <a:txBody>
                    <a:bodyPr/>
                    <a:lstStyle/>
                    <a:p>
                      <a:r>
                        <a:rPr lang="fr-FR" sz="2000"/>
                        <a:t>Hôpital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7774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2.79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0.014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9440692"/>
                  </a:ext>
                </a:extLst>
              </a:tr>
              <a:tr h="0">
                <a:tc>
                  <a:txBody>
                    <a:bodyPr/>
                    <a:lstStyle/>
                    <a:p>
                      <a:r>
                        <a:rPr lang="fr-FR" sz="2000"/>
                        <a:t>Sans hôpital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90049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2.07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0.003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013037"/>
                  </a:ext>
                </a:extLst>
              </a:tr>
            </a:tbl>
          </a:graphicData>
        </a:graphic>
      </p:graphicFrame>
    </p:spTree>
    <p:extLst>
      <p:ext uri="{BB962C8B-B14F-4D97-AF65-F5344CB8AC3E}">
        <p14:creationId xmlns:p14="http://schemas.microsoft.com/office/powerpoint/2010/main" val="399753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837810-A2B9-026C-C20D-BDC7A11F0055}"/>
              </a:ext>
            </a:extLst>
          </p:cNvPr>
          <p:cNvSpPr>
            <a:spLocks noGrp="1"/>
          </p:cNvSpPr>
          <p:nvPr>
            <p:ph type="title"/>
            <p:custDataLst>
              <p:tags r:id="rId1"/>
            </p:custDataLst>
          </p:nvPr>
        </p:nvSpPr>
        <p:spPr/>
        <p:txBody>
          <a:bodyPr/>
          <a:lstStyle/>
          <a:p>
            <a:r>
              <a:rPr lang="fr-FR"/>
              <a:t>Le problème d’identification (exemple 2)</a:t>
            </a:r>
          </a:p>
        </p:txBody>
      </p:sp>
      <p:sp>
        <p:nvSpPr>
          <p:cNvPr id="3" name="Espace réservé du contenu 2">
            <a:extLst>
              <a:ext uri="{FF2B5EF4-FFF2-40B4-BE49-F238E27FC236}">
                <a16:creationId xmlns:a16="http://schemas.microsoft.com/office/drawing/2014/main" id="{A7056653-CC0A-D5EF-15E5-3BA6A3BD7C2D}"/>
              </a:ext>
            </a:extLst>
          </p:cNvPr>
          <p:cNvSpPr>
            <a:spLocks noGrp="1"/>
          </p:cNvSpPr>
          <p:nvPr>
            <p:ph idx="1"/>
            <p:custDataLst>
              <p:tags r:id="rId2"/>
            </p:custDataLst>
          </p:nvPr>
        </p:nvSpPr>
        <p:spPr/>
        <p:txBody>
          <a:bodyPr/>
          <a:lstStyle/>
          <a:p>
            <a:r>
              <a:rPr lang="fr-FR"/>
              <a:t>A New York et à Chicago, on observe une étroite correspondance entre : </a:t>
            </a:r>
          </a:p>
          <a:p>
            <a:pPr lvl="1"/>
            <a:r>
              <a:rPr lang="fr-FR"/>
              <a:t>Le niveau de ventes de glaces (crèmes glacées)</a:t>
            </a:r>
          </a:p>
          <a:p>
            <a:pPr lvl="1"/>
            <a:r>
              <a:rPr lang="fr-FR"/>
              <a:t>Le nombre de meurtres</a:t>
            </a:r>
          </a:p>
          <a:p>
            <a:pPr lvl="1"/>
            <a:endParaRPr lang="fr-FR"/>
          </a:p>
          <a:p>
            <a:pPr marL="0" indent="0" algn="ctr">
              <a:buNone/>
            </a:pPr>
            <a:r>
              <a:rPr lang="fr-FR"/>
              <a:t>Y a-t-il un impact de la consommation de glaces sur les meurtres ?</a:t>
            </a:r>
          </a:p>
        </p:txBody>
      </p:sp>
    </p:spTree>
    <p:extLst>
      <p:ext uri="{BB962C8B-B14F-4D97-AF65-F5344CB8AC3E}">
        <p14:creationId xmlns:p14="http://schemas.microsoft.com/office/powerpoint/2010/main" val="2334934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1983A8AC-F069-399B-F2F6-9D00DC0CD578}"/>
              </a:ext>
            </a:extLst>
          </p:cNvPr>
          <p:cNvPicPr>
            <a:picLocks noChangeAspect="1"/>
          </p:cNvPicPr>
          <p:nvPr>
            <p:custDataLst>
              <p:tags r:id="rId1"/>
            </p:custDataLst>
          </p:nvPr>
        </p:nvPicPr>
        <p:blipFill>
          <a:blip r:embed="rId5"/>
          <a:stretch>
            <a:fillRect/>
          </a:stretch>
        </p:blipFill>
        <p:spPr>
          <a:xfrm>
            <a:off x="1287397" y="1404433"/>
            <a:ext cx="8824725" cy="4313294"/>
          </a:xfrm>
          <a:prstGeom prst="rect">
            <a:avLst/>
          </a:prstGeom>
        </p:spPr>
      </p:pic>
      <p:sp>
        <p:nvSpPr>
          <p:cNvPr id="2" name="Titre 1">
            <a:extLst>
              <a:ext uri="{FF2B5EF4-FFF2-40B4-BE49-F238E27FC236}">
                <a16:creationId xmlns:a16="http://schemas.microsoft.com/office/drawing/2014/main" id="{D7524D6E-3471-8218-0DBE-B0689BF71B2B}"/>
              </a:ext>
            </a:extLst>
          </p:cNvPr>
          <p:cNvSpPr>
            <a:spLocks noGrp="1"/>
          </p:cNvSpPr>
          <p:nvPr>
            <p:ph type="title"/>
            <p:custDataLst>
              <p:tags r:id="rId2"/>
            </p:custDataLst>
          </p:nvPr>
        </p:nvSpPr>
        <p:spPr/>
        <p:txBody>
          <a:bodyPr/>
          <a:lstStyle/>
          <a:p>
            <a:r>
              <a:rPr lang="fr-FR"/>
              <a:t>Le problème d’identification (exemple 3)</a:t>
            </a:r>
          </a:p>
        </p:txBody>
      </p:sp>
      <p:sp>
        <p:nvSpPr>
          <p:cNvPr id="13" name="Espace réservé du contenu 12">
            <a:extLst>
              <a:ext uri="{FF2B5EF4-FFF2-40B4-BE49-F238E27FC236}">
                <a16:creationId xmlns:a16="http://schemas.microsoft.com/office/drawing/2014/main" id="{249094C9-245B-9BA5-29AD-78633594AC9D}"/>
              </a:ext>
            </a:extLst>
          </p:cNvPr>
          <p:cNvSpPr>
            <a:spLocks noGrp="1"/>
          </p:cNvSpPr>
          <p:nvPr>
            <p:ph idx="1"/>
            <p:custDataLst>
              <p:tags r:id="rId3"/>
            </p:custDataLst>
          </p:nvPr>
        </p:nvSpPr>
        <p:spPr/>
        <p:txBody>
          <a:bodyPr>
            <a:normAutofit fontScale="77500" lnSpcReduction="20000"/>
          </a:bodyPr>
          <a:lstStyle/>
          <a:p>
            <a:endParaRPr lang="fr-FR"/>
          </a:p>
          <a:p>
            <a:endParaRPr lang="fr-FR"/>
          </a:p>
          <a:p>
            <a:endParaRPr lang="fr-FR"/>
          </a:p>
          <a:p>
            <a:endParaRPr lang="fr-FR"/>
          </a:p>
          <a:p>
            <a:endParaRPr lang="fr-FR"/>
          </a:p>
          <a:p>
            <a:endParaRPr lang="fr-FR"/>
          </a:p>
          <a:p>
            <a:endParaRPr lang="fr-FR"/>
          </a:p>
          <a:p>
            <a:endParaRPr lang="fr-FR"/>
          </a:p>
          <a:p>
            <a:endParaRPr lang="fr-FR"/>
          </a:p>
          <a:p>
            <a:endParaRPr lang="fr-FR"/>
          </a:p>
          <a:p>
            <a:pPr marL="0" indent="0">
              <a:buNone/>
            </a:pPr>
            <a:endParaRPr lang="fr-FR"/>
          </a:p>
          <a:p>
            <a:pPr marL="0" indent="0">
              <a:buNone/>
            </a:pPr>
            <a:r>
              <a:rPr lang="fr-FR"/>
              <a:t>Source: https://tylervigen.com/spurious-correlations</a:t>
            </a:r>
          </a:p>
        </p:txBody>
      </p:sp>
    </p:spTree>
    <p:extLst>
      <p:ext uri="{BB962C8B-B14F-4D97-AF65-F5344CB8AC3E}">
        <p14:creationId xmlns:p14="http://schemas.microsoft.com/office/powerpoint/2010/main" val="210457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9C99DAE-62FE-11C5-6631-408A6D2093B6}"/>
              </a:ext>
            </a:extLst>
          </p:cNvPr>
          <p:cNvSpPr>
            <a:spLocks noGrp="1"/>
          </p:cNvSpPr>
          <p:nvPr>
            <p:ph type="title"/>
            <p:custDataLst>
              <p:tags r:id="rId1"/>
            </p:custDataLst>
          </p:nvPr>
        </p:nvSpPr>
        <p:spPr/>
        <p:txBody>
          <a:bodyPr/>
          <a:lstStyle/>
          <a:p>
            <a:r>
              <a:rPr lang="fr-FR"/>
              <a:t>Tour de table</a:t>
            </a:r>
          </a:p>
        </p:txBody>
      </p:sp>
      <p:sp>
        <p:nvSpPr>
          <p:cNvPr id="5" name="Espace réservé du texte 4">
            <a:extLst>
              <a:ext uri="{FF2B5EF4-FFF2-40B4-BE49-F238E27FC236}">
                <a16:creationId xmlns:a16="http://schemas.microsoft.com/office/drawing/2014/main" id="{B2FFA2C8-D6D6-78F7-B3B6-7B107DA910A7}"/>
              </a:ext>
            </a:extLst>
          </p:cNvPr>
          <p:cNvSpPr>
            <a:spLocks noGrp="1"/>
          </p:cNvSpPr>
          <p:nvPr>
            <p:ph type="body" idx="1"/>
            <p:custDataLst>
              <p:tags r:id="rId2"/>
            </p:custDataLst>
          </p:nvPr>
        </p:nvSpPr>
        <p:spPr/>
        <p:txBody>
          <a:bodyPr>
            <a:normAutofit fontScale="70000" lnSpcReduction="20000"/>
          </a:bodyPr>
          <a:lstStyle/>
          <a:p>
            <a:r>
              <a:rPr lang="fr-FR"/>
              <a:t>Présentation de chaque participant</a:t>
            </a:r>
          </a:p>
          <a:p>
            <a:r>
              <a:rPr lang="fr-FR"/>
              <a:t>Attendus de la formation</a:t>
            </a:r>
          </a:p>
          <a:p>
            <a:r>
              <a:rPr lang="fr-FR"/>
              <a:t>Niveau d’expérience préalable avec R, l’évaluation d’impact et les données spatiales</a:t>
            </a:r>
          </a:p>
        </p:txBody>
      </p:sp>
    </p:spTree>
    <p:extLst>
      <p:ext uri="{BB962C8B-B14F-4D97-AF65-F5344CB8AC3E}">
        <p14:creationId xmlns:p14="http://schemas.microsoft.com/office/powerpoint/2010/main" val="392062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8E2684-5C85-6A77-6F68-6B44C84ED9C4}"/>
              </a:ext>
            </a:extLst>
          </p:cNvPr>
          <p:cNvSpPr>
            <a:spLocks noGrp="1"/>
          </p:cNvSpPr>
          <p:nvPr>
            <p:ph type="title"/>
            <p:custDataLst>
              <p:tags r:id="rId1"/>
            </p:custDataLst>
          </p:nvPr>
        </p:nvSpPr>
        <p:spPr/>
        <p:txBody>
          <a:bodyPr/>
          <a:lstStyle/>
          <a:p>
            <a:r>
              <a:rPr lang="fr-FR"/>
              <a:t>Risques de biais d’identification causale si on se contente de corrélations naïves </a:t>
            </a:r>
          </a:p>
        </p:txBody>
      </p:sp>
      <p:sp>
        <p:nvSpPr>
          <p:cNvPr id="3" name="Espace réservé du contenu 2">
            <a:extLst>
              <a:ext uri="{FF2B5EF4-FFF2-40B4-BE49-F238E27FC236}">
                <a16:creationId xmlns:a16="http://schemas.microsoft.com/office/drawing/2014/main" id="{61C570EA-DAD6-57DB-32F4-9623555619E5}"/>
              </a:ext>
            </a:extLst>
          </p:cNvPr>
          <p:cNvSpPr>
            <a:spLocks noGrp="1"/>
          </p:cNvSpPr>
          <p:nvPr>
            <p:ph idx="1"/>
            <p:custDataLst>
              <p:tags r:id="rId2"/>
            </p:custDataLst>
          </p:nvPr>
        </p:nvSpPr>
        <p:spPr/>
        <p:txBody>
          <a:bodyPr>
            <a:normAutofit fontScale="92500" lnSpcReduction="20000"/>
          </a:bodyPr>
          <a:lstStyle/>
          <a:p>
            <a:pPr marL="0" indent="0">
              <a:buNone/>
            </a:pPr>
            <a:r>
              <a:rPr lang="fr-FR" b="1"/>
              <a:t>Variable confondante : </a:t>
            </a:r>
            <a:r>
              <a:rPr lang="fr-FR"/>
              <a:t>Variable Z influence à la fois X et Y. Si on omet de tenir compte de Z, on conclut à une relation causale erronée.</a:t>
            </a:r>
          </a:p>
          <a:p>
            <a:pPr>
              <a:buFont typeface="Arial" panose="020B0604020202020204" pitchFamily="34" charset="0"/>
              <a:buChar char="•"/>
            </a:pPr>
            <a:r>
              <a:rPr lang="fr-FR"/>
              <a:t>Exemple : La relation entre les ventes de glaces et les taux d'homicides est confondue par la température.</a:t>
            </a:r>
          </a:p>
          <a:p>
            <a:pPr marL="0" indent="0">
              <a:buNone/>
            </a:pPr>
            <a:r>
              <a:rPr lang="fr-FR" b="1"/>
              <a:t>Causalité simultanée ou inverse : </a:t>
            </a:r>
            <a:r>
              <a:rPr lang="fr-FR"/>
              <a:t>Lorsqu’on présuppose que c’est X qui influence B, alors que c’est B qui cause A, ou que X et Y s’influencent mutuellement. </a:t>
            </a:r>
          </a:p>
          <a:p>
            <a:r>
              <a:rPr lang="fr-FR"/>
              <a:t>Exemple : La relation entre l’hospitalisation et l’état de santé</a:t>
            </a:r>
          </a:p>
          <a:p>
            <a:pPr marL="0" indent="0">
              <a:buNone/>
            </a:pPr>
            <a:r>
              <a:rPr lang="fr-FR" b="1"/>
              <a:t>Coïncidence : </a:t>
            </a:r>
            <a:r>
              <a:rPr lang="fr-FR"/>
              <a:t>X et Y peuvent être corrélés purement par hasard, en particulier si la taille de l'échantillon est petite ou qu’on teste un grand nombre de variables.</a:t>
            </a:r>
          </a:p>
          <a:p>
            <a:r>
              <a:rPr lang="fr-FR"/>
              <a:t>Exemple : La relation entre l’âge des Miss America et les meurtres par objets brulants</a:t>
            </a:r>
          </a:p>
          <a:p>
            <a:pPr marL="0" indent="0">
              <a:buNone/>
            </a:pPr>
            <a:endParaRPr lang="fr-FR"/>
          </a:p>
        </p:txBody>
      </p:sp>
    </p:spTree>
    <p:extLst>
      <p:ext uri="{BB962C8B-B14F-4D97-AF65-F5344CB8AC3E}">
        <p14:creationId xmlns:p14="http://schemas.microsoft.com/office/powerpoint/2010/main" val="1176384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35B48-7AD7-4DC0-1887-E211563F27DB}"/>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76FD7FA7-BEB0-C6D7-6731-614990B952B3}"/>
              </a:ext>
            </a:extLst>
          </p:cNvPr>
          <p:cNvSpPr>
            <a:spLocks noGrp="1"/>
          </p:cNvSpPr>
          <p:nvPr>
            <p:ph type="title"/>
            <p:custDataLst>
              <p:tags r:id="rId1"/>
            </p:custDataLst>
          </p:nvPr>
        </p:nvSpPr>
        <p:spPr/>
        <p:txBody>
          <a:bodyPr/>
          <a:lstStyle/>
          <a:p>
            <a:r>
              <a:rPr lang="fr-FR"/>
              <a:t>Exercice</a:t>
            </a:r>
          </a:p>
        </p:txBody>
      </p:sp>
      <p:sp>
        <p:nvSpPr>
          <p:cNvPr id="5" name="Espace réservé du texte 4">
            <a:extLst>
              <a:ext uri="{FF2B5EF4-FFF2-40B4-BE49-F238E27FC236}">
                <a16:creationId xmlns:a16="http://schemas.microsoft.com/office/drawing/2014/main" id="{CEFC52A7-C8CF-B9A3-0EE2-7759D440B2B3}"/>
              </a:ext>
            </a:extLst>
          </p:cNvPr>
          <p:cNvSpPr>
            <a:spLocks noGrp="1"/>
          </p:cNvSpPr>
          <p:nvPr>
            <p:ph type="body" idx="1"/>
            <p:custDataLst>
              <p:tags r:id="rId2"/>
            </p:custDataLst>
          </p:nvPr>
        </p:nvSpPr>
        <p:spPr/>
        <p:txBody>
          <a:bodyPr>
            <a:normAutofit lnSpcReduction="10000"/>
          </a:bodyPr>
          <a:lstStyle/>
          <a:p>
            <a:r>
              <a:rPr lang="fr-FR" dirty="0"/>
              <a:t>Essayez de trouver un exemple de corrélation fallacieuse que vous avez rencontré dans votre vie professionnelle ou personnelle.</a:t>
            </a:r>
          </a:p>
        </p:txBody>
      </p:sp>
    </p:spTree>
    <p:extLst>
      <p:ext uri="{BB962C8B-B14F-4D97-AF65-F5344CB8AC3E}">
        <p14:creationId xmlns:p14="http://schemas.microsoft.com/office/powerpoint/2010/main" val="899685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0E9A98-494C-9838-F0C9-C90A4E63EBA6}"/>
              </a:ext>
            </a:extLst>
          </p:cNvPr>
          <p:cNvSpPr>
            <a:spLocks noGrp="1"/>
          </p:cNvSpPr>
          <p:nvPr>
            <p:ph type="title"/>
            <p:custDataLst>
              <p:tags r:id="rId1"/>
            </p:custDataLst>
          </p:nvPr>
        </p:nvSpPr>
        <p:spPr/>
        <p:txBody>
          <a:bodyPr/>
          <a:lstStyle/>
          <a:p>
            <a:r>
              <a:rPr lang="fr-FR"/>
              <a:t>Clarification sur les manières de formaliser des liens causaux</a:t>
            </a:r>
          </a:p>
        </p:txBody>
      </p:sp>
      <p:sp>
        <p:nvSpPr>
          <p:cNvPr id="12" name="Espace réservé du contenu 11">
            <a:extLst>
              <a:ext uri="{FF2B5EF4-FFF2-40B4-BE49-F238E27FC236}">
                <a16:creationId xmlns:a16="http://schemas.microsoft.com/office/drawing/2014/main" id="{D0C9A9E1-4F62-69D1-9314-F629BD81AA49}"/>
              </a:ext>
            </a:extLst>
          </p:cNvPr>
          <p:cNvSpPr>
            <a:spLocks noGrp="1"/>
          </p:cNvSpPr>
          <p:nvPr>
            <p:ph sz="half" idx="1"/>
            <p:custDataLst>
              <p:tags r:id="rId2"/>
            </p:custDataLst>
          </p:nvPr>
        </p:nvSpPr>
        <p:spPr>
          <a:xfrm>
            <a:off x="838200" y="1825625"/>
            <a:ext cx="5181600" cy="3129915"/>
          </a:xfrm>
        </p:spPr>
        <p:txBody>
          <a:bodyPr/>
          <a:lstStyle/>
          <a:p>
            <a:r>
              <a:rPr lang="fr-FR"/>
              <a:t>Exemple de modes de notation différentes :</a:t>
            </a:r>
          </a:p>
          <a:p>
            <a:r>
              <a:rPr lang="fr-FR"/>
              <a:t>Diagrammes acycliques orientés (DAGs)</a:t>
            </a:r>
          </a:p>
          <a:p>
            <a:r>
              <a:rPr lang="fr-FR"/>
              <a:t>Équations</a:t>
            </a:r>
          </a:p>
        </p:txBody>
      </p:sp>
      <p:sp>
        <p:nvSpPr>
          <p:cNvPr id="13" name="Espace réservé du contenu 12">
            <a:extLst>
              <a:ext uri="{FF2B5EF4-FFF2-40B4-BE49-F238E27FC236}">
                <a16:creationId xmlns:a16="http://schemas.microsoft.com/office/drawing/2014/main" id="{F5FCC089-8289-2AE7-40D3-A7937C391222}"/>
              </a:ext>
            </a:extLst>
          </p:cNvPr>
          <p:cNvSpPr>
            <a:spLocks noGrp="1"/>
          </p:cNvSpPr>
          <p:nvPr>
            <p:ph sz="half" idx="2"/>
            <p:custDataLst>
              <p:tags r:id="rId3"/>
            </p:custDataLst>
          </p:nvPr>
        </p:nvSpPr>
        <p:spPr/>
        <p:txBody>
          <a:bodyPr/>
          <a:lstStyle/>
          <a:p>
            <a:endParaRPr lang="fr-FR"/>
          </a:p>
        </p:txBody>
      </p:sp>
      <p:pic>
        <p:nvPicPr>
          <p:cNvPr id="7" name="Image 6">
            <a:extLst>
              <a:ext uri="{FF2B5EF4-FFF2-40B4-BE49-F238E27FC236}">
                <a16:creationId xmlns:a16="http://schemas.microsoft.com/office/drawing/2014/main" id="{29288105-8913-2AF7-8065-DCBE23D0B499}"/>
              </a:ext>
            </a:extLst>
          </p:cNvPr>
          <p:cNvPicPr>
            <a:picLocks noChangeAspect="1"/>
          </p:cNvPicPr>
          <p:nvPr>
            <p:custDataLst>
              <p:tags r:id="rId4"/>
            </p:custDataLst>
          </p:nvPr>
        </p:nvPicPr>
        <p:blipFill>
          <a:blip r:embed="rId8"/>
          <a:stretch>
            <a:fillRect/>
          </a:stretch>
        </p:blipFill>
        <p:spPr>
          <a:xfrm>
            <a:off x="5618480" y="1346148"/>
            <a:ext cx="5247942" cy="3609392"/>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CE65E4DE-AB49-BDDF-52A2-6275B31328F4}"/>
                  </a:ext>
                </a:extLst>
              </p:cNvPr>
              <p:cNvSpPr txBox="1"/>
              <p:nvPr>
                <p:custDataLst>
                  <p:tags r:id="rId5"/>
                </p:custDataLst>
              </p:nvPr>
            </p:nvSpPr>
            <p:spPr>
              <a:xfrm>
                <a:off x="130834" y="5054488"/>
                <a:ext cx="12082731" cy="892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2600" i="1" smtClean="0">
                              <a:latin typeface="Cambria Math" panose="02040503050406030204" pitchFamily="18" charset="0"/>
                            </a:rPr>
                          </m:ctrlPr>
                        </m:sSubPr>
                        <m:e>
                          <m:r>
                            <a:rPr lang="fr-FR" sz="2600" smtClean="0">
                              <a:latin typeface="Cambria Math" panose="02040503050406030204" pitchFamily="18" charset="0"/>
                            </a:rPr>
                            <m:t>𝐸𝑎𝑟𝑛</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r>
                        <a:rPr lang="el-GR" sz="2600" smtClean="0">
                          <a:latin typeface="Cambria Math" panose="02040503050406030204" pitchFamily="18" charset="0"/>
                        </a:rPr>
                        <m:t>𝛼</m:t>
                      </m:r>
                      <m:r>
                        <a:rPr lang="el-GR" sz="2600" smtClean="0">
                          <a:latin typeface="Cambria Math" panose="02040503050406030204" pitchFamily="18" charset="0"/>
                        </a:rPr>
                        <m:t>+</m:t>
                      </m:r>
                      <m:r>
                        <a:rPr lang="el-GR" sz="2600" smtClean="0">
                          <a:latin typeface="Cambria Math" panose="02040503050406030204" pitchFamily="18" charset="0"/>
                        </a:rPr>
                        <m:t>𝛽</m:t>
                      </m:r>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𝐸𝑑𝑢</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1</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𝑌𝑒𝑎𝑟</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2</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𝐿𝑜𝑐</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3</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𝐵𝑘𝑔</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4</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𝐽𝑜𝑏𝐶𝑥</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fr-FR" sz="2600" smtClean="0">
                              <a:latin typeface="Cambria Math" panose="02040503050406030204" pitchFamily="18" charset="0"/>
                            </a:rPr>
                            <m:t>𝜀</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oMath>
                  </m:oMathPara>
                </a14:m>
                <a:endParaRPr lang="fr-FR" sz="2600"/>
              </a:p>
              <a:p>
                <a:endParaRPr lang="fr-FR" sz="2600"/>
              </a:p>
            </p:txBody>
          </p:sp>
        </mc:Choice>
        <mc:Fallback xmlns="">
          <p:sp>
            <p:nvSpPr>
              <p:cNvPr id="10" name="ZoneTexte 9">
                <a:extLst>
                  <a:ext uri="{FF2B5EF4-FFF2-40B4-BE49-F238E27FC236}">
                    <a16:creationId xmlns:a16="http://schemas.microsoft.com/office/drawing/2014/main" id="{CE65E4DE-AB49-BDDF-52A2-6275B31328F4}"/>
                  </a:ext>
                </a:extLst>
              </p:cNvPr>
              <p:cNvSpPr txBox="1">
                <a:spLocks noRot="1" noChangeAspect="1" noMove="1" noResize="1" noEditPoints="1" noAdjustHandles="1" noChangeArrowheads="1" noChangeShapeType="1" noTextEdit="1"/>
              </p:cNvSpPr>
              <p:nvPr>
                <p:custDataLst>
                  <p:tags r:id="rId9"/>
                </p:custDataLst>
              </p:nvPr>
            </p:nvSpPr>
            <p:spPr>
              <a:xfrm>
                <a:off x="130834" y="5054488"/>
                <a:ext cx="12082731" cy="892552"/>
              </a:xfrm>
              <a:prstGeom prst="rect">
                <a:avLst/>
              </a:prstGeom>
              <a:blipFill>
                <a:blip r:embed="rId10"/>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46316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Les ingrédients d’une équation simple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a:bodyPr>
              <a:lstStyle/>
              <a:p>
                <a:pPr marL="0" indent="0">
                  <a:buNone/>
                </a:pPr>
                <a:r>
                  <a:rPr lang="fr-FR" b="1"/>
                  <a:t>Variables : </a:t>
                </a:r>
                <a:r>
                  <a:rPr lang="fr-FR"/>
                  <a:t>représentées par des lettres, elles sont soit dépendantes (expliquées par d'autres) soit indépendantes (elles expliquent)</a:t>
                </a:r>
              </a:p>
              <a:p>
                <a:pPr lvl="1"/>
                <a:r>
                  <a:rPr lang="fr-FR"/>
                  <a:t>Exemple: </a:t>
                </a:r>
                <a14:m>
                  <m:oMath xmlns:m="http://schemas.openxmlformats.org/officeDocument/2006/math">
                    <m:r>
                      <a:rPr lang="fr-FR" b="0" i="1" smtClean="0">
                        <a:latin typeface="Cambria Math" panose="02040503050406030204" pitchFamily="18" charset="0"/>
                      </a:rPr>
                      <m:t>𝑌</m:t>
                    </m:r>
                  </m:oMath>
                </a14:m>
                <a:r>
                  <a:rPr lang="fr-FR"/>
                  <a:t> pourrait représenter le revenu et </a:t>
                </a:r>
                <a14:m>
                  <m:oMath xmlns:m="http://schemas.openxmlformats.org/officeDocument/2006/math">
                    <m:r>
                      <a:rPr lang="fr-FR" i="1" smtClean="0">
                        <a:latin typeface="Cambria Math" panose="02040503050406030204" pitchFamily="18" charset="0"/>
                      </a:rPr>
                      <m:t>𝑋</m:t>
                    </m:r>
                  </m:oMath>
                </a14:m>
                <a:r>
                  <a:rPr lang="fr-FR"/>
                  <a:t> pourrait représenter des années d'éducation</a:t>
                </a:r>
              </a:p>
              <a:p>
                <a:pPr marL="0" indent="0">
                  <a:buNone/>
                </a:pPr>
                <a:r>
                  <a:rPr lang="fr-FR" b="1"/>
                  <a:t>Coefficients : </a:t>
                </a:r>
                <a:r>
                  <a:rPr lang="fr-FR"/>
                  <a:t>valeurs constantes qui déterminent la relation entre les variables</a:t>
                </a:r>
              </a:p>
              <a:p>
                <a:pPr lvl="1"/>
                <a:r>
                  <a:rPr lang="fr-FR"/>
                  <a:t>Souvent représentés par des lettres grecques comme </a:t>
                </a:r>
                <a14:m>
                  <m:oMath xmlns:m="http://schemas.openxmlformats.org/officeDocument/2006/math">
                    <m:r>
                      <a:rPr lang="fr-FR" i="1" smtClean="0">
                        <a:latin typeface="Cambria Math" panose="02040503050406030204" pitchFamily="18" charset="0"/>
                      </a:rPr>
                      <m:t>𝛼</m:t>
                    </m:r>
                  </m:oMath>
                </a14:m>
                <a:r>
                  <a:rPr lang="fr-FR"/>
                  <a:t> ou </a:t>
                </a:r>
                <a14:m>
                  <m:oMath xmlns:m="http://schemas.openxmlformats.org/officeDocument/2006/math">
                    <m:r>
                      <a:rPr lang="fr-FR" i="1" smtClean="0">
                        <a:latin typeface="Cambria Math" panose="02040503050406030204" pitchFamily="18" charset="0"/>
                      </a:rPr>
                      <m:t>𝛽</m:t>
                    </m:r>
                  </m:oMath>
                </a14:m>
                <a:endParaRPr lang="fr-FR"/>
              </a:p>
              <a:p>
                <a:pPr marL="0" indent="0">
                  <a:buNone/>
                </a:pPr>
                <a:r>
                  <a:rPr lang="fr-FR" b="1"/>
                  <a:t>Équations: r</a:t>
                </a:r>
                <a:r>
                  <a:rPr lang="fr-FR"/>
                  <a:t>elient les variables et les coefficients.</a:t>
                </a:r>
              </a:p>
              <a:p>
                <a:pPr lvl="1"/>
                <a:r>
                  <a:rPr lang="fr-FR"/>
                  <a:t>Exemple: </a:t>
                </a:r>
                <a14:m>
                  <m:oMath xmlns:m="http://schemas.openxmlformats.org/officeDocument/2006/math">
                    <m:r>
                      <a:rPr lang="fr-FR" i="1" smtClean="0">
                        <a:latin typeface="Cambria Math" panose="02040503050406030204" pitchFamily="18" charset="0"/>
                      </a:rPr>
                      <m:t>𝑌</m:t>
                    </m:r>
                    <m:r>
                      <a:rPr lang="fr-FR" i="1" smtClean="0">
                        <a:latin typeface="Cambria Math" panose="02040503050406030204" pitchFamily="18" charset="0"/>
                      </a:rPr>
                      <m:t>=</m:t>
                    </m:r>
                    <m:r>
                      <a:rPr lang="fr-FR" i="1" smtClean="0">
                        <a:latin typeface="Cambria Math" panose="02040503050406030204" pitchFamily="18" charset="0"/>
                      </a:rPr>
                      <m:t>𝛼</m:t>
                    </m:r>
                    <m:r>
                      <a:rPr lang="fr-FR" i="1" smtClean="0">
                        <a:latin typeface="Cambria Math" panose="02040503050406030204" pitchFamily="18" charset="0"/>
                      </a:rPr>
                      <m:t>+</m:t>
                    </m:r>
                    <m:r>
                      <a:rPr lang="fr-FR" i="1" smtClean="0">
                        <a:latin typeface="Cambria Math" panose="02040503050406030204" pitchFamily="18" charset="0"/>
                      </a:rPr>
                      <m:t>𝛽</m:t>
                    </m:r>
                    <m:r>
                      <a:rPr lang="fr-FR" i="1" smtClean="0">
                        <a:latin typeface="Cambria Math" panose="02040503050406030204" pitchFamily="18" charset="0"/>
                      </a:rPr>
                      <m:t>𝑋</m:t>
                    </m:r>
                  </m:oMath>
                </a14:m>
                <a:endParaRPr lang="fr-F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217" t="-2241"/>
                </a:stretch>
              </a:blipFill>
            </p:spPr>
            <p:txBody>
              <a:bodyPr/>
              <a:lstStyle/>
              <a:p>
                <a:r>
                  <a:rPr lang="fr-FR">
                    <a:noFill/>
                  </a:rPr>
                  <a:t> </a:t>
                </a:r>
              </a:p>
            </p:txBody>
          </p:sp>
        </mc:Fallback>
      </mc:AlternateContent>
    </p:spTree>
    <p:extLst>
      <p:ext uri="{BB962C8B-B14F-4D97-AF65-F5344CB8AC3E}">
        <p14:creationId xmlns:p14="http://schemas.microsoft.com/office/powerpoint/2010/main" val="2610355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Quelques compléments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lnSpcReduction="10000"/>
              </a:bodyPr>
              <a:lstStyle/>
              <a:p>
                <a:pPr marL="0" indent="0">
                  <a:buNone/>
                </a:pPr>
                <a:r>
                  <a:rPr lang="fr-FR" b="1"/>
                  <a:t>Indices : </a:t>
                </a:r>
                <a:r>
                  <a:rPr lang="fr-FR"/>
                  <a:t>indiquent des éléments spécifiques dans un ensemble.</a:t>
                </a:r>
              </a:p>
              <a:p>
                <a:pPr lvl="1"/>
                <a:r>
                  <a:rPr lang="fr-FR"/>
                  <a:t>Exemple: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e>
                      <m:sub>
                        <m:r>
                          <a:rPr lang="fr-FR" b="0" i="1" smtClean="0">
                            <a:latin typeface="Cambria Math" panose="02040503050406030204" pitchFamily="18" charset="0"/>
                          </a:rPr>
                          <m:t>𝑖</m:t>
                        </m:r>
                      </m:sub>
                    </m:sSub>
                  </m:oMath>
                </a14:m>
                <a:r>
                  <a:rPr lang="fr-FR"/>
                  <a:t>​ représente le revenu de la </a:t>
                </a:r>
                <a14:m>
                  <m:oMath xmlns:m="http://schemas.openxmlformats.org/officeDocument/2006/math">
                    <m:r>
                      <a:rPr lang="fr-FR" i="1" smtClean="0">
                        <a:latin typeface="Cambria Math" panose="02040503050406030204" pitchFamily="18" charset="0"/>
                      </a:rPr>
                      <m:t>𝑖</m:t>
                    </m:r>
                  </m:oMath>
                </a14:m>
                <a:r>
                  <a:rPr lang="fr-FR"/>
                  <a:t>-ème personne.</a:t>
                </a:r>
              </a:p>
              <a:p>
                <a:pPr marL="0" indent="0">
                  <a:buNone/>
                </a:pPr>
                <a:r>
                  <a:rPr lang="fr-FR" b="1"/>
                  <a:t>Deltas </a:t>
                </a:r>
                <a:r>
                  <a:rPr lang="fr-FR"/>
                  <a:t>: Le symbole </a:t>
                </a:r>
                <a14:m>
                  <m:oMath xmlns:m="http://schemas.openxmlformats.org/officeDocument/2006/math">
                    <m:r>
                      <m:rPr>
                        <m:sty m:val="p"/>
                      </m:rPr>
                      <a:rPr lang="fr-FR" i="0" smtClean="0">
                        <a:latin typeface="Cambria Math" panose="02040503050406030204" pitchFamily="18" charset="0"/>
                      </a:rPr>
                      <m:t>Δ</m:t>
                    </m:r>
                  </m:oMath>
                </a14:m>
                <a:r>
                  <a:rPr lang="fr-FR"/>
                  <a:t> représente un changement ou une différence.</a:t>
                </a:r>
              </a:p>
              <a:p>
                <a:pPr lvl="1"/>
                <a:r>
                  <a:rPr lang="fr-FR"/>
                  <a:t>Exemple: </a:t>
                </a:r>
                <a14:m>
                  <m:oMath xmlns:m="http://schemas.openxmlformats.org/officeDocument/2006/math">
                    <m:r>
                      <m:rPr>
                        <m:sty m:val="p"/>
                      </m:rPr>
                      <a:rPr lang="fr-FR" i="0" smtClean="0">
                        <a:latin typeface="Cambria Math" panose="02040503050406030204" pitchFamily="18" charset="0"/>
                      </a:rPr>
                      <m:t>Δ</m:t>
                    </m:r>
                    <m:r>
                      <a:rPr lang="fr-FR" i="1" smtClean="0">
                        <a:latin typeface="Cambria Math" panose="02040503050406030204" pitchFamily="18" charset="0"/>
                      </a:rPr>
                      <m:t>𝑌</m:t>
                    </m:r>
                  </m:oMath>
                </a14:m>
                <a:r>
                  <a:rPr lang="fr-FR"/>
                  <a:t> fait référence au changement dans </a:t>
                </a:r>
                <a14:m>
                  <m:oMath xmlns:m="http://schemas.openxmlformats.org/officeDocument/2006/math">
                    <m:r>
                      <a:rPr lang="fr-FR" i="1" smtClean="0">
                        <a:latin typeface="Cambria Math" panose="02040503050406030204" pitchFamily="18" charset="0"/>
                      </a:rPr>
                      <m:t>𝑌</m:t>
                    </m:r>
                  </m:oMath>
                </a14:m>
                <a:endParaRPr lang="fr-FR"/>
              </a:p>
              <a:p>
                <a:r>
                  <a:rPr lang="fr-FR" b="1"/>
                  <a:t>Chapeau : </a:t>
                </a:r>
                <a:r>
                  <a:rPr lang="fr-FR"/>
                  <a:t>indique une estimation ou prédiction.</a:t>
                </a:r>
              </a:p>
              <a:p>
                <a:pPr lvl="1"/>
                <a:r>
                  <a:rPr lang="fr-FR"/>
                  <a:t>Exemple: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𝑌</m:t>
                        </m:r>
                      </m:e>
                    </m:acc>
                  </m:oMath>
                </a14:m>
                <a:r>
                  <a:rPr lang="fr-FR"/>
                  <a:t> est une prédiction de </a:t>
                </a:r>
                <a14:m>
                  <m:oMath xmlns:m="http://schemas.openxmlformats.org/officeDocument/2006/math">
                    <m:r>
                      <a:rPr lang="fr-FR" i="1" smtClean="0">
                        <a:effectLst/>
                        <a:latin typeface="Cambria Math" panose="02040503050406030204" pitchFamily="18" charset="0"/>
                      </a:rPr>
                      <m:t>𝑌</m:t>
                    </m:r>
                  </m:oMath>
                </a14:m>
                <a:r>
                  <a:rPr lang="fr-FR"/>
                  <a:t> à partir d'un modèle</a:t>
                </a:r>
              </a:p>
              <a:p>
                <a:r>
                  <a:rPr lang="fr-FR" b="1"/>
                  <a:t>Macron : </a:t>
                </a:r>
                <a:r>
                  <a:rPr lang="fr-FR"/>
                  <a:t>représenter la moyenne (ou l'espérance) d'une variable</a:t>
                </a:r>
              </a:p>
              <a:p>
                <a:pPr lvl="1"/>
                <a:r>
                  <a:rPr lang="fr-FR"/>
                  <a:t>Exemple :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𝑋</m:t>
                        </m:r>
                      </m:e>
                    </m:acc>
                  </m:oMath>
                </a14:m>
                <a:r>
                  <a:rPr lang="fr-FR"/>
                  <a:t> est la moyenne de </a:t>
                </a:r>
                <a14:m>
                  <m:oMath xmlns:m="http://schemas.openxmlformats.org/officeDocument/2006/math">
                    <m:r>
                      <a:rPr lang="fr-FR" i="1" smtClean="0">
                        <a:latin typeface="Cambria Math" panose="02040503050406030204" pitchFamily="18" charset="0"/>
                      </a:rPr>
                      <m:t>𝑋</m:t>
                    </m:r>
                  </m:oMath>
                </a14:m>
                <a:endParaRPr lang="fr-FR"/>
              </a:p>
              <a:p>
                <a:r>
                  <a:rPr lang="fr-FR" b="1"/>
                  <a:t>Erreurs</a:t>
                </a:r>
                <a:r>
                  <a:rPr lang="fr-FR"/>
                  <a:t> (ou résidus) : Souvent notées </a:t>
                </a:r>
                <a14:m>
                  <m:oMath xmlns:m="http://schemas.openxmlformats.org/officeDocument/2006/math">
                    <m:r>
                      <a:rPr lang="fr-FR" i="1" smtClean="0">
                        <a:latin typeface="Cambria Math" panose="02040503050406030204" pitchFamily="18" charset="0"/>
                      </a:rPr>
                      <m:t>𝜀</m:t>
                    </m:r>
                  </m:oMath>
                </a14:m>
                <a:r>
                  <a:rPr lang="fr-FR"/>
                  <a:t> représentent l'écart entre les prédictions d'un modèle et les valeurs réelles.</a:t>
                </a: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217" t="-3081"/>
                </a:stretch>
              </a:blipFill>
            </p:spPr>
            <p:txBody>
              <a:bodyPr/>
              <a:lstStyle/>
              <a:p>
                <a:r>
                  <a:rPr lang="fr-FR">
                    <a:noFill/>
                  </a:rPr>
                  <a:t> </a:t>
                </a:r>
              </a:p>
            </p:txBody>
          </p:sp>
        </mc:Fallback>
      </mc:AlternateContent>
    </p:spTree>
    <p:extLst>
      <p:ext uri="{BB962C8B-B14F-4D97-AF65-F5344CB8AC3E}">
        <p14:creationId xmlns:p14="http://schemas.microsoft.com/office/powerpoint/2010/main" val="3229256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Les « DAG »</a:t>
            </a:r>
          </a:p>
        </p:txBody>
      </p:sp>
      <p:sp>
        <p:nvSpPr>
          <p:cNvPr id="4" name="Rectangle 1">
            <a:extLst>
              <a:ext uri="{FF2B5EF4-FFF2-40B4-BE49-F238E27FC236}">
                <a16:creationId xmlns:a16="http://schemas.microsoft.com/office/drawing/2014/main" id="{C3858234-6621-EC21-0395-5A9482D58FEF}"/>
              </a:ext>
            </a:extLst>
          </p:cNvPr>
          <p:cNvSpPr>
            <a:spLocks noGrp="1" noChangeArrowheads="1"/>
          </p:cNvSpPr>
          <p:nvPr>
            <p:ph idx="1"/>
            <p:custDataLst>
              <p:tags r:id="rId2"/>
            </p:custDataLst>
          </p:nvPr>
        </p:nvSpPr>
        <p:spPr/>
        <p:txBody>
          <a:bodyPr>
            <a:normAutofit fontScale="85000" lnSpcReduction="20000"/>
          </a:bodyPr>
          <a:lstStyle/>
          <a:p>
            <a:pPr marL="0" lvl="0" indent="0">
              <a:buNone/>
            </a:pPr>
            <a:r>
              <a:rPr lang="fr-FR" altLang="fr-FR" b="1"/>
              <a:t>Qu'est-ce qu'un DAG?</a:t>
            </a:r>
          </a:p>
          <a:p>
            <a:pPr lvl="0"/>
            <a:r>
              <a:rPr lang="fr-FR" altLang="fr-FR"/>
              <a:t>Graphique acyclique dirigé pour représenter des liens causaux.</a:t>
            </a:r>
          </a:p>
          <a:p>
            <a:pPr lvl="0"/>
            <a:r>
              <a:rPr lang="fr-FR" altLang="fr-FR"/>
              <a:t>Les flèches indiquent la direction de la causalité entre variables.</a:t>
            </a:r>
          </a:p>
          <a:p>
            <a:pPr lvl="0"/>
            <a:r>
              <a:rPr lang="fr-FR" altLang="fr-FR"/>
              <a:t>Pas de cycles; la causalité se déplace dans une seule direction</a:t>
            </a:r>
          </a:p>
          <a:p>
            <a:r>
              <a:rPr lang="fr-FR" altLang="fr-FR"/>
              <a:t>L'absence de flèche indique l'absence de lien causal</a:t>
            </a:r>
          </a:p>
          <a:p>
            <a:pPr marL="0" lvl="0" indent="0">
              <a:buNone/>
            </a:pPr>
            <a:r>
              <a:rPr lang="fr-FR" altLang="fr-FR" b="1"/>
              <a:t>Intérêts principaux :</a:t>
            </a:r>
          </a:p>
          <a:p>
            <a:pPr lvl="0"/>
            <a:r>
              <a:rPr lang="fr-FR"/>
              <a:t>Interface entre la modélisation et la théorie économique, l'expérience de terrain, l'intuition, la littérature, le quali. </a:t>
            </a:r>
          </a:p>
          <a:p>
            <a:r>
              <a:rPr lang="fr-FR"/>
              <a:t>Clarifie la question d’intérêt, les variables pertinentes et les hypothèses</a:t>
            </a:r>
          </a:p>
          <a:p>
            <a:pPr>
              <a:buFont typeface="Arial" panose="020B0604020202020204" pitchFamily="34" charset="0"/>
              <a:buChar char="•"/>
            </a:pPr>
            <a:r>
              <a:rPr lang="fr-FR"/>
              <a:t>Formalisme en graphe permet une résolution logique pour le choix des variables à incorporer dans un modèle (et des tests à effectuer pour valider le modèle)</a:t>
            </a:r>
          </a:p>
          <a:p>
            <a:pPr>
              <a:buFont typeface="Arial" panose="020B0604020202020204" pitchFamily="34" charset="0"/>
              <a:buChar char="•"/>
            </a:pPr>
            <a:r>
              <a:rPr lang="fr-FR"/>
              <a:t>Etablit un pont entre différentes écoles empiriques</a:t>
            </a:r>
          </a:p>
          <a:p>
            <a:pPr lvl="0"/>
            <a:endParaRPr lang="fr-FR" altLang="fr-FR"/>
          </a:p>
        </p:txBody>
      </p:sp>
    </p:spTree>
    <p:extLst>
      <p:ext uri="{BB962C8B-B14F-4D97-AF65-F5344CB8AC3E}">
        <p14:creationId xmlns:p14="http://schemas.microsoft.com/office/powerpoint/2010/main" val="142143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A383267-A316-9582-DDE0-BB099F50F62B}"/>
              </a:ext>
            </a:extLst>
          </p:cNvPr>
          <p:cNvSpPr>
            <a:spLocks noGrp="1"/>
          </p:cNvSpPr>
          <p:nvPr>
            <p:ph type="title"/>
            <p:custDataLst>
              <p:tags r:id="rId1"/>
            </p:custDataLst>
          </p:nvPr>
        </p:nvSpPr>
        <p:spPr/>
        <p:txBody>
          <a:bodyPr/>
          <a:lstStyle/>
          <a:p>
            <a:r>
              <a:rPr lang="fr-FR"/>
              <a:t>Exercice</a:t>
            </a:r>
          </a:p>
        </p:txBody>
      </p:sp>
      <p:sp>
        <p:nvSpPr>
          <p:cNvPr id="5" name="Espace réservé du texte 4">
            <a:extLst>
              <a:ext uri="{FF2B5EF4-FFF2-40B4-BE49-F238E27FC236}">
                <a16:creationId xmlns:a16="http://schemas.microsoft.com/office/drawing/2014/main" id="{6CE6DBDB-10BB-629B-093E-69140EA12A52}"/>
              </a:ext>
            </a:extLst>
          </p:cNvPr>
          <p:cNvSpPr>
            <a:spLocks noGrp="1"/>
          </p:cNvSpPr>
          <p:nvPr>
            <p:ph type="body" idx="1"/>
            <p:custDataLst>
              <p:tags r:id="rId2"/>
            </p:custDataLst>
          </p:nvPr>
        </p:nvSpPr>
        <p:spPr/>
        <p:txBody>
          <a:bodyPr/>
          <a:lstStyle/>
          <a:p>
            <a:r>
              <a:rPr lang="fr-FR"/>
              <a:t>Imaginez un schéma causal qui représente les facteurs associant déforestation et conservation</a:t>
            </a:r>
          </a:p>
        </p:txBody>
      </p:sp>
    </p:spTree>
    <p:extLst>
      <p:ext uri="{BB962C8B-B14F-4D97-AF65-F5344CB8AC3E}">
        <p14:creationId xmlns:p14="http://schemas.microsoft.com/office/powerpoint/2010/main" val="330428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05E96-DBA5-330D-827C-B4B6F5A5FB8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7B49062-990C-99DA-A5EF-C73C6FE5A5C3}"/>
              </a:ext>
            </a:extLst>
          </p:cNvPr>
          <p:cNvSpPr>
            <a:spLocks noGrp="1"/>
          </p:cNvSpPr>
          <p:nvPr>
            <p:ph type="title"/>
            <p:custDataLst>
              <p:tags r:id="rId1"/>
            </p:custDataLst>
          </p:nvPr>
        </p:nvSpPr>
        <p:spPr/>
        <p:txBody>
          <a:bodyPr/>
          <a:lstStyle/>
          <a:p>
            <a:r>
              <a:rPr lang="fr-FR" dirty="0"/>
              <a:t>Attentes exprimées dans le questionnaire</a:t>
            </a:r>
          </a:p>
        </p:txBody>
      </p:sp>
      <p:pic>
        <p:nvPicPr>
          <p:cNvPr id="6" name="Image 5">
            <a:extLst>
              <a:ext uri="{FF2B5EF4-FFF2-40B4-BE49-F238E27FC236}">
                <a16:creationId xmlns:a16="http://schemas.microsoft.com/office/drawing/2014/main" id="{750D4FDC-AD1B-BB25-474F-AD8DC0D89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696" y="1802535"/>
            <a:ext cx="7150608" cy="4330211"/>
          </a:xfrm>
          <a:prstGeom prst="rect">
            <a:avLst/>
          </a:prstGeom>
        </p:spPr>
      </p:pic>
    </p:spTree>
    <p:extLst>
      <p:ext uri="{BB962C8B-B14F-4D97-AF65-F5344CB8AC3E}">
        <p14:creationId xmlns:p14="http://schemas.microsoft.com/office/powerpoint/2010/main" val="86500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36519-C20D-E8E4-ADD9-F5AFE6DF4D5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8447DD4-E5E7-4AA0-1159-E19731104834}"/>
              </a:ext>
            </a:extLst>
          </p:cNvPr>
          <p:cNvSpPr>
            <a:spLocks noGrp="1"/>
          </p:cNvSpPr>
          <p:nvPr>
            <p:ph type="title"/>
            <p:custDataLst>
              <p:tags r:id="rId1"/>
            </p:custDataLst>
          </p:nvPr>
        </p:nvSpPr>
        <p:spPr/>
        <p:txBody>
          <a:bodyPr/>
          <a:lstStyle/>
          <a:p>
            <a:r>
              <a:rPr lang="fr-FR" dirty="0"/>
              <a:t>Profils</a:t>
            </a:r>
          </a:p>
        </p:txBody>
      </p:sp>
      <p:pic>
        <p:nvPicPr>
          <p:cNvPr id="3" name="Image 2">
            <a:extLst>
              <a:ext uri="{FF2B5EF4-FFF2-40B4-BE49-F238E27FC236}">
                <a16:creationId xmlns:a16="http://schemas.microsoft.com/office/drawing/2014/main" id="{7C9812C8-B668-3FE1-F86D-E47A60F54088}"/>
              </a:ext>
            </a:extLst>
          </p:cNvPr>
          <p:cNvPicPr>
            <a:picLocks noChangeAspect="1"/>
          </p:cNvPicPr>
          <p:nvPr/>
        </p:nvPicPr>
        <p:blipFill>
          <a:blip r:embed="rId3"/>
          <a:stretch>
            <a:fillRect/>
          </a:stretch>
        </p:blipFill>
        <p:spPr>
          <a:xfrm>
            <a:off x="2209800" y="1604041"/>
            <a:ext cx="7772400" cy="4286597"/>
          </a:xfrm>
          <a:prstGeom prst="rect">
            <a:avLst/>
          </a:prstGeom>
        </p:spPr>
      </p:pic>
    </p:spTree>
    <p:extLst>
      <p:ext uri="{BB962C8B-B14F-4D97-AF65-F5344CB8AC3E}">
        <p14:creationId xmlns:p14="http://schemas.microsoft.com/office/powerpoint/2010/main" val="266139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099DF-AE6D-8EE2-681A-CFAE17E2FAB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3523BEF-7D2C-378D-660C-3C720691AF67}"/>
              </a:ext>
            </a:extLst>
          </p:cNvPr>
          <p:cNvSpPr>
            <a:spLocks noGrp="1"/>
          </p:cNvSpPr>
          <p:nvPr>
            <p:ph type="title"/>
            <p:custDataLst>
              <p:tags r:id="rId1"/>
            </p:custDataLst>
          </p:nvPr>
        </p:nvSpPr>
        <p:spPr/>
        <p:txBody>
          <a:bodyPr/>
          <a:lstStyle/>
          <a:p>
            <a:r>
              <a:rPr lang="fr-FR" dirty="0"/>
              <a:t>Expérience en analyse de données  </a:t>
            </a:r>
          </a:p>
        </p:txBody>
      </p:sp>
      <p:pic>
        <p:nvPicPr>
          <p:cNvPr id="1026" name="Picture 2" descr="Tableau des réponses au formulaire Forms. Titre de la question : Avez-vous déjà travaillé avec des données ?. Nombre de réponses : 18 réponses.">
            <a:extLst>
              <a:ext uri="{FF2B5EF4-FFF2-40B4-BE49-F238E27FC236}">
                <a16:creationId xmlns:a16="http://schemas.microsoft.com/office/drawing/2014/main" id="{EBDD2D45-9F9A-5943-F991-C54CEBBEB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736" y="1543737"/>
            <a:ext cx="10515600" cy="441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13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B396C3-A6E4-6328-56C0-BE179B6E449D}"/>
              </a:ext>
            </a:extLst>
          </p:cNvPr>
          <p:cNvSpPr>
            <a:spLocks noGrp="1"/>
          </p:cNvSpPr>
          <p:nvPr>
            <p:ph type="title"/>
            <p:custDataLst>
              <p:tags r:id="rId1"/>
            </p:custDataLst>
          </p:nvPr>
        </p:nvSpPr>
        <p:spPr/>
        <p:txBody>
          <a:bodyPr/>
          <a:lstStyle/>
          <a:p>
            <a:r>
              <a:rPr lang="fr-FR"/>
              <a:t>Objectifs de la formation</a:t>
            </a:r>
          </a:p>
        </p:txBody>
      </p:sp>
      <p:sp>
        <p:nvSpPr>
          <p:cNvPr id="3" name="Espace réservé du contenu 2">
            <a:extLst>
              <a:ext uri="{FF2B5EF4-FFF2-40B4-BE49-F238E27FC236}">
                <a16:creationId xmlns:a16="http://schemas.microsoft.com/office/drawing/2014/main" id="{68D23D27-9AA5-D749-CAC7-2194CE7A15B7}"/>
              </a:ext>
            </a:extLst>
          </p:cNvPr>
          <p:cNvSpPr>
            <a:spLocks noGrp="1"/>
          </p:cNvSpPr>
          <p:nvPr>
            <p:ph idx="1"/>
            <p:custDataLst>
              <p:tags r:id="rId2"/>
            </p:custDataLst>
          </p:nvPr>
        </p:nvSpPr>
        <p:spPr/>
        <p:txBody>
          <a:bodyPr>
            <a:normAutofit fontScale="92500" lnSpcReduction="20000"/>
          </a:bodyPr>
          <a:lstStyle/>
          <a:p>
            <a:r>
              <a:rPr lang="fr-FR"/>
              <a:t>Formation aux méthodes d’évaluation d’impact</a:t>
            </a:r>
          </a:p>
          <a:p>
            <a:r>
              <a:rPr lang="fr-FR"/>
              <a:t>Accent sur les données spatialisées et les traitements statistiques qui s’y rapportent</a:t>
            </a:r>
          </a:p>
          <a:p>
            <a:r>
              <a:rPr lang="fr-FR"/>
              <a:t>Fil rouge de ces travaux est l’impact des aires protégées sur la déforestation</a:t>
            </a:r>
          </a:p>
          <a:p>
            <a:r>
              <a:rPr lang="fr-FR"/>
              <a:t>Alterner sessions théoriques et pratiques pour favoriser la réutilisation des principes </a:t>
            </a:r>
          </a:p>
          <a:p>
            <a:r>
              <a:rPr lang="fr-FR"/>
              <a:t>Se familiariser avec un outil (package mapme.biodiversity) qui facilite l’acquisition de données spatiales et leur transformation en indicateurs exploitables pour l’évaluation économétrique</a:t>
            </a:r>
          </a:p>
          <a:p>
            <a:r>
              <a:rPr lang="fr-FR"/>
              <a:t>Formation largement fondée sur les </a:t>
            </a:r>
            <a:r>
              <a:rPr lang="fr-FR">
                <a:hlinkClick r:id="rId4"/>
              </a:rPr>
              <a:t>supports élaborés pour l’université Tany Vao 2022</a:t>
            </a:r>
            <a:r>
              <a:rPr lang="fr-FR"/>
              <a:t> avec Jeanne de Montalembert, Marin Ferry et Marc Bouvier </a:t>
            </a:r>
          </a:p>
        </p:txBody>
      </p:sp>
    </p:spTree>
    <p:extLst>
      <p:ext uri="{BB962C8B-B14F-4D97-AF65-F5344CB8AC3E}">
        <p14:creationId xmlns:p14="http://schemas.microsoft.com/office/powerpoint/2010/main" val="129492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BA1AA-ED37-6B2F-E5DC-E49188C419AD}"/>
              </a:ext>
            </a:extLst>
          </p:cNvPr>
          <p:cNvSpPr>
            <a:spLocks noGrp="1"/>
          </p:cNvSpPr>
          <p:nvPr>
            <p:ph type="title"/>
            <p:custDataLst>
              <p:tags r:id="rId1"/>
            </p:custDataLst>
          </p:nvPr>
        </p:nvSpPr>
        <p:spPr/>
        <p:txBody>
          <a:bodyPr/>
          <a:lstStyle/>
          <a:p>
            <a:r>
              <a:rPr lang="fr-FR" dirty="0"/>
              <a:t>Programme de l’atelier</a:t>
            </a:r>
          </a:p>
        </p:txBody>
      </p:sp>
      <p:sp>
        <p:nvSpPr>
          <p:cNvPr id="3" name="Espace réservé du contenu 2">
            <a:extLst>
              <a:ext uri="{FF2B5EF4-FFF2-40B4-BE49-F238E27FC236}">
                <a16:creationId xmlns:a16="http://schemas.microsoft.com/office/drawing/2014/main" id="{9D522FBB-9FAF-229F-2716-BFE78395A1D7}"/>
              </a:ext>
            </a:extLst>
          </p:cNvPr>
          <p:cNvSpPr>
            <a:spLocks noGrp="1"/>
          </p:cNvSpPr>
          <p:nvPr>
            <p:ph idx="1"/>
            <p:custDataLst>
              <p:tags r:id="rId2"/>
            </p:custDataLst>
          </p:nvPr>
        </p:nvSpPr>
        <p:spPr>
          <a:xfrm>
            <a:off x="838200" y="1825624"/>
            <a:ext cx="5257800" cy="4748912"/>
          </a:xfrm>
        </p:spPr>
        <p:txBody>
          <a:bodyPr>
            <a:normAutofit fontScale="62500" lnSpcReduction="20000"/>
          </a:bodyPr>
          <a:lstStyle/>
          <a:p>
            <a:pPr>
              <a:buFont typeface="Arial" panose="020B0604020202020204" pitchFamily="34" charset="0"/>
              <a:buChar char="•"/>
            </a:pPr>
            <a:r>
              <a:rPr lang="fr-FR" sz="2600" b="1" dirty="0"/>
              <a:t>Jour 1  (1</a:t>
            </a:r>
            <a:r>
              <a:rPr lang="fr-FR" sz="2600" b="1" baseline="30000" dirty="0"/>
              <a:t>er</a:t>
            </a:r>
            <a:r>
              <a:rPr lang="fr-FR" sz="2600" b="1" dirty="0"/>
              <a:t> juillet) : </a:t>
            </a:r>
          </a:p>
          <a:p>
            <a:pPr lvl="1">
              <a:buFont typeface="Calibri" panose="020F0502020204030204" pitchFamily="34" charset="0"/>
              <a:buChar char="−"/>
            </a:pPr>
            <a:r>
              <a:rPr lang="fr-FR" sz="2600" dirty="0"/>
              <a:t>Matin : Introduction et cadrage théorique.</a:t>
            </a:r>
          </a:p>
          <a:p>
            <a:pPr lvl="1">
              <a:buFont typeface="Calibri" panose="020F0502020204030204" pitchFamily="34" charset="0"/>
              <a:buChar char="−"/>
            </a:pPr>
            <a:r>
              <a:rPr lang="fr-FR" sz="2600" dirty="0"/>
              <a:t>Après-midi : Initiation à R</a:t>
            </a:r>
          </a:p>
          <a:p>
            <a:pPr>
              <a:buFont typeface="Arial" panose="020B0604020202020204" pitchFamily="34" charset="0"/>
              <a:buChar char="•"/>
            </a:pPr>
            <a:r>
              <a:rPr lang="fr-FR" sz="2600" b="1" dirty="0"/>
              <a:t>Jour 2 (2 juillet) :</a:t>
            </a:r>
            <a:endParaRPr lang="fr-FR" sz="2600" dirty="0"/>
          </a:p>
          <a:p>
            <a:pPr lvl="1">
              <a:buFont typeface="Calibri" panose="020F0502020204030204" pitchFamily="34" charset="0"/>
              <a:buChar char="−"/>
            </a:pPr>
            <a:r>
              <a:rPr lang="fr-FR" sz="2600" dirty="0"/>
              <a:t>Matin : Principes de l’évaluation d’impact avec contrefactuel.</a:t>
            </a:r>
          </a:p>
          <a:p>
            <a:pPr lvl="1">
              <a:buFont typeface="Calibri" panose="020F0502020204030204" pitchFamily="34" charset="0"/>
              <a:buChar char="−"/>
            </a:pPr>
            <a:r>
              <a:rPr lang="fr-FR" sz="2600" dirty="0"/>
              <a:t>Après-midi : Initiation à R (suite)</a:t>
            </a:r>
          </a:p>
          <a:p>
            <a:pPr>
              <a:buFont typeface="Arial" panose="020B0604020202020204" pitchFamily="34" charset="0"/>
              <a:buChar char="•"/>
            </a:pPr>
            <a:r>
              <a:rPr lang="fr-FR" sz="2600" b="1" dirty="0"/>
              <a:t>Jour 3 (3 juillet) : </a:t>
            </a:r>
            <a:endParaRPr lang="fr-FR" sz="2600" dirty="0"/>
          </a:p>
          <a:p>
            <a:pPr lvl="1">
              <a:buFont typeface="Calibri" panose="020F0502020204030204" pitchFamily="34" charset="0"/>
              <a:buChar char="−"/>
            </a:pPr>
            <a:r>
              <a:rPr lang="fr-FR" sz="2600" dirty="0"/>
              <a:t>Matin : Revue des types de données.</a:t>
            </a:r>
          </a:p>
          <a:p>
            <a:pPr lvl="1">
              <a:buFont typeface="Calibri" panose="020F0502020204030204" pitchFamily="34" charset="0"/>
              <a:buChar char="−"/>
            </a:pPr>
            <a:r>
              <a:rPr lang="fr-FR" sz="2600" dirty="0"/>
              <a:t>Après-midi : Initiation à R (fin)</a:t>
            </a:r>
          </a:p>
          <a:p>
            <a:pPr>
              <a:buFont typeface="Arial" panose="020B0604020202020204" pitchFamily="34" charset="0"/>
              <a:buChar char="•"/>
            </a:pPr>
            <a:r>
              <a:rPr lang="fr-FR" sz="2600" b="1" dirty="0"/>
              <a:t>Jour 4 (4 juillet) : </a:t>
            </a:r>
          </a:p>
          <a:p>
            <a:pPr lvl="1">
              <a:buFont typeface="Calibri" panose="020F0502020204030204" pitchFamily="34" charset="0"/>
              <a:buChar char="−"/>
            </a:pPr>
            <a:r>
              <a:rPr lang="fr-FR" sz="2600" dirty="0"/>
              <a:t>Matin : Données spatiales (travail avec les données vectorielles et raster)</a:t>
            </a:r>
          </a:p>
          <a:p>
            <a:pPr lvl="1">
              <a:buFont typeface="Calibri" panose="020F0502020204030204" pitchFamily="34" charset="0"/>
              <a:buChar char="−"/>
            </a:pPr>
            <a:r>
              <a:rPr lang="fr-FR" sz="2600" dirty="0"/>
              <a:t>Après-midi : Données spatiales (opérations avec les packages </a:t>
            </a:r>
            <a:r>
              <a:rPr lang="fr-FR" sz="2600" dirty="0" err="1"/>
              <a:t>sf</a:t>
            </a:r>
            <a:r>
              <a:rPr lang="fr-FR" sz="2600" dirty="0"/>
              <a:t> et </a:t>
            </a:r>
            <a:r>
              <a:rPr lang="fr-FR" sz="2600" dirty="0" err="1"/>
              <a:t>mapme.biodiversity</a:t>
            </a:r>
            <a:r>
              <a:rPr lang="fr-FR" sz="2600" dirty="0"/>
              <a:t>)</a:t>
            </a:r>
            <a:endParaRPr lang="fr-FR" sz="2600" b="1" dirty="0"/>
          </a:p>
          <a:p>
            <a:pPr>
              <a:buFont typeface="Arial" panose="020B0604020202020204" pitchFamily="34" charset="0"/>
              <a:buChar char="•"/>
            </a:pPr>
            <a:r>
              <a:rPr lang="fr-FR" sz="2600" b="1" dirty="0"/>
              <a:t>Jour 5 (7 juillet) :</a:t>
            </a:r>
          </a:p>
          <a:p>
            <a:pPr lvl="1">
              <a:buFont typeface="Calibri" panose="020F0502020204030204" pitchFamily="34" charset="0"/>
              <a:buChar char="−"/>
            </a:pPr>
            <a:r>
              <a:rPr lang="fr-FR" sz="2600" dirty="0"/>
              <a:t>Matin : Expérimentations aléatoires (théorie)</a:t>
            </a:r>
          </a:p>
          <a:p>
            <a:pPr lvl="1">
              <a:buFont typeface="Calibri" panose="020F0502020204030204" pitchFamily="34" charset="0"/>
              <a:buChar char="−"/>
            </a:pPr>
            <a:r>
              <a:rPr lang="fr-FR" sz="2600" dirty="0"/>
              <a:t>Après-midi : Expérimentations aléatoires (application)</a:t>
            </a:r>
            <a:endParaRPr lang="fr-FR" sz="2600" b="1" dirty="0"/>
          </a:p>
          <a:p>
            <a:pPr>
              <a:buFont typeface="Arial" panose="020B0604020202020204" pitchFamily="34" charset="0"/>
              <a:buChar char="•"/>
            </a:pPr>
            <a:endParaRPr lang="fr-FR" sz="2400" dirty="0"/>
          </a:p>
        </p:txBody>
      </p:sp>
      <p:sp>
        <p:nvSpPr>
          <p:cNvPr id="4" name="Espace réservé du contenu 2">
            <a:extLst>
              <a:ext uri="{FF2B5EF4-FFF2-40B4-BE49-F238E27FC236}">
                <a16:creationId xmlns:a16="http://schemas.microsoft.com/office/drawing/2014/main" id="{096DD031-F832-114C-C44B-594143F1F6EE}"/>
              </a:ext>
            </a:extLst>
          </p:cNvPr>
          <p:cNvSpPr txBox="1">
            <a:spLocks/>
          </p:cNvSpPr>
          <p:nvPr>
            <p:custDataLst>
              <p:tags r:id="rId3"/>
            </p:custDataLst>
          </p:nvPr>
        </p:nvSpPr>
        <p:spPr>
          <a:xfrm>
            <a:off x="643128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b="1" dirty="0"/>
              <a:t>Jour 6 (8 juillet) :</a:t>
            </a:r>
          </a:p>
          <a:p>
            <a:pPr lvl="1">
              <a:lnSpc>
                <a:spcPct val="80000"/>
              </a:lnSpc>
              <a:buFont typeface="Calibri" panose="020F0502020204030204" pitchFamily="34" charset="0"/>
              <a:buChar char="−"/>
            </a:pPr>
            <a:r>
              <a:rPr lang="fr-FR" sz="1600" dirty="0"/>
              <a:t> Matin : Comparaisons avant-après ; Clarifications sur les unités d’analyse</a:t>
            </a:r>
          </a:p>
          <a:p>
            <a:pPr lvl="1">
              <a:lnSpc>
                <a:spcPct val="80000"/>
              </a:lnSpc>
              <a:buFont typeface="Calibri" panose="020F0502020204030204" pitchFamily="34" charset="0"/>
              <a:buChar char="−"/>
            </a:pPr>
            <a:r>
              <a:rPr lang="fr-FR" sz="1600" dirty="0"/>
              <a:t>Après-midi :  Méthodes d’appariement (théorie)</a:t>
            </a:r>
            <a:endParaRPr lang="fr-FR" sz="1600" b="1" dirty="0"/>
          </a:p>
          <a:p>
            <a:r>
              <a:rPr lang="fr-FR" sz="1600" b="1" dirty="0"/>
              <a:t>Jour 7 (9 juillet) : </a:t>
            </a:r>
          </a:p>
          <a:p>
            <a:pPr lvl="1">
              <a:buFont typeface="Calibri" panose="020F0502020204030204" pitchFamily="34" charset="0"/>
              <a:buChar char="−"/>
            </a:pPr>
            <a:r>
              <a:rPr lang="fr-FR" sz="1600" dirty="0"/>
              <a:t>Matin : Méthodes d’appariement (application)</a:t>
            </a:r>
          </a:p>
          <a:p>
            <a:pPr lvl="1">
              <a:buFont typeface="Calibri" panose="020F0502020204030204" pitchFamily="34" charset="0"/>
              <a:buChar char="−"/>
            </a:pPr>
            <a:r>
              <a:rPr lang="fr-FR" sz="1600" dirty="0"/>
              <a:t>Après-midi :  Méthode des doubles différences (théorie)</a:t>
            </a:r>
          </a:p>
          <a:p>
            <a:r>
              <a:rPr lang="fr-FR" sz="1600" b="1" dirty="0"/>
              <a:t>Jour 8 (10 juillet) : </a:t>
            </a:r>
          </a:p>
          <a:p>
            <a:pPr lvl="1">
              <a:buFont typeface="Calibri" panose="020F0502020204030204" pitchFamily="34" charset="0"/>
              <a:buChar char="−"/>
            </a:pPr>
            <a:r>
              <a:rPr lang="fr-FR" sz="1600" dirty="0"/>
              <a:t>Matin : Méthodes des doubles différences (application)</a:t>
            </a:r>
          </a:p>
          <a:p>
            <a:pPr lvl="1">
              <a:buFont typeface="Calibri" panose="020F0502020204030204" pitchFamily="34" charset="0"/>
              <a:buChar char="−"/>
            </a:pPr>
            <a:r>
              <a:rPr lang="fr-FR" sz="1600" dirty="0"/>
              <a:t>Après-midi :  Projet de groupe.</a:t>
            </a:r>
          </a:p>
          <a:p>
            <a:r>
              <a:rPr lang="fr-FR" sz="1600" b="1" dirty="0"/>
              <a:t>Jour 9 (11 juillet) :</a:t>
            </a:r>
          </a:p>
          <a:p>
            <a:pPr lvl="1">
              <a:lnSpc>
                <a:spcPct val="100000"/>
              </a:lnSpc>
              <a:buFont typeface="Calibri" panose="020F0502020204030204" pitchFamily="34" charset="0"/>
              <a:buChar char="−"/>
            </a:pPr>
            <a:r>
              <a:rPr lang="fr-FR" sz="1600" dirty="0"/>
              <a:t>Matin : Exercices pratiques dans R.</a:t>
            </a:r>
          </a:p>
          <a:p>
            <a:pPr lvl="1">
              <a:lnSpc>
                <a:spcPct val="100000"/>
              </a:lnSpc>
              <a:buFont typeface="Calibri" panose="020F0502020204030204" pitchFamily="34" charset="0"/>
              <a:buChar char="−"/>
            </a:pPr>
            <a:r>
              <a:rPr lang="fr-FR" sz="1600" dirty="0"/>
              <a:t>Après-midi : Restitution, évaluation et conclusion.</a:t>
            </a:r>
          </a:p>
          <a:p>
            <a:endParaRPr lang="fr-FR" sz="2400" dirty="0"/>
          </a:p>
        </p:txBody>
      </p:sp>
    </p:spTree>
    <p:extLst>
      <p:ext uri="{BB962C8B-B14F-4D97-AF65-F5344CB8AC3E}">
        <p14:creationId xmlns:p14="http://schemas.microsoft.com/office/powerpoint/2010/main" val="64300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83B5AB8-00B2-00C1-44A7-96E2271C8CB1}"/>
              </a:ext>
            </a:extLst>
          </p:cNvPr>
          <p:cNvSpPr>
            <a:spLocks noGrp="1"/>
          </p:cNvSpPr>
          <p:nvPr>
            <p:ph type="title"/>
            <p:custDataLst>
              <p:tags r:id="rId1"/>
            </p:custDataLst>
          </p:nvPr>
        </p:nvSpPr>
        <p:spPr/>
        <p:txBody>
          <a:bodyPr/>
          <a:lstStyle/>
          <a:p>
            <a:r>
              <a:rPr lang="fr-FR"/>
              <a:t>Jour 1 : Fondements théoriques</a:t>
            </a:r>
          </a:p>
        </p:txBody>
      </p:sp>
      <p:sp>
        <p:nvSpPr>
          <p:cNvPr id="3" name="Espace réservé du texte 2">
            <a:extLst>
              <a:ext uri="{FF2B5EF4-FFF2-40B4-BE49-F238E27FC236}">
                <a16:creationId xmlns:a16="http://schemas.microsoft.com/office/drawing/2014/main" id="{BBB481A2-F525-8D0B-048B-EE53607194F1}"/>
              </a:ext>
            </a:extLst>
          </p:cNvPr>
          <p:cNvSpPr>
            <a:spLocks noGrp="1"/>
          </p:cNvSpPr>
          <p:nvPr>
            <p:ph type="body" idx="1"/>
            <p:custDataLst>
              <p:tags r:id="rId2"/>
            </p:custDataLst>
          </p:nvPr>
        </p:nvSpPr>
        <p:spPr/>
        <p:txBody>
          <a:bodyPr/>
          <a:lstStyle/>
          <a:p>
            <a:endParaRPr lang="fr-FR"/>
          </a:p>
        </p:txBody>
      </p:sp>
    </p:spTree>
    <p:extLst>
      <p:ext uri="{BB962C8B-B14F-4D97-AF65-F5344CB8AC3E}">
        <p14:creationId xmlns:p14="http://schemas.microsoft.com/office/powerpoint/2010/main" val="332990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AB6C78-2C2A-B682-BA50-025D58CE21AD}"/>
              </a:ext>
            </a:extLst>
          </p:cNvPr>
          <p:cNvSpPr>
            <a:spLocks noGrp="1"/>
          </p:cNvSpPr>
          <p:nvPr>
            <p:ph type="title"/>
            <p:custDataLst>
              <p:tags r:id="rId1"/>
            </p:custDataLst>
          </p:nvPr>
        </p:nvSpPr>
        <p:spPr/>
        <p:txBody>
          <a:bodyPr/>
          <a:lstStyle/>
          <a:p>
            <a:r>
              <a:rPr lang="fr-FR"/>
              <a:t>Objectifs de cette session</a:t>
            </a:r>
          </a:p>
        </p:txBody>
      </p:sp>
      <p:sp>
        <p:nvSpPr>
          <p:cNvPr id="3" name="Espace réservé du contenu 2">
            <a:extLst>
              <a:ext uri="{FF2B5EF4-FFF2-40B4-BE49-F238E27FC236}">
                <a16:creationId xmlns:a16="http://schemas.microsoft.com/office/drawing/2014/main" id="{CE7FACAB-468A-6B2C-3515-E9FBE64AA8DA}"/>
              </a:ext>
            </a:extLst>
          </p:cNvPr>
          <p:cNvSpPr>
            <a:spLocks noGrp="1"/>
          </p:cNvSpPr>
          <p:nvPr>
            <p:ph idx="1"/>
            <p:custDataLst>
              <p:tags r:id="rId2"/>
            </p:custDataLst>
          </p:nvPr>
        </p:nvSpPr>
        <p:spPr/>
        <p:txBody>
          <a:bodyPr/>
          <a:lstStyle/>
          <a:p>
            <a:r>
              <a:rPr lang="fr-FR"/>
              <a:t>Spécificité des évaluations d’impact dans la « boite à outils » évaluative</a:t>
            </a:r>
          </a:p>
          <a:p>
            <a:r>
              <a:rPr lang="fr-FR"/>
              <a:t>Enjeux de l’évaluation d’impact</a:t>
            </a:r>
          </a:p>
          <a:p>
            <a:r>
              <a:rPr lang="fr-FR"/>
              <a:t>Cadre d’analyse économétrique de la causalité : le cadre des résultats potentiels de Rubin</a:t>
            </a:r>
          </a:p>
          <a:p>
            <a:r>
              <a:rPr lang="fr-FR"/>
              <a:t>Affiner sa compréhension des mécanismes de causalité : diagrammes acycliques orientés et combinaisons quanti-quali</a:t>
            </a:r>
          </a:p>
          <a:p>
            <a:r>
              <a:rPr lang="fr-FR"/>
              <a:t>Tour d’horizon des principales méthodes d’évaluation d’impact </a:t>
            </a:r>
          </a:p>
        </p:txBody>
      </p:sp>
    </p:spTree>
    <p:extLst>
      <p:ext uri="{BB962C8B-B14F-4D97-AF65-F5344CB8AC3E}">
        <p14:creationId xmlns:p14="http://schemas.microsoft.com/office/powerpoint/2010/main" val="20532721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00.xml><?xml version="1.0" encoding="utf-8"?>
<p:tagLst xmlns:a="http://schemas.openxmlformats.org/drawingml/2006/main" xmlns:r="http://schemas.openxmlformats.org/officeDocument/2006/relationships" xmlns:p="http://schemas.openxmlformats.org/presentationml/2006/main">
  <p:tag name="NUM" val="2"/>
</p:tagLst>
</file>

<file path=ppt/tags/tag101.xml><?xml version="1.0" encoding="utf-8"?>
<p:tagLst xmlns:a="http://schemas.openxmlformats.org/drawingml/2006/main" xmlns:r="http://schemas.openxmlformats.org/officeDocument/2006/relationships" xmlns:p="http://schemas.openxmlformats.org/presentationml/2006/main">
  <p:tag name="NUM" val="1"/>
</p:tagLst>
</file>

<file path=ppt/tags/tag102.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4"/>
</p:tagLst>
</file>

<file path=ppt/tags/tag25.xml><?xml version="1.0" encoding="utf-8"?>
<p:tagLst xmlns:a="http://schemas.openxmlformats.org/drawingml/2006/main" xmlns:r="http://schemas.openxmlformats.org/officeDocument/2006/relationships" xmlns:p="http://schemas.openxmlformats.org/presentationml/2006/main">
  <p:tag name="NUM" val="5"/>
</p:tagLst>
</file>

<file path=ppt/tags/tag26.xml><?xml version="1.0" encoding="utf-8"?>
<p:tagLst xmlns:a="http://schemas.openxmlformats.org/drawingml/2006/main" xmlns:r="http://schemas.openxmlformats.org/officeDocument/2006/relationships" xmlns:p="http://schemas.openxmlformats.org/presentationml/2006/main">
  <p:tag name="NUM" val="6"/>
</p:tagLst>
</file>

<file path=ppt/tags/tag27.xml><?xml version="1.0" encoding="utf-8"?>
<p:tagLst xmlns:a="http://schemas.openxmlformats.org/drawingml/2006/main" xmlns:r="http://schemas.openxmlformats.org/officeDocument/2006/relationships" xmlns:p="http://schemas.openxmlformats.org/presentationml/2006/main">
  <p:tag name="NUM" val="7"/>
</p:tagLst>
</file>

<file path=ppt/tags/tag28.xml><?xml version="1.0" encoding="utf-8"?>
<p:tagLst xmlns:a="http://schemas.openxmlformats.org/drawingml/2006/main" xmlns:r="http://schemas.openxmlformats.org/officeDocument/2006/relationships" xmlns:p="http://schemas.openxmlformats.org/presentationml/2006/main">
  <p:tag name="NUM" val="8"/>
</p:tagLst>
</file>

<file path=ppt/tags/tag29.xml><?xml version="1.0" encoding="utf-8"?>
<p:tagLst xmlns:a="http://schemas.openxmlformats.org/drawingml/2006/main" xmlns:r="http://schemas.openxmlformats.org/officeDocument/2006/relationships" xmlns:p="http://schemas.openxmlformats.org/presentationml/2006/main">
  <p:tag name="NUM" val="9"/>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10"/>
</p:tagLst>
</file>

<file path=ppt/tags/tag31.xml><?xml version="1.0" encoding="utf-8"?>
<p:tagLst xmlns:a="http://schemas.openxmlformats.org/drawingml/2006/main" xmlns:r="http://schemas.openxmlformats.org/officeDocument/2006/relationships" xmlns:p="http://schemas.openxmlformats.org/presentationml/2006/main">
  <p:tag name="NUM" val="11"/>
</p:tagLst>
</file>

<file path=ppt/tags/tag32.xml><?xml version="1.0" encoding="utf-8"?>
<p:tagLst xmlns:a="http://schemas.openxmlformats.org/drawingml/2006/main" xmlns:r="http://schemas.openxmlformats.org/officeDocument/2006/relationships" xmlns:p="http://schemas.openxmlformats.org/presentationml/2006/main">
  <p:tag name="NUM" val="12"/>
</p:tagLst>
</file>

<file path=ppt/tags/tag33.xml><?xml version="1.0" encoding="utf-8"?>
<p:tagLst xmlns:a="http://schemas.openxmlformats.org/drawingml/2006/main" xmlns:r="http://schemas.openxmlformats.org/officeDocument/2006/relationships" xmlns:p="http://schemas.openxmlformats.org/presentationml/2006/main">
  <p:tag name="NUM" val="13"/>
</p:tagLst>
</file>

<file path=ppt/tags/tag34.xml><?xml version="1.0" encoding="utf-8"?>
<p:tagLst xmlns:a="http://schemas.openxmlformats.org/drawingml/2006/main" xmlns:r="http://schemas.openxmlformats.org/officeDocument/2006/relationships" xmlns:p="http://schemas.openxmlformats.org/presentationml/2006/main">
  <p:tag name="NUM" val="14"/>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NUM" val="7"/>
</p:tagLst>
</file>

<file path=ppt/tags/tag42.xml><?xml version="1.0" encoding="utf-8"?>
<p:tagLst xmlns:a="http://schemas.openxmlformats.org/drawingml/2006/main" xmlns:r="http://schemas.openxmlformats.org/officeDocument/2006/relationships" xmlns:p="http://schemas.openxmlformats.org/presentationml/2006/main">
  <p:tag name="NUM" val="8"/>
</p:tagLst>
</file>

<file path=ppt/tags/tag43.xml><?xml version="1.0" encoding="utf-8"?>
<p:tagLst xmlns:a="http://schemas.openxmlformats.org/drawingml/2006/main" xmlns:r="http://schemas.openxmlformats.org/officeDocument/2006/relationships" xmlns:p="http://schemas.openxmlformats.org/presentationml/2006/main">
  <p:tag name="NUM" val="9"/>
</p:tagLst>
</file>

<file path=ppt/tags/tag44.xml><?xml version="1.0" encoding="utf-8"?>
<p:tagLst xmlns:a="http://schemas.openxmlformats.org/drawingml/2006/main" xmlns:r="http://schemas.openxmlformats.org/officeDocument/2006/relationships" xmlns:p="http://schemas.openxmlformats.org/presentationml/2006/main">
  <p:tag name="NUM" val="10"/>
</p:tagLst>
</file>

<file path=ppt/tags/tag45.xml><?xml version="1.0" encoding="utf-8"?>
<p:tagLst xmlns:a="http://schemas.openxmlformats.org/drawingml/2006/main" xmlns:r="http://schemas.openxmlformats.org/officeDocument/2006/relationships" xmlns:p="http://schemas.openxmlformats.org/presentationml/2006/main">
  <p:tag name="NUM" val="11"/>
</p:tagLst>
</file>

<file path=ppt/tags/tag46.xml><?xml version="1.0" encoding="utf-8"?>
<p:tagLst xmlns:a="http://schemas.openxmlformats.org/drawingml/2006/main" xmlns:r="http://schemas.openxmlformats.org/officeDocument/2006/relationships" xmlns:p="http://schemas.openxmlformats.org/presentationml/2006/main">
  <p:tag name="NUM" val="12"/>
</p:tagLst>
</file>

<file path=ppt/tags/tag47.xml><?xml version="1.0" encoding="utf-8"?>
<p:tagLst xmlns:a="http://schemas.openxmlformats.org/drawingml/2006/main" xmlns:r="http://schemas.openxmlformats.org/officeDocument/2006/relationships" xmlns:p="http://schemas.openxmlformats.org/presentationml/2006/main">
  <p:tag name="NUM" val="13"/>
</p:tagLst>
</file>

<file path=ppt/tags/tag48.xml><?xml version="1.0" encoding="utf-8"?>
<p:tagLst xmlns:a="http://schemas.openxmlformats.org/drawingml/2006/main" xmlns:r="http://schemas.openxmlformats.org/officeDocument/2006/relationships" xmlns:p="http://schemas.openxmlformats.org/presentationml/2006/main">
  <p:tag name="NUM" val="14"/>
</p:tagLst>
</file>

<file path=ppt/tags/tag49.xml><?xml version="1.0" encoding="utf-8"?>
<p:tagLst xmlns:a="http://schemas.openxmlformats.org/drawingml/2006/main" xmlns:r="http://schemas.openxmlformats.org/officeDocument/2006/relationships" xmlns:p="http://schemas.openxmlformats.org/presentationml/2006/main">
  <p:tag name="NUM" val="15"/>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16"/>
</p:tagLst>
</file>

<file path=ppt/tags/tag51.xml><?xml version="1.0" encoding="utf-8"?>
<p:tagLst xmlns:a="http://schemas.openxmlformats.org/drawingml/2006/main" xmlns:r="http://schemas.openxmlformats.org/officeDocument/2006/relationships" xmlns:p="http://schemas.openxmlformats.org/presentationml/2006/main">
  <p:tag name="NUM" val="17"/>
</p:tagLst>
</file>

<file path=ppt/tags/tag52.xml><?xml version="1.0" encoding="utf-8"?>
<p:tagLst xmlns:a="http://schemas.openxmlformats.org/drawingml/2006/main" xmlns:r="http://schemas.openxmlformats.org/officeDocument/2006/relationships" xmlns:p="http://schemas.openxmlformats.org/presentationml/2006/main">
  <p:tag name="NUM" val="18"/>
</p:tagLst>
</file>

<file path=ppt/tags/tag53.xml><?xml version="1.0" encoding="utf-8"?>
<p:tagLst xmlns:a="http://schemas.openxmlformats.org/drawingml/2006/main" xmlns:r="http://schemas.openxmlformats.org/officeDocument/2006/relationships" xmlns:p="http://schemas.openxmlformats.org/presentationml/2006/main">
  <p:tag name="NUM" val="19"/>
</p:tagLst>
</file>

<file path=ppt/tags/tag54.xml><?xml version="1.0" encoding="utf-8"?>
<p:tagLst xmlns:a="http://schemas.openxmlformats.org/drawingml/2006/main" xmlns:r="http://schemas.openxmlformats.org/officeDocument/2006/relationships" xmlns:p="http://schemas.openxmlformats.org/presentationml/2006/main">
  <p:tag name="NUM" val="20"/>
</p:tagLst>
</file>

<file path=ppt/tags/tag55.xml><?xml version="1.0" encoding="utf-8"?>
<p:tagLst xmlns:a="http://schemas.openxmlformats.org/drawingml/2006/main" xmlns:r="http://schemas.openxmlformats.org/officeDocument/2006/relationships" xmlns:p="http://schemas.openxmlformats.org/presentationml/2006/main">
  <p:tag name="NUM" val="21"/>
</p:tagLst>
</file>

<file path=ppt/tags/tag56.xml><?xml version="1.0" encoding="utf-8"?>
<p:tagLst xmlns:a="http://schemas.openxmlformats.org/drawingml/2006/main" xmlns:r="http://schemas.openxmlformats.org/officeDocument/2006/relationships" xmlns:p="http://schemas.openxmlformats.org/presentationml/2006/main">
  <p:tag name="NUM" val="22"/>
</p:tagLst>
</file>

<file path=ppt/tags/tag57.xml><?xml version="1.0" encoding="utf-8"?>
<p:tagLst xmlns:a="http://schemas.openxmlformats.org/drawingml/2006/main" xmlns:r="http://schemas.openxmlformats.org/officeDocument/2006/relationships" xmlns:p="http://schemas.openxmlformats.org/presentationml/2006/main">
  <p:tag name="NUM" val="23"/>
</p:tagLst>
</file>

<file path=ppt/tags/tag58.xml><?xml version="1.0" encoding="utf-8"?>
<p:tagLst xmlns:a="http://schemas.openxmlformats.org/drawingml/2006/main" xmlns:r="http://schemas.openxmlformats.org/officeDocument/2006/relationships" xmlns:p="http://schemas.openxmlformats.org/presentationml/2006/main">
  <p:tag name="NUM" val="24"/>
</p:tagLst>
</file>

<file path=ppt/tags/tag59.xml><?xml version="1.0" encoding="utf-8"?>
<p:tagLst xmlns:a="http://schemas.openxmlformats.org/drawingml/2006/main" xmlns:r="http://schemas.openxmlformats.org/officeDocument/2006/relationships" xmlns:p="http://schemas.openxmlformats.org/presentationml/2006/main">
  <p:tag name="NUM" val="25"/>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60.xml><?xml version="1.0" encoding="utf-8"?>
<p:tagLst xmlns:a="http://schemas.openxmlformats.org/drawingml/2006/main" xmlns:r="http://schemas.openxmlformats.org/officeDocument/2006/relationships" xmlns:p="http://schemas.openxmlformats.org/presentationml/2006/main">
  <p:tag name="NUM" val="26"/>
</p:tagLst>
</file>

<file path=ppt/tags/tag61.xml><?xml version="1.0" encoding="utf-8"?>
<p:tagLst xmlns:a="http://schemas.openxmlformats.org/drawingml/2006/main" xmlns:r="http://schemas.openxmlformats.org/officeDocument/2006/relationships" xmlns:p="http://schemas.openxmlformats.org/presentationml/2006/main">
  <p:tag name="NUM" val="27"/>
</p:tagLst>
</file>

<file path=ppt/tags/tag62.xml><?xml version="1.0" encoding="utf-8"?>
<p:tagLst xmlns:a="http://schemas.openxmlformats.org/drawingml/2006/main" xmlns:r="http://schemas.openxmlformats.org/officeDocument/2006/relationships" xmlns:p="http://schemas.openxmlformats.org/presentationml/2006/main">
  <p:tag name="NUM" val="28"/>
</p:tagLst>
</file>

<file path=ppt/tags/tag63.xml><?xml version="1.0" encoding="utf-8"?>
<p:tagLst xmlns:a="http://schemas.openxmlformats.org/drawingml/2006/main" xmlns:r="http://schemas.openxmlformats.org/officeDocument/2006/relationships" xmlns:p="http://schemas.openxmlformats.org/presentationml/2006/main">
  <p:tag name="NUM" val="29"/>
</p:tagLst>
</file>

<file path=ppt/tags/tag64.xml><?xml version="1.0" encoding="utf-8"?>
<p:tagLst xmlns:a="http://schemas.openxmlformats.org/drawingml/2006/main" xmlns:r="http://schemas.openxmlformats.org/officeDocument/2006/relationships" xmlns:p="http://schemas.openxmlformats.org/presentationml/2006/main">
  <p:tag name="NUM" val="30"/>
</p:tagLst>
</file>

<file path=ppt/tags/tag65.xml><?xml version="1.0" encoding="utf-8"?>
<p:tagLst xmlns:a="http://schemas.openxmlformats.org/drawingml/2006/main" xmlns:r="http://schemas.openxmlformats.org/officeDocument/2006/relationships" xmlns:p="http://schemas.openxmlformats.org/presentationml/2006/main">
  <p:tag name="NUM" val="31"/>
</p:tagLst>
</file>

<file path=ppt/tags/tag66.xml><?xml version="1.0" encoding="utf-8"?>
<p:tagLst xmlns:a="http://schemas.openxmlformats.org/drawingml/2006/main" xmlns:r="http://schemas.openxmlformats.org/officeDocument/2006/relationships" xmlns:p="http://schemas.openxmlformats.org/presentationml/2006/main">
  <p:tag name="NUM" val="32"/>
</p:tagLst>
</file>

<file path=ppt/tags/tag67.xml><?xml version="1.0" encoding="utf-8"?>
<p:tagLst xmlns:a="http://schemas.openxmlformats.org/drawingml/2006/main" xmlns:r="http://schemas.openxmlformats.org/officeDocument/2006/relationships" xmlns:p="http://schemas.openxmlformats.org/presentationml/2006/main">
  <p:tag name="NUM" val="33"/>
</p:tagLst>
</file>

<file path=ppt/tags/tag68.xml><?xml version="1.0" encoding="utf-8"?>
<p:tagLst xmlns:a="http://schemas.openxmlformats.org/drawingml/2006/main" xmlns:r="http://schemas.openxmlformats.org/officeDocument/2006/relationships" xmlns:p="http://schemas.openxmlformats.org/presentationml/2006/main">
  <p:tag name="NUM" val="34"/>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4"/>
</p:tagLst>
</file>

<file path=ppt/tags/tag73.xml><?xml version="1.0" encoding="utf-8"?>
<p:tagLst xmlns:a="http://schemas.openxmlformats.org/drawingml/2006/main" xmlns:r="http://schemas.openxmlformats.org/officeDocument/2006/relationships" xmlns:p="http://schemas.openxmlformats.org/presentationml/2006/main">
  <p:tag name="NUM" val="5"/>
</p:tagLst>
</file>

<file path=ppt/tags/tag74.xml><?xml version="1.0" encoding="utf-8"?>
<p:tagLst xmlns:a="http://schemas.openxmlformats.org/drawingml/2006/main" xmlns:r="http://schemas.openxmlformats.org/officeDocument/2006/relationships" xmlns:p="http://schemas.openxmlformats.org/presentationml/2006/main">
  <p:tag name="NUM" val="1"/>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1"/>
</p:tagLst>
</file>

<file path=ppt/tags/tag77.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1"/>
</p:tagLst>
</file>

<file path=ppt/tags/tag79.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3"/>
</p:tagLst>
</file>

<file path=ppt/tags/tag81.xml><?xml version="1.0" encoding="utf-8"?>
<p:tagLst xmlns:a="http://schemas.openxmlformats.org/drawingml/2006/main" xmlns:r="http://schemas.openxmlformats.org/officeDocument/2006/relationships" xmlns:p="http://schemas.openxmlformats.org/presentationml/2006/main">
  <p:tag name="NUM" val="1"/>
</p:tagLst>
</file>

<file path=ppt/tags/tag82.xml><?xml version="1.0" encoding="utf-8"?>
<p:tagLst xmlns:a="http://schemas.openxmlformats.org/drawingml/2006/main" xmlns:r="http://schemas.openxmlformats.org/officeDocument/2006/relationships" xmlns:p="http://schemas.openxmlformats.org/presentationml/2006/main">
  <p:tag name="NUM" val="2"/>
</p:tagLst>
</file>

<file path=ppt/tags/tag83.xml><?xml version="1.0" encoding="utf-8"?>
<p:tagLst xmlns:a="http://schemas.openxmlformats.org/drawingml/2006/main" xmlns:r="http://schemas.openxmlformats.org/officeDocument/2006/relationships" xmlns:p="http://schemas.openxmlformats.org/presentationml/2006/main">
  <p:tag name="NUM" val="1"/>
</p:tagLst>
</file>

<file path=ppt/tags/tag84.xml><?xml version="1.0" encoding="utf-8"?>
<p:tagLst xmlns:a="http://schemas.openxmlformats.org/drawingml/2006/main" xmlns:r="http://schemas.openxmlformats.org/officeDocument/2006/relationships" xmlns:p="http://schemas.openxmlformats.org/presentationml/2006/main">
  <p:tag name="NUM" val="2"/>
</p:tagLst>
</file>

<file path=ppt/tags/tag85.xml><?xml version="1.0" encoding="utf-8"?>
<p:tagLst xmlns:a="http://schemas.openxmlformats.org/drawingml/2006/main" xmlns:r="http://schemas.openxmlformats.org/officeDocument/2006/relationships" xmlns:p="http://schemas.openxmlformats.org/presentationml/2006/main">
  <p:tag name="NUM" val="3"/>
</p:tagLst>
</file>

<file path=ppt/tags/tag86.xml><?xml version="1.0" encoding="utf-8"?>
<p:tagLst xmlns:a="http://schemas.openxmlformats.org/drawingml/2006/main" xmlns:r="http://schemas.openxmlformats.org/officeDocument/2006/relationships" xmlns:p="http://schemas.openxmlformats.org/presentationml/2006/main">
  <p:tag name="NUM" val="1"/>
</p:tagLst>
</file>

<file path=ppt/tags/tag87.xml><?xml version="1.0" encoding="utf-8"?>
<p:tagLst xmlns:a="http://schemas.openxmlformats.org/drawingml/2006/main" xmlns:r="http://schemas.openxmlformats.org/officeDocument/2006/relationships" xmlns:p="http://schemas.openxmlformats.org/presentationml/2006/main">
  <p:tag name="NUM" val="2"/>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1"/>
</p:tagLst>
</file>

<file path=ppt/tags/tag91.xml><?xml version="1.0" encoding="utf-8"?>
<p:tagLst xmlns:a="http://schemas.openxmlformats.org/drawingml/2006/main" xmlns:r="http://schemas.openxmlformats.org/officeDocument/2006/relationships" xmlns:p="http://schemas.openxmlformats.org/presentationml/2006/main">
  <p:tag name="NUM" val="2"/>
</p:tagLst>
</file>

<file path=ppt/tags/tag92.xml><?xml version="1.0" encoding="utf-8"?>
<p:tagLst xmlns:a="http://schemas.openxmlformats.org/drawingml/2006/main" xmlns:r="http://schemas.openxmlformats.org/officeDocument/2006/relationships" xmlns:p="http://schemas.openxmlformats.org/presentationml/2006/main">
  <p:tag name="NUM" val="3"/>
</p:tagLst>
</file>

<file path=ppt/tags/tag93.xml><?xml version="1.0" encoding="utf-8"?>
<p:tagLst xmlns:a="http://schemas.openxmlformats.org/drawingml/2006/main" xmlns:r="http://schemas.openxmlformats.org/officeDocument/2006/relationships" xmlns:p="http://schemas.openxmlformats.org/presentationml/2006/main">
  <p:tag name="NUM" val="4"/>
</p:tagLst>
</file>

<file path=ppt/tags/tag94.xml><?xml version="1.0" encoding="utf-8"?>
<p:tagLst xmlns:a="http://schemas.openxmlformats.org/drawingml/2006/main" xmlns:r="http://schemas.openxmlformats.org/officeDocument/2006/relationships" xmlns:p="http://schemas.openxmlformats.org/presentationml/2006/main">
  <p:tag name="NUM" val="5"/>
</p:tagLst>
</file>

<file path=ppt/tags/tag95.xml><?xml version="1.0" encoding="utf-8"?>
<p:tagLst xmlns:a="http://schemas.openxmlformats.org/drawingml/2006/main" xmlns:r="http://schemas.openxmlformats.org/officeDocument/2006/relationships" xmlns:p="http://schemas.openxmlformats.org/presentationml/2006/main">
  <p:tag name="NUM" val="1"/>
</p:tagLst>
</file>

<file path=ppt/tags/tag96.xml><?xml version="1.0" encoding="utf-8"?>
<p:tagLst xmlns:a="http://schemas.openxmlformats.org/drawingml/2006/main" xmlns:r="http://schemas.openxmlformats.org/officeDocument/2006/relationships" xmlns:p="http://schemas.openxmlformats.org/presentationml/2006/main">
  <p:tag name="NUM" val="2"/>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3726</TotalTime>
  <Words>1626</Words>
  <Application>Microsoft Office PowerPoint</Application>
  <PresentationFormat>Grand écran</PresentationFormat>
  <Paragraphs>205</Paragraphs>
  <Slides>26</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26</vt:i4>
      </vt:variant>
    </vt:vector>
  </HeadingPairs>
  <TitlesOfParts>
    <vt:vector size="33" baseType="lpstr">
      <vt:lpstr>Arial</vt:lpstr>
      <vt:lpstr>Calibri</vt:lpstr>
      <vt:lpstr>Calibri Light</vt:lpstr>
      <vt:lpstr>Cambria Math</vt:lpstr>
      <vt:lpstr>Verdana</vt:lpstr>
      <vt:lpstr>Wingdings</vt:lpstr>
      <vt:lpstr>Thème Office</vt:lpstr>
      <vt:lpstr>Analyse économétrique de données spatiales pour évaluer l'impact de politiques et de projets</vt:lpstr>
      <vt:lpstr>Tour de table</vt:lpstr>
      <vt:lpstr>Attentes exprimées dans le questionnaire</vt:lpstr>
      <vt:lpstr>Profils</vt:lpstr>
      <vt:lpstr>Expérience en analyse de données  </vt:lpstr>
      <vt:lpstr>Objectifs de la formation</vt:lpstr>
      <vt:lpstr>Programme de l’atelier</vt:lpstr>
      <vt:lpstr>Jour 1 : Fondements théoriques</vt:lpstr>
      <vt:lpstr>Objectifs de cette session</vt:lpstr>
      <vt:lpstr>Spécificités de l’évaluation d’impact scientifique</vt:lpstr>
      <vt:lpstr>Attention aux différentes acceptions de l’évaluation</vt:lpstr>
      <vt:lpstr>Qu’est-ce que c’est que l’évaluation de politique ou de projets ?</vt:lpstr>
      <vt:lpstr>Relation entre logique d’intervention et critères d’évaluation</vt:lpstr>
      <vt:lpstr>Différentes acceptions de l’impact</vt:lpstr>
      <vt:lpstr>Discussion</vt:lpstr>
      <vt:lpstr>Les enjeux de l’évaluation d’impact</vt:lpstr>
      <vt:lpstr>Le problème d'identification (exemple 1)</vt:lpstr>
      <vt:lpstr>Le problème d’identification (exemple 2)</vt:lpstr>
      <vt:lpstr>Le problème d’identification (exemple 3)</vt:lpstr>
      <vt:lpstr>Risques de biais d’identification causale si on se contente de corrélations naïves </vt:lpstr>
      <vt:lpstr>Exercice</vt:lpstr>
      <vt:lpstr>Clarification sur les manières de formaliser des liens causaux</vt:lpstr>
      <vt:lpstr>Les ingrédients d’une équation simple</vt:lpstr>
      <vt:lpstr>Quelques compléments</vt:lpstr>
      <vt:lpstr>Les « DAG »</vt:lpstr>
      <vt:lpstr>Exercice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Florent Bedecarrats</dc:creator>
  <cp:lastModifiedBy>Thomas Thivillon</cp:lastModifiedBy>
  <cp:revision>52</cp:revision>
  <dcterms:created xsi:type="dcterms:W3CDTF">2023-10-21T12:34:42Z</dcterms:created>
  <dcterms:modified xsi:type="dcterms:W3CDTF">2025-06-30T15:48:46Z</dcterms:modified>
</cp:coreProperties>
</file>