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306" r:id="rId4"/>
    <p:sldId id="307" r:id="rId5"/>
    <p:sldId id="308" r:id="rId6"/>
    <p:sldId id="262" r:id="rId7"/>
    <p:sldId id="260" r:id="rId8"/>
    <p:sldId id="263" r:id="rId9"/>
    <p:sldId id="257" r:id="rId10"/>
    <p:sldId id="261" r:id="rId11"/>
    <p:sldId id="267" r:id="rId12"/>
    <p:sldId id="264" r:id="rId13"/>
    <p:sldId id="265" r:id="rId14"/>
    <p:sldId id="268" r:id="rId15"/>
    <p:sldId id="269" r:id="rId16"/>
    <p:sldId id="270" r:id="rId17"/>
    <p:sldId id="271" r:id="rId18"/>
    <p:sldId id="273" r:id="rId19"/>
    <p:sldId id="274" r:id="rId20"/>
    <p:sldId id="275" r:id="rId21"/>
    <p:sldId id="301" r:id="rId22"/>
    <p:sldId id="272" r:id="rId23"/>
    <p:sldId id="283" r:id="rId24"/>
    <p:sldId id="278" r:id="rId25"/>
    <p:sldId id="279" r:id="rId26"/>
    <p:sldId id="284"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47"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30/06/2025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a:t>
            </a:fld>
            <a:endParaRPr lang="fr-FR"/>
          </a:p>
        </p:txBody>
      </p:sp>
    </p:spTree>
    <p:extLst>
      <p:ext uri="{BB962C8B-B14F-4D97-AF65-F5344CB8AC3E}">
        <p14:creationId xmlns:p14="http://schemas.microsoft.com/office/powerpoint/2010/main" val="378816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8</a:t>
            </a:fld>
            <a:endParaRPr lang="fr-FR"/>
          </a:p>
        </p:txBody>
      </p:sp>
    </p:spTree>
    <p:extLst>
      <p:ext uri="{BB962C8B-B14F-4D97-AF65-F5344CB8AC3E}">
        <p14:creationId xmlns:p14="http://schemas.microsoft.com/office/powerpoint/2010/main" val="1084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16</a:t>
            </a:fld>
            <a:endParaRPr lang="fr-FR"/>
          </a:p>
        </p:txBody>
      </p:sp>
    </p:spTree>
    <p:extLst>
      <p:ext uri="{BB962C8B-B14F-4D97-AF65-F5344CB8AC3E}">
        <p14:creationId xmlns:p14="http://schemas.microsoft.com/office/powerpoint/2010/main" val="141482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22</a:t>
            </a:fld>
            <a:endParaRPr lang="fr-FR"/>
          </a:p>
        </p:txBody>
      </p:sp>
    </p:spTree>
    <p:extLst>
      <p:ext uri="{BB962C8B-B14F-4D97-AF65-F5344CB8AC3E}">
        <p14:creationId xmlns:p14="http://schemas.microsoft.com/office/powerpoint/2010/main" val="5611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30/06/2025</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30/06/2025</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hyperlink" Target="http://www.oecd.org/dac/dac-glossary.htm#Evaluation" TargetMode="Externa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3.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34" Type="http://schemas.openxmlformats.org/officeDocument/2006/relationships/tags" Target="../tags/tag6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tags" Target="../tags/tag67.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tags" Target="../tags/tag63.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tags" Target="../tags/tag66.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tags" Target="../tags/tag62.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tags" Target="../tags/tag65.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tags" Target="../tags/tag64.xml"/><Relationship Id="rId35" Type="http://schemas.openxmlformats.org/officeDocument/2006/relationships/slideLayout" Target="../slideLayouts/slideLayout2.xml"/><Relationship Id="rId8" Type="http://schemas.openxmlformats.org/officeDocument/2006/relationships/tags" Target="../tags/tag42.xml"/></Relationships>
</file>

<file path=ppt/slides/_rels/slide14.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3.xml"/></Relationships>
</file>

<file path=ppt/slides/_rels/slide17.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19.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92.xml"/><Relationship Id="rId7" Type="http://schemas.openxmlformats.org/officeDocument/2006/relationships/notesSlide" Target="../notesSlides/notesSlide4.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10" Type="http://schemas.openxmlformats.org/officeDocument/2006/relationships/image" Target="../media/image30.png"/><Relationship Id="rId4" Type="http://schemas.openxmlformats.org/officeDocument/2006/relationships/tags" Target="../tags/tag93.xml"/><Relationship Id="rId9" Type="http://schemas.openxmlformats.org/officeDocument/2006/relationships/tags" Target="../tags/tag9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0.png"/><Relationship Id="rId4" Type="http://schemas.openxmlformats.org/officeDocument/2006/relationships/tags" Target="../tags/tag9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50.png"/><Relationship Id="rId4" Type="http://schemas.openxmlformats.org/officeDocument/2006/relationships/tags" Target="../tags/tag9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2.xml"/><Relationship Id="rId1" Type="http://schemas.openxmlformats.org/officeDocument/2006/relationships/tags" Target="../tags/tag10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hyperlink" Target="https://fbedecarrats.github.io/conservation-deforestation-madagascar/"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chor="ctr">
            <a:noAutofit/>
          </a:bodyPr>
          <a:lstStyle/>
          <a:p>
            <a:r>
              <a:rPr lang="fr-FR" sz="4800" b="1" dirty="0"/>
              <a:t>Formation aux méthodes d’évaluation d’impact scientifiques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a:bodyPr>
          <a:lstStyle/>
          <a:p>
            <a:r>
              <a:rPr lang="fr-FR" sz="4300" b="1" dirty="0"/>
              <a:t>Introduction</a:t>
            </a:r>
          </a:p>
          <a:p>
            <a:endParaRPr lang="fr-FR" dirty="0"/>
          </a:p>
          <a:p>
            <a:r>
              <a:rPr lang="fr-FR" dirty="0"/>
              <a:t>Florent </a:t>
            </a:r>
            <a:r>
              <a:rPr lang="fr-FR" dirty="0" err="1"/>
              <a:t>Bédécarrats</a:t>
            </a:r>
            <a:r>
              <a:rPr lang="fr-FR" dirty="0"/>
              <a:t>, Thomas Thivillon</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dirty="0"/>
              <a:t>Spécificités de l’évaluation d’impact scientifique</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Durabilité/viabilité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30/06/2025</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à court terme</a:t>
            </a:r>
            <a:r>
              <a:rPr lang="fr-FR" sz="2900"/>
              <a:t> : relèvent souvent de l'éfficacit.</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35B48-7AD7-4DC0-1887-E211563F27D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76FD7FA7-BEB0-C6D7-6731-614990B952B3}"/>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CEFC52A7-C8CF-B9A3-0EE2-7759D440B2B3}"/>
              </a:ext>
            </a:extLst>
          </p:cNvPr>
          <p:cNvSpPr>
            <a:spLocks noGrp="1"/>
          </p:cNvSpPr>
          <p:nvPr>
            <p:ph type="body" idx="1"/>
            <p:custDataLst>
              <p:tags r:id="rId2"/>
            </p:custDataLst>
          </p:nvPr>
        </p:nvSpPr>
        <p:spPr/>
        <p:txBody>
          <a:bodyPr>
            <a:normAutofit lnSpcReduction="10000"/>
          </a:bodyPr>
          <a:lstStyle/>
          <a:p>
            <a:r>
              <a:rPr lang="fr-FR" dirty="0"/>
              <a:t>Essayez de trouver un exemple de corrélation fallacieuse que vous avez rencontré dans votre vie professionnelle ou personnelle.</a:t>
            </a:r>
          </a:p>
        </p:txBody>
      </p:sp>
    </p:spTree>
    <p:extLst>
      <p:ext uri="{BB962C8B-B14F-4D97-AF65-F5344CB8AC3E}">
        <p14:creationId xmlns:p14="http://schemas.microsoft.com/office/powerpoint/2010/main" val="899685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8"/>
          <a:stretch>
            <a:fillRect/>
          </a:stretch>
        </p:blipFill>
        <p:spPr>
          <a:xfrm>
            <a:off x="5618480" y="1346148"/>
            <a:ext cx="5247942" cy="360939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2082731"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4</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𝐽𝑜𝑏𝐶𝑥</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xmlns="">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9"/>
                </p:custDataLst>
              </p:nvPr>
            </p:nvSpPr>
            <p:spPr>
              <a:xfrm>
                <a:off x="130834" y="5054488"/>
                <a:ext cx="12082731" cy="892552"/>
              </a:xfrm>
              <a:prstGeom prst="rect">
                <a:avLst/>
              </a:prstGeom>
              <a:blipFill>
                <a:blip r:embed="rId10"/>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5E96-DBA5-330D-827C-B4B6F5A5FB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7B49062-990C-99DA-A5EF-C73C6FE5A5C3}"/>
              </a:ext>
            </a:extLst>
          </p:cNvPr>
          <p:cNvSpPr>
            <a:spLocks noGrp="1"/>
          </p:cNvSpPr>
          <p:nvPr>
            <p:ph type="title"/>
            <p:custDataLst>
              <p:tags r:id="rId1"/>
            </p:custDataLst>
          </p:nvPr>
        </p:nvSpPr>
        <p:spPr/>
        <p:txBody>
          <a:bodyPr/>
          <a:lstStyle/>
          <a:p>
            <a:r>
              <a:rPr lang="fr-FR" dirty="0"/>
              <a:t>Attentes exprimées dans le questionnaire</a:t>
            </a:r>
          </a:p>
        </p:txBody>
      </p:sp>
      <p:pic>
        <p:nvPicPr>
          <p:cNvPr id="6" name="Image 5">
            <a:extLst>
              <a:ext uri="{FF2B5EF4-FFF2-40B4-BE49-F238E27FC236}">
                <a16:creationId xmlns:a16="http://schemas.microsoft.com/office/drawing/2014/main" id="{750D4FDC-AD1B-BB25-474F-AD8DC0D8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696" y="1802535"/>
            <a:ext cx="7150608" cy="4330211"/>
          </a:xfrm>
          <a:prstGeom prst="rect">
            <a:avLst/>
          </a:prstGeom>
        </p:spPr>
      </p:pic>
    </p:spTree>
    <p:extLst>
      <p:ext uri="{BB962C8B-B14F-4D97-AF65-F5344CB8AC3E}">
        <p14:creationId xmlns:p14="http://schemas.microsoft.com/office/powerpoint/2010/main" val="86500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36519-C20D-E8E4-ADD9-F5AFE6DF4D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447DD4-E5E7-4AA0-1159-E19731104834}"/>
              </a:ext>
            </a:extLst>
          </p:cNvPr>
          <p:cNvSpPr>
            <a:spLocks noGrp="1"/>
          </p:cNvSpPr>
          <p:nvPr>
            <p:ph type="title"/>
            <p:custDataLst>
              <p:tags r:id="rId1"/>
            </p:custDataLst>
          </p:nvPr>
        </p:nvSpPr>
        <p:spPr/>
        <p:txBody>
          <a:bodyPr/>
          <a:lstStyle/>
          <a:p>
            <a:r>
              <a:rPr lang="fr-FR" dirty="0"/>
              <a:t>Profils</a:t>
            </a:r>
          </a:p>
        </p:txBody>
      </p:sp>
      <p:pic>
        <p:nvPicPr>
          <p:cNvPr id="3" name="Image 2">
            <a:extLst>
              <a:ext uri="{FF2B5EF4-FFF2-40B4-BE49-F238E27FC236}">
                <a16:creationId xmlns:a16="http://schemas.microsoft.com/office/drawing/2014/main" id="{7C9812C8-B668-3FE1-F86D-E47A60F54088}"/>
              </a:ext>
            </a:extLst>
          </p:cNvPr>
          <p:cNvPicPr>
            <a:picLocks noChangeAspect="1"/>
          </p:cNvPicPr>
          <p:nvPr/>
        </p:nvPicPr>
        <p:blipFill>
          <a:blip r:embed="rId3"/>
          <a:stretch>
            <a:fillRect/>
          </a:stretch>
        </p:blipFill>
        <p:spPr>
          <a:xfrm>
            <a:off x="2209800" y="1604041"/>
            <a:ext cx="7772400" cy="4286597"/>
          </a:xfrm>
          <a:prstGeom prst="rect">
            <a:avLst/>
          </a:prstGeom>
        </p:spPr>
      </p:pic>
    </p:spTree>
    <p:extLst>
      <p:ext uri="{BB962C8B-B14F-4D97-AF65-F5344CB8AC3E}">
        <p14:creationId xmlns:p14="http://schemas.microsoft.com/office/powerpoint/2010/main" val="266139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99DF-AE6D-8EE2-681A-CFAE17E2FA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523BEF-7D2C-378D-660C-3C720691AF67}"/>
              </a:ext>
            </a:extLst>
          </p:cNvPr>
          <p:cNvSpPr>
            <a:spLocks noGrp="1"/>
          </p:cNvSpPr>
          <p:nvPr>
            <p:ph type="title"/>
            <p:custDataLst>
              <p:tags r:id="rId1"/>
            </p:custDataLst>
          </p:nvPr>
        </p:nvSpPr>
        <p:spPr/>
        <p:txBody>
          <a:bodyPr/>
          <a:lstStyle/>
          <a:p>
            <a:r>
              <a:rPr lang="fr-FR" dirty="0"/>
              <a:t>Expérience en analyse de données  </a:t>
            </a:r>
          </a:p>
        </p:txBody>
      </p:sp>
      <p:pic>
        <p:nvPicPr>
          <p:cNvPr id="1026" name="Picture 2" descr="Tableau des réponses au formulaire Forms. Titre de la question : Avez-vous déjà travaillé avec des données ?. Nombre de réponses : 18 réponses.">
            <a:extLst>
              <a:ext uri="{FF2B5EF4-FFF2-40B4-BE49-F238E27FC236}">
                <a16:creationId xmlns:a16="http://schemas.microsoft.com/office/drawing/2014/main" id="{EBDD2D45-9F9A-5943-F991-C54CEBBEB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36" y="1543737"/>
            <a:ext cx="10515600" cy="441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dirty="0"/>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a:xfrm>
            <a:off x="838200" y="1825624"/>
            <a:ext cx="5257800" cy="4748912"/>
          </a:xfrm>
        </p:spPr>
        <p:txBody>
          <a:bodyPr>
            <a:normAutofit fontScale="62500" lnSpcReduction="20000"/>
          </a:bodyPr>
          <a:lstStyle/>
          <a:p>
            <a:pPr>
              <a:buFont typeface="Arial" panose="020B0604020202020204" pitchFamily="34" charset="0"/>
              <a:buChar char="•"/>
            </a:pPr>
            <a:r>
              <a:rPr lang="fr-FR" sz="2600" b="1" dirty="0"/>
              <a:t>Jour 1  (1</a:t>
            </a:r>
            <a:r>
              <a:rPr lang="fr-FR" sz="2600" b="1" baseline="30000" dirty="0"/>
              <a:t>er</a:t>
            </a:r>
            <a:r>
              <a:rPr lang="fr-FR" sz="2600" b="1" dirty="0"/>
              <a:t> juillet) : </a:t>
            </a:r>
          </a:p>
          <a:p>
            <a:pPr lvl="1">
              <a:buFont typeface="Calibri" panose="020F0502020204030204" pitchFamily="34" charset="0"/>
              <a:buChar char="−"/>
            </a:pPr>
            <a:r>
              <a:rPr lang="fr-FR" sz="2600" dirty="0"/>
              <a:t>Matin : Introduction et cadrage théorique.</a:t>
            </a:r>
          </a:p>
          <a:p>
            <a:pPr lvl="1">
              <a:buFont typeface="Calibri" panose="020F0502020204030204" pitchFamily="34" charset="0"/>
              <a:buChar char="−"/>
            </a:pPr>
            <a:r>
              <a:rPr lang="fr-FR" sz="2600" dirty="0"/>
              <a:t>Après-midi : Initiation à R</a:t>
            </a:r>
          </a:p>
          <a:p>
            <a:pPr>
              <a:buFont typeface="Arial" panose="020B0604020202020204" pitchFamily="34" charset="0"/>
              <a:buChar char="•"/>
            </a:pPr>
            <a:r>
              <a:rPr lang="fr-FR" sz="2600" b="1" dirty="0"/>
              <a:t>Jour 2 (2 juillet) :</a:t>
            </a:r>
            <a:endParaRPr lang="fr-FR" sz="2600" dirty="0"/>
          </a:p>
          <a:p>
            <a:pPr lvl="1">
              <a:buFont typeface="Calibri" panose="020F0502020204030204" pitchFamily="34" charset="0"/>
              <a:buChar char="−"/>
            </a:pPr>
            <a:r>
              <a:rPr lang="fr-FR" sz="2600" dirty="0"/>
              <a:t>Matin : Principes de l’évaluation d’impact avec contrefactuel.</a:t>
            </a:r>
          </a:p>
          <a:p>
            <a:pPr lvl="1">
              <a:buFont typeface="Calibri" panose="020F0502020204030204" pitchFamily="34" charset="0"/>
              <a:buChar char="−"/>
            </a:pPr>
            <a:r>
              <a:rPr lang="fr-FR" sz="2600" dirty="0"/>
              <a:t>Après-midi : Initiation à R (suite)</a:t>
            </a:r>
          </a:p>
          <a:p>
            <a:pPr>
              <a:buFont typeface="Arial" panose="020B0604020202020204" pitchFamily="34" charset="0"/>
              <a:buChar char="•"/>
            </a:pPr>
            <a:r>
              <a:rPr lang="fr-FR" sz="2600" b="1" dirty="0"/>
              <a:t>Jour 3 (3 juillet) : </a:t>
            </a:r>
            <a:endParaRPr lang="fr-FR" sz="2600" dirty="0"/>
          </a:p>
          <a:p>
            <a:pPr lvl="1">
              <a:buFont typeface="Calibri" panose="020F0502020204030204" pitchFamily="34" charset="0"/>
              <a:buChar char="−"/>
            </a:pPr>
            <a:r>
              <a:rPr lang="fr-FR" sz="2600" dirty="0"/>
              <a:t>Matin : Revue des types de données.</a:t>
            </a:r>
          </a:p>
          <a:p>
            <a:pPr lvl="1">
              <a:buFont typeface="Calibri" panose="020F0502020204030204" pitchFamily="34" charset="0"/>
              <a:buChar char="−"/>
            </a:pPr>
            <a:r>
              <a:rPr lang="fr-FR" sz="2600" dirty="0"/>
              <a:t>Après-midi : Initiation à R (fin)</a:t>
            </a:r>
          </a:p>
          <a:p>
            <a:pPr>
              <a:buFont typeface="Arial" panose="020B0604020202020204" pitchFamily="34" charset="0"/>
              <a:buChar char="•"/>
            </a:pPr>
            <a:r>
              <a:rPr lang="fr-FR" sz="2600" b="1" dirty="0"/>
              <a:t>Jour 4 (4 juillet) : </a:t>
            </a:r>
          </a:p>
          <a:p>
            <a:pPr lvl="1">
              <a:buFont typeface="Calibri" panose="020F0502020204030204" pitchFamily="34" charset="0"/>
              <a:buChar char="−"/>
            </a:pPr>
            <a:r>
              <a:rPr lang="fr-FR" sz="2600" dirty="0"/>
              <a:t>Matin : Données spatiales (travail avec les données vectorielles et raster)</a:t>
            </a:r>
          </a:p>
          <a:p>
            <a:pPr lvl="1">
              <a:buFont typeface="Calibri" panose="020F0502020204030204" pitchFamily="34" charset="0"/>
              <a:buChar char="−"/>
            </a:pPr>
            <a:r>
              <a:rPr lang="fr-FR" sz="2600" dirty="0"/>
              <a:t>Après-midi : Données spatiales (opérations avec les packages </a:t>
            </a:r>
            <a:r>
              <a:rPr lang="fr-FR" sz="2600" dirty="0" err="1"/>
              <a:t>sf</a:t>
            </a:r>
            <a:r>
              <a:rPr lang="fr-FR" sz="2600" dirty="0"/>
              <a:t> et </a:t>
            </a:r>
            <a:r>
              <a:rPr lang="fr-FR" sz="2600" dirty="0" err="1"/>
              <a:t>mapme.biodiversity</a:t>
            </a:r>
            <a:r>
              <a:rPr lang="fr-FR" sz="2600" dirty="0"/>
              <a:t>)</a:t>
            </a:r>
            <a:endParaRPr lang="fr-FR" sz="2600" b="1" dirty="0"/>
          </a:p>
          <a:p>
            <a:pPr>
              <a:buFont typeface="Arial" panose="020B0604020202020204" pitchFamily="34" charset="0"/>
              <a:buChar char="•"/>
            </a:pPr>
            <a:r>
              <a:rPr lang="fr-FR" sz="2600" b="1" dirty="0"/>
              <a:t>Jour 5 (7 juillet) :</a:t>
            </a:r>
          </a:p>
          <a:p>
            <a:pPr lvl="1">
              <a:buFont typeface="Calibri" panose="020F0502020204030204" pitchFamily="34" charset="0"/>
              <a:buChar char="−"/>
            </a:pPr>
            <a:r>
              <a:rPr lang="fr-FR" sz="2600" dirty="0"/>
              <a:t>Matin : Expérimentations aléatoires (théorie)</a:t>
            </a:r>
          </a:p>
          <a:p>
            <a:pPr lvl="1">
              <a:buFont typeface="Calibri" panose="020F0502020204030204" pitchFamily="34" charset="0"/>
              <a:buChar char="−"/>
            </a:pPr>
            <a:r>
              <a:rPr lang="fr-FR" sz="2600" dirty="0"/>
              <a:t>Après-midi : Expérimentations aléatoires (application)</a:t>
            </a:r>
            <a:endParaRPr lang="fr-FR" sz="2600" b="1" dirty="0"/>
          </a:p>
          <a:p>
            <a:pPr>
              <a:buFont typeface="Arial" panose="020B0604020202020204" pitchFamily="34" charset="0"/>
              <a:buChar char="•"/>
            </a:pPr>
            <a:endParaRPr lang="fr-FR" sz="2400" dirty="0"/>
          </a:p>
        </p:txBody>
      </p:sp>
      <p:sp>
        <p:nvSpPr>
          <p:cNvPr id="4" name="Espace réservé du contenu 2">
            <a:extLst>
              <a:ext uri="{FF2B5EF4-FFF2-40B4-BE49-F238E27FC236}">
                <a16:creationId xmlns:a16="http://schemas.microsoft.com/office/drawing/2014/main" id="{096DD031-F832-114C-C44B-594143F1F6EE}"/>
              </a:ext>
            </a:extLst>
          </p:cNvPr>
          <p:cNvSpPr txBox="1">
            <a:spLocks/>
          </p:cNvSpPr>
          <p:nvPr>
            <p:custDataLst>
              <p:tags r:id="rId3"/>
            </p:custDataLst>
          </p:nvPr>
        </p:nvSpPr>
        <p:spPr>
          <a:xfrm>
            <a:off x="643128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t>Jour 6 (8 juillet) :</a:t>
            </a:r>
          </a:p>
          <a:p>
            <a:pPr lvl="1">
              <a:lnSpc>
                <a:spcPct val="80000"/>
              </a:lnSpc>
              <a:buFont typeface="Calibri" panose="020F0502020204030204" pitchFamily="34" charset="0"/>
              <a:buChar char="−"/>
            </a:pPr>
            <a:r>
              <a:rPr lang="fr-FR" sz="1600" dirty="0"/>
              <a:t> Matin : Comparaisons avant-après ; Clarifications sur les unités d’analyse</a:t>
            </a:r>
          </a:p>
          <a:p>
            <a:pPr lvl="1">
              <a:lnSpc>
                <a:spcPct val="80000"/>
              </a:lnSpc>
              <a:buFont typeface="Calibri" panose="020F0502020204030204" pitchFamily="34" charset="0"/>
              <a:buChar char="−"/>
            </a:pPr>
            <a:r>
              <a:rPr lang="fr-FR" sz="1600" dirty="0"/>
              <a:t>Après-midi :  Méthodes d’appariement (théorie)</a:t>
            </a:r>
            <a:endParaRPr lang="fr-FR" sz="1600" b="1" dirty="0"/>
          </a:p>
          <a:p>
            <a:r>
              <a:rPr lang="fr-FR" sz="1600" b="1" dirty="0"/>
              <a:t>Jour 7 (9 juillet) : </a:t>
            </a:r>
          </a:p>
          <a:p>
            <a:pPr lvl="1">
              <a:buFont typeface="Calibri" panose="020F0502020204030204" pitchFamily="34" charset="0"/>
              <a:buChar char="−"/>
            </a:pPr>
            <a:r>
              <a:rPr lang="fr-FR" sz="1600" dirty="0"/>
              <a:t>Matin : Méthodes d’appariement (application)</a:t>
            </a:r>
          </a:p>
          <a:p>
            <a:pPr lvl="1">
              <a:buFont typeface="Calibri" panose="020F0502020204030204" pitchFamily="34" charset="0"/>
              <a:buChar char="−"/>
            </a:pPr>
            <a:r>
              <a:rPr lang="fr-FR" sz="1600" dirty="0"/>
              <a:t>Après-midi :  Méthode des doubles différences (théorie)</a:t>
            </a:r>
          </a:p>
          <a:p>
            <a:r>
              <a:rPr lang="fr-FR" sz="1600" b="1" dirty="0"/>
              <a:t>Jour 8 (10 juillet) : </a:t>
            </a:r>
          </a:p>
          <a:p>
            <a:pPr lvl="1">
              <a:buFont typeface="Calibri" panose="020F0502020204030204" pitchFamily="34" charset="0"/>
              <a:buChar char="−"/>
            </a:pPr>
            <a:r>
              <a:rPr lang="fr-FR" sz="1600" dirty="0"/>
              <a:t>Matin : Méthodes des doubles différences (application)</a:t>
            </a:r>
          </a:p>
          <a:p>
            <a:pPr lvl="1">
              <a:buFont typeface="Calibri" panose="020F0502020204030204" pitchFamily="34" charset="0"/>
              <a:buChar char="−"/>
            </a:pPr>
            <a:r>
              <a:rPr lang="fr-FR" sz="1600" dirty="0"/>
              <a:t>Après-midi :  Projet de groupe.</a:t>
            </a:r>
          </a:p>
          <a:p>
            <a:r>
              <a:rPr lang="fr-FR" sz="1600" b="1" dirty="0"/>
              <a:t>Jour 9 (11 juillet) :</a:t>
            </a:r>
          </a:p>
          <a:p>
            <a:pPr lvl="1">
              <a:lnSpc>
                <a:spcPct val="100000"/>
              </a:lnSpc>
              <a:buFont typeface="Calibri" panose="020F0502020204030204" pitchFamily="34" charset="0"/>
              <a:buChar char="−"/>
            </a:pPr>
            <a:r>
              <a:rPr lang="fr-FR" sz="1600" dirty="0"/>
              <a:t>Matin : Exercices pratiques dans R.</a:t>
            </a:r>
          </a:p>
          <a:p>
            <a:pPr lvl="1">
              <a:lnSpc>
                <a:spcPct val="100000"/>
              </a:lnSpc>
              <a:buFont typeface="Calibri" panose="020F0502020204030204" pitchFamily="34" charset="0"/>
              <a:buChar char="−"/>
            </a:pPr>
            <a:r>
              <a:rPr lang="fr-FR" sz="1600" dirty="0"/>
              <a:t>Après-midi : Restitution, évaluation et conclusion.</a:t>
            </a:r>
          </a:p>
          <a:p>
            <a:endParaRPr lang="fr-FR" sz="2400" dirty="0"/>
          </a:p>
        </p:txBody>
      </p:sp>
    </p:spTree>
    <p:extLst>
      <p:ext uri="{BB962C8B-B14F-4D97-AF65-F5344CB8AC3E}">
        <p14:creationId xmlns:p14="http://schemas.microsoft.com/office/powerpoint/2010/main" val="64300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12"/>
</p:tagLst>
</file>

<file path=ppt/tags/tag33.xml><?xml version="1.0" encoding="utf-8"?>
<p:tagLst xmlns:a="http://schemas.openxmlformats.org/drawingml/2006/main" xmlns:r="http://schemas.openxmlformats.org/officeDocument/2006/relationships" xmlns:p="http://schemas.openxmlformats.org/presentationml/2006/main">
  <p:tag name="NUM" val="13"/>
</p:tagLst>
</file>

<file path=ppt/tags/tag34.xml><?xml version="1.0" encoding="utf-8"?>
<p:tagLst xmlns:a="http://schemas.openxmlformats.org/drawingml/2006/main" xmlns:r="http://schemas.openxmlformats.org/officeDocument/2006/relationships" xmlns:p="http://schemas.openxmlformats.org/presentationml/2006/main">
  <p:tag name="NUM" val="1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8"/>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11"/>
</p:tagLst>
</file>

<file path=ppt/tags/tag46.xml><?xml version="1.0" encoding="utf-8"?>
<p:tagLst xmlns:a="http://schemas.openxmlformats.org/drawingml/2006/main" xmlns:r="http://schemas.openxmlformats.org/officeDocument/2006/relationships" xmlns:p="http://schemas.openxmlformats.org/presentationml/2006/main">
  <p:tag name="NUM" val="12"/>
</p:tagLst>
</file>

<file path=ppt/tags/tag47.xml><?xml version="1.0" encoding="utf-8"?>
<p:tagLst xmlns:a="http://schemas.openxmlformats.org/drawingml/2006/main" xmlns:r="http://schemas.openxmlformats.org/officeDocument/2006/relationships" xmlns:p="http://schemas.openxmlformats.org/presentationml/2006/main">
  <p:tag name="NUM" val="13"/>
</p:tagLst>
</file>

<file path=ppt/tags/tag48.xml><?xml version="1.0" encoding="utf-8"?>
<p:tagLst xmlns:a="http://schemas.openxmlformats.org/drawingml/2006/main" xmlns:r="http://schemas.openxmlformats.org/officeDocument/2006/relationships" xmlns:p="http://schemas.openxmlformats.org/presentationml/2006/main">
  <p:tag name="NUM" val="14"/>
</p:tagLst>
</file>

<file path=ppt/tags/tag49.xml><?xml version="1.0" encoding="utf-8"?>
<p:tagLst xmlns:a="http://schemas.openxmlformats.org/drawingml/2006/main" xmlns:r="http://schemas.openxmlformats.org/officeDocument/2006/relationships" xmlns:p="http://schemas.openxmlformats.org/presentationml/2006/main">
  <p:tag name="NUM" val="15"/>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6"/>
</p:tagLst>
</file>

<file path=ppt/tags/tag51.xml><?xml version="1.0" encoding="utf-8"?>
<p:tagLst xmlns:a="http://schemas.openxmlformats.org/drawingml/2006/main" xmlns:r="http://schemas.openxmlformats.org/officeDocument/2006/relationships" xmlns:p="http://schemas.openxmlformats.org/presentationml/2006/main">
  <p:tag name="NUM" val="17"/>
</p:tagLst>
</file>

<file path=ppt/tags/tag52.xml><?xml version="1.0" encoding="utf-8"?>
<p:tagLst xmlns:a="http://schemas.openxmlformats.org/drawingml/2006/main" xmlns:r="http://schemas.openxmlformats.org/officeDocument/2006/relationships" xmlns:p="http://schemas.openxmlformats.org/presentationml/2006/main">
  <p:tag name="NUM" val="18"/>
</p:tagLst>
</file>

<file path=ppt/tags/tag53.xml><?xml version="1.0" encoding="utf-8"?>
<p:tagLst xmlns:a="http://schemas.openxmlformats.org/drawingml/2006/main" xmlns:r="http://schemas.openxmlformats.org/officeDocument/2006/relationships" xmlns:p="http://schemas.openxmlformats.org/presentationml/2006/main">
  <p:tag name="NUM" val="19"/>
</p:tagLst>
</file>

<file path=ppt/tags/tag54.xml><?xml version="1.0" encoding="utf-8"?>
<p:tagLst xmlns:a="http://schemas.openxmlformats.org/drawingml/2006/main" xmlns:r="http://schemas.openxmlformats.org/officeDocument/2006/relationships" xmlns:p="http://schemas.openxmlformats.org/presentationml/2006/main">
  <p:tag name="NUM" val="20"/>
</p:tagLst>
</file>

<file path=ppt/tags/tag55.xml><?xml version="1.0" encoding="utf-8"?>
<p:tagLst xmlns:a="http://schemas.openxmlformats.org/drawingml/2006/main" xmlns:r="http://schemas.openxmlformats.org/officeDocument/2006/relationships" xmlns:p="http://schemas.openxmlformats.org/presentationml/2006/main">
  <p:tag name="NUM" val="21"/>
</p:tagLst>
</file>

<file path=ppt/tags/tag56.xml><?xml version="1.0" encoding="utf-8"?>
<p:tagLst xmlns:a="http://schemas.openxmlformats.org/drawingml/2006/main" xmlns:r="http://schemas.openxmlformats.org/officeDocument/2006/relationships" xmlns:p="http://schemas.openxmlformats.org/presentationml/2006/main">
  <p:tag name="NUM" val="22"/>
</p:tagLst>
</file>

<file path=ppt/tags/tag57.xml><?xml version="1.0" encoding="utf-8"?>
<p:tagLst xmlns:a="http://schemas.openxmlformats.org/drawingml/2006/main" xmlns:r="http://schemas.openxmlformats.org/officeDocument/2006/relationships" xmlns:p="http://schemas.openxmlformats.org/presentationml/2006/main">
  <p:tag name="NUM" val="23"/>
</p:tagLst>
</file>

<file path=ppt/tags/tag58.xml><?xml version="1.0" encoding="utf-8"?>
<p:tagLst xmlns:a="http://schemas.openxmlformats.org/drawingml/2006/main" xmlns:r="http://schemas.openxmlformats.org/officeDocument/2006/relationships" xmlns:p="http://schemas.openxmlformats.org/presentationml/2006/main">
  <p:tag name="NUM" val="24"/>
</p:tagLst>
</file>

<file path=ppt/tags/tag59.xml><?xml version="1.0" encoding="utf-8"?>
<p:tagLst xmlns:a="http://schemas.openxmlformats.org/drawingml/2006/main" xmlns:r="http://schemas.openxmlformats.org/officeDocument/2006/relationships" xmlns:p="http://schemas.openxmlformats.org/presentationml/2006/main">
  <p:tag name="NUM" val="25"/>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6"/>
</p:tagLst>
</file>

<file path=ppt/tags/tag61.xml><?xml version="1.0" encoding="utf-8"?>
<p:tagLst xmlns:a="http://schemas.openxmlformats.org/drawingml/2006/main" xmlns:r="http://schemas.openxmlformats.org/officeDocument/2006/relationships" xmlns:p="http://schemas.openxmlformats.org/presentationml/2006/main">
  <p:tag name="NUM" val="27"/>
</p:tagLst>
</file>

<file path=ppt/tags/tag62.xml><?xml version="1.0" encoding="utf-8"?>
<p:tagLst xmlns:a="http://schemas.openxmlformats.org/drawingml/2006/main" xmlns:r="http://schemas.openxmlformats.org/officeDocument/2006/relationships" xmlns:p="http://schemas.openxmlformats.org/presentationml/2006/main">
  <p:tag name="NUM" val="28"/>
</p:tagLst>
</file>

<file path=ppt/tags/tag63.xml><?xml version="1.0" encoding="utf-8"?>
<p:tagLst xmlns:a="http://schemas.openxmlformats.org/drawingml/2006/main" xmlns:r="http://schemas.openxmlformats.org/officeDocument/2006/relationships" xmlns:p="http://schemas.openxmlformats.org/presentationml/2006/main">
  <p:tag name="NUM" val="29"/>
</p:tagLst>
</file>

<file path=ppt/tags/tag64.xml><?xml version="1.0" encoding="utf-8"?>
<p:tagLst xmlns:a="http://schemas.openxmlformats.org/drawingml/2006/main" xmlns:r="http://schemas.openxmlformats.org/officeDocument/2006/relationships" xmlns:p="http://schemas.openxmlformats.org/presentationml/2006/main">
  <p:tag name="NUM" val="30"/>
</p:tagLst>
</file>

<file path=ppt/tags/tag65.xml><?xml version="1.0" encoding="utf-8"?>
<p:tagLst xmlns:a="http://schemas.openxmlformats.org/drawingml/2006/main" xmlns:r="http://schemas.openxmlformats.org/officeDocument/2006/relationships" xmlns:p="http://schemas.openxmlformats.org/presentationml/2006/main">
  <p:tag name="NUM" val="31"/>
</p:tagLst>
</file>

<file path=ppt/tags/tag66.xml><?xml version="1.0" encoding="utf-8"?>
<p:tagLst xmlns:a="http://schemas.openxmlformats.org/drawingml/2006/main" xmlns:r="http://schemas.openxmlformats.org/officeDocument/2006/relationships" xmlns:p="http://schemas.openxmlformats.org/presentationml/2006/main">
  <p:tag name="NUM" val="32"/>
</p:tagLst>
</file>

<file path=ppt/tags/tag67.xml><?xml version="1.0" encoding="utf-8"?>
<p:tagLst xmlns:a="http://schemas.openxmlformats.org/drawingml/2006/main" xmlns:r="http://schemas.openxmlformats.org/officeDocument/2006/relationships" xmlns:p="http://schemas.openxmlformats.org/presentationml/2006/main">
  <p:tag name="NUM" val="33"/>
</p:tagLst>
</file>

<file path=ppt/tags/tag68.xml><?xml version="1.0" encoding="utf-8"?>
<p:tagLst xmlns:a="http://schemas.openxmlformats.org/drawingml/2006/main" xmlns:r="http://schemas.openxmlformats.org/officeDocument/2006/relationships" xmlns:p="http://schemas.openxmlformats.org/presentationml/2006/main">
  <p:tag name="NUM" val="3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5"/>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1619</Words>
  <Application>Microsoft Office PowerPoint</Application>
  <PresentationFormat>Grand écran</PresentationFormat>
  <Paragraphs>205</Paragraphs>
  <Slides>26</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26</vt:i4>
      </vt:variant>
    </vt:vector>
  </HeadingPairs>
  <TitlesOfParts>
    <vt:vector size="33" baseType="lpstr">
      <vt:lpstr>Arial</vt:lpstr>
      <vt:lpstr>Calibri</vt:lpstr>
      <vt:lpstr>Calibri Light</vt:lpstr>
      <vt:lpstr>Cambria Math</vt:lpstr>
      <vt:lpstr>Verdana</vt:lpstr>
      <vt:lpstr>Wingdings</vt:lpstr>
      <vt:lpstr>Thème Office</vt:lpstr>
      <vt:lpstr>Formation aux méthodes d’évaluation d’impact scientifiques</vt:lpstr>
      <vt:lpstr>Tour de table</vt:lpstr>
      <vt:lpstr>Attentes exprimées dans le questionnaire</vt:lpstr>
      <vt:lpstr>Profils</vt:lpstr>
      <vt:lpstr>Expérience en analyse de données  </vt:lpstr>
      <vt:lpstr>Objectifs de la formation</vt:lpstr>
      <vt:lpstr>Programme de l’atelier</vt:lpstr>
      <vt:lpstr>Jour 1 : Fondements théoriques</vt:lpstr>
      <vt:lpstr>Objectifs de cette session</vt:lpstr>
      <vt:lpstr>Spécificités de l’évaluation d’impact scientifique</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Exercice</vt:lpstr>
      <vt:lpstr>Clarification sur les manières de formaliser des liens causaux</vt:lpstr>
      <vt:lpstr>Les ingrédients d’une équation simple</vt:lpstr>
      <vt:lpstr>Quelques compléments</vt:lpstr>
      <vt:lpstr>Les « DAG »</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Thomas Thivillon</cp:lastModifiedBy>
  <cp:revision>53</cp:revision>
  <dcterms:created xsi:type="dcterms:W3CDTF">2023-10-21T12:34:42Z</dcterms:created>
  <dcterms:modified xsi:type="dcterms:W3CDTF">2025-06-30T20:08:47Z</dcterms:modified>
</cp:coreProperties>
</file>