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5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6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7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8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5" r:id="rId11"/>
    <p:sldMasterId id="2147483667" r:id="rId12"/>
    <p:sldMasterId id="2147483669" r:id="rId13"/>
    <p:sldMasterId id="2147483670" r:id="rId14"/>
    <p:sldMasterId id="2147483672" r:id="rId15"/>
    <p:sldMasterId id="2147483674" r:id="rId16"/>
    <p:sldMasterId id="2147483677" r:id="rId17"/>
    <p:sldMasterId id="2147483679" r:id="rId18"/>
    <p:sldMasterId id="2147483681" r:id="rId19"/>
  </p:sldMasterIdLst>
  <p:notesMasterIdLst>
    <p:notesMasterId r:id="rId39"/>
  </p:notesMasterIdLst>
  <p:handoutMasterIdLst>
    <p:handoutMasterId r:id="rId40"/>
  </p:handoutMasterIdLst>
  <p:sldIdLst>
    <p:sldId id="256" r:id="rId20"/>
    <p:sldId id="710" r:id="rId21"/>
    <p:sldId id="683" r:id="rId22"/>
    <p:sldId id="684" r:id="rId23"/>
    <p:sldId id="669" r:id="rId24"/>
    <p:sldId id="707" r:id="rId25"/>
    <p:sldId id="695" r:id="rId26"/>
    <p:sldId id="713" r:id="rId27"/>
    <p:sldId id="706" r:id="rId28"/>
    <p:sldId id="687" r:id="rId29"/>
    <p:sldId id="690" r:id="rId30"/>
    <p:sldId id="693" r:id="rId31"/>
    <p:sldId id="698" r:id="rId32"/>
    <p:sldId id="700" r:id="rId33"/>
    <p:sldId id="676" r:id="rId34"/>
    <p:sldId id="686" r:id="rId35"/>
    <p:sldId id="703" r:id="rId36"/>
    <p:sldId id="705" r:id="rId37"/>
    <p:sldId id="25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CCFF"/>
    <a:srgbClr val="CCECFF"/>
    <a:srgbClr val="00FF00"/>
    <a:srgbClr val="66CCFF"/>
    <a:srgbClr val="0099CC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8" autoAdjust="0"/>
    <p:restoredTop sz="95928" autoAdjust="0"/>
  </p:normalViewPr>
  <p:slideViewPr>
    <p:cSldViewPr>
      <p:cViewPr varScale="1">
        <p:scale>
          <a:sx n="110" d="100"/>
          <a:sy n="110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69" d="100"/>
          <a:sy n="69" d="100"/>
        </p:scale>
        <p:origin x="-232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fld id="{A6A95FCF-2B66-DB4F-A092-055FF7C71EDB}" type="datetimeFigureOut">
              <a:rPr lang="zh-CN" altLang="en-US"/>
              <a:pPr>
                <a:defRPr/>
              </a:pPr>
              <a:t>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cs typeface="DengXian" charset="-122"/>
              </a:defRPr>
            </a:lvl1pPr>
          </a:lstStyle>
          <a:p>
            <a:fld id="{1EE2D01F-161C-FE45-88EE-908F68772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01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SimSun" charset="-122"/>
              </a:defRPr>
            </a:lvl1pPr>
          </a:lstStyle>
          <a:p>
            <a:fld id="{6E1E770E-554A-9A41-9A5E-3DA091F381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680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461F9F-3D56-514A-8E89-E1E1D2DB6EF8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627A69-66EE-344A-9AE0-8DC31BF32DD8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FCA51FA-904E-644C-80C5-5039A89651AD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3370C8-882A-3047-8EFB-B4804482729A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415736-26C5-E545-BB82-BE8B5E078768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90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7B09CC9-69E4-984A-B78E-1B5A5E1EB4DB}" type="slidenum">
              <a:rPr lang="zh-CN" altLang="en-US" sz="1200"/>
              <a:pPr/>
              <a:t>14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462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ED6E53-4B6C-2444-BDD1-1E8989C6C9A8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6AAA7A-4BB5-DD42-A7B4-1330E4CB5E34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FC8892-8D1C-A143-A2EC-8DBF4E9347D1}" type="slidenum">
              <a:rPr lang="zh-CN" altLang="en-US" sz="1200"/>
              <a:pPr/>
              <a:t>17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899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FC8892-8D1C-A143-A2EC-8DBF4E9347D1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145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B689AD-57DC-B546-AEB5-135D89BDECDF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EA47B-4227-1F40-BBF5-FDD7DE1EF84D}" type="slidenum">
              <a:rPr lang="zh-CN" altLang="en-US" sz="1200"/>
              <a:pPr/>
              <a:t>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09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49278-D8F6-DD45-9405-9DC273607A6D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F6E88D3-3717-2043-9184-B47A8C34EE79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4853946-9642-F049-95D7-EE5C4310D63A}" type="slidenum">
              <a:rPr lang="zh-CN" altLang="en-US" sz="1200"/>
              <a:pPr/>
              <a:t>5</a:t>
            </a:fld>
            <a:endParaRPr lang="en-US" altLang="zh-CN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6D67F2-802B-164F-A5C5-871746AA1CAA}" type="slidenum">
              <a:rPr lang="zh-CN" altLang="en-US" sz="1200"/>
              <a:pPr/>
              <a:t>6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625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EA47B-4227-1F40-BBF5-FDD7DE1EF84D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EA47B-4227-1F40-BBF5-FDD7DE1EF84D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52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6D67F2-802B-164F-A5C5-871746AA1CAA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b="1">
              <a:latin typeface="Arial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82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52463" y="6194425"/>
            <a:ext cx="2749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TECHNOLOGIES CO., LTD.</a:t>
            </a:r>
            <a:endParaRPr lang="en-US" altLang="zh-CN" sz="2100" smtClean="0">
              <a:solidFill>
                <a:schemeClr val="bg2"/>
              </a:solidFill>
              <a:ea typeface="MS PGothic" charset="-128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984625" y="6191250"/>
            <a:ext cx="154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43" tIns="39120" rIns="78243" bIns="39120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Confidential 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224713" y="4092575"/>
            <a:ext cx="1336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ea typeface="MS PGothic" charset="-128"/>
              </a:rPr>
              <a:t>www.huawei.com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5715000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974975"/>
            <a:ext cx="5943600" cy="911225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228600"/>
            <a:ext cx="2133600" cy="476250"/>
          </a:xfrm>
        </p:spPr>
        <p:txBody>
          <a:bodyPr lIns="91375" tIns="45687" rIns="91375" bIns="45687"/>
          <a:lstStyle>
            <a:lvl1pPr defTabSz="914400" eaLnBrk="1" hangingPunct="1">
              <a:lnSpc>
                <a:spcPct val="100000"/>
              </a:lnSpc>
              <a:defRPr sz="1400">
                <a:latin typeface="Arial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B1AB4F4-8085-7D42-B20E-CACEDF89459C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089428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6F80A41-483E-7D40-A2AA-92282FE2A1D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842766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09448F24-B230-9343-BBB8-499B9A7776A5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341936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9CB528E-00FD-C946-9637-64276F77C7A8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562875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52F1A46-4B9A-CA44-B4A0-C3A3B92782A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8374600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E318384-FFF5-BD40-8108-05E644773F9F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137393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EED5F660-20C0-A541-9727-A456EC5A7087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3722517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E86AAE7C-79D0-344B-A3F4-6DBA037A01C1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57675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976E5C0-65AA-2741-A55F-9534966AF5C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912101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156C37A-C15A-084C-B638-23D7D4007F7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105556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F956AE7E-2A63-8B4F-9C84-38972EE61E59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164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267450" y="274638"/>
            <a:ext cx="1885950" cy="5497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505450" cy="5497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CCAAC20-BF5E-A240-93A3-7E9D3724A290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386181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A886642-FE6E-8B45-A265-288C29102FD5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367096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6094FA1D-9550-F542-A407-C348DF42CF4F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57976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88" tIns="40043" rIns="80088" bIns="40043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88" tIns="40043" rIns="80088" bIns="40043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7572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BBDC72D-EEA8-F143-ABFD-B52772E5960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607016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18557B4-3039-3845-BF13-AA9A0E8304C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199542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48DB1CD-FDF4-554B-93C7-22BC2784C930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60032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0850B49-307F-1644-9C00-A00C8AD6130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43603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435609C-B554-B349-B424-602630042AB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3783053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7F081B2-BB64-A647-941D-04DD8E9ABB7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723808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B529809-AD8D-1C4D-B7A1-3E18831B01B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2627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274638"/>
            <a:ext cx="7543800" cy="5497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64868C1-F4BF-A74E-9637-159F493E40A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2164889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4177478-62F0-5948-AB17-500E50E2CC99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34247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7118DA6-6F8A-0349-A737-6E2C578F40C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163978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7414D37-5F68-DC48-B0C3-696EDDBAF1F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927318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82" tIns="40040" rIns="80082" bIns="40040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82" tIns="40040" rIns="80082" bIns="40040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6774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E076373-28EE-8D47-9754-5AF4EE63E76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231760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9C609E6-0F00-6144-A82D-09410F07E46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239700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C233883-464E-3149-A36D-08FEFE92997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600640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AC03351-5EE2-5042-A2D6-00F9A0D1B31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3708204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2D796C9-9E72-1C45-A6AF-41A93B3DDF4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402796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9C3AD18-E739-D344-A005-BDFE93664B7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08450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73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060D1BD-60F4-0148-BE2F-059A5C175D0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016254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ABB92FB-ED52-8B4E-A06C-C1BD16B9FE5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28207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46CE236-F1ED-3547-BAEB-1C67F6F034D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555394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26FA5A4-2E99-9F45-A2BB-3EC725E2145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7250266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631BFABF-29FC-C04B-AB12-8C45375B94E5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524769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E7CAE64-5062-954B-B241-B994706B282E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574587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47DBD5E-D913-BF45-B83B-E69085D9F567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1340392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67AAF638-ED8A-1149-B440-A7FD0DC7C9B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67259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74366CA4-B730-8647-B0B7-82FD0CDC6005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790291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5538D481-7D54-AF40-8B02-786BE1C5A37B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2279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96237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C97909FE-4A07-D040-BA8E-E59B61707DCE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943397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23D8BE9-E97A-4740-866F-EDF799323CBE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146348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1B7FA3F-865E-2D41-9997-B0FC670AF1A2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64158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6D13ADDA-0FBE-5544-A6A4-592CFE46B1EB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1978253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2AB1CEA-96B7-2F42-B9F8-C0F1A99523A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8941140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89588"/>
            <a:ext cx="763588" cy="76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207125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19" tIns="40060" rIns="80119" bIns="4006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9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19" tIns="40060" rIns="80119" bIns="4006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207125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87" tIns="40041" rIns="80087" bIns="4004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87" tIns="40041" rIns="80087" bIns="4004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FrutigerNext LT Regular" charset="0"/>
                <a:ea typeface="MS PGothic" charset="-128"/>
              </a:rPr>
              <a:t>Security Level:</a:t>
            </a:r>
            <a:r>
              <a:rPr lang="zh-CN" altLang="en-US" b="1" smtClean="0">
                <a:solidFill>
                  <a:srgbClr val="666666"/>
                </a:solidFill>
                <a:latin typeface="FrutigerNext LT Regular" charset="0"/>
                <a:ea typeface="MS PGothic" charset="-128"/>
              </a:rPr>
              <a:t>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34" tIns="40067" rIns="80134" bIns="40067">
            <a:spAutoFit/>
          </a:bodyPr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英文标题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:40-47pt  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:26-30pt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FrutigerNext LT Medium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 Arial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中文标题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:35-47pt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黑体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  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:24-28pt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细黑体</a:t>
            </a: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ea typeface="华文细黑" charset="-122"/>
            </a:endParaRPr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36588" y="1392238"/>
            <a:ext cx="5303837" cy="1666875"/>
          </a:xfrm>
        </p:spPr>
        <p:txBody>
          <a:bodyPr/>
          <a:lstStyle>
            <a:lvl1pPr>
              <a:defRPr sz="43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9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34" tIns="40067" rIns="80134" bIns="40067"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134" tIns="40067" rIns="80134" bIns="40067"/>
          <a:lstStyle>
            <a:lvl1pPr>
              <a:lnSpc>
                <a:spcPct val="100000"/>
              </a:lnSpc>
              <a:defRPr>
                <a:latin typeface="FrutigerNext LT Regular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7221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F62AF4E-8222-8F45-BDE5-35CD174D2BA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03735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EB32AC3-7941-D245-8ED2-435CF532802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0418020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7D678DC-4F4A-2345-AEB2-C6601453987D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707320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872EE9A-A8C2-2342-8A98-7CAC6BD67B6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2575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0680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E5661AD-1673-8846-825E-56BA89996F8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03630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A1B25B7-0703-6546-9F24-8BD856EFDDA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6616827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8F66672-5F28-E741-907C-59121F68DDBD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7467257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52EFCF2-B0D0-1E4C-96DD-F117823B27F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8447994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4B3A5DA-148E-3E46-B668-DFBBCFF8C02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7756763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B6BEA8F-1FD2-A147-A720-984E26C8871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412494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2463" y="6194425"/>
            <a:ext cx="2749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TECHNOLOGIES CO., LTD.</a:t>
            </a:r>
            <a:endParaRPr lang="en-US" altLang="zh-CN" sz="2100" smtClean="0">
              <a:solidFill>
                <a:schemeClr val="bg2"/>
              </a:solidFill>
              <a:ea typeface="MS PGothic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84625" y="6191250"/>
            <a:ext cx="154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43" tIns="39120" rIns="78243" bIns="39120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Confidential 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94500" y="247650"/>
            <a:ext cx="14652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43" tIns="39120" rIns="78243" bIns="39120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ea typeface="MS PGothic" charset="-128"/>
              </a:rPr>
              <a:t>Security Level: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-2770188" y="1330325"/>
            <a:ext cx="277653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90" tIns="39145" rIns="78290" bIns="39145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25000"/>
              </a:lnSpc>
              <a:defRPr/>
            </a:pPr>
            <a:r>
              <a:rPr altLang="zh-CN" sz="1100" noProof="1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Slide title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 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:40-47pt  </a:t>
            </a:r>
          </a:p>
          <a:p>
            <a:pPr algn="r">
              <a:lnSpc>
                <a:spcPct val="125000"/>
              </a:lnSpc>
              <a:defRPr/>
            </a:pPr>
            <a:r>
              <a:rPr altLang="zh-CN" sz="1100" noProof="1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Slide subtitle 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:26-30pt</a:t>
            </a:r>
          </a:p>
          <a:p>
            <a:pPr algn="r">
              <a:lnSpc>
                <a:spcPct val="125000"/>
              </a:lnSpc>
              <a:defRPr/>
            </a:pP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Color::white</a:t>
            </a:r>
          </a:p>
          <a:p>
            <a:pPr algn="r">
              <a:lnSpc>
                <a:spcPct val="125000"/>
              </a:lnSpc>
              <a:defRPr/>
            </a:pPr>
            <a:r>
              <a:rPr lang="zh-CN" altLang="en-US" sz="11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 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Corporate Font 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:</a:t>
            </a:r>
          </a:p>
          <a:p>
            <a:pPr algn="r">
              <a:lnSpc>
                <a:spcPct val="125000"/>
              </a:lnSpc>
              <a:defRPr/>
            </a:pP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FrutigerNext LT Medium</a:t>
            </a:r>
          </a:p>
          <a:p>
            <a:pPr algn="r">
              <a:lnSpc>
                <a:spcPct val="125000"/>
              </a:lnSpc>
              <a:defRPr/>
            </a:pP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Font to be used by customers and </a:t>
            </a:r>
          </a:p>
          <a:p>
            <a:pPr algn="r">
              <a:lnSpc>
                <a:spcPct val="125000"/>
              </a:lnSpc>
              <a:defRPr/>
            </a:pP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partners </a:t>
            </a: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: </a:t>
            </a:r>
          </a:p>
          <a:p>
            <a:pPr algn="r">
              <a:lnSpc>
                <a:spcPct val="125000"/>
              </a:lnSpc>
              <a:defRPr/>
            </a:pPr>
            <a:r>
              <a:rPr lang="en-US" altLang="zh-CN" sz="1100" smtClean="0">
                <a:solidFill>
                  <a:schemeClr val="bg1"/>
                </a:solidFill>
                <a:latin typeface="FrutigerNext LT Regular" charset="0"/>
                <a:ea typeface="华文细黑" charset="-122"/>
                <a:cs typeface="华文细黑" charset="-122"/>
              </a:rPr>
              <a:t>Arial</a:t>
            </a: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defRPr/>
            </a:pPr>
            <a:endParaRPr lang="zh-CN" altLang="en-US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  <a:defRPr/>
            </a:pPr>
            <a:endParaRPr lang="en-US" altLang="zh-CN" sz="1100" smtClean="0">
              <a:solidFill>
                <a:schemeClr val="bg1"/>
              </a:solidFill>
              <a:latin typeface="FrutigerNext LT Regular" charset="0"/>
              <a:ea typeface="华文细黑" charset="-122"/>
              <a:cs typeface="华文细黑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224713" y="4092575"/>
            <a:ext cx="13366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ea typeface="MS PGothic" charset="-128"/>
              </a:rPr>
              <a:t>www.huawei.com</a:t>
            </a:r>
          </a:p>
        </p:txBody>
      </p:sp>
      <p:sp>
        <p:nvSpPr>
          <p:cNvPr id="75674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5715000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5674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974975"/>
            <a:ext cx="5943600" cy="911225"/>
          </a:xfrm>
        </p:spPr>
        <p:txBody>
          <a:bodyPr/>
          <a:lstStyle>
            <a:lvl1pPr marL="0" indent="0">
              <a:buFontTx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228600"/>
            <a:ext cx="2133600" cy="476250"/>
          </a:xfrm>
        </p:spPr>
        <p:txBody>
          <a:bodyPr lIns="91375" tIns="45687" rIns="91375" bIns="45687"/>
          <a:lstStyle>
            <a:lvl1pPr defTabSz="914400" eaLnBrk="1" hangingPunct="1">
              <a:lnSpc>
                <a:spcPct val="100000"/>
              </a:lnSpc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91420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6E47C99-578B-C448-BBDD-DA46DCBD3B8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0305479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9D84852-517A-9348-B3DB-F44D15E93A7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0016313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46238"/>
            <a:ext cx="3695700" cy="4125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57700" y="1646238"/>
            <a:ext cx="3695700" cy="4125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08A20A1-02B4-4C48-9A15-B7C46A92DE6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9919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46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46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7523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520CC38-7387-8345-B6C2-444A5789A89C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1812423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2CC4A02-CF3D-2349-86AF-251B1445A31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4881604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DFEDAEC-D752-914B-8BF2-31354E335B5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817290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3286453-3A59-1B48-BE54-8AD56C25E1B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1656642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377AEF6-BC2C-E44B-AB99-BAE14A7B725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1141745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2CF0B78-8649-0448-B5FA-DCACFBB9AF0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768434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267450" y="274638"/>
            <a:ext cx="1885950" cy="54975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505450" cy="54975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4EC30F5-921F-1B4A-B823-C1EA2F82F35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8342485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274638"/>
            <a:ext cx="7543800" cy="54975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DA58B15-AACE-0D42-98FB-1E14DA7EAEF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66985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43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46238"/>
            <a:ext cx="3695700" cy="4125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457700" y="1646238"/>
            <a:ext cx="3695700" cy="19859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457700" y="3784600"/>
            <a:ext cx="3695700" cy="19875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7AF08B6-CFE1-DF4D-97F3-F00287FCEB5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2625499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010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3654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580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844368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81641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75949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9820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27170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2835349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7343156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6699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66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7003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06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2292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Internal</a:t>
            </a:r>
          </a:p>
        </p:txBody>
      </p:sp>
      <p:sp>
        <p:nvSpPr>
          <p:cNvPr id="93594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359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88" tIns="40043" rIns="80088" bIns="40043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88" tIns="40043" rIns="80088" bIns="40043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6971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D7F0D1F-2842-1D45-A9E0-C6B2BDECFB6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6413401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3796C94-9F25-2E41-B90B-73DAA102E7D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6139679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36B53E3-5E14-E748-A5E5-9BE7A0BA7ED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0865233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81D460B-592D-0842-9F60-EB615F81023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139698190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5DA842D-26B1-A442-8317-C8CB2BB9529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632666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E9FE069-1CA8-FE4F-A192-66797D0E949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4353326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89BD189-8BE3-484D-A808-7BBFDA252D49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4777889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CAD370E-4648-A247-B9BF-94D30FD12FA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5740954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BB4CA06E-6F01-3F4C-B766-6149095C6D3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50090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9602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16476A0-83EB-EA40-A05E-1560ADCB74F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3900230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207125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9" tIns="40056" rIns="80109" bIns="4005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9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9" tIns="40056" rIns="80109" bIns="4005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207125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7" tIns="40036" rIns="80077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7" tIns="40036" rIns="80077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FrutigerNext LT Regular" charset="0"/>
                <a:ea typeface="MS PGothic" charset="-128"/>
              </a:rPr>
              <a:t>Security Level: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24" tIns="40061" rIns="80124" bIns="40061">
            <a:spAutoFit/>
          </a:bodyPr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英文标题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:40-47pt  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:26-30pt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FrutigerNext LT Medium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 Arial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中文标题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:35-47pt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黑体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  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:24-28pt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细黑体</a:t>
            </a: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ea typeface="华文细黑" charset="-122"/>
            </a:endParaRPr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553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24" tIns="40061" rIns="80124" bIns="40061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124" tIns="40061" rIns="80124" bIns="40061"/>
          <a:lstStyle>
            <a:lvl1pPr>
              <a:lnSpc>
                <a:spcPct val="100000"/>
              </a:lnSpc>
              <a:defRPr>
                <a:latin typeface="FrutigerNext LT Regular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32166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1FE802A-7E71-C24C-AE39-90A71E74315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5085720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F79F387-C00C-1142-A98D-7A9BB4D3830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1434938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37660EB-56EC-B942-A8C7-3E08FE55A4A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041874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0D549A8-251D-5845-974A-3EE289096B6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9682475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8F4CF5C-BDFD-AF43-AB72-25A788993A4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236105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0BE06D4-25AB-B645-A54B-4909294B879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543501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ECBB874-EE41-9646-976E-871FA86677B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303307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F124347-08FC-1541-8717-1D144AE8BE2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8738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433D00E-34D7-A645-9278-CBEA9D40B09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1682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4025491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54714A9-66E9-D54B-9879-A8A80C736BE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8744386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05DFF74-8CA1-9045-AD6E-F43A635C54E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79759602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99912238-FBF3-0B40-ACEB-7B8781FCBC9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800419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0ABE1CB9-60BE-904F-9A17-E2052182D3B6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963414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6A79B33D-10AF-0640-9E7F-ED7BEF9C9904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1416946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D9792A1B-B685-3345-BA8F-8DD60B7B1912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6153782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35B59EF-DF49-BA45-9EC9-821AF006C962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279155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23061A5B-5647-2B42-AB60-B60E6A6C0273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4370224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1DFB7EF6-54C6-0941-A704-FEB5F9E03E90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45329078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8E7EDD7-2CCF-9941-9DD6-0A0AA8CFACE3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5828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519351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AB558EDE-6A32-454C-9F48-1567EB1A6317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696309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158EBF47-4CC7-C642-BF6A-F43797119A8D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74257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430213"/>
            <a:ext cx="1981200" cy="540543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5795962" cy="5405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fld id="{B83BDC96-1C9E-5E4E-BE60-FB5F702B1DAA}" type="slidenum">
              <a:rPr lang="de-DE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38870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60198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678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5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16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638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85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303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95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FEB7F2B-CDAA-F744-8714-42AA08B7013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9749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01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3345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3932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77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890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55" tIns="40028" rIns="80055" bIns="4002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55" tIns="40028" rIns="80055" bIns="4002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0" tIns="40011" rIns="80020" bIns="4001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0" tIns="40011" rIns="80020" bIns="4001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289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67" tIns="40033" rIns="80067" bIns="40033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67" tIns="40033" rIns="80067" bIns="40033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467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2D85948-8A78-7A4C-B2B7-7C57CBDEE25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564216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92967B1-4596-D843-97A0-3B2121FEE83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77903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E807E18-6400-E544-8CFE-62F53201289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7434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BF599DD-935B-CF43-9180-60091859FE7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37538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46238"/>
            <a:ext cx="3695700" cy="4125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57700" y="1646238"/>
            <a:ext cx="3695700" cy="4125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65A50A3-A0F5-F144-AD26-A0ECE671EE1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11828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FC73F29-2C33-DE46-8E77-EADC8877117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33701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7A6DD40-3E2B-FE46-A6A9-82298FD299D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225601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0679086-F427-044D-8E9F-AFD93E33391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502800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84818B8-DB05-A246-886A-B6CF06CC83A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131930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835F60C-F104-2B4A-929C-D3BDA2BEB45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29307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1F291B4-A5FF-C742-828A-6BF7F4D3A65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788314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0" tIns="40030" rIns="80060" bIns="4003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0" tIns="40030" rIns="80060" bIns="4003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5" tIns="40014" rIns="80025" bIns="40014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5" tIns="40014" rIns="80025" bIns="40014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72" tIns="40036" rIns="80072" bIns="40036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72" tIns="40036" rIns="80072" bIns="40036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0581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229237A-3FEF-EA40-ADCE-CD9E7699AE9C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1073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6CEA92B-A8D8-CD44-BEF7-0A479B48B61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00653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E784599-243A-6E46-92AD-08F0A0BDEB40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4129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750C5EF-CE51-014C-AB12-07FB2B039802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76494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DBAA107-D0C2-3B4F-98D0-B954D3CE45B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711694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EE1D750-0230-4347-9B16-73FB5E64028C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928927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6BECED5-4370-6C4B-9FE6-9924CD29B0E9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845083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D7D5FFA-20BC-FC4B-AF63-AF02FFFB957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624933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4004BFB1-08FB-E241-8856-1C6DB645AFC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992086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E9E8726-CA51-BB47-81CA-A1B504D2BA6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75769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2C174C5-52B4-E842-B573-45C53BEDB91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20419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5" tIns="40033" rIns="80065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5" tIns="40033" rIns="80065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0" tIns="40016" rIns="80030" bIns="4001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0" tIns="40016" rIns="80030" bIns="4001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77" tIns="40038" rIns="80077" bIns="40038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77" tIns="40038" rIns="80077" bIns="40038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9394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2CA8E05-BAA5-F64E-B99A-F5F7E1CB186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20026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A7D15AE-7DA1-1D40-959C-4173812A3CC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2171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E70A034-F5D7-FD41-837C-6735914F3FF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006602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8271494-0C64-3640-8522-C06106F48FC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8482708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FA6312CF-D2E3-5249-928A-075C3C08E2A8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92349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F76A97E-418A-984D-B908-0627895A9E3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772174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A978EF8-D9D8-254D-8943-B701AC6F875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904333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2513912-B9A5-BE43-9586-23ADB32086B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925712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C7F2C27-9142-6740-8FA5-3647FCAF9739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48336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2238235-6F15-864F-9FA8-9E5D60DBC34D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366424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BEE5B9B-4F7F-2442-8701-EC9774FD4D4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6975815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82" tIns="40040" rIns="80082" bIns="40040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82" tIns="40040" rIns="80082" bIns="40040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2139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4E28E16-F7AE-3149-9B5E-65CB49EBB56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4008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1C65269-4C17-654E-BBF3-978F1F5DD74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404913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E692CEF-C636-C54E-9E02-532F2E6A971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35311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BE39FB2-C4AA-5647-86F0-975193B6422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9592020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71393A9-30B7-6647-B0AC-2DA7DDCF0B1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42027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56FA8D7-6541-0F42-B9C7-3AD75282A3F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096208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3D74AC7A-C986-934C-9351-FD1B35D8692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574103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9B9C362-AFDF-CC46-A505-BB0CAD86802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524016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562E02C-B223-464C-A44A-C6816F98E57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2448741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F621986-D628-B748-9AD4-8C799C2A679C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1352811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71BF949-C09A-9D40-A7D2-FEA9102ECB34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316605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197600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5750"/>
            <a:ext cx="1225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Arial Unicode MS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197600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9238"/>
            <a:ext cx="15811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Arial Unicode MS" charset="0"/>
                <a:ea typeface="MS PGothic" charset="-128"/>
              </a:rPr>
              <a:t>Security Level: 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088" tIns="40043" rIns="80088" bIns="40043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088" tIns="40043" rIns="80088" bIns="40043"/>
          <a:lstStyle>
            <a:lvl1pPr>
              <a:lnSpc>
                <a:spcPct val="100000"/>
              </a:lnSpc>
              <a:defRPr>
                <a:latin typeface="Arial Unicode MS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84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9F97CB2-2D0E-F244-A843-390F4992A86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6327962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6D0FA21-740C-B74C-AE75-8807C2B2F53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274675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E09ADCF3-6936-F644-8934-4C8AB7CE358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401298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80D30199-FC3E-8A42-A620-5F0E3CE2064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33935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DE478B5D-861C-7044-AB74-AE670874401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541013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9DE79CF-2D73-5A41-81BB-EEFB07C65E0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928647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1854D4D-5993-4845-87A9-813F3D33F57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5550057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64DC40A7-8AEA-0346-8393-E183E979193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601613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D10CB94-0A53-844C-B707-0FDB5A95D79E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635822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0D909CD7-A653-AD4A-AD1F-0E0955E94E37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786379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0825" y="638175"/>
            <a:ext cx="1981200" cy="5197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52463" y="638175"/>
            <a:ext cx="5795962" cy="5197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34EEF13-0D03-E344-BD7D-27DA14E5680B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787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DEED55E-F92E-4745-9FD1-74BEC36FB506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7257703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2463" y="6207125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3" tIns="40053" rIns="80103" bIns="4005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224713" y="4094163"/>
            <a:ext cx="13398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3" tIns="40053" rIns="80103" bIns="4005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FrutigerNext LT Regular" charset="0"/>
                <a:ea typeface="MS PGothic" charset="-128"/>
              </a:rPr>
              <a:t>www.huawei.com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84625" y="6207125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3" rIns="80072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792913" y="247650"/>
            <a:ext cx="14684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3" rIns="80072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b="1" smtClean="0">
                <a:solidFill>
                  <a:srgbClr val="666666"/>
                </a:solidFill>
                <a:latin typeface="FrutigerNext LT Regular" charset="0"/>
                <a:ea typeface="MS PGothic" charset="-128"/>
              </a:rPr>
              <a:t>Security Level: 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-1968500" y="1322388"/>
            <a:ext cx="19685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9" tIns="40059" rIns="80119" bIns="40059">
            <a:spAutoFit/>
          </a:bodyPr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英文标题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:40-47pt  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:26-30pt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FrutigerNext LT Medium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 Arial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中文标题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:35-47pt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黑体</a:t>
            </a:r>
          </a:p>
          <a:p>
            <a:pPr algn="r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  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副标题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:24-28pt</a:t>
            </a: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字体颜色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反白</a:t>
            </a:r>
          </a:p>
          <a:p>
            <a:pPr algn="r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字体</a:t>
            </a:r>
            <a:r>
              <a:rPr lang="en-US" altLang="zh-CN" sz="1100">
                <a:solidFill>
                  <a:schemeClr val="bg1"/>
                </a:solidFill>
                <a:ea typeface="华文细黑" charset="-122"/>
              </a:rPr>
              <a:t>:</a:t>
            </a:r>
            <a:r>
              <a:rPr lang="zh-CN" altLang="en-US" sz="1100">
                <a:solidFill>
                  <a:schemeClr val="bg1"/>
                </a:solidFill>
                <a:ea typeface="华文细黑" charset="-122"/>
              </a:rPr>
              <a:t>细黑体</a:t>
            </a: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  <a:ea typeface="华文细黑" charset="-122"/>
            </a:endParaRPr>
          </a:p>
          <a:p>
            <a:pPr algn="r">
              <a:lnSpc>
                <a:spcPct val="125000"/>
              </a:lnSpc>
              <a:spcBef>
                <a:spcPct val="50000"/>
              </a:spcBef>
            </a:pPr>
            <a:endParaRPr lang="zh-CN" altLang="en-US" sz="1100">
              <a:ea typeface="华文细黑" charset="-122"/>
            </a:endParaRP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92238"/>
            <a:ext cx="5303838" cy="1666875"/>
          </a:xfrm>
        </p:spPr>
        <p:txBody>
          <a:bodyPr/>
          <a:lstStyle>
            <a:lvl1pPr algn="ctr">
              <a:defRPr sz="41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966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3182938"/>
            <a:ext cx="5305425" cy="865187"/>
          </a:xfrm>
        </p:spPr>
        <p:txBody>
          <a:bodyPr lIns="80119" tIns="40059" rIns="80119" bIns="40059"/>
          <a:lstStyle>
            <a:lvl1pPr marL="0" indent="0" algn="ctr">
              <a:buFont typeface="Wingdings" pitchFamily="2" charset="2"/>
              <a:buNone/>
              <a:defRPr sz="2100" b="0">
                <a:solidFill>
                  <a:schemeClr val="bg1"/>
                </a:solidFill>
                <a:latin typeface="华文细黑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quarter" idx="10"/>
          </p:nvPr>
        </p:nvSpPr>
        <p:spPr>
          <a:xfrm>
            <a:off x="684213" y="282575"/>
            <a:ext cx="2133600" cy="474663"/>
          </a:xfrm>
        </p:spPr>
        <p:txBody>
          <a:bodyPr lIns="80119" tIns="40059" rIns="80119" bIns="40059"/>
          <a:lstStyle>
            <a:lvl1pPr>
              <a:lnSpc>
                <a:spcPct val="100000"/>
              </a:lnSpc>
              <a:defRPr>
                <a:latin typeface="FrutigerNext LT Regular" charset="0"/>
                <a:ea typeface="MS PGothic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568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2CF3C089-E657-9B4A-BAC3-B1C2C6620A59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766021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B30B76A-1F46-A545-8F62-93F870F78E55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178592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52463" y="1641475"/>
            <a:ext cx="3887787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92650" y="1641475"/>
            <a:ext cx="38893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90B0F450-EB9D-9745-A187-48A4ADF40B6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08573129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19110D0F-CDFA-0C45-84C5-24326359C553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7173433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7A2105C-1580-0447-B8B5-92BEABFC8040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58673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718354EE-718E-B44D-8E2B-D0399F7EFBB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704783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CCF71B8A-90F4-3E4F-8B58-7592D70F0761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88458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A83AB15B-625B-F44A-8D43-7D29BA693BAA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46295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TW"/>
              <a:t>Page </a:t>
            </a:r>
            <a:fld id="{5110CAC1-488B-FE4C-84B8-72E6D11472FF}" type="slidenum">
              <a:rPr lang="de-DE" altLang="zh-TW"/>
              <a:pPr/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731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13" Type="http://schemas.openxmlformats.org/officeDocument/2006/relationships/image" Target="../media/image9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2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4.xml"/><Relationship Id="rId12" Type="http://schemas.openxmlformats.org/officeDocument/2006/relationships/theme" Target="../theme/theme13.xml"/><Relationship Id="rId13" Type="http://schemas.openxmlformats.org/officeDocument/2006/relationships/image" Target="../media/image9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3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5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1.xml"/><Relationship Id="rId8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4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<Relationship Id="rId14" Type="http://schemas.openxmlformats.org/officeDocument/2006/relationships/theme" Target="../theme/theme15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9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0.xml"/><Relationship Id="rId12" Type="http://schemas.openxmlformats.org/officeDocument/2006/relationships/theme" Target="../theme/theme17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1.xml"/><Relationship Id="rId12" Type="http://schemas.openxmlformats.org/officeDocument/2006/relationships/theme" Target="../theme/theme18.xml"/><Relationship Id="rId13" Type="http://schemas.openxmlformats.org/officeDocument/2006/relationships/image" Target="../media/image8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2.xml"/><Relationship Id="rId12" Type="http://schemas.openxmlformats.org/officeDocument/2006/relationships/theme" Target="../theme/theme19.xml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9.xml"/><Relationship Id="rId9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1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image" Target="../media/image5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Relationship Id="rId9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13" Type="http://schemas.openxmlformats.org/officeDocument/2006/relationships/image" Target="../media/image6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79.xml"/><Relationship Id="rId2" Type="http://schemas.openxmlformats.org/officeDocument/2006/relationships/slideLayout" Target="../slideLayouts/slideLayout80.xml"/><Relationship Id="rId3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6.xml"/><Relationship Id="rId9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13" Type="http://schemas.openxmlformats.org/officeDocument/2006/relationships/image" Target="../media/image8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9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46238"/>
            <a:ext cx="754380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8" name="Picture 22" descr="d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23"/>
          <p:cNvSpPr txBox="1">
            <a:spLocks noChangeArrowheads="1"/>
          </p:cNvSpPr>
          <p:nvPr/>
        </p:nvSpPr>
        <p:spPr bwMode="auto">
          <a:xfrm>
            <a:off x="652463" y="6426200"/>
            <a:ext cx="2749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TECHNOLOGIES CO., LTD.</a:t>
            </a:r>
            <a:endParaRPr lang="en-US" altLang="zh-CN" sz="2100" smtClean="0">
              <a:solidFill>
                <a:schemeClr val="bg2"/>
              </a:solidFill>
              <a:ea typeface="MS PGothic" charset="-128"/>
            </a:endParaRPr>
          </a:p>
        </p:txBody>
      </p:sp>
      <p:pic>
        <p:nvPicPr>
          <p:cNvPr id="1030" name="Picture 24" descr="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11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solidFill>
                  <a:schemeClr val="bg2"/>
                </a:solidFill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4BFA3AA2-5D4D-1240-9498-91D6E2C2AB85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032" name="Rectangle 26"/>
          <p:cNvSpPr>
            <a:spLocks noChangeArrowheads="1"/>
          </p:cNvSpPr>
          <p:nvPr/>
        </p:nvSpPr>
        <p:spPr bwMode="auto">
          <a:xfrm>
            <a:off x="3892550" y="6423025"/>
            <a:ext cx="154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43" tIns="39120" rIns="78243" bIns="39120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591" r:id="rId2"/>
    <p:sldLayoutId id="2147484592" r:id="rId3"/>
    <p:sldLayoutId id="2147484593" r:id="rId4"/>
    <p:sldLayoutId id="2147484594" r:id="rId5"/>
    <p:sldLayoutId id="2147484595" r:id="rId6"/>
    <p:sldLayoutId id="2147484596" r:id="rId7"/>
    <p:sldLayoutId id="2147484597" r:id="rId8"/>
    <p:sldLayoutId id="2147484598" r:id="rId9"/>
    <p:sldLayoutId id="2147484599" r:id="rId10"/>
    <p:sldLayoutId id="2147484600" r:id="rId11"/>
    <p:sldLayoutId id="2147484601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q"/>
        <a:defRPr sz="16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charset="0"/>
        <a:buChar char="›"/>
        <a:defRPr sz="12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52463" y="6438900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22" rIns="80035" bIns="40022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0244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MS PGothic" charset="-128"/>
              </a:defRPr>
            </a:lvl1pPr>
          </a:lstStyle>
          <a:p>
            <a:r>
              <a:rPr lang="de-DE" altLang="zh-CN"/>
              <a:t>Page </a:t>
            </a:r>
            <a:fld id="{3ADE4338-80D6-FA41-9793-7289B64C31B9}" type="slidenum">
              <a:rPr lang="de-DE" altLang="zh-CN"/>
              <a:pPr/>
              <a:t>‹#›</a:t>
            </a:fld>
            <a:endParaRPr lang="en-GB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51" tIns="40027" rIns="80051" bIns="400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03" tIns="39998" rIns="80003" bIns="3999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1024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61" tIns="40033" rIns="80061" bIns="400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92" r:id="rId9"/>
    <p:sldLayoutId id="2147484693" r:id="rId10"/>
    <p:sldLayoutId id="214748469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 b="1">
          <a:solidFill>
            <a:srgbClr val="990000"/>
          </a:solidFill>
          <a:latin typeface="Arial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 sz="2800">
          <a:solidFill>
            <a:srgbClr val="000000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rgbClr val="000000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80181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rgbClr val="000000"/>
          </a:solidFill>
          <a:latin typeface="+mn-lt"/>
          <a:ea typeface="+mn-ea"/>
        </a:defRPr>
      </a:lvl5pPr>
      <a:lvl6pPr marL="225901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rgbClr val="000000"/>
          </a:solidFill>
          <a:latin typeface="+mn-lt"/>
          <a:ea typeface="+mn-ea"/>
        </a:defRPr>
      </a:lvl6pPr>
      <a:lvl7pPr marL="271621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rgbClr val="000000"/>
          </a:solidFill>
          <a:latin typeface="+mn-lt"/>
          <a:ea typeface="+mn-ea"/>
        </a:defRPr>
      </a:lvl7pPr>
      <a:lvl8pPr marL="317341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rgbClr val="000000"/>
          </a:solidFill>
          <a:latin typeface="+mn-lt"/>
          <a:ea typeface="+mn-ea"/>
        </a:defRPr>
      </a:lvl8pPr>
      <a:lvl9pPr marL="3630613" indent="-200025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1268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4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610D18CD-B9E2-0346-9FD1-CA13292E7073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8" tIns="40043" rIns="80088" bIns="400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02" tIns="40050" rIns="80102" bIns="40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2292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2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4F58F10D-317C-AC40-9B41-E5BFEDD110AA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2" tIns="40040" rIns="80082" bIns="40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97" tIns="40050" rIns="80097" bIns="40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05" r:id="rId2"/>
    <p:sldLayoutId id="2147484706" r:id="rId3"/>
    <p:sldLayoutId id="2147484707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9" descr="d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19" tIns="40060" rIns="80119" bIns="4006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</a:rPr>
              <a:t>HUAWEI TECHNOLOGIES CO., LTD.</a:t>
            </a:r>
            <a:endParaRPr lang="en-US" altLang="zh-CN" sz="2200" smtClean="0"/>
          </a:p>
        </p:txBody>
      </p:sp>
      <p:pic>
        <p:nvPicPr>
          <p:cNvPr id="13316" name="Picture 9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华文细黑" charset="-122"/>
              </a:defRPr>
            </a:lvl1pPr>
          </a:lstStyle>
          <a:p>
            <a:r>
              <a:rPr lang="de-DE" altLang="zh-CN"/>
              <a:t>Page </a:t>
            </a:r>
            <a:fld id="{816AC357-3FA6-5941-9505-B08DEDF1B10F}" type="slidenum">
              <a:rPr lang="de-DE" altLang="zh-CN"/>
              <a:pPr/>
              <a:t>‹#›</a:t>
            </a:fld>
            <a:endParaRPr lang="en-GB" altLang="zh-CN"/>
          </a:p>
        </p:txBody>
      </p:sp>
      <p:sp>
        <p:nvSpPr>
          <p:cNvPr id="1331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34" tIns="40067" rIns="80134" bIns="40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6983" name="Rectangle 21"/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87" tIns="40041" rIns="80087" bIns="4004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</a:rPr>
              <a:t>Huawei Confidential </a:t>
            </a:r>
          </a:p>
        </p:txBody>
      </p:sp>
      <p:sp>
        <p:nvSpPr>
          <p:cNvPr id="133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652463" y="6438900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19" tIns="40060" rIns="80119" bIns="4006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4340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436439B2-6D29-C848-9B4C-BA2767E72C83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34" tIns="40067" rIns="80134" bIns="40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87" tIns="40041" rIns="80087" bIns="4004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1434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9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46238"/>
            <a:ext cx="754380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5364" name="Picture 4" descr="d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52463" y="6426200"/>
            <a:ext cx="2749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76" tIns="39139" rIns="78276" bIns="39139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TECHNOLOGIES CO., LTD.</a:t>
            </a:r>
            <a:endParaRPr lang="en-US" altLang="zh-CN" sz="2100" smtClean="0">
              <a:solidFill>
                <a:schemeClr val="bg2"/>
              </a:solidFill>
              <a:ea typeface="MS PGothic" charset="-128"/>
            </a:endParaRPr>
          </a:p>
        </p:txBody>
      </p:sp>
      <p:pic>
        <p:nvPicPr>
          <p:cNvPr id="15366" name="Picture 6" descr="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400800"/>
            <a:ext cx="13112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5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77000"/>
            <a:ext cx="209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solidFill>
                  <a:schemeClr val="bg2"/>
                </a:solidFill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0278ED00-23E6-2143-ABA3-F5512464D4C4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3892550" y="6423025"/>
            <a:ext cx="15462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43" tIns="39120" rIns="78243" bIns="39120">
            <a:spAutoFit/>
          </a:bodyPr>
          <a:lstStyle>
            <a:lvl1pPr algn="ctr"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solidFill>
                  <a:schemeClr val="bg2"/>
                </a:solidFill>
                <a:ea typeface="MS PGothic" charset="-128"/>
              </a:rPr>
              <a:t>Huawei Confidential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0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  <p:sldLayoutId id="2147484746" r:id="rId12"/>
    <p:sldLayoutId id="2147484747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rgbClr val="990000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q"/>
        <a:defRPr sz="16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charset="0"/>
        <a:buChar char="›"/>
        <a:defRPr sz="12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 sz="12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9295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47" tIns="40073" rIns="80147" bIns="40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47" tIns="40073" rIns="80147" bIns="40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-1844675" y="898525"/>
            <a:ext cx="18446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19" tIns="40060" rIns="80119" bIns="40060"/>
          <a:lstStyle>
            <a:lvl1pPr marL="300038" indent="-300038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英文目录标题</a:t>
            </a:r>
            <a:r>
              <a:rPr lang="en-US" altLang="zh-CN" sz="1100">
                <a:solidFill>
                  <a:schemeClr val="bg1"/>
                </a:solidFill>
              </a:rPr>
              <a:t>:35-40pt 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</a:p>
          <a:p>
            <a:pPr algn="r" eaLnBrk="1" hangingPunct="1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Medium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</a:p>
          <a:p>
            <a:pPr algn="r" eaLnBrk="1" hangingPunct="1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中文目录标题</a:t>
            </a:r>
            <a:r>
              <a:rPr lang="en-US" altLang="zh-CN" sz="1100">
                <a:solidFill>
                  <a:schemeClr val="bg1"/>
                </a:solidFill>
              </a:rPr>
              <a:t>:35-40pt 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</a:p>
          <a:p>
            <a:pPr algn="r" eaLnBrk="1" hangingPunct="1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英文目录正文</a:t>
            </a:r>
            <a:r>
              <a:rPr lang="en-US" altLang="zh-CN" sz="1100">
                <a:solidFill>
                  <a:schemeClr val="bg1"/>
                </a:solidFill>
              </a:rPr>
              <a:t>:28-30pt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子目录 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 :20-30pt  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</a:p>
          <a:p>
            <a:pPr algn="r" eaLnBrk="1" hangingPunct="1">
              <a:lnSpc>
                <a:spcPct val="125000"/>
              </a:lnSpc>
            </a:pPr>
            <a:r>
              <a:rPr lang="en-US" altLang="zh-CN" sz="1100">
                <a:solidFill>
                  <a:schemeClr val="bg1"/>
                </a:solidFill>
              </a:rPr>
              <a:t>FrutigerNext LT Regular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</a:rPr>
              <a:t>: Arial</a:t>
            </a:r>
          </a:p>
          <a:p>
            <a:pPr algn="r" eaLnBrk="1" hangingPunct="1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中文目录正文</a:t>
            </a:r>
            <a:r>
              <a:rPr lang="en-US" altLang="zh-CN" sz="1100">
                <a:solidFill>
                  <a:schemeClr val="bg1"/>
                </a:solidFill>
              </a:rPr>
              <a:t>:28-30pt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子目录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):20-30pt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</a:p>
          <a:p>
            <a:pPr algn="r" eaLnBrk="1" hangingPunct="1">
              <a:lnSpc>
                <a:spcPct val="125000"/>
              </a:lnSpc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 </a:t>
            </a:r>
          </a:p>
          <a:p>
            <a:pPr algn="r" eaLnBrk="1" hangingPunct="1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</a:pPr>
            <a:endParaRPr lang="zh-CN" altLang="en-US" sz="1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8" r:id="rId1"/>
    <p:sldLayoutId id="2147484749" r:id="rId2"/>
    <p:sldLayoutId id="2147484750" r:id="rId3"/>
    <p:sldLayoutId id="2147484751" r:id="rId4"/>
    <p:sldLayoutId id="2147484752" r:id="rId5"/>
    <p:sldLayoutId id="2147484753" r:id="rId6"/>
    <p:sldLayoutId id="2147484754" r:id="rId7"/>
    <p:sldLayoutId id="2147484755" r:id="rId8"/>
    <p:sldLayoutId id="2147484756" r:id="rId9"/>
    <p:sldLayoutId id="2147484757" r:id="rId10"/>
    <p:sldLayoutId id="2147484758" r:id="rId11"/>
  </p:sldLayoutIdLst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Arial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charset="0"/>
        <a:buChar char="~"/>
        <a:defRPr>
          <a:solidFill>
            <a:schemeClr val="tx1"/>
          </a:solidFill>
          <a:latin typeface="+mn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7412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49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9F9F3D29-3E5F-3F4F-A3EF-2F278C577FE4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8" tIns="40043" rIns="80088" bIns="400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3892550" y="6429375"/>
            <a:ext cx="1606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02" tIns="40050" rIns="80102" bIns="40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59" r:id="rId2"/>
    <p:sldLayoutId id="2147484760" r:id="rId3"/>
    <p:sldLayoutId id="2147484761" r:id="rId4"/>
    <p:sldLayoutId id="2147484762" r:id="rId5"/>
    <p:sldLayoutId id="2147484763" r:id="rId6"/>
    <p:sldLayoutId id="2147484764" r:id="rId7"/>
    <p:sldLayoutId id="2147484765" r:id="rId8"/>
    <p:sldLayoutId id="2147484766" r:id="rId9"/>
    <p:sldLayoutId id="2147484767" r:id="rId10"/>
    <p:sldLayoutId id="2147484768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652463" y="6438900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9" tIns="40056" rIns="80109" bIns="4005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18436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43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C6876B2E-6DD3-9241-823B-DDA737E694DC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24" tIns="40061" rIns="80124" bIns="40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7" tIns="40036" rIns="80077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-1844675" y="528638"/>
            <a:ext cx="1844675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英文标题</a:t>
            </a:r>
            <a:r>
              <a:rPr lang="en-US" altLang="zh-CN" sz="1100">
                <a:solidFill>
                  <a:schemeClr val="bg1"/>
                </a:solidFill>
              </a:rPr>
              <a:t>:32-35pt 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: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FrutigerNext LT Medium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: Arial</a:t>
            </a:r>
          </a:p>
          <a:p>
            <a:pPr algn="r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中文标题</a:t>
            </a:r>
            <a:r>
              <a:rPr lang="en-US" altLang="zh-CN" sz="1100">
                <a:solidFill>
                  <a:schemeClr val="bg1"/>
                </a:solidFill>
              </a:rPr>
              <a:t>:30-32pt 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黑体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英文正文</a:t>
            </a:r>
            <a:r>
              <a:rPr lang="en-US" altLang="zh-CN" sz="1100">
                <a:solidFill>
                  <a:schemeClr val="bg1"/>
                </a:solidFill>
              </a:rPr>
              <a:t>:20-22pt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 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 :18pt  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charset="0"/>
              </a:rPr>
              <a:t>内部使用字体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: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FrutigerNext LT Regular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FrutigerNext LT Regular" charset="0"/>
              </a:rPr>
              <a:t>外部使用字体 </a:t>
            </a:r>
            <a:r>
              <a:rPr lang="en-US" altLang="zh-CN" sz="1100">
                <a:solidFill>
                  <a:schemeClr val="bg1"/>
                </a:solidFill>
                <a:latin typeface="FrutigerNext LT Regular" charset="0"/>
              </a:rPr>
              <a:t>: Arial</a:t>
            </a:r>
          </a:p>
          <a:p>
            <a:pPr algn="r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中文正文</a:t>
            </a:r>
            <a:r>
              <a:rPr lang="en-US" altLang="zh-CN" sz="1100">
                <a:solidFill>
                  <a:schemeClr val="bg1"/>
                </a:solidFill>
              </a:rPr>
              <a:t>:18-20pt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子目录</a:t>
            </a:r>
            <a:r>
              <a:rPr lang="en-US" altLang="zh-CN" sz="1100">
                <a:solidFill>
                  <a:schemeClr val="bg1"/>
                </a:solidFill>
              </a:rPr>
              <a:t>(2-5</a:t>
            </a:r>
            <a:r>
              <a:rPr lang="zh-CN" altLang="en-US" sz="1100">
                <a:solidFill>
                  <a:schemeClr val="bg1"/>
                </a:solidFill>
              </a:rPr>
              <a:t>级</a:t>
            </a:r>
            <a:r>
              <a:rPr lang="en-US" altLang="zh-CN" sz="1100">
                <a:solidFill>
                  <a:schemeClr val="bg1"/>
                </a:solidFill>
              </a:rPr>
              <a:t>):18pt </a:t>
            </a: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颜色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黑色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</a:rPr>
              <a:t>字体</a:t>
            </a:r>
            <a:r>
              <a:rPr lang="en-US" altLang="zh-CN" sz="1100">
                <a:solidFill>
                  <a:schemeClr val="bg1"/>
                </a:solidFill>
              </a:rPr>
              <a:t>:</a:t>
            </a:r>
            <a:r>
              <a:rPr lang="zh-CN" altLang="en-US" sz="1100">
                <a:solidFill>
                  <a:schemeClr val="bg1"/>
                </a:solidFill>
              </a:rPr>
              <a:t>细黑体 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9269413" y="4294188"/>
            <a:ext cx="919162" cy="2625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12" rIns="91425" bIns="45712" anchor="ctr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9351963" y="5280025"/>
            <a:ext cx="739775" cy="182563"/>
            <a:chOff x="6657" y="3492"/>
            <a:chExt cx="527" cy="121"/>
          </a:xfrm>
        </p:grpSpPr>
        <p:sp>
          <p:nvSpPr>
            <p:cNvPr id="179254" name="Rectangle 11"/>
            <p:cNvSpPr>
              <a:spLocks noChangeArrowheads="1"/>
            </p:cNvSpPr>
            <p:nvPr/>
          </p:nvSpPr>
          <p:spPr bwMode="auto">
            <a:xfrm flipV="1">
              <a:off x="6789" y="3492"/>
              <a:ext cx="131" cy="12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5" name="Rectangle 12"/>
            <p:cNvSpPr>
              <a:spLocks noChangeArrowheads="1"/>
            </p:cNvSpPr>
            <p:nvPr/>
          </p:nvSpPr>
          <p:spPr bwMode="auto">
            <a:xfrm flipV="1">
              <a:off x="6920" y="3492"/>
              <a:ext cx="130" cy="1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6" name="Rectangle 13"/>
            <p:cNvSpPr>
              <a:spLocks noChangeArrowheads="1"/>
            </p:cNvSpPr>
            <p:nvPr/>
          </p:nvSpPr>
          <p:spPr bwMode="auto">
            <a:xfrm flipV="1">
              <a:off x="7052" y="3492"/>
              <a:ext cx="132" cy="121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7" name="Rectangle 14"/>
            <p:cNvSpPr>
              <a:spLocks noChangeArrowheads="1"/>
            </p:cNvSpPr>
            <p:nvPr/>
          </p:nvSpPr>
          <p:spPr bwMode="auto">
            <a:xfrm flipV="1">
              <a:off x="6657" y="3492"/>
              <a:ext cx="132" cy="12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3" name="Group 15"/>
          <p:cNvGrpSpPr>
            <a:grpSpLocks/>
          </p:cNvGrpSpPr>
          <p:nvPr/>
        </p:nvGrpSpPr>
        <p:grpSpPr bwMode="auto">
          <a:xfrm>
            <a:off x="9351963" y="6203950"/>
            <a:ext cx="739775" cy="182563"/>
            <a:chOff x="6657" y="4103"/>
            <a:chExt cx="527" cy="121"/>
          </a:xfrm>
        </p:grpSpPr>
        <p:sp>
          <p:nvSpPr>
            <p:cNvPr id="179250" name="Rectangle 16"/>
            <p:cNvSpPr>
              <a:spLocks noChangeArrowheads="1"/>
            </p:cNvSpPr>
            <p:nvPr/>
          </p:nvSpPr>
          <p:spPr bwMode="auto">
            <a:xfrm flipV="1">
              <a:off x="6789" y="4103"/>
              <a:ext cx="131" cy="12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1" name="Rectangle 17"/>
            <p:cNvSpPr>
              <a:spLocks noChangeArrowheads="1"/>
            </p:cNvSpPr>
            <p:nvPr/>
          </p:nvSpPr>
          <p:spPr bwMode="auto">
            <a:xfrm flipV="1">
              <a:off x="6920" y="4103"/>
              <a:ext cx="130" cy="121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2" name="Rectangle 18"/>
            <p:cNvSpPr>
              <a:spLocks noChangeArrowheads="1"/>
            </p:cNvSpPr>
            <p:nvPr/>
          </p:nvSpPr>
          <p:spPr bwMode="auto">
            <a:xfrm flipV="1">
              <a:off x="7052" y="4103"/>
              <a:ext cx="132" cy="121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53" name="Rectangle 19"/>
            <p:cNvSpPr>
              <a:spLocks noChangeArrowheads="1"/>
            </p:cNvSpPr>
            <p:nvPr/>
          </p:nvSpPr>
          <p:spPr bwMode="auto">
            <a:xfrm flipV="1">
              <a:off x="6657" y="4103"/>
              <a:ext cx="132" cy="12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4" name="Group 20"/>
          <p:cNvGrpSpPr>
            <a:grpSpLocks/>
          </p:cNvGrpSpPr>
          <p:nvPr/>
        </p:nvGrpSpPr>
        <p:grpSpPr bwMode="auto">
          <a:xfrm>
            <a:off x="9351963" y="6450013"/>
            <a:ext cx="739775" cy="182562"/>
            <a:chOff x="6657" y="4266"/>
            <a:chExt cx="527" cy="121"/>
          </a:xfrm>
        </p:grpSpPr>
        <p:sp>
          <p:nvSpPr>
            <p:cNvPr id="179246" name="Rectangle 21"/>
            <p:cNvSpPr>
              <a:spLocks noChangeArrowheads="1"/>
            </p:cNvSpPr>
            <p:nvPr/>
          </p:nvSpPr>
          <p:spPr bwMode="auto">
            <a:xfrm flipV="1">
              <a:off x="6789" y="4266"/>
              <a:ext cx="131" cy="121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7" name="Rectangle 22"/>
            <p:cNvSpPr>
              <a:spLocks noChangeArrowheads="1"/>
            </p:cNvSpPr>
            <p:nvPr/>
          </p:nvSpPr>
          <p:spPr bwMode="auto">
            <a:xfrm flipV="1">
              <a:off x="6920" y="4266"/>
              <a:ext cx="130" cy="121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8" name="Rectangle 23"/>
            <p:cNvSpPr>
              <a:spLocks noChangeArrowheads="1"/>
            </p:cNvSpPr>
            <p:nvPr/>
          </p:nvSpPr>
          <p:spPr bwMode="auto">
            <a:xfrm flipV="1">
              <a:off x="7052" y="4266"/>
              <a:ext cx="132" cy="121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9" name="Rectangle 24"/>
            <p:cNvSpPr>
              <a:spLocks noChangeArrowheads="1"/>
            </p:cNvSpPr>
            <p:nvPr/>
          </p:nvSpPr>
          <p:spPr bwMode="auto">
            <a:xfrm flipV="1">
              <a:off x="6657" y="4266"/>
              <a:ext cx="132" cy="121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5" name="Group 25"/>
          <p:cNvGrpSpPr>
            <a:grpSpLocks/>
          </p:cNvGrpSpPr>
          <p:nvPr/>
        </p:nvGrpSpPr>
        <p:grpSpPr bwMode="auto">
          <a:xfrm>
            <a:off x="9351963" y="5527675"/>
            <a:ext cx="739775" cy="182563"/>
            <a:chOff x="6657" y="3656"/>
            <a:chExt cx="527" cy="121"/>
          </a:xfrm>
        </p:grpSpPr>
        <p:sp>
          <p:nvSpPr>
            <p:cNvPr id="179242" name="Rectangle 26"/>
            <p:cNvSpPr>
              <a:spLocks noChangeArrowheads="1"/>
            </p:cNvSpPr>
            <p:nvPr/>
          </p:nvSpPr>
          <p:spPr bwMode="auto">
            <a:xfrm flipV="1">
              <a:off x="6657" y="3656"/>
              <a:ext cx="132" cy="12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3" name="Rectangle 27"/>
            <p:cNvSpPr>
              <a:spLocks noChangeArrowheads="1"/>
            </p:cNvSpPr>
            <p:nvPr/>
          </p:nvSpPr>
          <p:spPr bwMode="auto">
            <a:xfrm flipV="1">
              <a:off x="6789" y="3656"/>
              <a:ext cx="131" cy="1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4" name="Rectangle 28"/>
            <p:cNvSpPr>
              <a:spLocks noChangeArrowheads="1"/>
            </p:cNvSpPr>
            <p:nvPr/>
          </p:nvSpPr>
          <p:spPr bwMode="auto">
            <a:xfrm flipV="1">
              <a:off x="6920" y="3656"/>
              <a:ext cx="130" cy="121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5" name="Rectangle 29"/>
            <p:cNvSpPr>
              <a:spLocks noChangeArrowheads="1"/>
            </p:cNvSpPr>
            <p:nvPr/>
          </p:nvSpPr>
          <p:spPr bwMode="auto">
            <a:xfrm flipV="1">
              <a:off x="7052" y="3656"/>
              <a:ext cx="132" cy="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6" name="Group 30"/>
          <p:cNvGrpSpPr>
            <a:grpSpLocks/>
          </p:cNvGrpSpPr>
          <p:nvPr/>
        </p:nvGrpSpPr>
        <p:grpSpPr bwMode="auto">
          <a:xfrm>
            <a:off x="9351963" y="5957888"/>
            <a:ext cx="739775" cy="184150"/>
            <a:chOff x="6657" y="3941"/>
            <a:chExt cx="527" cy="121"/>
          </a:xfrm>
        </p:grpSpPr>
        <p:sp>
          <p:nvSpPr>
            <p:cNvPr id="179238" name="Rectangle 31"/>
            <p:cNvSpPr>
              <a:spLocks noChangeArrowheads="1"/>
            </p:cNvSpPr>
            <p:nvPr/>
          </p:nvSpPr>
          <p:spPr bwMode="auto">
            <a:xfrm flipV="1">
              <a:off x="6789" y="3941"/>
              <a:ext cx="131" cy="121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9" name="Rectangle 32"/>
            <p:cNvSpPr>
              <a:spLocks noChangeArrowheads="1"/>
            </p:cNvSpPr>
            <p:nvPr/>
          </p:nvSpPr>
          <p:spPr bwMode="auto">
            <a:xfrm flipV="1">
              <a:off x="6920" y="3941"/>
              <a:ext cx="130" cy="121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0" name="Rectangle 33"/>
            <p:cNvSpPr>
              <a:spLocks noChangeArrowheads="1"/>
            </p:cNvSpPr>
            <p:nvPr/>
          </p:nvSpPr>
          <p:spPr bwMode="auto">
            <a:xfrm flipV="1">
              <a:off x="7052" y="3941"/>
              <a:ext cx="132" cy="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41" name="Rectangle 34"/>
            <p:cNvSpPr>
              <a:spLocks noChangeArrowheads="1"/>
            </p:cNvSpPr>
            <p:nvPr/>
          </p:nvSpPr>
          <p:spPr bwMode="auto">
            <a:xfrm flipV="1">
              <a:off x="6657" y="3941"/>
              <a:ext cx="132" cy="12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7" name="Group 35"/>
          <p:cNvGrpSpPr>
            <a:grpSpLocks/>
          </p:cNvGrpSpPr>
          <p:nvPr/>
        </p:nvGrpSpPr>
        <p:grpSpPr bwMode="auto">
          <a:xfrm>
            <a:off x="9351963" y="6697663"/>
            <a:ext cx="739775" cy="182562"/>
            <a:chOff x="6657" y="4430"/>
            <a:chExt cx="527" cy="121"/>
          </a:xfrm>
        </p:grpSpPr>
        <p:sp>
          <p:nvSpPr>
            <p:cNvPr id="179234" name="Rectangle 36"/>
            <p:cNvSpPr>
              <a:spLocks noChangeArrowheads="1"/>
            </p:cNvSpPr>
            <p:nvPr/>
          </p:nvSpPr>
          <p:spPr bwMode="auto">
            <a:xfrm flipV="1">
              <a:off x="6789" y="4430"/>
              <a:ext cx="131" cy="12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5" name="Rectangle 37"/>
            <p:cNvSpPr>
              <a:spLocks noChangeArrowheads="1"/>
            </p:cNvSpPr>
            <p:nvPr/>
          </p:nvSpPr>
          <p:spPr bwMode="auto">
            <a:xfrm flipV="1">
              <a:off x="6920" y="4430"/>
              <a:ext cx="130" cy="121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6" name="Rectangle 38"/>
            <p:cNvSpPr>
              <a:spLocks noChangeArrowheads="1"/>
            </p:cNvSpPr>
            <p:nvPr/>
          </p:nvSpPr>
          <p:spPr bwMode="auto">
            <a:xfrm flipV="1">
              <a:off x="7052" y="4430"/>
              <a:ext cx="132" cy="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7" name="Rectangle 39"/>
            <p:cNvSpPr>
              <a:spLocks noChangeArrowheads="1"/>
            </p:cNvSpPr>
            <p:nvPr/>
          </p:nvSpPr>
          <p:spPr bwMode="auto">
            <a:xfrm flipV="1">
              <a:off x="6657" y="4430"/>
              <a:ext cx="132" cy="12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8" name="Group 40"/>
          <p:cNvGrpSpPr>
            <a:grpSpLocks/>
          </p:cNvGrpSpPr>
          <p:nvPr/>
        </p:nvGrpSpPr>
        <p:grpSpPr bwMode="auto">
          <a:xfrm>
            <a:off x="9351963" y="5032375"/>
            <a:ext cx="739775" cy="185738"/>
            <a:chOff x="6657" y="3329"/>
            <a:chExt cx="527" cy="122"/>
          </a:xfrm>
        </p:grpSpPr>
        <p:sp>
          <p:nvSpPr>
            <p:cNvPr id="179230" name="Rectangle 41"/>
            <p:cNvSpPr>
              <a:spLocks noChangeArrowheads="1"/>
            </p:cNvSpPr>
            <p:nvPr/>
          </p:nvSpPr>
          <p:spPr bwMode="auto">
            <a:xfrm flipV="1">
              <a:off x="6789" y="3329"/>
              <a:ext cx="131" cy="12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1" name="Rectangle 42"/>
            <p:cNvSpPr>
              <a:spLocks noChangeArrowheads="1"/>
            </p:cNvSpPr>
            <p:nvPr/>
          </p:nvSpPr>
          <p:spPr bwMode="auto">
            <a:xfrm flipV="1">
              <a:off x="6920" y="3329"/>
              <a:ext cx="130" cy="122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2" name="Rectangle 43"/>
            <p:cNvSpPr>
              <a:spLocks noChangeArrowheads="1"/>
            </p:cNvSpPr>
            <p:nvPr/>
          </p:nvSpPr>
          <p:spPr bwMode="auto">
            <a:xfrm flipV="1">
              <a:off x="7052" y="3329"/>
              <a:ext cx="132" cy="122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33" name="Rectangle 44"/>
            <p:cNvSpPr>
              <a:spLocks noChangeArrowheads="1"/>
            </p:cNvSpPr>
            <p:nvPr/>
          </p:nvSpPr>
          <p:spPr bwMode="auto">
            <a:xfrm flipV="1">
              <a:off x="6657" y="3329"/>
              <a:ext cx="132" cy="12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49" name="Group 45"/>
          <p:cNvGrpSpPr>
            <a:grpSpLocks/>
          </p:cNvGrpSpPr>
          <p:nvPr/>
        </p:nvGrpSpPr>
        <p:grpSpPr bwMode="auto">
          <a:xfrm>
            <a:off x="9351963" y="4600575"/>
            <a:ext cx="739775" cy="182563"/>
            <a:chOff x="6657" y="3043"/>
            <a:chExt cx="527" cy="121"/>
          </a:xfrm>
        </p:grpSpPr>
        <p:sp>
          <p:nvSpPr>
            <p:cNvPr id="179226" name="Rectangle 46"/>
            <p:cNvSpPr>
              <a:spLocks noChangeArrowheads="1"/>
            </p:cNvSpPr>
            <p:nvPr/>
          </p:nvSpPr>
          <p:spPr bwMode="auto">
            <a:xfrm flipV="1">
              <a:off x="6920" y="3043"/>
              <a:ext cx="130" cy="12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7" name="Rectangle 47"/>
            <p:cNvSpPr>
              <a:spLocks noChangeArrowheads="1"/>
            </p:cNvSpPr>
            <p:nvPr/>
          </p:nvSpPr>
          <p:spPr bwMode="auto">
            <a:xfrm flipV="1">
              <a:off x="7052" y="3043"/>
              <a:ext cx="132" cy="12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8" name="Rectangle 48"/>
            <p:cNvSpPr>
              <a:spLocks noChangeArrowheads="1"/>
            </p:cNvSpPr>
            <p:nvPr/>
          </p:nvSpPr>
          <p:spPr bwMode="auto">
            <a:xfrm flipV="1">
              <a:off x="6657" y="3043"/>
              <a:ext cx="132" cy="12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9" name="Rectangle 49"/>
            <p:cNvSpPr>
              <a:spLocks noChangeArrowheads="1"/>
            </p:cNvSpPr>
            <p:nvPr/>
          </p:nvSpPr>
          <p:spPr bwMode="auto">
            <a:xfrm flipV="1">
              <a:off x="6789" y="3043"/>
              <a:ext cx="131" cy="121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grpSp>
        <p:nvGrpSpPr>
          <p:cNvPr id="18450" name="Group 50"/>
          <p:cNvGrpSpPr>
            <a:grpSpLocks/>
          </p:cNvGrpSpPr>
          <p:nvPr/>
        </p:nvGrpSpPr>
        <p:grpSpPr bwMode="auto">
          <a:xfrm>
            <a:off x="9351963" y="4356100"/>
            <a:ext cx="739775" cy="182563"/>
            <a:chOff x="6657" y="2881"/>
            <a:chExt cx="527" cy="121"/>
          </a:xfrm>
        </p:grpSpPr>
        <p:sp>
          <p:nvSpPr>
            <p:cNvPr id="179222" name="Rectangle 51"/>
            <p:cNvSpPr>
              <a:spLocks noChangeArrowheads="1"/>
            </p:cNvSpPr>
            <p:nvPr/>
          </p:nvSpPr>
          <p:spPr bwMode="auto">
            <a:xfrm flipV="1">
              <a:off x="6920" y="2881"/>
              <a:ext cx="130" cy="121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3" name="Rectangle 52"/>
            <p:cNvSpPr>
              <a:spLocks noChangeArrowheads="1"/>
            </p:cNvSpPr>
            <p:nvPr/>
          </p:nvSpPr>
          <p:spPr bwMode="auto">
            <a:xfrm flipV="1">
              <a:off x="7052" y="2881"/>
              <a:ext cx="132" cy="12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4" name="Rectangle 53"/>
            <p:cNvSpPr>
              <a:spLocks noChangeArrowheads="1"/>
            </p:cNvSpPr>
            <p:nvPr/>
          </p:nvSpPr>
          <p:spPr bwMode="auto">
            <a:xfrm flipV="1">
              <a:off x="6657" y="2881"/>
              <a:ext cx="132" cy="121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179225" name="Rectangle 54"/>
            <p:cNvSpPr>
              <a:spLocks noChangeArrowheads="1"/>
            </p:cNvSpPr>
            <p:nvPr/>
          </p:nvSpPr>
          <p:spPr bwMode="auto">
            <a:xfrm flipV="1">
              <a:off x="6789" y="2881"/>
              <a:ext cx="131" cy="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18451" name="Rectangle 55"/>
          <p:cNvSpPr>
            <a:spLocks noChangeArrowheads="1"/>
          </p:cNvSpPr>
          <p:nvPr/>
        </p:nvSpPr>
        <p:spPr bwMode="auto">
          <a:xfrm>
            <a:off x="9199563" y="2263775"/>
            <a:ext cx="1049337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charset="-122"/>
              </a:rPr>
              <a:t>建议同一页面内不超过四种颜色，以下是９组配色方案，同一页面内只选择一组使用。</a:t>
            </a:r>
            <a:endParaRPr lang="en-US" altLang="zh-CN" sz="1100">
              <a:solidFill>
                <a:schemeClr val="bg1"/>
              </a:solidFill>
              <a:latin typeface="华文细黑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charset="-122"/>
              </a:rPr>
              <a:t>（仅供参考）</a:t>
            </a: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  <a:latin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zh-CN" altLang="en-US" sz="1100">
              <a:solidFill>
                <a:schemeClr val="bg1"/>
              </a:solidFill>
              <a:latin typeface="华文细黑" charset="-122"/>
            </a:endParaRPr>
          </a:p>
        </p:txBody>
      </p:sp>
      <p:sp>
        <p:nvSpPr>
          <p:cNvPr id="18452" name="Rectangle 56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09" tIns="40056" rIns="80109" bIns="40056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solidFill>
                  <a:schemeClr val="bg1"/>
                </a:solidFill>
                <a:latin typeface="华文细黑" charset="-122"/>
              </a:rPr>
              <a:t>客户或者合作伙伴的标志放在右上角</a:t>
            </a:r>
            <a:r>
              <a:rPr lang="en-US" altLang="zh-CN" sz="1100">
                <a:solidFill>
                  <a:schemeClr val="bg1"/>
                </a:solidFill>
                <a:latin typeface="华文细黑" charset="-122"/>
              </a:rPr>
              <a:t>.</a:t>
            </a: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solidFill>
                <a:schemeClr val="bg1"/>
              </a:solidFill>
              <a:latin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en-US" altLang="zh-CN" sz="1100">
              <a:solidFill>
                <a:schemeClr val="bg1"/>
              </a:solidFill>
              <a:latin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zh-CN" altLang="en-US" sz="1100">
              <a:solidFill>
                <a:schemeClr val="bg1"/>
              </a:solidFill>
              <a:latin typeface="华文细黑" charset="-122"/>
            </a:endParaRPr>
          </a:p>
        </p:txBody>
      </p:sp>
      <p:sp>
        <p:nvSpPr>
          <p:cNvPr id="1845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37" tIns="40068" rIns="80137" bIns="400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769" r:id="rId2"/>
    <p:sldLayoutId id="2147484770" r:id="rId3"/>
    <p:sldLayoutId id="2147484771" r:id="rId4"/>
    <p:sldLayoutId id="2147484772" r:id="rId5"/>
    <p:sldLayoutId id="2147484773" r:id="rId6"/>
    <p:sldLayoutId id="2147484774" r:id="rId7"/>
    <p:sldLayoutId id="2147484775" r:id="rId8"/>
    <p:sldLayoutId id="2147484776" r:id="rId9"/>
    <p:sldLayoutId id="2147484777" r:id="rId10"/>
    <p:sldLayoutId id="2147484778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 sz="17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9" descr="d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4588"/>
            <a:ext cx="91503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Text Box 8"/>
          <p:cNvSpPr txBox="1">
            <a:spLocks noChangeArrowheads="1"/>
          </p:cNvSpPr>
          <p:nvPr/>
        </p:nvSpPr>
        <p:spPr bwMode="auto">
          <a:xfrm>
            <a:off x="652463" y="6438900"/>
            <a:ext cx="26193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82" tIns="40043" rIns="80082" bIns="4004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</a:rPr>
              <a:t>HUAWEI TECHNOLOGIES CO., LTD.</a:t>
            </a:r>
            <a:endParaRPr lang="en-US" altLang="zh-CN" sz="2200" smtClean="0"/>
          </a:p>
        </p:txBody>
      </p:sp>
      <p:pic>
        <p:nvPicPr>
          <p:cNvPr id="19460" name="Picture 9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华文细黑" charset="-122"/>
              </a:defRPr>
            </a:lvl1pPr>
          </a:lstStyle>
          <a:p>
            <a:r>
              <a:rPr lang="de-DE" altLang="zh-CN"/>
              <a:t>Page </a:t>
            </a:r>
            <a:fld id="{DF08C5A1-47DB-9144-9CF8-27CEA5C9F298}" type="slidenum">
              <a:rPr lang="de-DE" altLang="zh-CN"/>
              <a:pPr/>
              <a:t>‹#›</a:t>
            </a:fld>
            <a:endParaRPr lang="en-GB" altLang="zh-CN"/>
          </a:p>
        </p:txBody>
      </p:sp>
      <p:sp>
        <p:nvSpPr>
          <p:cNvPr id="1946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98" tIns="40049" rIns="80098" bIns="400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91495" name="Rectangle 21"/>
          <p:cNvSpPr>
            <a:spLocks noChangeArrowheads="1"/>
          </p:cNvSpPr>
          <p:nvPr/>
        </p:nvSpPr>
        <p:spPr bwMode="auto">
          <a:xfrm>
            <a:off x="3892550" y="6438900"/>
            <a:ext cx="1625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51" tIns="40023" rIns="80051" bIns="4002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</a:rPr>
              <a:t>Huawei Confidential </a:t>
            </a:r>
          </a:p>
        </p:txBody>
      </p:sp>
      <p:sp>
        <p:nvSpPr>
          <p:cNvPr id="19464" name="Rectangle 22"/>
          <p:cNvSpPr>
            <a:spLocks noChangeArrowheads="1"/>
          </p:cNvSpPr>
          <p:nvPr/>
        </p:nvSpPr>
        <p:spPr bwMode="auto">
          <a:xfrm>
            <a:off x="-1908175" y="528638"/>
            <a:ext cx="1844675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2" tIns="40043" rIns="80082" bIns="40043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英文标题</a:t>
            </a:r>
            <a:r>
              <a:rPr lang="en-US" altLang="zh-CN" sz="1100">
                <a:ea typeface="华文细黑" charset="-122"/>
              </a:rPr>
              <a:t>:32-35pt  </a:t>
            </a: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颜色</a:t>
            </a:r>
            <a:r>
              <a:rPr lang="en-US" altLang="zh-CN" sz="1100">
                <a:ea typeface="华文细黑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FrutigerNext LT Regular" charset="0"/>
                <a:ea typeface="华文细黑" charset="-122"/>
              </a:rPr>
              <a:t>内部使用字体 </a:t>
            </a:r>
            <a:r>
              <a:rPr lang="en-US" altLang="zh-CN" sz="1100">
                <a:latin typeface="FrutigerNext LT Regular" charset="0"/>
                <a:ea typeface="华文细黑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en-US" altLang="zh-CN" sz="1100">
                <a:latin typeface="FrutigerNext LT Regular" charset="0"/>
                <a:ea typeface="华文细黑" charset="-122"/>
              </a:rPr>
              <a:t>FrutigerNext LT Medium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FrutigerNext LT Regular" charset="0"/>
                <a:ea typeface="华文细黑" charset="-122"/>
              </a:rPr>
              <a:t>外部使用字体 </a:t>
            </a:r>
            <a:r>
              <a:rPr lang="en-US" altLang="zh-CN" sz="1100">
                <a:latin typeface="FrutigerNext LT Regular" charset="0"/>
                <a:ea typeface="华文细黑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中文标题</a:t>
            </a:r>
            <a:r>
              <a:rPr lang="en-US" altLang="zh-CN" sz="1100">
                <a:ea typeface="华文细黑" charset="-122"/>
              </a:rPr>
              <a:t>:30-32pt  </a:t>
            </a: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颜色</a:t>
            </a:r>
            <a:r>
              <a:rPr lang="en-US" altLang="zh-CN" sz="1100">
                <a:ea typeface="华文细黑" charset="-122"/>
              </a:rPr>
              <a:t>: R153 G0 B0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字体</a:t>
            </a:r>
            <a:r>
              <a:rPr lang="en-US" altLang="zh-CN" sz="1100">
                <a:ea typeface="华文细黑" charset="-122"/>
              </a:rPr>
              <a:t>:</a:t>
            </a:r>
            <a:r>
              <a:rPr lang="zh-CN" altLang="en-US" sz="1100">
                <a:ea typeface="华文细黑" charset="-122"/>
              </a:rPr>
              <a:t>黑体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英文正文</a:t>
            </a:r>
            <a:r>
              <a:rPr lang="en-US" altLang="zh-CN" sz="1100">
                <a:ea typeface="华文细黑" charset="-122"/>
              </a:rPr>
              <a:t>:20-22pt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子目录 </a:t>
            </a:r>
            <a:r>
              <a:rPr lang="en-US" altLang="zh-CN" sz="1100">
                <a:ea typeface="华文细黑" charset="-122"/>
              </a:rPr>
              <a:t>(2-5</a:t>
            </a:r>
            <a:r>
              <a:rPr lang="zh-CN" altLang="en-US" sz="1100">
                <a:ea typeface="华文细黑" charset="-122"/>
              </a:rPr>
              <a:t>级</a:t>
            </a:r>
            <a:r>
              <a:rPr lang="en-US" altLang="zh-CN" sz="1100">
                <a:ea typeface="华文细黑" charset="-122"/>
              </a:rPr>
              <a:t>) :18pt  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颜色</a:t>
            </a:r>
            <a:r>
              <a:rPr lang="en-US" altLang="zh-CN" sz="1100">
                <a:ea typeface="华文细黑" charset="-122"/>
              </a:rPr>
              <a:t>:</a:t>
            </a:r>
            <a:r>
              <a:rPr lang="zh-CN" altLang="en-US" sz="1100">
                <a:ea typeface="华文细黑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FrutigerNext LT Regular" charset="0"/>
                <a:ea typeface="华文细黑" charset="-122"/>
              </a:rPr>
              <a:t>内部使用字体 </a:t>
            </a:r>
            <a:r>
              <a:rPr lang="en-US" altLang="zh-CN" sz="1100">
                <a:latin typeface="FrutigerNext LT Regular" charset="0"/>
                <a:ea typeface="华文细黑" charset="-122"/>
              </a:rPr>
              <a:t>: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en-US" altLang="zh-CN" sz="1100">
                <a:latin typeface="FrutigerNext LT Regular" charset="0"/>
                <a:ea typeface="华文细黑" charset="-122"/>
              </a:rPr>
              <a:t>FrutigerNext LT Regular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FrutigerNext LT Regular" charset="0"/>
                <a:ea typeface="华文细黑" charset="-122"/>
              </a:rPr>
              <a:t>外部使用字体 </a:t>
            </a:r>
            <a:r>
              <a:rPr lang="en-US" altLang="zh-CN" sz="1100">
                <a:latin typeface="FrutigerNext LT Regular" charset="0"/>
                <a:ea typeface="华文细黑" charset="-122"/>
              </a:rPr>
              <a:t>: Arial</a:t>
            </a:r>
          </a:p>
          <a:p>
            <a:pPr algn="r" eaLnBrk="1" hangingPunct="1">
              <a:lnSpc>
                <a:spcPct val="7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中文正文</a:t>
            </a:r>
            <a:r>
              <a:rPr lang="en-US" altLang="zh-CN" sz="1100">
                <a:ea typeface="华文细黑" charset="-122"/>
              </a:rPr>
              <a:t>:18-20pt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子目录</a:t>
            </a:r>
            <a:r>
              <a:rPr lang="en-US" altLang="zh-CN" sz="1100">
                <a:ea typeface="华文细黑" charset="-122"/>
              </a:rPr>
              <a:t>(2-5</a:t>
            </a:r>
            <a:r>
              <a:rPr lang="zh-CN" altLang="en-US" sz="1100">
                <a:ea typeface="华文细黑" charset="-122"/>
              </a:rPr>
              <a:t>级</a:t>
            </a:r>
            <a:r>
              <a:rPr lang="en-US" altLang="zh-CN" sz="1100">
                <a:ea typeface="华文细黑" charset="-122"/>
              </a:rPr>
              <a:t>):18pt </a:t>
            </a: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颜色</a:t>
            </a:r>
            <a:r>
              <a:rPr lang="en-US" altLang="zh-CN" sz="1100">
                <a:ea typeface="华文细黑" charset="-122"/>
              </a:rPr>
              <a:t>:</a:t>
            </a:r>
            <a:r>
              <a:rPr lang="zh-CN" altLang="en-US" sz="1100">
                <a:ea typeface="华文细黑" charset="-122"/>
              </a:rPr>
              <a:t>黑色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ea typeface="华文细黑" charset="-122"/>
              </a:rPr>
              <a:t>字体</a:t>
            </a:r>
            <a:r>
              <a:rPr lang="en-US" altLang="zh-CN" sz="1100">
                <a:ea typeface="华文细黑" charset="-122"/>
              </a:rPr>
              <a:t>:</a:t>
            </a:r>
            <a:r>
              <a:rPr lang="zh-CN" altLang="en-US" sz="1100">
                <a:ea typeface="华文细黑" charset="-122"/>
              </a:rPr>
              <a:t>细黑体 </a:t>
            </a: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ea typeface="华文细黑" charset="-122"/>
            </a:endParaRPr>
          </a:p>
          <a:p>
            <a:pPr algn="r"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zh-CN" altLang="en-US" sz="1100">
              <a:ea typeface="华文细黑" charset="-122"/>
            </a:endParaRPr>
          </a:p>
        </p:txBody>
      </p:sp>
      <p:sp>
        <p:nvSpPr>
          <p:cNvPr id="19465" name="Rectangle 62"/>
          <p:cNvSpPr>
            <a:spLocks noChangeArrowheads="1"/>
          </p:cNvSpPr>
          <p:nvPr/>
        </p:nvSpPr>
        <p:spPr bwMode="auto">
          <a:xfrm>
            <a:off x="9199563" y="1423988"/>
            <a:ext cx="1049337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2" tIns="40043" rIns="80082" bIns="40043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华文细黑" charset="-122"/>
                <a:ea typeface="华文细黑" charset="-122"/>
              </a:rPr>
              <a:t>配色参考方案：</a:t>
            </a: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华文细黑" charset="-122"/>
                <a:ea typeface="华文细黑" charset="-122"/>
              </a:rPr>
              <a:t>建议同一页面内不超过四种颜色，以下是</a:t>
            </a:r>
            <a:r>
              <a:rPr lang="en-US" altLang="zh-CN" sz="1100">
                <a:latin typeface="华文细黑" charset="-122"/>
                <a:ea typeface="华文细黑" charset="-122"/>
              </a:rPr>
              <a:t>13</a:t>
            </a:r>
            <a:r>
              <a:rPr lang="zh-CN" altLang="en-US" sz="1100">
                <a:latin typeface="华文细黑" charset="-122"/>
                <a:ea typeface="华文细黑" charset="-122"/>
              </a:rPr>
              <a:t>组配色方案，同一页面内只选择一组使用。（仅供参考）</a:t>
            </a: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latin typeface="华文细黑" charset="-122"/>
              <a:ea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en-US" altLang="zh-CN" sz="1100">
              <a:latin typeface="华文细黑" charset="-122"/>
              <a:ea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zh-CN" altLang="en-US" sz="1100">
              <a:latin typeface="华文细黑" charset="-122"/>
              <a:ea typeface="华文细黑" charset="-122"/>
            </a:endParaRPr>
          </a:p>
        </p:txBody>
      </p:sp>
      <p:sp>
        <p:nvSpPr>
          <p:cNvPr id="19466" name="Rectangle 65"/>
          <p:cNvSpPr>
            <a:spLocks noChangeArrowheads="1"/>
          </p:cNvSpPr>
          <p:nvPr/>
        </p:nvSpPr>
        <p:spPr bwMode="auto">
          <a:xfrm>
            <a:off x="9199563" y="-61913"/>
            <a:ext cx="1049337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082" tIns="40043" rIns="80082" bIns="40043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1100">
                <a:latin typeface="华文细黑" charset="-122"/>
                <a:ea typeface="华文细黑" charset="-122"/>
              </a:rPr>
              <a:t>客户或者合作伙伴的标志放在右上角</a:t>
            </a:r>
            <a:r>
              <a:rPr lang="en-US" altLang="zh-CN" sz="1100">
                <a:latin typeface="华文细黑" charset="-122"/>
                <a:ea typeface="华文细黑" charset="-122"/>
              </a:rPr>
              <a:t>.</a:t>
            </a: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endParaRPr lang="en-US" altLang="zh-CN" sz="1100">
              <a:latin typeface="华文细黑" charset="-122"/>
              <a:ea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en-US" altLang="zh-CN" sz="1100">
              <a:latin typeface="华文细黑" charset="-122"/>
              <a:ea typeface="华文细黑" charset="-122"/>
            </a:endParaRPr>
          </a:p>
          <a:p>
            <a:pPr eaLnBrk="1" hangingPunct="1">
              <a:lnSpc>
                <a:spcPct val="125000"/>
              </a:lnSpc>
              <a:buClr>
                <a:schemeClr val="bg2"/>
              </a:buClr>
              <a:buSzPct val="60000"/>
              <a:buFont typeface="Wingdings" charset="2"/>
              <a:buChar char="l"/>
            </a:pPr>
            <a:endParaRPr lang="zh-CN" altLang="en-US" sz="1100">
              <a:latin typeface="华文细黑" charset="-122"/>
              <a:ea typeface="华文细黑" charset="-122"/>
            </a:endParaRPr>
          </a:p>
        </p:txBody>
      </p:sp>
      <p:sp>
        <p:nvSpPr>
          <p:cNvPr id="19467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12" tIns="40056" rIns="80112" bIns="400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1500" name="Rectangle 80"/>
          <p:cNvSpPr>
            <a:spLocks noChangeArrowheads="1"/>
          </p:cNvSpPr>
          <p:nvPr/>
        </p:nvSpPr>
        <p:spPr bwMode="auto">
          <a:xfrm>
            <a:off x="9269413" y="4991100"/>
            <a:ext cx="919162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8" tIns="45688" rIns="91378" bIns="45688" anchor="ctr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endParaRPr lang="zh-CN" altLang="en-US" sz="1800" smtClean="0">
              <a:latin typeface="FrutigerNext LT Regular" charset="0"/>
            </a:endParaRPr>
          </a:p>
        </p:txBody>
      </p:sp>
      <p:grpSp>
        <p:nvGrpSpPr>
          <p:cNvPr id="19469" name="Group 81"/>
          <p:cNvGrpSpPr>
            <a:grpSpLocks/>
          </p:cNvGrpSpPr>
          <p:nvPr/>
        </p:nvGrpSpPr>
        <p:grpSpPr bwMode="auto">
          <a:xfrm>
            <a:off x="9355138" y="3789363"/>
            <a:ext cx="739775" cy="182562"/>
            <a:chOff x="5893" y="2387"/>
            <a:chExt cx="466" cy="115"/>
          </a:xfrm>
        </p:grpSpPr>
        <p:sp>
          <p:nvSpPr>
            <p:cNvPr id="191562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63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64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65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0" name="Group 86"/>
          <p:cNvGrpSpPr>
            <a:grpSpLocks/>
          </p:cNvGrpSpPr>
          <p:nvPr/>
        </p:nvGrpSpPr>
        <p:grpSpPr bwMode="auto">
          <a:xfrm>
            <a:off x="9355138" y="4005263"/>
            <a:ext cx="739775" cy="182562"/>
            <a:chOff x="5893" y="2523"/>
            <a:chExt cx="466" cy="115"/>
          </a:xfrm>
        </p:grpSpPr>
        <p:sp>
          <p:nvSpPr>
            <p:cNvPr id="191558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9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60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61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1" name="Group 91"/>
          <p:cNvGrpSpPr>
            <a:grpSpLocks/>
          </p:cNvGrpSpPr>
          <p:nvPr/>
        </p:nvGrpSpPr>
        <p:grpSpPr bwMode="auto">
          <a:xfrm>
            <a:off x="9355138" y="4221163"/>
            <a:ext cx="739775" cy="182562"/>
            <a:chOff x="5893" y="2659"/>
            <a:chExt cx="466" cy="115"/>
          </a:xfrm>
        </p:grpSpPr>
        <p:sp>
          <p:nvSpPr>
            <p:cNvPr id="19155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2" name="Group 96"/>
          <p:cNvGrpSpPr>
            <a:grpSpLocks/>
          </p:cNvGrpSpPr>
          <p:nvPr/>
        </p:nvGrpSpPr>
        <p:grpSpPr bwMode="auto">
          <a:xfrm>
            <a:off x="9355138" y="3573463"/>
            <a:ext cx="739775" cy="188912"/>
            <a:chOff x="5893" y="2251"/>
            <a:chExt cx="466" cy="119"/>
          </a:xfrm>
        </p:grpSpPr>
        <p:sp>
          <p:nvSpPr>
            <p:cNvPr id="191550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1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2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53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3" name="Group 101"/>
          <p:cNvGrpSpPr>
            <a:grpSpLocks/>
          </p:cNvGrpSpPr>
          <p:nvPr/>
        </p:nvGrpSpPr>
        <p:grpSpPr bwMode="auto">
          <a:xfrm>
            <a:off x="9355138" y="4581525"/>
            <a:ext cx="739775" cy="182563"/>
            <a:chOff x="5893" y="2886"/>
            <a:chExt cx="466" cy="115"/>
          </a:xfrm>
        </p:grpSpPr>
        <p:sp>
          <p:nvSpPr>
            <p:cNvPr id="191546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7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8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9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4" name="Group 106"/>
          <p:cNvGrpSpPr>
            <a:grpSpLocks/>
          </p:cNvGrpSpPr>
          <p:nvPr/>
        </p:nvGrpSpPr>
        <p:grpSpPr bwMode="auto">
          <a:xfrm>
            <a:off x="9355138" y="4797425"/>
            <a:ext cx="739775" cy="182563"/>
            <a:chOff x="5893" y="3022"/>
            <a:chExt cx="466" cy="115"/>
          </a:xfrm>
        </p:grpSpPr>
        <p:sp>
          <p:nvSpPr>
            <p:cNvPr id="191542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3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4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5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5" name="Group 111"/>
          <p:cNvGrpSpPr>
            <a:grpSpLocks/>
          </p:cNvGrpSpPr>
          <p:nvPr/>
        </p:nvGrpSpPr>
        <p:grpSpPr bwMode="auto">
          <a:xfrm>
            <a:off x="9355138" y="5013325"/>
            <a:ext cx="739775" cy="182563"/>
            <a:chOff x="5893" y="3158"/>
            <a:chExt cx="466" cy="115"/>
          </a:xfrm>
        </p:grpSpPr>
        <p:sp>
          <p:nvSpPr>
            <p:cNvPr id="191538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9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0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41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6" name="Group 116"/>
          <p:cNvGrpSpPr>
            <a:grpSpLocks/>
          </p:cNvGrpSpPr>
          <p:nvPr/>
        </p:nvGrpSpPr>
        <p:grpSpPr bwMode="auto">
          <a:xfrm>
            <a:off x="9355138" y="5373688"/>
            <a:ext cx="739775" cy="182562"/>
            <a:chOff x="5893" y="3385"/>
            <a:chExt cx="466" cy="115"/>
          </a:xfrm>
        </p:grpSpPr>
        <p:sp>
          <p:nvSpPr>
            <p:cNvPr id="191534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5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6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7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7" name="Group 121"/>
          <p:cNvGrpSpPr>
            <a:grpSpLocks/>
          </p:cNvGrpSpPr>
          <p:nvPr/>
        </p:nvGrpSpPr>
        <p:grpSpPr bwMode="auto">
          <a:xfrm>
            <a:off x="9355138" y="5589588"/>
            <a:ext cx="739775" cy="182562"/>
            <a:chOff x="5893" y="3521"/>
            <a:chExt cx="466" cy="115"/>
          </a:xfrm>
        </p:grpSpPr>
        <p:sp>
          <p:nvSpPr>
            <p:cNvPr id="191530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1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2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33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8" name="Group 126"/>
          <p:cNvGrpSpPr>
            <a:grpSpLocks/>
          </p:cNvGrpSpPr>
          <p:nvPr/>
        </p:nvGrpSpPr>
        <p:grpSpPr bwMode="auto">
          <a:xfrm>
            <a:off x="9355138" y="5805488"/>
            <a:ext cx="739775" cy="182562"/>
            <a:chOff x="5893" y="3657"/>
            <a:chExt cx="466" cy="115"/>
          </a:xfrm>
        </p:grpSpPr>
        <p:sp>
          <p:nvSpPr>
            <p:cNvPr id="191526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7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8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9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79" name="Group 131"/>
          <p:cNvGrpSpPr>
            <a:grpSpLocks/>
          </p:cNvGrpSpPr>
          <p:nvPr/>
        </p:nvGrpSpPr>
        <p:grpSpPr bwMode="auto">
          <a:xfrm>
            <a:off x="9355138" y="6165850"/>
            <a:ext cx="739775" cy="182563"/>
            <a:chOff x="5893" y="3884"/>
            <a:chExt cx="466" cy="115"/>
          </a:xfrm>
        </p:grpSpPr>
        <p:sp>
          <p:nvSpPr>
            <p:cNvPr id="191522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3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4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5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80" name="Group 136"/>
          <p:cNvGrpSpPr>
            <a:grpSpLocks/>
          </p:cNvGrpSpPr>
          <p:nvPr/>
        </p:nvGrpSpPr>
        <p:grpSpPr bwMode="auto">
          <a:xfrm>
            <a:off x="9355138" y="6391275"/>
            <a:ext cx="739775" cy="182563"/>
            <a:chOff x="5893" y="4026"/>
            <a:chExt cx="466" cy="115"/>
          </a:xfrm>
        </p:grpSpPr>
        <p:sp>
          <p:nvSpPr>
            <p:cNvPr id="191518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19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0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21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  <p:grpSp>
        <p:nvGrpSpPr>
          <p:cNvPr id="19481" name="Group 141"/>
          <p:cNvGrpSpPr>
            <a:grpSpLocks/>
          </p:cNvGrpSpPr>
          <p:nvPr/>
        </p:nvGrpSpPr>
        <p:grpSpPr bwMode="auto">
          <a:xfrm>
            <a:off x="9355138" y="6615113"/>
            <a:ext cx="739775" cy="182562"/>
            <a:chOff x="5893" y="4167"/>
            <a:chExt cx="466" cy="115"/>
          </a:xfrm>
        </p:grpSpPr>
        <p:sp>
          <p:nvSpPr>
            <p:cNvPr id="1915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  <p:sp>
          <p:nvSpPr>
            <p:cNvPr id="1915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1393" tIns="45696" rIns="91393" bIns="45696" anchor="ctr"/>
            <a:lstStyle>
              <a:lvl1pPr algn="ctr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defRPr/>
              </a:pPr>
              <a:endParaRPr lang="zh-CN" altLang="en-US" sz="1800" smtClean="0">
                <a:latin typeface="FrutigerNext LT Regular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9" r:id="rId1"/>
    <p:sldLayoutId id="2147484780" r:id="rId2"/>
    <p:sldLayoutId id="2147484781" r:id="rId3"/>
    <p:sldLayoutId id="2147484782" r:id="rId4"/>
    <p:sldLayoutId id="2147484783" r:id="rId5"/>
    <p:sldLayoutId id="2147484784" r:id="rId6"/>
    <p:sldLayoutId id="2147484785" r:id="rId7"/>
    <p:sldLayoutId id="2147484786" r:id="rId8"/>
    <p:sldLayoutId id="2147484787" r:id="rId9"/>
    <p:sldLayoutId id="2147484788" r:id="rId10"/>
    <p:sldLayoutId id="2147484789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 sz="28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5" tIns="45712" rIns="91425" bIns="45712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462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375" tIns="45687" rIns="91375" bIns="456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-1844675" y="527050"/>
            <a:ext cx="18446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8276" tIns="39139" rIns="78276" bIns="39139"/>
          <a:lstStyle>
            <a:lvl1pPr marL="342900" indent="-342900" algn="ctr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  <a:defRPr/>
            </a:pPr>
            <a:r>
              <a:rPr lang="zh-CN" altLang="en-US" sz="1000" smtClean="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Content Page Title</a:t>
            </a:r>
            <a:r>
              <a:rPr lang="en-US" altLang="zh-CN" sz="1000" smtClean="0">
                <a:solidFill>
                  <a:schemeClr val="bg1"/>
                </a:solidFill>
                <a:ea typeface="SimSun" charset="-122"/>
              </a:rPr>
              <a:t>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35-40pt  </a:t>
            </a: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Color: R153 G0 B0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Corporate Font: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FrutigerNext LT Medium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Font to be used by customers and partners: 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Arial</a:t>
            </a:r>
          </a:p>
          <a:p>
            <a:pPr algn="r" eaLnBrk="1" hangingPunct="1">
              <a:spcBef>
                <a:spcPct val="20000"/>
              </a:spcBef>
              <a:defRPr/>
            </a:pPr>
            <a:endParaRPr lang="en-US" altLang="zh-CN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r>
              <a:rPr lang="zh-CN" altLang="en-US" sz="1000" smtClean="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Content Page Text</a:t>
            </a:r>
            <a:r>
              <a:rPr lang="en-US" altLang="zh-CN" sz="1000" smtClean="0">
                <a:solidFill>
                  <a:schemeClr val="bg1"/>
                </a:solidFill>
                <a:ea typeface="SimSun" charset="-122"/>
              </a:rPr>
              <a:t> </a:t>
            </a: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: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28-30pt</a:t>
            </a:r>
          </a:p>
          <a:p>
            <a:pPr algn="r">
              <a:spcBef>
                <a:spcPct val="20000"/>
              </a:spcBef>
              <a:defRPr/>
            </a:pPr>
            <a:r>
              <a:rPr altLang="zh-CN" sz="1000" b="1" noProof="1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20-30pt 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Color:Black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Corporate Font: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FrutigerNext LT Medium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Font to be used by customers and partners:  </a:t>
            </a:r>
          </a:p>
          <a:p>
            <a:pPr algn="r" eaLnBrk="1" hangingPunct="1">
              <a:spcBef>
                <a:spcPct val="20000"/>
              </a:spcBef>
              <a:defRPr/>
            </a:pPr>
            <a:r>
              <a:rPr lang="en-US" altLang="zh-CN" sz="1000" b="1" smtClean="0">
                <a:solidFill>
                  <a:schemeClr val="bg1"/>
                </a:solidFill>
                <a:ea typeface="SimSun" charset="-122"/>
              </a:rPr>
              <a:t>Arial</a:t>
            </a:r>
          </a:p>
          <a:p>
            <a:pPr algn="r" eaLnBrk="1" hangingPunct="1">
              <a:spcBef>
                <a:spcPct val="20000"/>
              </a:spcBef>
              <a:defRPr/>
            </a:pPr>
            <a:endParaRPr lang="en-US" altLang="zh-CN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en-US" altLang="zh-CN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en-US" altLang="zh-CN" sz="1000" b="1" smtClean="0">
              <a:solidFill>
                <a:schemeClr val="bg1"/>
              </a:solidFill>
              <a:ea typeface="SimSun" charset="-122"/>
            </a:endParaRPr>
          </a:p>
          <a:p>
            <a:pPr algn="r" eaLnBrk="1" hangingPunct="1">
              <a:spcBef>
                <a:spcPct val="20000"/>
              </a:spcBef>
              <a:defRPr/>
            </a:pPr>
            <a:endParaRPr lang="zh-CN" altLang="en-US" sz="1000" b="1" smtClean="0">
              <a:solidFill>
                <a:schemeClr val="bg1"/>
              </a:solidFill>
              <a:ea typeface="SimSun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4" r:id="rId3"/>
    <p:sldLayoutId id="2147484605" r:id="rId4"/>
    <p:sldLayoutId id="2147484606" r:id="rId5"/>
    <p:sldLayoutId id="2147484607" r:id="rId6"/>
    <p:sldLayoutId id="2147484608" r:id="rId7"/>
    <p:sldLayoutId id="2147484609" r:id="rId8"/>
    <p:sldLayoutId id="2147484610" r:id="rId9"/>
    <p:sldLayoutId id="2147484611" r:id="rId10"/>
    <p:sldLayoutId id="21474846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charset="2"/>
        <a:buChar char="§"/>
        <a:defRPr sz="22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Arial" charset="0"/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Verdana" charset="0"/>
        <a:buChar char="›"/>
        <a:defRPr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Verdana" pitchFamily="34" charset="0"/>
        <a:buChar char="›"/>
        <a:defRPr>
          <a:solidFill>
            <a:schemeClr val="bg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856288"/>
            <a:ext cx="9144001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3224213" y="2674938"/>
            <a:ext cx="277971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88" tIns="41697" rIns="83388" bIns="41697">
            <a:spAutoFit/>
          </a:bodyPr>
          <a:lstStyle>
            <a:lvl1pPr algn="ctr" defTabSz="8350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350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4400" smtClean="0">
                <a:solidFill>
                  <a:srgbClr val="990000"/>
                </a:solidFill>
                <a:ea typeface="MS PGothic" charset="-128"/>
              </a:rPr>
              <a:t>Thank you</a:t>
            </a:r>
          </a:p>
        </p:txBody>
      </p:sp>
      <p:sp>
        <p:nvSpPr>
          <p:cNvPr id="15364" name="Text Box 9"/>
          <p:cNvSpPr txBox="1">
            <a:spLocks noChangeArrowheads="1"/>
          </p:cNvSpPr>
          <p:nvPr/>
        </p:nvSpPr>
        <p:spPr bwMode="auto">
          <a:xfrm>
            <a:off x="3265488" y="3435350"/>
            <a:ext cx="2738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388" tIns="41697" rIns="83388" bIns="41697">
            <a:spAutoFit/>
          </a:bodyPr>
          <a:lstStyle>
            <a:lvl1pPr algn="ctr" defTabSz="8350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350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350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350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2600" smtClean="0">
                <a:solidFill>
                  <a:srgbClr val="666666"/>
                </a:solidFill>
                <a:ea typeface="MS PGothic" charset="-128"/>
              </a:rPr>
              <a:t>www.huawei.com</a:t>
            </a:r>
            <a:endParaRPr lang="en-US" altLang="zh-CN" sz="2100" smtClean="0">
              <a:solidFill>
                <a:srgbClr val="990000"/>
              </a:solidFill>
              <a:ea typeface="MS PGothic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55" tIns="40028" rIns="80055" bIns="4002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4100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841CF8BA-FDD8-E64D-9AAC-5DD683B5E2AD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67" tIns="40033" rIns="80067" bIns="40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0" tIns="40011" rIns="80020" bIns="40011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2" tIns="40043" rIns="80082" bIns="400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1" r:id="rId1"/>
    <p:sldLayoutId id="2147484624" r:id="rId2"/>
    <p:sldLayoutId id="214748462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0" tIns="40030" rIns="80060" bIns="40030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5124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51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95D24AAC-1A99-A641-944A-34053366826C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72" tIns="40036" rIns="80072" bIns="400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25" tIns="40014" rIns="80025" bIns="40014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7" tIns="40046" rIns="80087" bIns="40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2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65" tIns="40033" rIns="80065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6148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5419EE3D-20AA-1249-B21A-FA081B36FDF9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77" tIns="40038" rIns="80077" bIns="40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0" tIns="40016" rIns="80030" bIns="4001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92" tIns="40048" rIns="80092" bIns="40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0" tIns="40036" rIns="80070" bIns="40036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7172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CC924F1E-97ED-E642-860F-1D32F62CE2E2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2" tIns="40040" rIns="80082" bIns="40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35" tIns="40018" rIns="80035" bIns="4001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97" tIns="40050" rIns="80097" bIns="40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654" r:id="rId2"/>
    <p:sldLayoutId id="2147484655" r:id="rId3"/>
    <p:sldLayoutId id="2147484656" r:id="rId4"/>
    <p:sldLayoutId id="2147484657" r:id="rId5"/>
    <p:sldLayoutId id="2147484658" r:id="rId6"/>
    <p:sldLayoutId id="2147484659" r:id="rId7"/>
    <p:sldLayoutId id="2147484660" r:id="rId8"/>
    <p:sldLayoutId id="2147484661" r:id="rId9"/>
    <p:sldLayoutId id="2147484662" r:id="rId10"/>
    <p:sldLayoutId id="214748466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52463" y="6429375"/>
            <a:ext cx="2368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8" rIns="80072" bIns="40038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8196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6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SimSun" charset="-122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3DA5B4A1-C6F0-0A44-B95C-2A1B2730C88E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638175"/>
            <a:ext cx="77454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088" tIns="40043" rIns="80088" bIns="4004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892550" y="6429375"/>
            <a:ext cx="1682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40" tIns="40019" rIns="80040" bIns="40019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SimSun" charset="-122"/>
                <a:ea typeface="MS PGothic" charset="-128"/>
              </a:rPr>
              <a:t>Huawei Confidential 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02" tIns="40050" rIns="80102" bIns="40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5" r:id="rId1"/>
    <p:sldLayoutId id="2147484664" r:id="rId2"/>
    <p:sldLayoutId id="2147484665" r:id="rId3"/>
    <p:sldLayoutId id="2147484666" r:id="rId4"/>
    <p:sldLayoutId id="2147484667" r:id="rId5"/>
    <p:sldLayoutId id="2147484668" r:id="rId6"/>
    <p:sldLayoutId id="2147484669" r:id="rId7"/>
    <p:sldLayoutId id="2147484670" r:id="rId8"/>
    <p:sldLayoutId id="2147484671" r:id="rId9"/>
    <p:sldLayoutId id="2147484672" r:id="rId10"/>
    <p:sldLayoutId id="214748467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SimSun" pitchFamily="2" charset="-122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Font typeface="Arial Unicode MS" charset="0"/>
        <a:buChar char="›"/>
        <a:defRPr sz="16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»"/>
        <a:defRPr sz="1600">
          <a:solidFill>
            <a:schemeClr val="tx1"/>
          </a:solidFill>
          <a:latin typeface="+mj-lt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SimSun" charset="-122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SimSun" pitchFamily="2" charset="-122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652463" y="6438900"/>
            <a:ext cx="2752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103" tIns="40053" rIns="80103" bIns="4005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TECHNOLOGIES CO., LTD.</a:t>
            </a:r>
            <a:endParaRPr lang="en-US" altLang="zh-CN" sz="2200" smtClean="0">
              <a:ea typeface="MS PGothic" charset="-128"/>
            </a:endParaRPr>
          </a:p>
        </p:txBody>
      </p:sp>
      <p:pic>
        <p:nvPicPr>
          <p:cNvPr id="9220" name="Picture 4" descr="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6399213"/>
            <a:ext cx="13112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61113" y="6489700"/>
            <a:ext cx="20970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1200">
                <a:latin typeface="FrutigerNext LT Bold" charset="0"/>
                <a:ea typeface="MS PGothic" charset="-128"/>
              </a:defRPr>
            </a:lvl1pPr>
          </a:lstStyle>
          <a:p>
            <a:r>
              <a:rPr lang="de-DE" altLang="zh-TW"/>
              <a:t>Page </a:t>
            </a:r>
            <a:fld id="{BF5E0347-758B-2B4B-BE15-FAB89AA58142}" type="slidenum">
              <a:rPr lang="de-DE" altLang="zh-TW"/>
              <a:pPr/>
              <a:t>‹#›</a:t>
            </a:fld>
            <a:endParaRPr lang="en-GB" altLang="zh-TW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430213"/>
            <a:ext cx="7745412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19" tIns="40059" rIns="80119" bIns="40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3892550" y="6438900"/>
            <a:ext cx="1549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0072" tIns="40033" rIns="80072" bIns="40033">
            <a:spAutoFit/>
          </a:bodyPr>
          <a:lstStyle>
            <a:lvl1pPr algn="ctr"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zh-CN" sz="1200" smtClean="0">
                <a:latin typeface="FrutigerNext LT Bold" charset="0"/>
                <a:ea typeface="MS PGothic" charset="-128"/>
              </a:rPr>
              <a:t>Huawei Confidential </a:t>
            </a:r>
          </a:p>
        </p:txBody>
      </p:sp>
      <p:sp>
        <p:nvSpPr>
          <p:cNvPr id="9224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641475"/>
            <a:ext cx="7929562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0132" tIns="40066" rIns="80132" bIns="400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6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100">
          <a:solidFill>
            <a:srgbClr val="990000"/>
          </a:solidFill>
          <a:latin typeface="FrutigerNext LT Medium" pitchFamily="34" charset="0"/>
          <a:ea typeface="SimSun" pitchFamily="2" charset="-122"/>
        </a:defRPr>
      </a:lvl9pPr>
    </p:titleStyle>
    <p:bodyStyle>
      <a:lvl1pPr marL="300038" indent="-300038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508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charset="2"/>
        <a:buChar char="p"/>
        <a:defRPr sz="17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401763" indent="-200025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3400" indent="-201613" algn="l" defTabSz="801688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FrutigerNext LT Medium" charset="0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606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78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50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2200" indent="-201613" algn="l" defTabSz="801688" rtl="0" fontAlgn="base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8" Type="http://schemas.openxmlformats.org/officeDocument/2006/relationships/image" Target="../media/image24.jpe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hyperlink" Target="http://images2015.cnblogs.com/blog/15172/201705/15172-20170524115130294-307911689.png" TargetMode="External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25538"/>
            <a:ext cx="6696075" cy="2160587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ea typeface="黑体" charset="-122"/>
              </a:rPr>
              <a:t> </a:t>
            </a:r>
            <a:r>
              <a:rPr lang="zh-CN" altLang="en-US" dirty="0">
                <a:ea typeface="黑体" charset="-122"/>
              </a:rPr>
              <a:t/>
            </a:r>
            <a:br>
              <a:rPr lang="zh-CN" altLang="en-US" dirty="0">
                <a:ea typeface="黑体" charset="-122"/>
              </a:rPr>
            </a:br>
            <a:r>
              <a:rPr lang="zh-CN" altLang="en-US" sz="4800" dirty="0">
                <a:solidFill>
                  <a:srgbClr val="C00000"/>
                </a:solidFill>
                <a:ea typeface="黑体" charset="-122"/>
              </a:rPr>
              <a:t>华为公有</a:t>
            </a:r>
            <a:r>
              <a:rPr lang="zh-CN" altLang="en-US" sz="4800" dirty="0" smtClean="0">
                <a:solidFill>
                  <a:srgbClr val="C00000"/>
                </a:solidFill>
                <a:ea typeface="黑体" charset="-122"/>
              </a:rPr>
              <a:t>云技术分享</a:t>
            </a:r>
            <a:r>
              <a:rPr lang="en-US" altLang="zh-CN" sz="4800" dirty="0">
                <a:solidFill>
                  <a:srgbClr val="FF0000"/>
                </a:solidFill>
                <a:ea typeface="黑体" charset="-122"/>
              </a:rPr>
              <a:t/>
            </a:r>
            <a:br>
              <a:rPr lang="en-US" altLang="zh-CN" sz="4800" dirty="0">
                <a:solidFill>
                  <a:srgbClr val="FF0000"/>
                </a:solidFill>
                <a:ea typeface="黑体" charset="-122"/>
              </a:rPr>
            </a:br>
            <a:r>
              <a:rPr lang="en-US" altLang="zh-CN" sz="3600" dirty="0">
                <a:ea typeface="黑体" charset="-122"/>
              </a:rPr>
              <a:t>       </a:t>
            </a:r>
            <a:r>
              <a:rPr lang="en-US" altLang="zh-CN" sz="3600" dirty="0" smtClean="0">
                <a:ea typeface="黑体" charset="-122"/>
              </a:rPr>
              <a:t>               —— </a:t>
            </a:r>
            <a:r>
              <a:rPr lang="zh-CN" altLang="en-US" sz="2800" b="0" dirty="0" smtClean="0">
                <a:ea typeface="黑体" charset="-122"/>
              </a:rPr>
              <a:t>函数服务</a:t>
            </a:r>
            <a:endParaRPr lang="en-US" altLang="zh-CN" sz="2800" b="0" dirty="0">
              <a:ea typeface="黑体" charset="-122"/>
            </a:endParaRPr>
          </a:p>
        </p:txBody>
      </p:sp>
      <p:sp>
        <p:nvSpPr>
          <p:cNvPr id="33795" name="DtsShapeName" descr="20655574DBE05C64@49B@B7C9239D8DD083&lt;;Y83&lt;B3X27948!!!!!!BIHO@]x27948!!!!!!!!!!11102131016E11102131016E1!!!!!!!!!!!!!!!!!!!!!!!!!!!!!!!!!!!!!!!!!!!!!!!!!!!!83AEI83AEV[40846!!!!!!BIHO@]{40846!!!!@58@562113061@88860113061@88860!!!!!!!!!!!!!!!!!!!!!!!!!!!!!!!!!!!!!!!!!!!!!!!!!!!!84N&gt;6870?P[54044!!!!!!BIHO@]{54044!!!!@579@741100181521@11100181521@1!!!!!!!!!!!!!!!!!!!!!!!!!!!!!!!!!!!!!!!!!!!!!!!!!!!!87A;P87A;kX11010714!!!BIHO@]x11010714!@@9175E1102E25E8@@91102E25E8@@9!!!!!!!!!!!!!!!!!!!!!!!!!!!!!!!!!!!!!!!!!!!!!!!!!!!!88=&gt;R8:=AV[74405@!!!!!BIHO@]{74405!!!1111111111GGGBB7B48311GGGBB7B483!!!!!!!!!!!!!!!!!!!!!!!!!!!!!!!!!!!!!!!!!!!!!!!!!!!!8;?&gt;]8=M&gt;GF11071988!!!BIHO@]f110719881111111111353B7369GB11353B7369GB!!!!!!!!!!!!!!!!!!!!!!!!!!!!!!!!!!!!!!!!!!!!!!!!!!!!8;&gt;;U8;&gt;BWF11071988!!!BIHO@]F110719881111111111353B7369GB11353B7369GB!!!!!!!!!!!!!!!!!!!!!!!!!!!!!!!!!!!!!!!!!!!!!!!!!!!!8=MDd8=L&lt;JI11021010!!!BIHO@]i11021010B1@910431135D9863G60韩汐牨灼黑财搜牥哟橡笺亏都惫衡癌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1 h 21600"/>
              <a:gd name="T6" fmla="*/ 1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Text Box 12"/>
          <p:cNvSpPr txBox="1">
            <a:spLocks noChangeArrowheads="1"/>
          </p:cNvSpPr>
          <p:nvPr/>
        </p:nvSpPr>
        <p:spPr bwMode="auto">
          <a:xfrm>
            <a:off x="1622425" y="3802063"/>
            <a:ext cx="3454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39" tIns="40069" rIns="80139" bIns="40069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chemeClr val="bg2"/>
              </a:buClr>
              <a:buSzPct val="60000"/>
              <a:buFont typeface="Wingdings" charset="2"/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栗瑞光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4"/>
          <p:cNvCxnSpPr/>
          <p:nvPr/>
        </p:nvCxnSpPr>
        <p:spPr>
          <a:xfrm>
            <a:off x="1439863" y="1609725"/>
            <a:ext cx="0" cy="365283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25BB1032-1B2D-AB43-9364-7EB9159392DD}" type="slidenum">
              <a:rPr lang="de-DE" altLang="zh-TW" sz="1200">
                <a:solidFill>
                  <a:schemeClr val="bg2"/>
                </a:solidFill>
              </a:rPr>
              <a:pPr/>
              <a:t>10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发展历程  </a:t>
            </a:r>
          </a:p>
        </p:txBody>
      </p:sp>
      <p:grpSp>
        <p:nvGrpSpPr>
          <p:cNvPr id="45" name="Group 24"/>
          <p:cNvGrpSpPr>
            <a:grpSpLocks/>
          </p:cNvGrpSpPr>
          <p:nvPr/>
        </p:nvGrpSpPr>
        <p:grpSpPr bwMode="auto">
          <a:xfrm>
            <a:off x="746125" y="5076825"/>
            <a:ext cx="1368425" cy="655638"/>
            <a:chOff x="2187746" y="2123279"/>
            <a:chExt cx="1927113" cy="1931011"/>
          </a:xfrm>
        </p:grpSpPr>
        <p:sp>
          <p:nvSpPr>
            <p:cNvPr id="46" name="任意多边形 82"/>
            <p:cNvSpPr>
              <a:spLocks noChangeArrowheads="1"/>
            </p:cNvSpPr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7000">
                  <a:srgbClr val="FFFFFF"/>
                </a:gs>
                <a:gs pos="100000">
                  <a:srgbClr val="B8B8B8"/>
                </a:gs>
              </a:gsLst>
              <a:lin ang="2700000" scaled="1"/>
            </a:gradFill>
            <a:ln>
              <a:noFill/>
            </a:ln>
            <a:effectLst>
              <a:outerShdw blurRad="127000" dist="63501" dir="7380007" sx="102000" sy="102000" algn="tr" rotWithShape="0">
                <a:srgbClr val="000000">
                  <a:alpha val="3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7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48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/>
            <a:p>
              <a:pPr algn="ctr" eaLnBrk="1" hangingPunct="1"/>
              <a:r>
                <a:rPr lang="vi-VN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201</a:t>
              </a:r>
              <a:r>
                <a:rPr lang="en-US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18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Group 24"/>
          <p:cNvGrpSpPr>
            <a:grpSpLocks/>
          </p:cNvGrpSpPr>
          <p:nvPr/>
        </p:nvGrpSpPr>
        <p:grpSpPr bwMode="auto">
          <a:xfrm>
            <a:off x="746125" y="4141788"/>
            <a:ext cx="1368425" cy="655637"/>
            <a:chOff x="2187746" y="2123279"/>
            <a:chExt cx="1927113" cy="1931011"/>
          </a:xfrm>
        </p:grpSpPr>
        <p:sp>
          <p:nvSpPr>
            <p:cNvPr id="50" name="任意多边形 82"/>
            <p:cNvSpPr>
              <a:spLocks noChangeArrowheads="1"/>
            </p:cNvSpPr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7000">
                  <a:srgbClr val="FFFFFF"/>
                </a:gs>
                <a:gs pos="100000">
                  <a:srgbClr val="B8B8B8"/>
                </a:gs>
              </a:gsLst>
              <a:lin ang="2700000" scaled="1"/>
            </a:gradFill>
            <a:ln>
              <a:noFill/>
            </a:ln>
            <a:effectLst>
              <a:outerShdw blurRad="127000" dist="63501" dir="7380007" sx="102000" sy="102000" algn="tr" rotWithShape="0">
                <a:srgbClr val="000000">
                  <a:alpha val="3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1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52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/>
            <a:p>
              <a:pPr algn="ctr" eaLnBrk="1" hangingPunct="1"/>
              <a:r>
                <a:rPr lang="vi-VN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201</a:t>
              </a:r>
              <a:r>
                <a:rPr lang="en-US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18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Group 24"/>
          <p:cNvGrpSpPr>
            <a:grpSpLocks/>
          </p:cNvGrpSpPr>
          <p:nvPr/>
        </p:nvGrpSpPr>
        <p:grpSpPr bwMode="auto">
          <a:xfrm>
            <a:off x="757238" y="2781300"/>
            <a:ext cx="1366837" cy="655638"/>
            <a:chOff x="2187746" y="2123279"/>
            <a:chExt cx="1927113" cy="1931011"/>
          </a:xfrm>
        </p:grpSpPr>
        <p:sp>
          <p:nvSpPr>
            <p:cNvPr id="54" name="任意多边形 82"/>
            <p:cNvSpPr>
              <a:spLocks noChangeArrowheads="1"/>
            </p:cNvSpPr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7000">
                  <a:srgbClr val="FFFFFF"/>
                </a:gs>
                <a:gs pos="100000">
                  <a:srgbClr val="B8B8B8"/>
                </a:gs>
              </a:gsLst>
              <a:lin ang="2700000" scaled="1"/>
            </a:gradFill>
            <a:ln>
              <a:noFill/>
            </a:ln>
            <a:effectLst>
              <a:outerShdw blurRad="127000" dist="63501" dir="7380007" sx="102000" sy="102000" algn="tr" rotWithShape="0">
                <a:srgbClr val="000000">
                  <a:alpha val="3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5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56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/>
            <a:p>
              <a:pPr algn="ctr" eaLnBrk="1" hangingPunct="1"/>
              <a:r>
                <a:rPr lang="vi-VN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201</a:t>
              </a:r>
              <a:r>
                <a:rPr lang="en-US" altLang="zh-CN" sz="1800" kern="0" dirty="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sz="1800" kern="0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Group 24"/>
          <p:cNvGrpSpPr>
            <a:grpSpLocks/>
          </p:cNvGrpSpPr>
          <p:nvPr/>
        </p:nvGrpSpPr>
        <p:grpSpPr bwMode="auto">
          <a:xfrm>
            <a:off x="757238" y="1333500"/>
            <a:ext cx="1366837" cy="655638"/>
            <a:chOff x="2187746" y="2123279"/>
            <a:chExt cx="1927113" cy="1931011"/>
          </a:xfrm>
        </p:grpSpPr>
        <p:sp>
          <p:nvSpPr>
            <p:cNvPr id="58" name="任意多边形 82"/>
            <p:cNvSpPr>
              <a:spLocks noChangeArrowheads="1"/>
            </p:cNvSpPr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FF"/>
                </a:gs>
                <a:gs pos="17000">
                  <a:srgbClr val="FFFFFF"/>
                </a:gs>
                <a:gs pos="100000">
                  <a:srgbClr val="B8B8B8"/>
                </a:gs>
              </a:gsLst>
              <a:lin ang="2700000" scaled="1"/>
            </a:gradFill>
            <a:ln>
              <a:noFill/>
            </a:ln>
            <a:effectLst>
              <a:outerShdw blurRad="127000" dist="63501" dir="7380007" sx="102000" sy="102000" algn="tr" rotWithShape="0">
                <a:srgbClr val="000000">
                  <a:alpha val="3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9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1800" kern="0" smtClean="0">
                <a:solidFill>
                  <a:srgbClr val="FFFFFF"/>
                </a:solidFill>
              </a:endParaRPr>
            </a:p>
          </p:txBody>
        </p:sp>
        <p:sp>
          <p:nvSpPr>
            <p:cNvPr id="60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vi-VN" altLang="zh-CN" sz="1800" kern="0" dirty="0" smtClean="0">
                  <a:solidFill>
                    <a:srgbClr val="FFFFFF"/>
                  </a:solidFill>
                </a:rPr>
                <a:t>201</a:t>
              </a:r>
              <a:r>
                <a:rPr lang="en-US" altLang="zh-CN" sz="1800" kern="0" dirty="0" smtClean="0">
                  <a:solidFill>
                    <a:srgbClr val="FFFFFF"/>
                  </a:solidFill>
                </a:rPr>
                <a:t>7</a:t>
              </a:r>
              <a:endParaRPr lang="zh-CN" altLang="en-US" sz="1800" kern="0" dirty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40969" name="Line 18"/>
          <p:cNvSpPr>
            <a:spLocks noChangeShapeType="1"/>
          </p:cNvSpPr>
          <p:nvPr/>
        </p:nvSpPr>
        <p:spPr bwMode="auto">
          <a:xfrm>
            <a:off x="1476375" y="2276475"/>
            <a:ext cx="7199313" cy="0"/>
          </a:xfrm>
          <a:prstGeom prst="line">
            <a:avLst/>
          </a:prstGeom>
          <a:noFill/>
          <a:ln w="1905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9"/>
          <p:cNvSpPr>
            <a:spLocks noChangeShapeType="1"/>
          </p:cNvSpPr>
          <p:nvPr/>
        </p:nvSpPr>
        <p:spPr bwMode="auto">
          <a:xfrm>
            <a:off x="1476375" y="4005263"/>
            <a:ext cx="7199313" cy="0"/>
          </a:xfrm>
          <a:prstGeom prst="line">
            <a:avLst/>
          </a:prstGeom>
          <a:noFill/>
          <a:ln w="1905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20"/>
          <p:cNvSpPr>
            <a:spLocks noChangeShapeType="1"/>
          </p:cNvSpPr>
          <p:nvPr/>
        </p:nvSpPr>
        <p:spPr bwMode="auto">
          <a:xfrm flipV="1">
            <a:off x="1476375" y="4941888"/>
            <a:ext cx="7199313" cy="0"/>
          </a:xfrm>
          <a:prstGeom prst="line">
            <a:avLst/>
          </a:prstGeom>
          <a:noFill/>
          <a:ln w="19050" cap="rnd">
            <a:solidFill>
              <a:srgbClr val="969696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矩形 1"/>
          <p:cNvSpPr>
            <a:spLocks noChangeArrowheads="1"/>
          </p:cNvSpPr>
          <p:nvPr/>
        </p:nvSpPr>
        <p:spPr bwMode="auto">
          <a:xfrm>
            <a:off x="2520950" y="5281265"/>
            <a:ext cx="61547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Iron.io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的副总裁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Ken Fromm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在一篇文章中阐述了</a:t>
            </a:r>
            <a:r>
              <a:rPr lang="en-US" altLang="zh-CN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Serverless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是软件的未来</a:t>
            </a:r>
            <a:endParaRPr lang="en-US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973" name="矩形 2"/>
          <p:cNvSpPr>
            <a:spLocks noChangeArrowheads="1"/>
          </p:cNvSpPr>
          <p:nvPr/>
        </p:nvSpPr>
        <p:spPr bwMode="auto">
          <a:xfrm>
            <a:off x="2501900" y="4339263"/>
            <a:ext cx="5741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AWS </a:t>
            </a:r>
            <a:r>
              <a:rPr lang="en-US" altLang="zh-CN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  <a:r>
              <a:rPr lang="zh-CN" altLang="en-US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问世</a:t>
            </a:r>
          </a:p>
        </p:txBody>
      </p:sp>
      <p:sp>
        <p:nvSpPr>
          <p:cNvPr id="40974" name="矩形 3"/>
          <p:cNvSpPr>
            <a:spLocks noChangeArrowheads="1"/>
          </p:cNvSpPr>
          <p:nvPr/>
        </p:nvSpPr>
        <p:spPr bwMode="auto">
          <a:xfrm>
            <a:off x="2501900" y="2598738"/>
            <a:ext cx="5886450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Google 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推出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Cloud Functions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Microsoft Azure Functions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商用化</a:t>
            </a:r>
            <a:endParaRPr lang="en-US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具备开源版和商用版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IBM </a:t>
            </a:r>
            <a:r>
              <a:rPr lang="en-US" altLang="zh-CN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Bluemix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en-US" altLang="zh-CN" dirty="0" err="1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OpenWhisk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提供类似的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</a:t>
            </a:r>
            <a:endParaRPr lang="en-US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975" name="矩形 4"/>
          <p:cNvSpPr>
            <a:spLocks noChangeArrowheads="1"/>
          </p:cNvSpPr>
          <p:nvPr/>
        </p:nvSpPr>
        <p:spPr bwMode="auto">
          <a:xfrm>
            <a:off x="2484438" y="1338263"/>
            <a:ext cx="20891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阿里云推出函数计算</a:t>
            </a:r>
            <a:endParaRPr lang="en-US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charset="2"/>
              <a:buChar char="Ø"/>
            </a:pPr>
            <a:r>
              <a:rPr lang="zh-CN" altLang="en-US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华为云推出函数服务</a:t>
            </a:r>
          </a:p>
        </p:txBody>
      </p:sp>
      <p:sp>
        <p:nvSpPr>
          <p:cNvPr id="70" name="TextBox 19"/>
          <p:cNvSpPr txBox="1"/>
          <p:nvPr/>
        </p:nvSpPr>
        <p:spPr>
          <a:xfrm>
            <a:off x="5076452" y="4293096"/>
            <a:ext cx="3455988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Serverless</a:t>
            </a:r>
            <a:r>
              <a:rPr lang="zh-CN" altLang="en-US" sz="20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开始真正被关注</a:t>
            </a:r>
            <a:endParaRPr lang="en-US" altLang="zh-CN" sz="20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977" name="左箭头 219135"/>
          <p:cNvSpPr>
            <a:spLocks noChangeArrowheads="1"/>
          </p:cNvSpPr>
          <p:nvPr/>
        </p:nvSpPr>
        <p:spPr bwMode="auto">
          <a:xfrm>
            <a:off x="4644652" y="4411395"/>
            <a:ext cx="360363" cy="163512"/>
          </a:xfrm>
          <a:prstGeom prst="leftArrow">
            <a:avLst>
              <a:gd name="adj1" fmla="val 50000"/>
              <a:gd name="adj2" fmla="val 49873"/>
            </a:avLst>
          </a:prstGeom>
          <a:solidFill>
            <a:srgbClr val="C000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63500" dist="38099" dir="2700000" algn="ctr" rotWithShape="0">
              <a:srgbClr val="C0C0C0">
                <a:alpha val="79999"/>
              </a:srgbClr>
            </a:outerShdw>
          </a:effec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963CBFAC-80FF-E147-81D4-CCCEFB44E7E2}" type="slidenum">
              <a:rPr lang="de-DE" altLang="zh-TW" sz="1200">
                <a:solidFill>
                  <a:schemeClr val="bg2"/>
                </a:solidFill>
              </a:rPr>
              <a:pPr/>
              <a:t>11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函数服务的特点</a:t>
            </a:r>
          </a:p>
        </p:txBody>
      </p:sp>
      <p:grpSp>
        <p:nvGrpSpPr>
          <p:cNvPr id="41988" name="组合 2"/>
          <p:cNvGrpSpPr>
            <a:grpSpLocks/>
          </p:cNvGrpSpPr>
          <p:nvPr/>
        </p:nvGrpSpPr>
        <p:grpSpPr bwMode="auto">
          <a:xfrm>
            <a:off x="682625" y="1706017"/>
            <a:ext cx="611188" cy="612775"/>
            <a:chOff x="1085291" y="1670483"/>
            <a:chExt cx="822413" cy="822413"/>
          </a:xfrm>
        </p:grpSpPr>
        <p:sp>
          <p:nvSpPr>
            <p:cNvPr id="42022" name="L-Shape 8"/>
            <p:cNvSpPr>
              <a:spLocks noChangeArrowheads="1"/>
            </p:cNvSpPr>
            <p:nvPr/>
          </p:nvSpPr>
          <p:spPr bwMode="auto">
            <a:xfrm rot="5400000">
              <a:off x="1085291" y="1670483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Freeform 459"/>
            <p:cNvSpPr>
              <a:spLocks/>
            </p:cNvSpPr>
            <p:nvPr/>
          </p:nvSpPr>
          <p:spPr bwMode="auto">
            <a:xfrm>
              <a:off x="1403648" y="1916832"/>
              <a:ext cx="274158" cy="396297"/>
            </a:xfrm>
            <a:custGeom>
              <a:avLst/>
              <a:gdLst>
                <a:gd name="T0" fmla="*/ 274158 w 312"/>
                <a:gd name="T1" fmla="*/ 0 h 451"/>
                <a:gd name="T2" fmla="*/ 91386 w 312"/>
                <a:gd name="T3" fmla="*/ 0 h 451"/>
                <a:gd name="T4" fmla="*/ 28997 w 312"/>
                <a:gd name="T5" fmla="*/ 192437 h 451"/>
                <a:gd name="T6" fmla="*/ 74690 w 312"/>
                <a:gd name="T7" fmla="*/ 192437 h 451"/>
                <a:gd name="T8" fmla="*/ 0 w 312"/>
                <a:gd name="T9" fmla="*/ 396297 h 451"/>
                <a:gd name="T10" fmla="*/ 202982 w 312"/>
                <a:gd name="T11" fmla="*/ 159925 h 451"/>
                <a:gd name="T12" fmla="*/ 157289 w 312"/>
                <a:gd name="T13" fmla="*/ 159925 h 451"/>
                <a:gd name="T14" fmla="*/ 274158 w 312"/>
                <a:gd name="T15" fmla="*/ 0 h 4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2" h="451">
                  <a:moveTo>
                    <a:pt x="312" y="0"/>
                  </a:moveTo>
                  <a:lnTo>
                    <a:pt x="104" y="0"/>
                  </a:lnTo>
                  <a:lnTo>
                    <a:pt x="33" y="219"/>
                  </a:lnTo>
                  <a:lnTo>
                    <a:pt x="85" y="219"/>
                  </a:lnTo>
                  <a:lnTo>
                    <a:pt x="0" y="451"/>
                  </a:lnTo>
                  <a:lnTo>
                    <a:pt x="231" y="182"/>
                  </a:lnTo>
                  <a:lnTo>
                    <a:pt x="179" y="182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1989" name="直接连接符 45"/>
          <p:cNvCxnSpPr>
            <a:cxnSpLocks noChangeShapeType="1"/>
          </p:cNvCxnSpPr>
          <p:nvPr/>
        </p:nvCxnSpPr>
        <p:spPr bwMode="auto">
          <a:xfrm>
            <a:off x="679450" y="2564854"/>
            <a:ext cx="3425825" cy="3175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0" name="直接连接符 50"/>
          <p:cNvCxnSpPr>
            <a:cxnSpLocks noChangeShapeType="1"/>
          </p:cNvCxnSpPr>
          <p:nvPr/>
        </p:nvCxnSpPr>
        <p:spPr bwMode="auto">
          <a:xfrm>
            <a:off x="5003800" y="2556917"/>
            <a:ext cx="3471863" cy="0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矩形 67"/>
          <p:cNvSpPr>
            <a:spLocks noChangeArrowheads="1"/>
          </p:cNvSpPr>
          <p:nvPr/>
        </p:nvSpPr>
        <p:spPr bwMode="auto">
          <a:xfrm>
            <a:off x="1462088" y="1556792"/>
            <a:ext cx="9032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快速启动</a:t>
            </a:r>
            <a:endParaRPr lang="en-US" altLang="zh-CN" b="1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1992" name="矩形 68"/>
          <p:cNvSpPr>
            <a:spLocks noChangeArrowheads="1"/>
          </p:cNvSpPr>
          <p:nvPr/>
        </p:nvSpPr>
        <p:spPr bwMode="auto">
          <a:xfrm>
            <a:off x="1462088" y="1917154"/>
            <a:ext cx="2573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可以对请求快速响应，能够在毫秒级完成启动</a:t>
            </a:r>
          </a:p>
        </p:txBody>
      </p:sp>
      <p:grpSp>
        <p:nvGrpSpPr>
          <p:cNvPr id="41993" name="组合 38"/>
          <p:cNvGrpSpPr>
            <a:grpSpLocks/>
          </p:cNvGrpSpPr>
          <p:nvPr/>
        </p:nvGrpSpPr>
        <p:grpSpPr bwMode="auto">
          <a:xfrm>
            <a:off x="5076825" y="3125242"/>
            <a:ext cx="611188" cy="611187"/>
            <a:chOff x="5576081" y="3182651"/>
            <a:chExt cx="822413" cy="822413"/>
          </a:xfrm>
        </p:grpSpPr>
        <p:sp>
          <p:nvSpPr>
            <p:cNvPr id="42020" name="L-Shape 8"/>
            <p:cNvSpPr>
              <a:spLocks noChangeArrowheads="1"/>
            </p:cNvSpPr>
            <p:nvPr/>
          </p:nvSpPr>
          <p:spPr bwMode="auto">
            <a:xfrm rot="5400000">
              <a:off x="5576081" y="3182651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5724126" y="3344695"/>
              <a:ext cx="526322" cy="498324"/>
              <a:chOff x="5255592" y="3094844"/>
              <a:chExt cx="285813" cy="270609"/>
            </a:xfrm>
            <a:solidFill>
              <a:schemeClr val="bg1"/>
            </a:solidFill>
          </p:grpSpPr>
          <p:sp>
            <p:nvSpPr>
              <p:cNvPr id="98" name="Oval 231"/>
              <p:cNvSpPr>
                <a:spLocks noChangeArrowheads="1"/>
              </p:cNvSpPr>
              <p:nvPr/>
            </p:nvSpPr>
            <p:spPr bwMode="auto">
              <a:xfrm>
                <a:off x="5484242" y="3306466"/>
                <a:ext cx="57163" cy="589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99" name="Oval 232"/>
              <p:cNvSpPr>
                <a:spLocks noChangeArrowheads="1"/>
              </p:cNvSpPr>
              <p:nvPr/>
            </p:nvSpPr>
            <p:spPr bwMode="auto">
              <a:xfrm>
                <a:off x="5370525" y="3306466"/>
                <a:ext cx="57770" cy="589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0" name="Oval 233"/>
              <p:cNvSpPr>
                <a:spLocks noChangeArrowheads="1"/>
              </p:cNvSpPr>
              <p:nvPr/>
            </p:nvSpPr>
            <p:spPr bwMode="auto">
              <a:xfrm>
                <a:off x="5255592" y="3306466"/>
                <a:ext cx="58987" cy="589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1" name="Freeform 234"/>
              <p:cNvSpPr>
                <a:spLocks/>
              </p:cNvSpPr>
              <p:nvPr/>
            </p:nvSpPr>
            <p:spPr bwMode="auto">
              <a:xfrm>
                <a:off x="5278701" y="3187276"/>
                <a:ext cx="240203" cy="105812"/>
              </a:xfrm>
              <a:custGeom>
                <a:avLst/>
                <a:gdLst>
                  <a:gd name="T0" fmla="*/ 162 w 167"/>
                  <a:gd name="T1" fmla="*/ 35 h 74"/>
                  <a:gd name="T2" fmla="*/ 89 w 167"/>
                  <a:gd name="T3" fmla="*/ 35 h 74"/>
                  <a:gd name="T4" fmla="*/ 89 w 167"/>
                  <a:gd name="T5" fmla="*/ 5 h 74"/>
                  <a:gd name="T6" fmla="*/ 84 w 167"/>
                  <a:gd name="T7" fmla="*/ 0 h 74"/>
                  <a:gd name="T8" fmla="*/ 79 w 167"/>
                  <a:gd name="T9" fmla="*/ 5 h 74"/>
                  <a:gd name="T10" fmla="*/ 79 w 167"/>
                  <a:gd name="T11" fmla="*/ 35 h 74"/>
                  <a:gd name="T12" fmla="*/ 4 w 167"/>
                  <a:gd name="T13" fmla="*/ 35 h 74"/>
                  <a:gd name="T14" fmla="*/ 0 w 167"/>
                  <a:gd name="T15" fmla="*/ 40 h 74"/>
                  <a:gd name="T16" fmla="*/ 0 w 167"/>
                  <a:gd name="T17" fmla="*/ 69 h 74"/>
                  <a:gd name="T18" fmla="*/ 4 w 167"/>
                  <a:gd name="T19" fmla="*/ 74 h 74"/>
                  <a:gd name="T20" fmla="*/ 9 w 167"/>
                  <a:gd name="T21" fmla="*/ 69 h 74"/>
                  <a:gd name="T22" fmla="*/ 9 w 167"/>
                  <a:gd name="T23" fmla="*/ 44 h 74"/>
                  <a:gd name="T24" fmla="*/ 79 w 167"/>
                  <a:gd name="T25" fmla="*/ 44 h 74"/>
                  <a:gd name="T26" fmla="*/ 79 w 167"/>
                  <a:gd name="T27" fmla="*/ 69 h 74"/>
                  <a:gd name="T28" fmla="*/ 84 w 167"/>
                  <a:gd name="T29" fmla="*/ 74 h 74"/>
                  <a:gd name="T30" fmla="*/ 89 w 167"/>
                  <a:gd name="T31" fmla="*/ 69 h 74"/>
                  <a:gd name="T32" fmla="*/ 89 w 167"/>
                  <a:gd name="T33" fmla="*/ 44 h 74"/>
                  <a:gd name="T34" fmla="*/ 157 w 167"/>
                  <a:gd name="T35" fmla="*/ 44 h 74"/>
                  <a:gd name="T36" fmla="*/ 157 w 167"/>
                  <a:gd name="T37" fmla="*/ 69 h 74"/>
                  <a:gd name="T38" fmla="*/ 162 w 167"/>
                  <a:gd name="T39" fmla="*/ 74 h 74"/>
                  <a:gd name="T40" fmla="*/ 167 w 167"/>
                  <a:gd name="T41" fmla="*/ 69 h 74"/>
                  <a:gd name="T42" fmla="*/ 167 w 167"/>
                  <a:gd name="T43" fmla="*/ 40 h 74"/>
                  <a:gd name="T44" fmla="*/ 162 w 167"/>
                  <a:gd name="T45" fmla="*/ 3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7" h="74">
                    <a:moveTo>
                      <a:pt x="162" y="35"/>
                    </a:move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9" y="2"/>
                      <a:pt x="86" y="0"/>
                      <a:pt x="84" y="0"/>
                    </a:cubicBezTo>
                    <a:cubicBezTo>
                      <a:pt x="81" y="0"/>
                      <a:pt x="79" y="2"/>
                      <a:pt x="79" y="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4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2"/>
                      <a:pt x="2" y="74"/>
                      <a:pt x="4" y="74"/>
                    </a:cubicBezTo>
                    <a:cubicBezTo>
                      <a:pt x="7" y="74"/>
                      <a:pt x="9" y="72"/>
                      <a:pt x="9" y="69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69"/>
                      <a:pt x="79" y="69"/>
                      <a:pt x="79" y="69"/>
                    </a:cubicBezTo>
                    <a:cubicBezTo>
                      <a:pt x="79" y="72"/>
                      <a:pt x="81" y="74"/>
                      <a:pt x="84" y="74"/>
                    </a:cubicBezTo>
                    <a:cubicBezTo>
                      <a:pt x="86" y="74"/>
                      <a:pt x="89" y="72"/>
                      <a:pt x="89" y="69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57" y="69"/>
                      <a:pt x="157" y="69"/>
                      <a:pt x="157" y="69"/>
                    </a:cubicBezTo>
                    <a:cubicBezTo>
                      <a:pt x="157" y="72"/>
                      <a:pt x="160" y="74"/>
                      <a:pt x="162" y="74"/>
                    </a:cubicBezTo>
                    <a:cubicBezTo>
                      <a:pt x="165" y="74"/>
                      <a:pt x="167" y="72"/>
                      <a:pt x="167" y="69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67" y="37"/>
                      <a:pt x="165" y="35"/>
                      <a:pt x="16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2" name="Oval 235"/>
              <p:cNvSpPr>
                <a:spLocks noChangeArrowheads="1"/>
              </p:cNvSpPr>
              <p:nvPr/>
            </p:nvSpPr>
            <p:spPr bwMode="auto">
              <a:xfrm>
                <a:off x="5360795" y="3094844"/>
                <a:ext cx="76015" cy="778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grpSp>
        <p:nvGrpSpPr>
          <p:cNvPr id="41994" name="组合 51"/>
          <p:cNvGrpSpPr>
            <a:grpSpLocks/>
          </p:cNvGrpSpPr>
          <p:nvPr/>
        </p:nvGrpSpPr>
        <p:grpSpPr bwMode="auto">
          <a:xfrm>
            <a:off x="5076825" y="4511129"/>
            <a:ext cx="611188" cy="611188"/>
            <a:chOff x="5576082" y="4712686"/>
            <a:chExt cx="822413" cy="822413"/>
          </a:xfrm>
        </p:grpSpPr>
        <p:sp>
          <p:nvSpPr>
            <p:cNvPr id="42018" name="L-Shape 8"/>
            <p:cNvSpPr>
              <a:spLocks noChangeArrowheads="1"/>
            </p:cNvSpPr>
            <p:nvPr/>
          </p:nvSpPr>
          <p:spPr bwMode="auto">
            <a:xfrm rot="5400000">
              <a:off x="5576082" y="4712686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5740905" y="4884422"/>
              <a:ext cx="492766" cy="478940"/>
              <a:chOff x="4273495" y="4484376"/>
              <a:chExt cx="303447" cy="294933"/>
            </a:xfrm>
            <a:solidFill>
              <a:schemeClr val="bg1"/>
            </a:solidFill>
          </p:grpSpPr>
          <p:sp>
            <p:nvSpPr>
              <p:cNvPr id="104" name="Freeform 378"/>
              <p:cNvSpPr>
                <a:spLocks/>
              </p:cNvSpPr>
              <p:nvPr/>
            </p:nvSpPr>
            <p:spPr bwMode="auto">
              <a:xfrm>
                <a:off x="4331265" y="4655255"/>
                <a:ext cx="64459" cy="66284"/>
              </a:xfrm>
              <a:custGeom>
                <a:avLst/>
                <a:gdLst>
                  <a:gd name="T0" fmla="*/ 31 w 106"/>
                  <a:gd name="T1" fmla="*/ 0 h 109"/>
                  <a:gd name="T2" fmla="*/ 0 w 106"/>
                  <a:gd name="T3" fmla="*/ 33 h 109"/>
                  <a:gd name="T4" fmla="*/ 75 w 106"/>
                  <a:gd name="T5" fmla="*/ 109 h 109"/>
                  <a:gd name="T6" fmla="*/ 106 w 106"/>
                  <a:gd name="T7" fmla="*/ 78 h 109"/>
                  <a:gd name="T8" fmla="*/ 31 w 106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109">
                    <a:moveTo>
                      <a:pt x="31" y="0"/>
                    </a:moveTo>
                    <a:lnTo>
                      <a:pt x="0" y="33"/>
                    </a:lnTo>
                    <a:lnTo>
                      <a:pt x="75" y="109"/>
                    </a:lnTo>
                    <a:lnTo>
                      <a:pt x="106" y="78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5" name="Freeform 379"/>
              <p:cNvSpPr>
                <a:spLocks/>
              </p:cNvSpPr>
              <p:nvPr/>
            </p:nvSpPr>
            <p:spPr bwMode="auto">
              <a:xfrm>
                <a:off x="4370184" y="4504444"/>
                <a:ext cx="176353" cy="176960"/>
              </a:xfrm>
              <a:custGeom>
                <a:avLst/>
                <a:gdLst>
                  <a:gd name="T0" fmla="*/ 269 w 290"/>
                  <a:gd name="T1" fmla="*/ 0 h 291"/>
                  <a:gd name="T2" fmla="*/ 212 w 290"/>
                  <a:gd name="T3" fmla="*/ 52 h 291"/>
                  <a:gd name="T4" fmla="*/ 222 w 290"/>
                  <a:gd name="T5" fmla="*/ 62 h 291"/>
                  <a:gd name="T6" fmla="*/ 0 w 290"/>
                  <a:gd name="T7" fmla="*/ 284 h 291"/>
                  <a:gd name="T8" fmla="*/ 9 w 290"/>
                  <a:gd name="T9" fmla="*/ 291 h 291"/>
                  <a:gd name="T10" fmla="*/ 231 w 290"/>
                  <a:gd name="T11" fmla="*/ 69 h 291"/>
                  <a:gd name="T12" fmla="*/ 241 w 290"/>
                  <a:gd name="T13" fmla="*/ 78 h 291"/>
                  <a:gd name="T14" fmla="*/ 290 w 290"/>
                  <a:gd name="T15" fmla="*/ 24 h 291"/>
                  <a:gd name="T16" fmla="*/ 269 w 290"/>
                  <a:gd name="T1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0" h="291">
                    <a:moveTo>
                      <a:pt x="269" y="0"/>
                    </a:moveTo>
                    <a:lnTo>
                      <a:pt x="212" y="52"/>
                    </a:lnTo>
                    <a:lnTo>
                      <a:pt x="222" y="62"/>
                    </a:lnTo>
                    <a:lnTo>
                      <a:pt x="0" y="284"/>
                    </a:lnTo>
                    <a:lnTo>
                      <a:pt x="9" y="291"/>
                    </a:lnTo>
                    <a:lnTo>
                      <a:pt x="231" y="69"/>
                    </a:lnTo>
                    <a:lnTo>
                      <a:pt x="241" y="78"/>
                    </a:lnTo>
                    <a:lnTo>
                      <a:pt x="290" y="24"/>
                    </a:lnTo>
                    <a:lnTo>
                      <a:pt x="2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6" name="Freeform 380"/>
              <p:cNvSpPr>
                <a:spLocks/>
              </p:cNvSpPr>
              <p:nvPr/>
            </p:nvSpPr>
            <p:spPr bwMode="auto">
              <a:xfrm>
                <a:off x="4280792" y="4484376"/>
                <a:ext cx="146555" cy="145338"/>
              </a:xfrm>
              <a:custGeom>
                <a:avLst/>
                <a:gdLst>
                  <a:gd name="T0" fmla="*/ 74 w 102"/>
                  <a:gd name="T1" fmla="*/ 51 h 101"/>
                  <a:gd name="T2" fmla="*/ 68 w 102"/>
                  <a:gd name="T3" fmla="*/ 12 h 101"/>
                  <a:gd name="T4" fmla="*/ 29 w 102"/>
                  <a:gd name="T5" fmla="*/ 6 h 101"/>
                  <a:gd name="T6" fmla="*/ 51 w 102"/>
                  <a:gd name="T7" fmla="*/ 28 h 101"/>
                  <a:gd name="T8" fmla="*/ 45 w 102"/>
                  <a:gd name="T9" fmla="*/ 45 h 101"/>
                  <a:gd name="T10" fmla="*/ 28 w 102"/>
                  <a:gd name="T11" fmla="*/ 51 h 101"/>
                  <a:gd name="T12" fmla="*/ 6 w 102"/>
                  <a:gd name="T13" fmla="*/ 29 h 101"/>
                  <a:gd name="T14" fmla="*/ 12 w 102"/>
                  <a:gd name="T15" fmla="*/ 68 h 101"/>
                  <a:gd name="T16" fmla="*/ 52 w 102"/>
                  <a:gd name="T17" fmla="*/ 74 h 101"/>
                  <a:gd name="T18" fmla="*/ 79 w 102"/>
                  <a:gd name="T19" fmla="*/ 101 h 101"/>
                  <a:gd name="T20" fmla="*/ 102 w 102"/>
                  <a:gd name="T21" fmla="*/ 79 h 101"/>
                  <a:gd name="T22" fmla="*/ 74 w 102"/>
                  <a:gd name="T23" fmla="*/ 5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1">
                    <a:moveTo>
                      <a:pt x="74" y="51"/>
                    </a:moveTo>
                    <a:cubicBezTo>
                      <a:pt x="80" y="38"/>
                      <a:pt x="78" y="22"/>
                      <a:pt x="68" y="12"/>
                    </a:cubicBezTo>
                    <a:cubicBezTo>
                      <a:pt x="58" y="2"/>
                      <a:pt x="43" y="0"/>
                      <a:pt x="29" y="6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0" y="42"/>
                      <a:pt x="2" y="58"/>
                      <a:pt x="12" y="68"/>
                    </a:cubicBezTo>
                    <a:cubicBezTo>
                      <a:pt x="22" y="78"/>
                      <a:pt x="38" y="80"/>
                      <a:pt x="52" y="74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102" y="79"/>
                      <a:pt x="102" y="79"/>
                      <a:pt x="102" y="79"/>
                    </a:cubicBezTo>
                    <a:lnTo>
                      <a:pt x="74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7" name="Freeform 381"/>
              <p:cNvSpPr>
                <a:spLocks/>
              </p:cNvSpPr>
              <p:nvPr/>
            </p:nvSpPr>
            <p:spPr bwMode="auto">
              <a:xfrm>
                <a:off x="4421873" y="4625457"/>
                <a:ext cx="155069" cy="153852"/>
              </a:xfrm>
              <a:custGeom>
                <a:avLst/>
                <a:gdLst>
                  <a:gd name="T0" fmla="*/ 96 w 108"/>
                  <a:gd name="T1" fmla="*/ 39 h 107"/>
                  <a:gd name="T2" fmla="*/ 57 w 108"/>
                  <a:gd name="T3" fmla="*/ 33 h 107"/>
                  <a:gd name="T4" fmla="*/ 23 w 108"/>
                  <a:gd name="T5" fmla="*/ 0 h 107"/>
                  <a:gd name="T6" fmla="*/ 0 w 108"/>
                  <a:gd name="T7" fmla="*/ 22 h 107"/>
                  <a:gd name="T8" fmla="*/ 34 w 108"/>
                  <a:gd name="T9" fmla="*/ 56 h 107"/>
                  <a:gd name="T10" fmla="*/ 40 w 108"/>
                  <a:gd name="T11" fmla="*/ 95 h 107"/>
                  <a:gd name="T12" fmla="*/ 79 w 108"/>
                  <a:gd name="T13" fmla="*/ 101 h 107"/>
                  <a:gd name="T14" fmla="*/ 57 w 108"/>
                  <a:gd name="T15" fmla="*/ 79 h 107"/>
                  <a:gd name="T16" fmla="*/ 63 w 108"/>
                  <a:gd name="T17" fmla="*/ 62 h 107"/>
                  <a:gd name="T18" fmla="*/ 80 w 108"/>
                  <a:gd name="T19" fmla="*/ 56 h 107"/>
                  <a:gd name="T20" fmla="*/ 102 w 108"/>
                  <a:gd name="T21" fmla="*/ 78 h 107"/>
                  <a:gd name="T22" fmla="*/ 96 w 108"/>
                  <a:gd name="T23" fmla="*/ 3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8" h="107">
                    <a:moveTo>
                      <a:pt x="96" y="39"/>
                    </a:moveTo>
                    <a:cubicBezTo>
                      <a:pt x="86" y="29"/>
                      <a:pt x="70" y="27"/>
                      <a:pt x="57" y="33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4" y="56"/>
                      <a:pt x="34" y="56"/>
                      <a:pt x="34" y="56"/>
                    </a:cubicBezTo>
                    <a:cubicBezTo>
                      <a:pt x="28" y="69"/>
                      <a:pt x="30" y="85"/>
                      <a:pt x="40" y="95"/>
                    </a:cubicBezTo>
                    <a:cubicBezTo>
                      <a:pt x="50" y="105"/>
                      <a:pt x="65" y="107"/>
                      <a:pt x="79" y="101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102" y="78"/>
                      <a:pt x="102" y="78"/>
                      <a:pt x="102" y="78"/>
                    </a:cubicBezTo>
                    <a:cubicBezTo>
                      <a:pt x="108" y="65"/>
                      <a:pt x="106" y="49"/>
                      <a:pt x="96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8" name="Freeform 382"/>
              <p:cNvSpPr>
                <a:spLocks/>
              </p:cNvSpPr>
              <p:nvPr/>
            </p:nvSpPr>
            <p:spPr bwMode="auto">
              <a:xfrm>
                <a:off x="4273495" y="4678363"/>
                <a:ext cx="99121" cy="99121"/>
              </a:xfrm>
              <a:custGeom>
                <a:avLst/>
                <a:gdLst>
                  <a:gd name="T0" fmla="*/ 7 w 69"/>
                  <a:gd name="T1" fmla="*/ 30 h 69"/>
                  <a:gd name="T2" fmla="*/ 7 w 69"/>
                  <a:gd name="T3" fmla="*/ 54 h 69"/>
                  <a:gd name="T4" fmla="*/ 15 w 69"/>
                  <a:gd name="T5" fmla="*/ 63 h 69"/>
                  <a:gd name="T6" fmla="*/ 39 w 69"/>
                  <a:gd name="T7" fmla="*/ 63 h 69"/>
                  <a:gd name="T8" fmla="*/ 69 w 69"/>
                  <a:gd name="T9" fmla="*/ 33 h 69"/>
                  <a:gd name="T10" fmla="*/ 37 w 69"/>
                  <a:gd name="T11" fmla="*/ 0 h 69"/>
                  <a:gd name="T12" fmla="*/ 7 w 69"/>
                  <a:gd name="T13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69">
                    <a:moveTo>
                      <a:pt x="7" y="30"/>
                    </a:moveTo>
                    <a:cubicBezTo>
                      <a:pt x="0" y="37"/>
                      <a:pt x="0" y="48"/>
                      <a:pt x="7" y="54"/>
                    </a:cubicBezTo>
                    <a:cubicBezTo>
                      <a:pt x="15" y="63"/>
                      <a:pt x="15" y="63"/>
                      <a:pt x="15" y="63"/>
                    </a:cubicBezTo>
                    <a:cubicBezTo>
                      <a:pt x="22" y="69"/>
                      <a:pt x="33" y="69"/>
                      <a:pt x="39" y="6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37" y="0"/>
                      <a:pt x="37" y="0"/>
                      <a:pt x="37" y="0"/>
                    </a:cubicBezTo>
                    <a:lnTo>
                      <a:pt x="7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09" name="Freeform 383"/>
              <p:cNvSpPr>
                <a:spLocks/>
              </p:cNvSpPr>
              <p:nvPr/>
            </p:nvSpPr>
            <p:spPr bwMode="auto">
              <a:xfrm>
                <a:off x="4289305" y="4702687"/>
                <a:ext cx="83311" cy="74798"/>
              </a:xfrm>
              <a:custGeom>
                <a:avLst/>
                <a:gdLst>
                  <a:gd name="T0" fmla="*/ 42 w 58"/>
                  <a:gd name="T1" fmla="*/ 0 h 52"/>
                  <a:gd name="T2" fmla="*/ 0 w 58"/>
                  <a:gd name="T3" fmla="*/ 42 h 52"/>
                  <a:gd name="T4" fmla="*/ 4 w 58"/>
                  <a:gd name="T5" fmla="*/ 46 h 52"/>
                  <a:gd name="T6" fmla="*/ 28 w 58"/>
                  <a:gd name="T7" fmla="*/ 46 h 52"/>
                  <a:gd name="T8" fmla="*/ 58 w 58"/>
                  <a:gd name="T9" fmla="*/ 16 h 52"/>
                  <a:gd name="T10" fmla="*/ 42 w 58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2">
                    <a:moveTo>
                      <a:pt x="42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11" y="52"/>
                      <a:pt x="22" y="52"/>
                      <a:pt x="28" y="46"/>
                    </a:cubicBezTo>
                    <a:cubicBezTo>
                      <a:pt x="58" y="16"/>
                      <a:pt x="58" y="16"/>
                      <a:pt x="58" y="16"/>
                    </a:cubicBezTo>
                    <a:lnTo>
                      <a:pt x="4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grpSp>
        <p:nvGrpSpPr>
          <p:cNvPr id="41995" name="组合 4"/>
          <p:cNvGrpSpPr>
            <a:grpSpLocks/>
          </p:cNvGrpSpPr>
          <p:nvPr/>
        </p:nvGrpSpPr>
        <p:grpSpPr bwMode="auto">
          <a:xfrm>
            <a:off x="682625" y="4511129"/>
            <a:ext cx="611188" cy="612775"/>
            <a:chOff x="737197" y="4725144"/>
            <a:chExt cx="822413" cy="822413"/>
          </a:xfrm>
        </p:grpSpPr>
        <p:sp>
          <p:nvSpPr>
            <p:cNvPr id="42016" name="L-Shape 8"/>
            <p:cNvSpPr>
              <a:spLocks noChangeArrowheads="1"/>
            </p:cNvSpPr>
            <p:nvPr/>
          </p:nvSpPr>
          <p:spPr bwMode="auto">
            <a:xfrm rot="5400000">
              <a:off x="737197" y="4725144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942658" y="4962813"/>
              <a:ext cx="411491" cy="347075"/>
              <a:chOff x="6231609" y="2653965"/>
              <a:chExt cx="260272" cy="219528"/>
            </a:xfrm>
            <a:solidFill>
              <a:schemeClr val="bg1"/>
            </a:solidFill>
          </p:grpSpPr>
          <p:sp>
            <p:nvSpPr>
              <p:cNvPr id="111" name="Freeform 328"/>
              <p:cNvSpPr>
                <a:spLocks/>
              </p:cNvSpPr>
              <p:nvPr/>
            </p:nvSpPr>
            <p:spPr bwMode="auto">
              <a:xfrm>
                <a:off x="6277825" y="2691059"/>
                <a:ext cx="170879" cy="69324"/>
              </a:xfrm>
              <a:custGeom>
                <a:avLst/>
                <a:gdLst>
                  <a:gd name="T0" fmla="*/ 115 w 119"/>
                  <a:gd name="T1" fmla="*/ 21 h 48"/>
                  <a:gd name="T2" fmla="*/ 111 w 119"/>
                  <a:gd name="T3" fmla="*/ 17 h 48"/>
                  <a:gd name="T4" fmla="*/ 111 w 119"/>
                  <a:gd name="T5" fmla="*/ 14 h 48"/>
                  <a:gd name="T6" fmla="*/ 82 w 119"/>
                  <a:gd name="T7" fmla="*/ 46 h 48"/>
                  <a:gd name="T8" fmla="*/ 79 w 119"/>
                  <a:gd name="T9" fmla="*/ 48 h 48"/>
                  <a:gd name="T10" fmla="*/ 76 w 119"/>
                  <a:gd name="T11" fmla="*/ 46 h 48"/>
                  <a:gd name="T12" fmla="*/ 42 w 119"/>
                  <a:gd name="T13" fmla="*/ 12 h 48"/>
                  <a:gd name="T14" fmla="*/ 7 w 119"/>
                  <a:gd name="T15" fmla="*/ 44 h 48"/>
                  <a:gd name="T16" fmla="*/ 2 w 119"/>
                  <a:gd name="T17" fmla="*/ 43 h 48"/>
                  <a:gd name="T18" fmla="*/ 2 w 119"/>
                  <a:gd name="T19" fmla="*/ 38 h 48"/>
                  <a:gd name="T20" fmla="*/ 39 w 119"/>
                  <a:gd name="T21" fmla="*/ 4 h 48"/>
                  <a:gd name="T22" fmla="*/ 44 w 119"/>
                  <a:gd name="T23" fmla="*/ 4 h 48"/>
                  <a:gd name="T24" fmla="*/ 79 w 119"/>
                  <a:gd name="T25" fmla="*/ 38 h 48"/>
                  <a:gd name="T26" fmla="*/ 105 w 119"/>
                  <a:gd name="T27" fmla="*/ 8 h 48"/>
                  <a:gd name="T28" fmla="*/ 102 w 119"/>
                  <a:gd name="T29" fmla="*/ 9 h 48"/>
                  <a:gd name="T30" fmla="*/ 98 w 119"/>
                  <a:gd name="T31" fmla="*/ 5 h 48"/>
                  <a:gd name="T32" fmla="*/ 102 w 119"/>
                  <a:gd name="T33" fmla="*/ 1 h 48"/>
                  <a:gd name="T34" fmla="*/ 115 w 119"/>
                  <a:gd name="T35" fmla="*/ 0 h 48"/>
                  <a:gd name="T36" fmla="*/ 115 w 119"/>
                  <a:gd name="T37" fmla="*/ 0 h 48"/>
                  <a:gd name="T38" fmla="*/ 118 w 119"/>
                  <a:gd name="T39" fmla="*/ 1 h 48"/>
                  <a:gd name="T40" fmla="*/ 119 w 119"/>
                  <a:gd name="T41" fmla="*/ 4 h 48"/>
                  <a:gd name="T42" fmla="*/ 119 w 119"/>
                  <a:gd name="T43" fmla="*/ 17 h 48"/>
                  <a:gd name="T44" fmla="*/ 115 w 119"/>
                  <a:gd name="T45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9" h="48">
                    <a:moveTo>
                      <a:pt x="115" y="21"/>
                    </a:moveTo>
                    <a:cubicBezTo>
                      <a:pt x="113" y="21"/>
                      <a:pt x="111" y="19"/>
                      <a:pt x="111" y="17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1" y="47"/>
                      <a:pt x="80" y="47"/>
                      <a:pt x="79" y="48"/>
                    </a:cubicBezTo>
                    <a:cubicBezTo>
                      <a:pt x="78" y="48"/>
                      <a:pt x="77" y="47"/>
                      <a:pt x="76" y="46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5"/>
                      <a:pt x="3" y="45"/>
                      <a:pt x="2" y="43"/>
                    </a:cubicBezTo>
                    <a:cubicBezTo>
                      <a:pt x="0" y="42"/>
                      <a:pt x="1" y="39"/>
                      <a:pt x="2" y="38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41" y="3"/>
                      <a:pt x="43" y="3"/>
                      <a:pt x="44" y="4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105" y="8"/>
                      <a:pt x="105" y="8"/>
                      <a:pt x="105" y="8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0" y="9"/>
                      <a:pt x="98" y="7"/>
                      <a:pt x="98" y="5"/>
                    </a:cubicBezTo>
                    <a:cubicBezTo>
                      <a:pt x="98" y="3"/>
                      <a:pt x="99" y="1"/>
                      <a:pt x="102" y="1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6" y="0"/>
                      <a:pt x="117" y="0"/>
                      <a:pt x="118" y="1"/>
                    </a:cubicBezTo>
                    <a:cubicBezTo>
                      <a:pt x="118" y="1"/>
                      <a:pt x="119" y="3"/>
                      <a:pt x="119" y="4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9"/>
                      <a:pt x="117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2" name="Freeform 329"/>
              <p:cNvSpPr>
                <a:spLocks/>
              </p:cNvSpPr>
              <p:nvPr/>
            </p:nvSpPr>
            <p:spPr bwMode="auto">
              <a:xfrm>
                <a:off x="6280866" y="2785925"/>
                <a:ext cx="17027" cy="73581"/>
              </a:xfrm>
              <a:custGeom>
                <a:avLst/>
                <a:gdLst>
                  <a:gd name="T0" fmla="*/ 12 w 12"/>
                  <a:gd name="T1" fmla="*/ 49 h 51"/>
                  <a:gd name="T2" fmla="*/ 10 w 12"/>
                  <a:gd name="T3" fmla="*/ 51 h 51"/>
                  <a:gd name="T4" fmla="*/ 2 w 12"/>
                  <a:gd name="T5" fmla="*/ 51 h 51"/>
                  <a:gd name="T6" fmla="*/ 0 w 12"/>
                  <a:gd name="T7" fmla="*/ 49 h 51"/>
                  <a:gd name="T8" fmla="*/ 0 w 12"/>
                  <a:gd name="T9" fmla="*/ 2 h 51"/>
                  <a:gd name="T10" fmla="*/ 2 w 12"/>
                  <a:gd name="T11" fmla="*/ 0 h 51"/>
                  <a:gd name="T12" fmla="*/ 10 w 12"/>
                  <a:gd name="T13" fmla="*/ 0 h 51"/>
                  <a:gd name="T14" fmla="*/ 12 w 12"/>
                  <a:gd name="T15" fmla="*/ 2 h 51"/>
                  <a:gd name="T16" fmla="*/ 12 w 12"/>
                  <a:gd name="T17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1">
                    <a:moveTo>
                      <a:pt x="12" y="49"/>
                    </a:moveTo>
                    <a:cubicBezTo>
                      <a:pt x="12" y="50"/>
                      <a:pt x="11" y="51"/>
                      <a:pt x="10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1"/>
                      <a:pt x="0" y="50"/>
                      <a:pt x="0" y="4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12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3" name="Freeform 330"/>
              <p:cNvSpPr>
                <a:spLocks/>
              </p:cNvSpPr>
              <p:nvPr/>
            </p:nvSpPr>
            <p:spPr bwMode="auto">
              <a:xfrm>
                <a:off x="6306407" y="2767681"/>
                <a:ext cx="17635" cy="91825"/>
              </a:xfrm>
              <a:custGeom>
                <a:avLst/>
                <a:gdLst>
                  <a:gd name="T0" fmla="*/ 12 w 12"/>
                  <a:gd name="T1" fmla="*/ 62 h 64"/>
                  <a:gd name="T2" fmla="*/ 10 w 12"/>
                  <a:gd name="T3" fmla="*/ 64 h 64"/>
                  <a:gd name="T4" fmla="*/ 2 w 12"/>
                  <a:gd name="T5" fmla="*/ 64 h 64"/>
                  <a:gd name="T6" fmla="*/ 0 w 12"/>
                  <a:gd name="T7" fmla="*/ 62 h 64"/>
                  <a:gd name="T8" fmla="*/ 0 w 12"/>
                  <a:gd name="T9" fmla="*/ 2 h 64"/>
                  <a:gd name="T10" fmla="*/ 2 w 12"/>
                  <a:gd name="T11" fmla="*/ 0 h 64"/>
                  <a:gd name="T12" fmla="*/ 10 w 12"/>
                  <a:gd name="T13" fmla="*/ 0 h 64"/>
                  <a:gd name="T14" fmla="*/ 12 w 12"/>
                  <a:gd name="T15" fmla="*/ 2 h 64"/>
                  <a:gd name="T16" fmla="*/ 12 w 12"/>
                  <a:gd name="T17" fmla="*/ 6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4">
                    <a:moveTo>
                      <a:pt x="12" y="62"/>
                    </a:moveTo>
                    <a:cubicBezTo>
                      <a:pt x="12" y="63"/>
                      <a:pt x="11" y="64"/>
                      <a:pt x="10" y="64"/>
                    </a:cubicBezTo>
                    <a:cubicBezTo>
                      <a:pt x="2" y="64"/>
                      <a:pt x="2" y="64"/>
                      <a:pt x="2" y="64"/>
                    </a:cubicBezTo>
                    <a:cubicBezTo>
                      <a:pt x="1" y="64"/>
                      <a:pt x="0" y="63"/>
                      <a:pt x="0" y="6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1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4" name="Freeform 331"/>
              <p:cNvSpPr>
                <a:spLocks/>
              </p:cNvSpPr>
              <p:nvPr/>
            </p:nvSpPr>
            <p:spPr bwMode="auto">
              <a:xfrm>
                <a:off x="6332555" y="2742748"/>
                <a:ext cx="18244" cy="116758"/>
              </a:xfrm>
              <a:custGeom>
                <a:avLst/>
                <a:gdLst>
                  <a:gd name="T0" fmla="*/ 13 w 13"/>
                  <a:gd name="T1" fmla="*/ 79 h 81"/>
                  <a:gd name="T2" fmla="*/ 11 w 13"/>
                  <a:gd name="T3" fmla="*/ 81 h 81"/>
                  <a:gd name="T4" fmla="*/ 2 w 13"/>
                  <a:gd name="T5" fmla="*/ 81 h 81"/>
                  <a:gd name="T6" fmla="*/ 0 w 13"/>
                  <a:gd name="T7" fmla="*/ 79 h 81"/>
                  <a:gd name="T8" fmla="*/ 0 w 13"/>
                  <a:gd name="T9" fmla="*/ 2 h 81"/>
                  <a:gd name="T10" fmla="*/ 2 w 13"/>
                  <a:gd name="T11" fmla="*/ 0 h 81"/>
                  <a:gd name="T12" fmla="*/ 11 w 13"/>
                  <a:gd name="T13" fmla="*/ 0 h 81"/>
                  <a:gd name="T14" fmla="*/ 13 w 13"/>
                  <a:gd name="T15" fmla="*/ 2 h 81"/>
                  <a:gd name="T16" fmla="*/ 13 w 13"/>
                  <a:gd name="T17" fmla="*/ 7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81">
                    <a:moveTo>
                      <a:pt x="13" y="79"/>
                    </a:moveTo>
                    <a:cubicBezTo>
                      <a:pt x="13" y="80"/>
                      <a:pt x="12" y="81"/>
                      <a:pt x="11" y="81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1" y="81"/>
                      <a:pt x="0" y="80"/>
                      <a:pt x="0" y="7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lnTo>
                      <a:pt x="1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5" name="Freeform 332"/>
              <p:cNvSpPr>
                <a:spLocks/>
              </p:cNvSpPr>
              <p:nvPr/>
            </p:nvSpPr>
            <p:spPr bwMode="auto">
              <a:xfrm>
                <a:off x="6358096" y="2768898"/>
                <a:ext cx="18852" cy="90608"/>
              </a:xfrm>
              <a:custGeom>
                <a:avLst/>
                <a:gdLst>
                  <a:gd name="T0" fmla="*/ 13 w 13"/>
                  <a:gd name="T1" fmla="*/ 61 h 63"/>
                  <a:gd name="T2" fmla="*/ 11 w 13"/>
                  <a:gd name="T3" fmla="*/ 63 h 63"/>
                  <a:gd name="T4" fmla="*/ 2 w 13"/>
                  <a:gd name="T5" fmla="*/ 63 h 63"/>
                  <a:gd name="T6" fmla="*/ 0 w 13"/>
                  <a:gd name="T7" fmla="*/ 61 h 63"/>
                  <a:gd name="T8" fmla="*/ 0 w 13"/>
                  <a:gd name="T9" fmla="*/ 2 h 63"/>
                  <a:gd name="T10" fmla="*/ 2 w 13"/>
                  <a:gd name="T11" fmla="*/ 0 h 63"/>
                  <a:gd name="T12" fmla="*/ 11 w 13"/>
                  <a:gd name="T13" fmla="*/ 0 h 63"/>
                  <a:gd name="T14" fmla="*/ 13 w 13"/>
                  <a:gd name="T15" fmla="*/ 2 h 63"/>
                  <a:gd name="T16" fmla="*/ 13 w 13"/>
                  <a:gd name="T17" fmla="*/ 6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3">
                    <a:moveTo>
                      <a:pt x="13" y="61"/>
                    </a:moveTo>
                    <a:cubicBezTo>
                      <a:pt x="13" y="62"/>
                      <a:pt x="12" y="63"/>
                      <a:pt x="11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2"/>
                      <a:pt x="0" y="6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lnTo>
                      <a:pt x="13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6" name="Freeform 333"/>
              <p:cNvSpPr>
                <a:spLocks/>
              </p:cNvSpPr>
              <p:nvPr/>
            </p:nvSpPr>
            <p:spPr bwMode="auto">
              <a:xfrm>
                <a:off x="6385461" y="2785925"/>
                <a:ext cx="17635" cy="73581"/>
              </a:xfrm>
              <a:custGeom>
                <a:avLst/>
                <a:gdLst>
                  <a:gd name="T0" fmla="*/ 12 w 12"/>
                  <a:gd name="T1" fmla="*/ 49 h 51"/>
                  <a:gd name="T2" fmla="*/ 10 w 12"/>
                  <a:gd name="T3" fmla="*/ 51 h 51"/>
                  <a:gd name="T4" fmla="*/ 2 w 12"/>
                  <a:gd name="T5" fmla="*/ 51 h 51"/>
                  <a:gd name="T6" fmla="*/ 0 w 12"/>
                  <a:gd name="T7" fmla="*/ 49 h 51"/>
                  <a:gd name="T8" fmla="*/ 0 w 12"/>
                  <a:gd name="T9" fmla="*/ 2 h 51"/>
                  <a:gd name="T10" fmla="*/ 2 w 12"/>
                  <a:gd name="T11" fmla="*/ 0 h 51"/>
                  <a:gd name="T12" fmla="*/ 10 w 12"/>
                  <a:gd name="T13" fmla="*/ 0 h 51"/>
                  <a:gd name="T14" fmla="*/ 12 w 12"/>
                  <a:gd name="T15" fmla="*/ 2 h 51"/>
                  <a:gd name="T16" fmla="*/ 12 w 12"/>
                  <a:gd name="T17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51">
                    <a:moveTo>
                      <a:pt x="12" y="49"/>
                    </a:moveTo>
                    <a:cubicBezTo>
                      <a:pt x="12" y="50"/>
                      <a:pt x="11" y="51"/>
                      <a:pt x="10" y="51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1" y="51"/>
                      <a:pt x="0" y="50"/>
                      <a:pt x="0" y="4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lnTo>
                      <a:pt x="12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7" name="Freeform 334"/>
              <p:cNvSpPr>
                <a:spLocks/>
              </p:cNvSpPr>
              <p:nvPr/>
            </p:nvSpPr>
            <p:spPr bwMode="auto">
              <a:xfrm>
                <a:off x="6411610" y="2765856"/>
                <a:ext cx="17027" cy="93649"/>
              </a:xfrm>
              <a:custGeom>
                <a:avLst/>
                <a:gdLst>
                  <a:gd name="T0" fmla="*/ 12 w 12"/>
                  <a:gd name="T1" fmla="*/ 63 h 65"/>
                  <a:gd name="T2" fmla="*/ 10 w 12"/>
                  <a:gd name="T3" fmla="*/ 65 h 65"/>
                  <a:gd name="T4" fmla="*/ 2 w 12"/>
                  <a:gd name="T5" fmla="*/ 65 h 65"/>
                  <a:gd name="T6" fmla="*/ 0 w 12"/>
                  <a:gd name="T7" fmla="*/ 63 h 65"/>
                  <a:gd name="T8" fmla="*/ 0 w 12"/>
                  <a:gd name="T9" fmla="*/ 2 h 65"/>
                  <a:gd name="T10" fmla="*/ 2 w 12"/>
                  <a:gd name="T11" fmla="*/ 0 h 65"/>
                  <a:gd name="T12" fmla="*/ 10 w 12"/>
                  <a:gd name="T13" fmla="*/ 0 h 65"/>
                  <a:gd name="T14" fmla="*/ 12 w 12"/>
                  <a:gd name="T15" fmla="*/ 2 h 65"/>
                  <a:gd name="T16" fmla="*/ 12 w 12"/>
                  <a:gd name="T17" fmla="*/ 6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65">
                    <a:moveTo>
                      <a:pt x="12" y="63"/>
                    </a:moveTo>
                    <a:cubicBezTo>
                      <a:pt x="12" y="64"/>
                      <a:pt x="12" y="65"/>
                      <a:pt x="10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1" y="65"/>
                      <a:pt x="0" y="64"/>
                      <a:pt x="0" y="6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2" y="1"/>
                      <a:pt x="12" y="2"/>
                    </a:cubicBezTo>
                    <a:lnTo>
                      <a:pt x="12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8" name="Freeform 335"/>
              <p:cNvSpPr>
                <a:spLocks/>
              </p:cNvSpPr>
              <p:nvPr/>
            </p:nvSpPr>
            <p:spPr bwMode="auto">
              <a:xfrm>
                <a:off x="6437150" y="2751871"/>
                <a:ext cx="18852" cy="107635"/>
              </a:xfrm>
              <a:custGeom>
                <a:avLst/>
                <a:gdLst>
                  <a:gd name="T0" fmla="*/ 13 w 13"/>
                  <a:gd name="T1" fmla="*/ 73 h 75"/>
                  <a:gd name="T2" fmla="*/ 11 w 13"/>
                  <a:gd name="T3" fmla="*/ 75 h 75"/>
                  <a:gd name="T4" fmla="*/ 2 w 13"/>
                  <a:gd name="T5" fmla="*/ 75 h 75"/>
                  <a:gd name="T6" fmla="*/ 0 w 13"/>
                  <a:gd name="T7" fmla="*/ 73 h 75"/>
                  <a:gd name="T8" fmla="*/ 0 w 13"/>
                  <a:gd name="T9" fmla="*/ 2 h 75"/>
                  <a:gd name="T10" fmla="*/ 2 w 13"/>
                  <a:gd name="T11" fmla="*/ 0 h 75"/>
                  <a:gd name="T12" fmla="*/ 11 w 13"/>
                  <a:gd name="T13" fmla="*/ 0 h 75"/>
                  <a:gd name="T14" fmla="*/ 13 w 13"/>
                  <a:gd name="T15" fmla="*/ 2 h 75"/>
                  <a:gd name="T16" fmla="*/ 13 w 13"/>
                  <a:gd name="T1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5">
                    <a:moveTo>
                      <a:pt x="13" y="73"/>
                    </a:moveTo>
                    <a:cubicBezTo>
                      <a:pt x="13" y="74"/>
                      <a:pt x="12" y="75"/>
                      <a:pt x="11" y="75"/>
                    </a:cubicBezTo>
                    <a:cubicBezTo>
                      <a:pt x="2" y="75"/>
                      <a:pt x="2" y="75"/>
                      <a:pt x="2" y="75"/>
                    </a:cubicBezTo>
                    <a:cubicBezTo>
                      <a:pt x="1" y="75"/>
                      <a:pt x="0" y="74"/>
                      <a:pt x="0" y="7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lnTo>
                      <a:pt x="13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19" name="Freeform 336"/>
              <p:cNvSpPr>
                <a:spLocks/>
              </p:cNvSpPr>
              <p:nvPr/>
            </p:nvSpPr>
            <p:spPr bwMode="auto">
              <a:xfrm>
                <a:off x="6231609" y="2653965"/>
                <a:ext cx="260272" cy="219528"/>
              </a:xfrm>
              <a:custGeom>
                <a:avLst/>
                <a:gdLst>
                  <a:gd name="T0" fmla="*/ 12 w 181"/>
                  <a:gd name="T1" fmla="*/ 141 h 153"/>
                  <a:gd name="T2" fmla="*/ 12 w 181"/>
                  <a:gd name="T3" fmla="*/ 6 h 153"/>
                  <a:gd name="T4" fmla="*/ 6 w 181"/>
                  <a:gd name="T5" fmla="*/ 0 h 153"/>
                  <a:gd name="T6" fmla="*/ 0 w 181"/>
                  <a:gd name="T7" fmla="*/ 6 h 153"/>
                  <a:gd name="T8" fmla="*/ 0 w 181"/>
                  <a:gd name="T9" fmla="*/ 147 h 153"/>
                  <a:gd name="T10" fmla="*/ 6 w 181"/>
                  <a:gd name="T11" fmla="*/ 153 h 153"/>
                  <a:gd name="T12" fmla="*/ 175 w 181"/>
                  <a:gd name="T13" fmla="*/ 153 h 153"/>
                  <a:gd name="T14" fmla="*/ 181 w 181"/>
                  <a:gd name="T15" fmla="*/ 147 h 153"/>
                  <a:gd name="T16" fmla="*/ 175 w 181"/>
                  <a:gd name="T17" fmla="*/ 141 h 153"/>
                  <a:gd name="T18" fmla="*/ 12 w 181"/>
                  <a:gd name="T19" fmla="*/ 14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1" h="153">
                    <a:moveTo>
                      <a:pt x="12" y="141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0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3" y="153"/>
                      <a:pt x="6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9" y="153"/>
                      <a:pt x="181" y="150"/>
                      <a:pt x="181" y="147"/>
                    </a:cubicBezTo>
                    <a:cubicBezTo>
                      <a:pt x="181" y="144"/>
                      <a:pt x="179" y="141"/>
                      <a:pt x="175" y="141"/>
                    </a:cubicBezTo>
                    <a:lnTo>
                      <a:pt x="12" y="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grpSp>
        <p:nvGrpSpPr>
          <p:cNvPr id="41996" name="组合 3"/>
          <p:cNvGrpSpPr>
            <a:grpSpLocks/>
          </p:cNvGrpSpPr>
          <p:nvPr/>
        </p:nvGrpSpPr>
        <p:grpSpPr bwMode="auto">
          <a:xfrm>
            <a:off x="682625" y="3033167"/>
            <a:ext cx="611188" cy="612775"/>
            <a:chOff x="827584" y="3212976"/>
            <a:chExt cx="822413" cy="822413"/>
          </a:xfrm>
        </p:grpSpPr>
        <p:sp>
          <p:nvSpPr>
            <p:cNvPr id="42014" name="L-Shape 8"/>
            <p:cNvSpPr>
              <a:spLocks noChangeArrowheads="1"/>
            </p:cNvSpPr>
            <p:nvPr/>
          </p:nvSpPr>
          <p:spPr bwMode="auto">
            <a:xfrm rot="5400000">
              <a:off x="827584" y="3212976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Freeform 252"/>
            <p:cNvSpPr>
              <a:spLocks noEditPoints="1"/>
            </p:cNvSpPr>
            <p:nvPr/>
          </p:nvSpPr>
          <p:spPr bwMode="auto">
            <a:xfrm>
              <a:off x="1006784" y="3392176"/>
              <a:ext cx="464013" cy="464013"/>
            </a:xfrm>
            <a:custGeom>
              <a:avLst/>
              <a:gdLst>
                <a:gd name="T0" fmla="*/ 418333 w 193"/>
                <a:gd name="T1" fmla="*/ 199550 h 193"/>
                <a:gd name="T2" fmla="*/ 382270 w 193"/>
                <a:gd name="T3" fmla="*/ 141849 h 193"/>
                <a:gd name="T4" fmla="*/ 408716 w 193"/>
                <a:gd name="T5" fmla="*/ 98573 h 193"/>
                <a:gd name="T6" fmla="*/ 382270 w 193"/>
                <a:gd name="T7" fmla="*/ 55297 h 193"/>
                <a:gd name="T8" fmla="*/ 341398 w 193"/>
                <a:gd name="T9" fmla="*/ 76935 h 193"/>
                <a:gd name="T10" fmla="*/ 276484 w 193"/>
                <a:gd name="T11" fmla="*/ 62510 h 193"/>
                <a:gd name="T12" fmla="*/ 264463 w 193"/>
                <a:gd name="T13" fmla="*/ 14425 h 193"/>
                <a:gd name="T14" fmla="*/ 213975 w 193"/>
                <a:gd name="T15" fmla="*/ 0 h 193"/>
                <a:gd name="T16" fmla="*/ 199550 w 193"/>
                <a:gd name="T17" fmla="*/ 45680 h 193"/>
                <a:gd name="T18" fmla="*/ 144253 w 193"/>
                <a:gd name="T19" fmla="*/ 79339 h 193"/>
                <a:gd name="T20" fmla="*/ 100977 w 193"/>
                <a:gd name="T21" fmla="*/ 55297 h 193"/>
                <a:gd name="T22" fmla="*/ 55297 w 193"/>
                <a:gd name="T23" fmla="*/ 81743 h 193"/>
                <a:gd name="T24" fmla="*/ 76935 w 193"/>
                <a:gd name="T25" fmla="*/ 122615 h 193"/>
                <a:gd name="T26" fmla="*/ 62510 w 193"/>
                <a:gd name="T27" fmla="*/ 187529 h 193"/>
                <a:gd name="T28" fmla="*/ 14425 w 193"/>
                <a:gd name="T29" fmla="*/ 199550 h 193"/>
                <a:gd name="T30" fmla="*/ 0 w 193"/>
                <a:gd name="T31" fmla="*/ 250038 h 193"/>
                <a:gd name="T32" fmla="*/ 45680 w 193"/>
                <a:gd name="T33" fmla="*/ 262059 h 193"/>
                <a:gd name="T34" fmla="*/ 81743 w 193"/>
                <a:gd name="T35" fmla="*/ 319760 h 193"/>
                <a:gd name="T36" fmla="*/ 55297 w 193"/>
                <a:gd name="T37" fmla="*/ 363036 h 193"/>
                <a:gd name="T38" fmla="*/ 81743 w 193"/>
                <a:gd name="T39" fmla="*/ 408716 h 193"/>
                <a:gd name="T40" fmla="*/ 122615 w 193"/>
                <a:gd name="T41" fmla="*/ 384674 h 193"/>
                <a:gd name="T42" fmla="*/ 187529 w 193"/>
                <a:gd name="T43" fmla="*/ 401503 h 193"/>
                <a:gd name="T44" fmla="*/ 199550 w 193"/>
                <a:gd name="T45" fmla="*/ 449588 h 193"/>
                <a:gd name="T46" fmla="*/ 250038 w 193"/>
                <a:gd name="T47" fmla="*/ 464013 h 193"/>
                <a:gd name="T48" fmla="*/ 264463 w 193"/>
                <a:gd name="T49" fmla="*/ 418333 h 193"/>
                <a:gd name="T50" fmla="*/ 319760 w 193"/>
                <a:gd name="T51" fmla="*/ 382270 h 193"/>
                <a:gd name="T52" fmla="*/ 365440 w 193"/>
                <a:gd name="T53" fmla="*/ 408716 h 193"/>
                <a:gd name="T54" fmla="*/ 408716 w 193"/>
                <a:gd name="T55" fmla="*/ 382270 h 193"/>
                <a:gd name="T56" fmla="*/ 387078 w 193"/>
                <a:gd name="T57" fmla="*/ 341398 h 193"/>
                <a:gd name="T58" fmla="*/ 401503 w 193"/>
                <a:gd name="T59" fmla="*/ 276484 h 193"/>
                <a:gd name="T60" fmla="*/ 449588 w 193"/>
                <a:gd name="T61" fmla="*/ 262059 h 193"/>
                <a:gd name="T62" fmla="*/ 464013 w 193"/>
                <a:gd name="T63" fmla="*/ 213975 h 193"/>
                <a:gd name="T64" fmla="*/ 233209 w 193"/>
                <a:gd name="T65" fmla="*/ 288505 h 193"/>
                <a:gd name="T66" fmla="*/ 233209 w 193"/>
                <a:gd name="T67" fmla="*/ 173103 h 193"/>
                <a:gd name="T68" fmla="*/ 233209 w 193"/>
                <a:gd name="T69" fmla="*/ 288505 h 19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93" h="193">
                  <a:moveTo>
                    <a:pt x="187" y="83"/>
                  </a:moveTo>
                  <a:cubicBezTo>
                    <a:pt x="174" y="83"/>
                    <a:pt x="174" y="83"/>
                    <a:pt x="174" y="83"/>
                  </a:cubicBezTo>
                  <a:cubicBezTo>
                    <a:pt x="171" y="83"/>
                    <a:pt x="168" y="81"/>
                    <a:pt x="167" y="78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58" y="57"/>
                    <a:pt x="159" y="53"/>
                    <a:pt x="161" y="51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72" y="39"/>
                    <a:pt x="172" y="36"/>
                    <a:pt x="170" y="34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7" y="21"/>
                    <a:pt x="154" y="21"/>
                    <a:pt x="152" y="23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0" y="34"/>
                    <a:pt x="136" y="35"/>
                    <a:pt x="133" y="33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2" y="25"/>
                    <a:pt x="110" y="22"/>
                    <a:pt x="110" y="19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2"/>
                    <a:pt x="107" y="0"/>
                    <a:pt x="104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2"/>
                    <a:pt x="83" y="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22"/>
                    <a:pt x="81" y="25"/>
                    <a:pt x="78" y="26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7" y="35"/>
                    <a:pt x="53" y="34"/>
                    <a:pt x="51" y="3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39" y="21"/>
                    <a:pt x="36" y="21"/>
                    <a:pt x="34" y="2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1" y="36"/>
                    <a:pt x="21" y="39"/>
                    <a:pt x="23" y="4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5" y="53"/>
                    <a:pt x="35" y="57"/>
                    <a:pt x="34" y="59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5" y="81"/>
                    <a:pt x="22" y="83"/>
                    <a:pt x="19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3" y="83"/>
                    <a:pt x="0" y="86"/>
                    <a:pt x="0" y="8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7"/>
                    <a:pt x="3" y="109"/>
                    <a:pt x="6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22" y="109"/>
                    <a:pt x="25" y="112"/>
                    <a:pt x="26" y="115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35" y="136"/>
                    <a:pt x="35" y="140"/>
                    <a:pt x="32" y="14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1" y="153"/>
                    <a:pt x="21" y="157"/>
                    <a:pt x="23" y="159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36" y="172"/>
                    <a:pt x="39" y="172"/>
                    <a:pt x="42" y="170"/>
                  </a:cubicBezTo>
                  <a:cubicBezTo>
                    <a:pt x="51" y="160"/>
                    <a:pt x="51" y="160"/>
                    <a:pt x="51" y="160"/>
                  </a:cubicBezTo>
                  <a:cubicBezTo>
                    <a:pt x="53" y="158"/>
                    <a:pt x="57" y="158"/>
                    <a:pt x="60" y="159"/>
                  </a:cubicBezTo>
                  <a:cubicBezTo>
                    <a:pt x="78" y="167"/>
                    <a:pt x="78" y="167"/>
                    <a:pt x="78" y="167"/>
                  </a:cubicBezTo>
                  <a:cubicBezTo>
                    <a:pt x="81" y="168"/>
                    <a:pt x="83" y="171"/>
                    <a:pt x="83" y="174"/>
                  </a:cubicBezTo>
                  <a:cubicBezTo>
                    <a:pt x="83" y="187"/>
                    <a:pt x="83" y="187"/>
                    <a:pt x="83" y="187"/>
                  </a:cubicBezTo>
                  <a:cubicBezTo>
                    <a:pt x="83" y="190"/>
                    <a:pt x="86" y="193"/>
                    <a:pt x="89" y="193"/>
                  </a:cubicBezTo>
                  <a:cubicBezTo>
                    <a:pt x="104" y="193"/>
                    <a:pt x="104" y="193"/>
                    <a:pt x="104" y="193"/>
                  </a:cubicBezTo>
                  <a:cubicBezTo>
                    <a:pt x="107" y="193"/>
                    <a:pt x="110" y="190"/>
                    <a:pt x="110" y="187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10" y="171"/>
                    <a:pt x="112" y="168"/>
                    <a:pt x="115" y="167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136" y="158"/>
                    <a:pt x="140" y="158"/>
                    <a:pt x="142" y="16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4" y="172"/>
                    <a:pt x="157" y="172"/>
                    <a:pt x="159" y="170"/>
                  </a:cubicBezTo>
                  <a:cubicBezTo>
                    <a:pt x="170" y="159"/>
                    <a:pt x="170" y="159"/>
                    <a:pt x="170" y="159"/>
                  </a:cubicBezTo>
                  <a:cubicBezTo>
                    <a:pt x="172" y="157"/>
                    <a:pt x="172" y="153"/>
                    <a:pt x="170" y="151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59" y="140"/>
                    <a:pt x="158" y="136"/>
                    <a:pt x="159" y="133"/>
                  </a:cubicBezTo>
                  <a:cubicBezTo>
                    <a:pt x="167" y="115"/>
                    <a:pt x="167" y="115"/>
                    <a:pt x="167" y="115"/>
                  </a:cubicBezTo>
                  <a:cubicBezTo>
                    <a:pt x="168" y="112"/>
                    <a:pt x="171" y="109"/>
                    <a:pt x="174" y="109"/>
                  </a:cubicBezTo>
                  <a:cubicBezTo>
                    <a:pt x="187" y="109"/>
                    <a:pt x="187" y="109"/>
                    <a:pt x="187" y="109"/>
                  </a:cubicBezTo>
                  <a:cubicBezTo>
                    <a:pt x="190" y="109"/>
                    <a:pt x="193" y="107"/>
                    <a:pt x="193" y="104"/>
                  </a:cubicBezTo>
                  <a:cubicBezTo>
                    <a:pt x="193" y="89"/>
                    <a:pt x="193" y="89"/>
                    <a:pt x="193" y="89"/>
                  </a:cubicBezTo>
                  <a:cubicBezTo>
                    <a:pt x="193" y="86"/>
                    <a:pt x="190" y="83"/>
                    <a:pt x="187" y="83"/>
                  </a:cubicBezTo>
                  <a:close/>
                  <a:moveTo>
                    <a:pt x="97" y="120"/>
                  </a:moveTo>
                  <a:cubicBezTo>
                    <a:pt x="83" y="120"/>
                    <a:pt x="72" y="110"/>
                    <a:pt x="72" y="96"/>
                  </a:cubicBezTo>
                  <a:cubicBezTo>
                    <a:pt x="72" y="83"/>
                    <a:pt x="83" y="72"/>
                    <a:pt x="97" y="72"/>
                  </a:cubicBezTo>
                  <a:cubicBezTo>
                    <a:pt x="110" y="72"/>
                    <a:pt x="121" y="83"/>
                    <a:pt x="121" y="96"/>
                  </a:cubicBezTo>
                  <a:cubicBezTo>
                    <a:pt x="121" y="110"/>
                    <a:pt x="110" y="120"/>
                    <a:pt x="97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7" name="组合 124"/>
          <p:cNvGrpSpPr>
            <a:grpSpLocks/>
          </p:cNvGrpSpPr>
          <p:nvPr/>
        </p:nvGrpSpPr>
        <p:grpSpPr bwMode="auto">
          <a:xfrm>
            <a:off x="5076825" y="1744117"/>
            <a:ext cx="611188" cy="611187"/>
            <a:chOff x="5380969" y="1670483"/>
            <a:chExt cx="822413" cy="822413"/>
          </a:xfrm>
        </p:grpSpPr>
        <p:sp>
          <p:nvSpPr>
            <p:cNvPr id="42012" name="L-Shape 8"/>
            <p:cNvSpPr>
              <a:spLocks noChangeArrowheads="1"/>
            </p:cNvSpPr>
            <p:nvPr/>
          </p:nvSpPr>
          <p:spPr bwMode="auto">
            <a:xfrm rot="5400000">
              <a:off x="5380969" y="1670483"/>
              <a:ext cx="822413" cy="822413"/>
            </a:xfrm>
            <a:prstGeom prst="ellipse">
              <a:avLst/>
            </a:prstGeom>
            <a:solidFill>
              <a:srgbClr val="B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5615538" y="1838813"/>
              <a:ext cx="353274" cy="485753"/>
              <a:chOff x="4809847" y="2129772"/>
              <a:chExt cx="228649" cy="314393"/>
            </a:xfrm>
            <a:solidFill>
              <a:schemeClr val="bg1"/>
            </a:solidFill>
          </p:grpSpPr>
          <p:sp>
            <p:nvSpPr>
              <p:cNvPr id="122" name="Freeform 107"/>
              <p:cNvSpPr>
                <a:spLocks/>
              </p:cNvSpPr>
              <p:nvPr/>
            </p:nvSpPr>
            <p:spPr bwMode="auto">
              <a:xfrm>
                <a:off x="4809847" y="2224029"/>
                <a:ext cx="223176" cy="220136"/>
              </a:xfrm>
              <a:custGeom>
                <a:avLst/>
                <a:gdLst>
                  <a:gd name="T0" fmla="*/ 146 w 155"/>
                  <a:gd name="T1" fmla="*/ 0 h 153"/>
                  <a:gd name="T2" fmla="*/ 104 w 155"/>
                  <a:gd name="T3" fmla="*/ 0 h 153"/>
                  <a:gd name="T4" fmla="*/ 95 w 155"/>
                  <a:gd name="T5" fmla="*/ 9 h 153"/>
                  <a:gd name="T6" fmla="*/ 104 w 155"/>
                  <a:gd name="T7" fmla="*/ 18 h 153"/>
                  <a:gd name="T8" fmla="*/ 137 w 155"/>
                  <a:gd name="T9" fmla="*/ 18 h 153"/>
                  <a:gd name="T10" fmla="*/ 137 w 155"/>
                  <a:gd name="T11" fmla="*/ 134 h 153"/>
                  <a:gd name="T12" fmla="*/ 18 w 155"/>
                  <a:gd name="T13" fmla="*/ 134 h 153"/>
                  <a:gd name="T14" fmla="*/ 18 w 155"/>
                  <a:gd name="T15" fmla="*/ 18 h 153"/>
                  <a:gd name="T16" fmla="*/ 50 w 155"/>
                  <a:gd name="T17" fmla="*/ 18 h 153"/>
                  <a:gd name="T18" fmla="*/ 60 w 155"/>
                  <a:gd name="T19" fmla="*/ 9 h 153"/>
                  <a:gd name="T20" fmla="*/ 50 w 155"/>
                  <a:gd name="T21" fmla="*/ 0 h 153"/>
                  <a:gd name="T22" fmla="*/ 9 w 155"/>
                  <a:gd name="T23" fmla="*/ 0 h 153"/>
                  <a:gd name="T24" fmla="*/ 0 w 155"/>
                  <a:gd name="T25" fmla="*/ 9 h 153"/>
                  <a:gd name="T26" fmla="*/ 0 w 155"/>
                  <a:gd name="T27" fmla="*/ 143 h 153"/>
                  <a:gd name="T28" fmla="*/ 9 w 155"/>
                  <a:gd name="T29" fmla="*/ 153 h 153"/>
                  <a:gd name="T30" fmla="*/ 146 w 155"/>
                  <a:gd name="T31" fmla="*/ 153 h 153"/>
                  <a:gd name="T32" fmla="*/ 155 w 155"/>
                  <a:gd name="T33" fmla="*/ 143 h 153"/>
                  <a:gd name="T34" fmla="*/ 155 w 155"/>
                  <a:gd name="T35" fmla="*/ 9 h 153"/>
                  <a:gd name="T36" fmla="*/ 146 w 155"/>
                  <a:gd name="T3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5" h="153">
                    <a:moveTo>
                      <a:pt x="146" y="0"/>
                    </a:moveTo>
                    <a:cubicBezTo>
                      <a:pt x="104" y="0"/>
                      <a:pt x="104" y="0"/>
                      <a:pt x="104" y="0"/>
                    </a:cubicBezTo>
                    <a:cubicBezTo>
                      <a:pt x="99" y="0"/>
                      <a:pt x="95" y="4"/>
                      <a:pt x="95" y="9"/>
                    </a:cubicBezTo>
                    <a:cubicBezTo>
                      <a:pt x="95" y="14"/>
                      <a:pt x="99" y="18"/>
                      <a:pt x="104" y="18"/>
                    </a:cubicBezTo>
                    <a:cubicBezTo>
                      <a:pt x="137" y="18"/>
                      <a:pt x="137" y="18"/>
                      <a:pt x="137" y="18"/>
                    </a:cubicBezTo>
                    <a:cubicBezTo>
                      <a:pt x="137" y="134"/>
                      <a:pt x="137" y="134"/>
                      <a:pt x="137" y="134"/>
                    </a:cubicBezTo>
                    <a:cubicBezTo>
                      <a:pt x="18" y="134"/>
                      <a:pt x="18" y="134"/>
                      <a:pt x="18" y="134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5" y="18"/>
                      <a:pt x="60" y="14"/>
                      <a:pt x="60" y="9"/>
                    </a:cubicBezTo>
                    <a:cubicBezTo>
                      <a:pt x="60" y="4"/>
                      <a:pt x="55" y="0"/>
                      <a:pt x="5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8"/>
                      <a:pt x="4" y="153"/>
                      <a:pt x="9" y="153"/>
                    </a:cubicBezTo>
                    <a:cubicBezTo>
                      <a:pt x="146" y="153"/>
                      <a:pt x="146" y="153"/>
                      <a:pt x="146" y="153"/>
                    </a:cubicBezTo>
                    <a:cubicBezTo>
                      <a:pt x="151" y="153"/>
                      <a:pt x="155" y="148"/>
                      <a:pt x="155" y="143"/>
                    </a:cubicBezTo>
                    <a:cubicBezTo>
                      <a:pt x="155" y="9"/>
                      <a:pt x="155" y="9"/>
                      <a:pt x="155" y="9"/>
                    </a:cubicBezTo>
                    <a:cubicBezTo>
                      <a:pt x="155" y="4"/>
                      <a:pt x="151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123" name="Freeform 108"/>
              <p:cNvSpPr>
                <a:spLocks/>
              </p:cNvSpPr>
              <p:nvPr/>
            </p:nvSpPr>
            <p:spPr bwMode="auto">
              <a:xfrm>
                <a:off x="4908968" y="2129772"/>
                <a:ext cx="129528" cy="172096"/>
              </a:xfrm>
              <a:custGeom>
                <a:avLst/>
                <a:gdLst>
                  <a:gd name="T0" fmla="*/ 88 w 90"/>
                  <a:gd name="T1" fmla="*/ 26 h 120"/>
                  <a:gd name="T2" fmla="*/ 64 w 90"/>
                  <a:gd name="T3" fmla="*/ 2 h 120"/>
                  <a:gd name="T4" fmla="*/ 55 w 90"/>
                  <a:gd name="T5" fmla="*/ 2 h 120"/>
                  <a:gd name="T6" fmla="*/ 55 w 90"/>
                  <a:gd name="T7" fmla="*/ 11 h 120"/>
                  <a:gd name="T8" fmla="*/ 69 w 90"/>
                  <a:gd name="T9" fmla="*/ 24 h 120"/>
                  <a:gd name="T10" fmla="*/ 20 w 90"/>
                  <a:gd name="T11" fmla="*/ 24 h 120"/>
                  <a:gd name="T12" fmla="*/ 0 w 90"/>
                  <a:gd name="T13" fmla="*/ 45 h 120"/>
                  <a:gd name="T14" fmla="*/ 0 w 90"/>
                  <a:gd name="T15" fmla="*/ 114 h 120"/>
                  <a:gd name="T16" fmla="*/ 5 w 90"/>
                  <a:gd name="T17" fmla="*/ 120 h 120"/>
                  <a:gd name="T18" fmla="*/ 11 w 90"/>
                  <a:gd name="T19" fmla="*/ 114 h 120"/>
                  <a:gd name="T20" fmla="*/ 11 w 90"/>
                  <a:gd name="T21" fmla="*/ 45 h 120"/>
                  <a:gd name="T22" fmla="*/ 20 w 90"/>
                  <a:gd name="T23" fmla="*/ 36 h 120"/>
                  <a:gd name="T24" fmla="*/ 69 w 90"/>
                  <a:gd name="T25" fmla="*/ 36 h 120"/>
                  <a:gd name="T26" fmla="*/ 55 w 90"/>
                  <a:gd name="T27" fmla="*/ 50 h 120"/>
                  <a:gd name="T28" fmla="*/ 55 w 90"/>
                  <a:gd name="T29" fmla="*/ 59 h 120"/>
                  <a:gd name="T30" fmla="*/ 59 w 90"/>
                  <a:gd name="T31" fmla="*/ 61 h 120"/>
                  <a:gd name="T32" fmla="*/ 64 w 90"/>
                  <a:gd name="T33" fmla="*/ 59 h 120"/>
                  <a:gd name="T34" fmla="*/ 88 w 90"/>
                  <a:gd name="T35" fmla="*/ 35 h 120"/>
                  <a:gd name="T36" fmla="*/ 88 w 90"/>
                  <a:gd name="T37" fmla="*/ 2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120">
                    <a:moveTo>
                      <a:pt x="88" y="26"/>
                    </a:moveTo>
                    <a:cubicBezTo>
                      <a:pt x="64" y="2"/>
                      <a:pt x="64" y="2"/>
                      <a:pt x="64" y="2"/>
                    </a:cubicBezTo>
                    <a:cubicBezTo>
                      <a:pt x="61" y="0"/>
                      <a:pt x="58" y="0"/>
                      <a:pt x="55" y="2"/>
                    </a:cubicBezTo>
                    <a:cubicBezTo>
                      <a:pt x="53" y="4"/>
                      <a:pt x="53" y="8"/>
                      <a:pt x="55" y="11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9" y="24"/>
                      <a:pt x="0" y="34"/>
                      <a:pt x="0" y="45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8"/>
                      <a:pt x="2" y="120"/>
                      <a:pt x="5" y="120"/>
                    </a:cubicBezTo>
                    <a:cubicBezTo>
                      <a:pt x="9" y="120"/>
                      <a:pt x="11" y="118"/>
                      <a:pt x="11" y="11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0"/>
                      <a:pt x="15" y="36"/>
                      <a:pt x="20" y="36"/>
                    </a:cubicBezTo>
                    <a:cubicBezTo>
                      <a:pt x="69" y="36"/>
                      <a:pt x="69" y="36"/>
                      <a:pt x="69" y="36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3" y="53"/>
                      <a:pt x="53" y="57"/>
                      <a:pt x="55" y="59"/>
                    </a:cubicBezTo>
                    <a:cubicBezTo>
                      <a:pt x="56" y="60"/>
                      <a:pt x="58" y="61"/>
                      <a:pt x="59" y="61"/>
                    </a:cubicBezTo>
                    <a:cubicBezTo>
                      <a:pt x="61" y="61"/>
                      <a:pt x="63" y="60"/>
                      <a:pt x="64" y="59"/>
                    </a:cubicBezTo>
                    <a:cubicBezTo>
                      <a:pt x="88" y="35"/>
                      <a:pt x="88" y="35"/>
                      <a:pt x="88" y="35"/>
                    </a:cubicBezTo>
                    <a:cubicBezTo>
                      <a:pt x="90" y="32"/>
                      <a:pt x="90" y="29"/>
                      <a:pt x="88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</p:grpSp>
      </p:grpSp>
      <p:cxnSp>
        <p:nvCxnSpPr>
          <p:cNvPr id="41998" name="直接连接符 129"/>
          <p:cNvCxnSpPr>
            <a:cxnSpLocks noChangeShapeType="1"/>
          </p:cNvCxnSpPr>
          <p:nvPr/>
        </p:nvCxnSpPr>
        <p:spPr bwMode="auto">
          <a:xfrm flipV="1">
            <a:off x="5076825" y="3933279"/>
            <a:ext cx="3398838" cy="1588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直接连接符 130"/>
          <p:cNvCxnSpPr>
            <a:cxnSpLocks noChangeShapeType="1"/>
          </p:cNvCxnSpPr>
          <p:nvPr/>
        </p:nvCxnSpPr>
        <p:spPr bwMode="auto">
          <a:xfrm>
            <a:off x="679450" y="3907879"/>
            <a:ext cx="3605213" cy="26988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0" name="矩形 131"/>
          <p:cNvSpPr>
            <a:spLocks noChangeArrowheads="1"/>
          </p:cNvSpPr>
          <p:nvPr/>
        </p:nvSpPr>
        <p:spPr bwMode="auto">
          <a:xfrm>
            <a:off x="1476375" y="2881655"/>
            <a:ext cx="901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事件驱动</a:t>
            </a:r>
            <a:endParaRPr lang="en-US" altLang="zh-CN" b="1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2001" name="矩形 132"/>
          <p:cNvSpPr>
            <a:spLocks noChangeArrowheads="1"/>
          </p:cNvSpPr>
          <p:nvPr/>
        </p:nvSpPr>
        <p:spPr bwMode="auto">
          <a:xfrm>
            <a:off x="1462088" y="4382542"/>
            <a:ext cx="903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按需计费</a:t>
            </a:r>
          </a:p>
        </p:txBody>
      </p:sp>
      <p:sp>
        <p:nvSpPr>
          <p:cNvPr id="42002" name="矩形 137"/>
          <p:cNvSpPr>
            <a:spLocks noChangeArrowheads="1"/>
          </p:cNvSpPr>
          <p:nvPr/>
        </p:nvSpPr>
        <p:spPr bwMode="auto">
          <a:xfrm>
            <a:off x="1462088" y="3194392"/>
            <a:ext cx="30592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集成</a:t>
            </a:r>
            <a:r>
              <a:rPr lang="en-US" altLang="zh-CN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SMN</a:t>
            </a:r>
            <a:r>
              <a:rPr lang="zh-CN" altLang="en-US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OBS</a:t>
            </a:r>
            <a:r>
              <a:rPr lang="zh-CN" altLang="en-US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 API </a:t>
            </a:r>
            <a:r>
              <a:rPr lang="en-US" altLang="zh-CN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Gateway</a:t>
            </a:r>
            <a:r>
              <a:rPr lang="zh-CN" altLang="en-US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DMS</a:t>
            </a:r>
            <a:r>
              <a:rPr lang="zh-CN" altLang="en-US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DIS</a:t>
            </a:r>
            <a:r>
              <a:rPr lang="zh-CN" altLang="en-US" dirty="0" smtClean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等</a:t>
            </a:r>
            <a:r>
              <a:rPr lang="zh-CN" altLang="en-US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多种云服务，通过事件机制触发服务</a:t>
            </a:r>
          </a:p>
        </p:txBody>
      </p:sp>
      <p:sp>
        <p:nvSpPr>
          <p:cNvPr id="42003" name="矩形 138"/>
          <p:cNvSpPr>
            <a:spLocks noChangeArrowheads="1"/>
          </p:cNvSpPr>
          <p:nvPr/>
        </p:nvSpPr>
        <p:spPr bwMode="auto">
          <a:xfrm>
            <a:off x="1462088" y="4725442"/>
            <a:ext cx="2965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</a:rPr>
              <a:t>根据代码的调用次数和运行时长计费，代码未运行时不产生费用。</a:t>
            </a:r>
          </a:p>
        </p:txBody>
      </p:sp>
      <p:sp>
        <p:nvSpPr>
          <p:cNvPr id="42004" name="矩形 133"/>
          <p:cNvSpPr>
            <a:spLocks noChangeArrowheads="1"/>
          </p:cNvSpPr>
          <p:nvPr/>
        </p:nvSpPr>
        <p:spPr bwMode="auto">
          <a:xfrm>
            <a:off x="5738813" y="1556792"/>
            <a:ext cx="10826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细粒度调用</a:t>
            </a:r>
          </a:p>
        </p:txBody>
      </p:sp>
      <p:sp>
        <p:nvSpPr>
          <p:cNvPr id="42005" name="矩形 134"/>
          <p:cNvSpPr>
            <a:spLocks noChangeArrowheads="1"/>
          </p:cNvSpPr>
          <p:nvPr/>
        </p:nvSpPr>
        <p:spPr bwMode="auto">
          <a:xfrm>
            <a:off x="5738813" y="2881655"/>
            <a:ext cx="1262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实时弹性伸缩</a:t>
            </a:r>
          </a:p>
        </p:txBody>
      </p:sp>
      <p:sp>
        <p:nvSpPr>
          <p:cNvPr id="42006" name="矩形 135"/>
          <p:cNvSpPr>
            <a:spLocks noChangeArrowheads="1"/>
          </p:cNvSpPr>
          <p:nvPr/>
        </p:nvSpPr>
        <p:spPr bwMode="auto">
          <a:xfrm>
            <a:off x="5724525" y="4400004"/>
            <a:ext cx="1262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B2B2B2"/>
              </a:buClr>
            </a:pPr>
            <a:r>
              <a:rPr lang="zh-CN" altLang="en-US" b="1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无服务器管理</a:t>
            </a:r>
            <a:endParaRPr lang="en-US" altLang="zh-CN" b="1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2007" name="矩形 136"/>
          <p:cNvSpPr>
            <a:spLocks noChangeArrowheads="1"/>
          </p:cNvSpPr>
          <p:nvPr/>
        </p:nvSpPr>
        <p:spPr bwMode="auto">
          <a:xfrm>
            <a:off x="5724525" y="4777829"/>
            <a:ext cx="2808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solidFill>
                  <a:schemeClr val="bg2"/>
                </a:solidFill>
                <a:latin typeface="微软雅黑" charset="-122"/>
                <a:ea typeface="微软雅黑" charset="-122"/>
              </a:rPr>
              <a:t>全托管服务，从基础设施的管理工作中解放，专注业务领域创新</a:t>
            </a:r>
          </a:p>
        </p:txBody>
      </p:sp>
      <p:sp>
        <p:nvSpPr>
          <p:cNvPr id="42008" name="矩形 139"/>
          <p:cNvSpPr>
            <a:spLocks noChangeArrowheads="1"/>
          </p:cNvSpPr>
          <p:nvPr/>
        </p:nvSpPr>
        <p:spPr bwMode="auto">
          <a:xfrm>
            <a:off x="5738813" y="3284984"/>
            <a:ext cx="2808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</a:rPr>
              <a:t>根据请求的并发数量自动调度资源运行函数</a:t>
            </a:r>
          </a:p>
        </p:txBody>
      </p:sp>
      <p:sp>
        <p:nvSpPr>
          <p:cNvPr id="42009" name="矩形 140"/>
          <p:cNvSpPr>
            <a:spLocks noChangeArrowheads="1"/>
          </p:cNvSpPr>
          <p:nvPr/>
        </p:nvSpPr>
        <p:spPr bwMode="auto">
          <a:xfrm>
            <a:off x="5738813" y="1917154"/>
            <a:ext cx="273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>
                <a:solidFill>
                  <a:schemeClr val="bg2"/>
                </a:solidFill>
                <a:latin typeface="微软雅黑" charset="-122"/>
                <a:ea typeface="微软雅黑" charset="-122"/>
              </a:rPr>
              <a:t>程序单元细化到函数级别，每个服务专注于一件事情。</a:t>
            </a:r>
          </a:p>
        </p:txBody>
      </p:sp>
      <p:cxnSp>
        <p:nvCxnSpPr>
          <p:cNvPr id="42010" name="直接连接符 144"/>
          <p:cNvCxnSpPr>
            <a:cxnSpLocks noChangeShapeType="1"/>
          </p:cNvCxnSpPr>
          <p:nvPr/>
        </p:nvCxnSpPr>
        <p:spPr bwMode="auto">
          <a:xfrm>
            <a:off x="684213" y="5373142"/>
            <a:ext cx="3605212" cy="26987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直接连接符 148"/>
          <p:cNvCxnSpPr>
            <a:cxnSpLocks noChangeShapeType="1"/>
          </p:cNvCxnSpPr>
          <p:nvPr/>
        </p:nvCxnSpPr>
        <p:spPr bwMode="auto">
          <a:xfrm>
            <a:off x="5076825" y="5373142"/>
            <a:ext cx="3470275" cy="14287"/>
          </a:xfrm>
          <a:prstGeom prst="line">
            <a:avLst/>
          </a:prstGeom>
          <a:noFill/>
          <a:ln w="9525">
            <a:solidFill>
              <a:srgbClr val="8A8A8A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292080" y="1196752"/>
            <a:ext cx="2476436" cy="2654387"/>
            <a:chOff x="5319768" y="1302297"/>
            <a:chExt cx="2476436" cy="2654387"/>
          </a:xfrm>
        </p:grpSpPr>
        <p:sp>
          <p:nvSpPr>
            <p:cNvPr id="24" name="矩形 23"/>
            <p:cNvSpPr/>
            <p:nvPr/>
          </p:nvSpPr>
          <p:spPr bwMode="auto">
            <a:xfrm>
              <a:off x="5319769" y="1816325"/>
              <a:ext cx="2476435" cy="21403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C0C0C0">
                  <a:alpha val="8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5319768" y="1302297"/>
              <a:ext cx="2476435" cy="514028"/>
            </a:xfrm>
            <a:prstGeom prst="rect">
              <a:avLst/>
            </a:prstGeom>
            <a:solidFill>
              <a:srgbClr val="BC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矩形 10"/>
            <p:cNvSpPr>
              <a:spLocks noChangeArrowheads="1"/>
            </p:cNvSpPr>
            <p:nvPr/>
          </p:nvSpPr>
          <p:spPr bwMode="auto">
            <a:xfrm>
              <a:off x="6050484" y="1374645"/>
              <a:ext cx="9366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不  足  </a:t>
              </a:r>
              <a:endParaRPr lang="zh-CN" altLang="en-US" sz="2000" b="1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8" name="矩形 7"/>
          <p:cNvSpPr/>
          <p:nvPr/>
        </p:nvSpPr>
        <p:spPr bwMode="auto">
          <a:xfrm>
            <a:off x="960444" y="1720689"/>
            <a:ext cx="2476435" cy="21403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60443" y="1206661"/>
            <a:ext cx="2476435" cy="514028"/>
          </a:xfrm>
          <a:prstGeom prst="rect">
            <a:avLst/>
          </a:prstGeom>
          <a:solidFill>
            <a:srgbClr val="BC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优劣势分析  </a:t>
            </a:r>
          </a:p>
        </p:txBody>
      </p:sp>
      <p:sp>
        <p:nvSpPr>
          <p:cNvPr id="44035" name="Line 18"/>
          <p:cNvSpPr>
            <a:spLocks noChangeShapeType="1"/>
          </p:cNvSpPr>
          <p:nvPr/>
        </p:nvSpPr>
        <p:spPr bwMode="auto">
          <a:xfrm>
            <a:off x="4302324" y="1340768"/>
            <a:ext cx="0" cy="2736850"/>
          </a:xfrm>
          <a:prstGeom prst="line">
            <a:avLst/>
          </a:prstGeom>
          <a:noFill/>
          <a:ln w="28575" cap="rnd">
            <a:solidFill>
              <a:srgbClr val="969696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L-Shape 8"/>
          <p:cNvSpPr>
            <a:spLocks noChangeArrowheads="1"/>
          </p:cNvSpPr>
          <p:nvPr/>
        </p:nvSpPr>
        <p:spPr bwMode="auto">
          <a:xfrm rot="5400000">
            <a:off x="3865172" y="2293268"/>
            <a:ext cx="870666" cy="870666"/>
          </a:xfrm>
          <a:prstGeom prst="ellipse">
            <a:avLst/>
          </a:prstGeom>
          <a:solidFill>
            <a:srgbClr val="BC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矩形 10"/>
          <p:cNvSpPr>
            <a:spLocks noChangeArrowheads="1"/>
          </p:cNvSpPr>
          <p:nvPr/>
        </p:nvSpPr>
        <p:spPr bwMode="auto">
          <a:xfrm>
            <a:off x="1691159" y="1279009"/>
            <a:ext cx="93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优  势</a:t>
            </a:r>
            <a:endParaRPr lang="zh-CN" altLang="en-US" sz="20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4039" name="矩形 2"/>
          <p:cNvSpPr>
            <a:spLocks noChangeArrowheads="1"/>
          </p:cNvSpPr>
          <p:nvPr/>
        </p:nvSpPr>
        <p:spPr bwMode="auto">
          <a:xfrm>
            <a:off x="1150335" y="1927631"/>
            <a:ext cx="2413553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省钱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省时间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更专注于系统开发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近乎无限扩容能力</a:t>
            </a:r>
          </a:p>
        </p:txBody>
      </p:sp>
      <p:sp>
        <p:nvSpPr>
          <p:cNvPr id="44040" name="矩形 3"/>
          <p:cNvSpPr>
            <a:spLocks noChangeArrowheads="1"/>
          </p:cNvSpPr>
          <p:nvPr/>
        </p:nvSpPr>
        <p:spPr bwMode="auto">
          <a:xfrm>
            <a:off x="5445298" y="1927631"/>
            <a:ext cx="229505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缺乏行业标准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案例太少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生态社区不够完善</a:t>
            </a:r>
            <a:endParaRPr lang="en-US" altLang="zh-CN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Char char="l"/>
            </a:pPr>
            <a:r>
              <a: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技术不够成熟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71429" y="4365104"/>
            <a:ext cx="1340671" cy="1648448"/>
            <a:chOff x="871429" y="4365104"/>
            <a:chExt cx="1340671" cy="16484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29" y="4365104"/>
              <a:ext cx="1340671" cy="134067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993843" y="570577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2"/>
                  </a:solidFill>
                </a:rPr>
                <a:t>用户的担忧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72926" y="4682218"/>
            <a:ext cx="1606442" cy="829853"/>
            <a:chOff x="2372926" y="4682218"/>
            <a:chExt cx="1606442" cy="829853"/>
          </a:xfrm>
        </p:grpSpPr>
        <p:sp>
          <p:nvSpPr>
            <p:cNvPr id="17" name="任意多边形 52"/>
            <p:cNvSpPr/>
            <p:nvPr/>
          </p:nvSpPr>
          <p:spPr>
            <a:xfrm flipH="1">
              <a:off x="2372926" y="4682218"/>
              <a:ext cx="1370844" cy="829853"/>
            </a:xfrm>
            <a:custGeom>
              <a:avLst/>
              <a:gdLst>
                <a:gd name="connsiteX0" fmla="*/ 0 w 3133725"/>
                <a:gd name="connsiteY0" fmla="*/ 0 h 2619375"/>
                <a:gd name="connsiteX1" fmla="*/ 3133725 w 3133725"/>
                <a:gd name="connsiteY1" fmla="*/ 342900 h 2619375"/>
                <a:gd name="connsiteX2" fmla="*/ 2981325 w 3133725"/>
                <a:gd name="connsiteY2" fmla="*/ 2305050 h 2619375"/>
                <a:gd name="connsiteX3" fmla="*/ 2381250 w 3133725"/>
                <a:gd name="connsiteY3" fmla="*/ 2324100 h 2619375"/>
                <a:gd name="connsiteX4" fmla="*/ 2371725 w 3133725"/>
                <a:gd name="connsiteY4" fmla="*/ 2619375 h 2619375"/>
                <a:gd name="connsiteX5" fmla="*/ 2105025 w 3133725"/>
                <a:gd name="connsiteY5" fmla="*/ 2371725 h 2619375"/>
                <a:gd name="connsiteX6" fmla="*/ 180975 w 3133725"/>
                <a:gd name="connsiteY6" fmla="*/ 2457450 h 2619375"/>
                <a:gd name="connsiteX7" fmla="*/ 0 w 3133725"/>
                <a:gd name="connsiteY7" fmla="*/ 0 h 261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725" h="2619375">
                  <a:moveTo>
                    <a:pt x="0" y="0"/>
                  </a:moveTo>
                  <a:lnTo>
                    <a:pt x="3133725" y="342900"/>
                  </a:lnTo>
                  <a:lnTo>
                    <a:pt x="2981325" y="2305050"/>
                  </a:lnTo>
                  <a:lnTo>
                    <a:pt x="2381250" y="2324100"/>
                  </a:lnTo>
                  <a:lnTo>
                    <a:pt x="2371725" y="2619375"/>
                  </a:lnTo>
                  <a:lnTo>
                    <a:pt x="2105025" y="2371725"/>
                  </a:lnTo>
                  <a:lnTo>
                    <a:pt x="180975" y="2457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72926" y="4920784"/>
              <a:ext cx="16064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是不是小白鼠？</a:t>
              </a:r>
              <a:endParaRPr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81180" y="4682218"/>
            <a:ext cx="1370844" cy="829853"/>
            <a:chOff x="4181180" y="4682218"/>
            <a:chExt cx="1370844" cy="829853"/>
          </a:xfrm>
        </p:grpSpPr>
        <p:sp>
          <p:nvSpPr>
            <p:cNvPr id="18" name="任意多边形 52"/>
            <p:cNvSpPr/>
            <p:nvPr/>
          </p:nvSpPr>
          <p:spPr>
            <a:xfrm flipH="1">
              <a:off x="4181180" y="4682218"/>
              <a:ext cx="1370844" cy="829853"/>
            </a:xfrm>
            <a:custGeom>
              <a:avLst/>
              <a:gdLst>
                <a:gd name="connsiteX0" fmla="*/ 0 w 3133725"/>
                <a:gd name="connsiteY0" fmla="*/ 0 h 2619375"/>
                <a:gd name="connsiteX1" fmla="*/ 3133725 w 3133725"/>
                <a:gd name="connsiteY1" fmla="*/ 342900 h 2619375"/>
                <a:gd name="connsiteX2" fmla="*/ 2981325 w 3133725"/>
                <a:gd name="connsiteY2" fmla="*/ 2305050 h 2619375"/>
                <a:gd name="connsiteX3" fmla="*/ 2381250 w 3133725"/>
                <a:gd name="connsiteY3" fmla="*/ 2324100 h 2619375"/>
                <a:gd name="connsiteX4" fmla="*/ 2371725 w 3133725"/>
                <a:gd name="connsiteY4" fmla="*/ 2619375 h 2619375"/>
                <a:gd name="connsiteX5" fmla="*/ 2105025 w 3133725"/>
                <a:gd name="connsiteY5" fmla="*/ 2371725 h 2619375"/>
                <a:gd name="connsiteX6" fmla="*/ 180975 w 3133725"/>
                <a:gd name="connsiteY6" fmla="*/ 2457450 h 2619375"/>
                <a:gd name="connsiteX7" fmla="*/ 0 w 3133725"/>
                <a:gd name="connsiteY7" fmla="*/ 0 h 261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725" h="2619375">
                  <a:moveTo>
                    <a:pt x="0" y="0"/>
                  </a:moveTo>
                  <a:lnTo>
                    <a:pt x="3133725" y="342900"/>
                  </a:lnTo>
                  <a:lnTo>
                    <a:pt x="2981325" y="2305050"/>
                  </a:lnTo>
                  <a:lnTo>
                    <a:pt x="2381250" y="2324100"/>
                  </a:lnTo>
                  <a:lnTo>
                    <a:pt x="2371725" y="2619375"/>
                  </a:lnTo>
                  <a:lnTo>
                    <a:pt x="2105025" y="2371725"/>
                  </a:lnTo>
                  <a:lnTo>
                    <a:pt x="180975" y="2457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313526" y="4849357"/>
              <a:ext cx="10944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成本是否真的会降低？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09468" y="4682218"/>
            <a:ext cx="1370844" cy="829853"/>
            <a:chOff x="6009468" y="4682218"/>
            <a:chExt cx="1370844" cy="829853"/>
          </a:xfrm>
        </p:grpSpPr>
        <p:sp>
          <p:nvSpPr>
            <p:cNvPr id="19" name="任意多边形 52"/>
            <p:cNvSpPr/>
            <p:nvPr/>
          </p:nvSpPr>
          <p:spPr>
            <a:xfrm flipH="1">
              <a:off x="6009468" y="4682218"/>
              <a:ext cx="1370844" cy="829853"/>
            </a:xfrm>
            <a:custGeom>
              <a:avLst/>
              <a:gdLst>
                <a:gd name="connsiteX0" fmla="*/ 0 w 3133725"/>
                <a:gd name="connsiteY0" fmla="*/ 0 h 2619375"/>
                <a:gd name="connsiteX1" fmla="*/ 3133725 w 3133725"/>
                <a:gd name="connsiteY1" fmla="*/ 342900 h 2619375"/>
                <a:gd name="connsiteX2" fmla="*/ 2981325 w 3133725"/>
                <a:gd name="connsiteY2" fmla="*/ 2305050 h 2619375"/>
                <a:gd name="connsiteX3" fmla="*/ 2381250 w 3133725"/>
                <a:gd name="connsiteY3" fmla="*/ 2324100 h 2619375"/>
                <a:gd name="connsiteX4" fmla="*/ 2371725 w 3133725"/>
                <a:gd name="connsiteY4" fmla="*/ 2619375 h 2619375"/>
                <a:gd name="connsiteX5" fmla="*/ 2105025 w 3133725"/>
                <a:gd name="connsiteY5" fmla="*/ 2371725 h 2619375"/>
                <a:gd name="connsiteX6" fmla="*/ 180975 w 3133725"/>
                <a:gd name="connsiteY6" fmla="*/ 2457450 h 2619375"/>
                <a:gd name="connsiteX7" fmla="*/ 0 w 3133725"/>
                <a:gd name="connsiteY7" fmla="*/ 0 h 261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3725" h="2619375">
                  <a:moveTo>
                    <a:pt x="0" y="0"/>
                  </a:moveTo>
                  <a:lnTo>
                    <a:pt x="3133725" y="342900"/>
                  </a:lnTo>
                  <a:lnTo>
                    <a:pt x="2981325" y="2305050"/>
                  </a:lnTo>
                  <a:lnTo>
                    <a:pt x="2381250" y="2324100"/>
                  </a:lnTo>
                  <a:lnTo>
                    <a:pt x="2371725" y="2619375"/>
                  </a:lnTo>
                  <a:lnTo>
                    <a:pt x="2105025" y="2371725"/>
                  </a:lnTo>
                  <a:lnTo>
                    <a:pt x="180975" y="2457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056005" y="4849357"/>
              <a:ext cx="1153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会不会被技术绑定？</a:t>
              </a:r>
            </a:p>
          </p:txBody>
        </p:sp>
      </p:grp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3930610" y="2524834"/>
            <a:ext cx="7986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VS</a:t>
            </a:r>
            <a:endParaRPr lang="zh-CN" altLang="en-US" sz="20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7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361113" y="6477000"/>
            <a:ext cx="20970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 dirty="0">
                <a:solidFill>
                  <a:schemeClr val="bg2"/>
                </a:solidFill>
              </a:rPr>
              <a:t>Page </a:t>
            </a:r>
            <a:r>
              <a:rPr lang="en-US" altLang="zh-CN" sz="1200" dirty="0" smtClean="0">
                <a:solidFill>
                  <a:schemeClr val="bg2"/>
                </a:solidFill>
              </a:rPr>
              <a:t>12</a:t>
            </a:r>
            <a:endParaRPr lang="en-GB" altLang="zh-TW" sz="1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7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626" y="2924944"/>
            <a:ext cx="5621412" cy="30736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D97D2474-B338-E641-AF10-5F3AAB25A1CC}" type="slidenum">
              <a:rPr lang="de-DE" altLang="zh-TW" sz="1200">
                <a:solidFill>
                  <a:schemeClr val="bg2"/>
                </a:solidFill>
              </a:rPr>
              <a:pPr/>
              <a:t>13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函数服务应用场景</a:t>
            </a:r>
          </a:p>
        </p:txBody>
      </p:sp>
      <p:sp>
        <p:nvSpPr>
          <p:cNvPr id="46086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7"/>
          <a:stretch/>
        </p:blipFill>
        <p:spPr>
          <a:xfrm>
            <a:off x="3187626" y="836712"/>
            <a:ext cx="5621412" cy="18734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矩形标注 2"/>
          <p:cNvSpPr/>
          <p:nvPr/>
        </p:nvSpPr>
        <p:spPr bwMode="auto">
          <a:xfrm rot="16200000">
            <a:off x="701342" y="896375"/>
            <a:ext cx="1424435" cy="2036540"/>
          </a:xfrm>
          <a:prstGeom prst="wedgeRectCallout">
            <a:avLst>
              <a:gd name="adj1" fmla="val 10291"/>
              <a:gd name="adj2" fmla="val 79507"/>
            </a:avLst>
          </a:prstGeom>
          <a:solidFill>
            <a:srgbClr val="BC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375221" y="1284486"/>
            <a:ext cx="1964531" cy="1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125"/>
              </a:spcAft>
            </a:pPr>
            <a:r>
              <a: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场景</a:t>
            </a:r>
            <a:r>
              <a:rPr lang="zh-CN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一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DengXian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125"/>
              </a:spcAft>
            </a:pPr>
            <a:r>
              <a:rPr lang="zh-CN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应用</a:t>
            </a:r>
            <a:r>
              <a: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负载有显著的波峰</a:t>
            </a:r>
            <a:r>
              <a:rPr lang="zh-CN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波谷</a:t>
            </a:r>
            <a:endPara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DengXian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 rot="16200000">
            <a:off x="593159" y="3560946"/>
            <a:ext cx="1594334" cy="2174222"/>
          </a:xfrm>
          <a:prstGeom prst="wedgeRectCallout">
            <a:avLst>
              <a:gd name="adj1" fmla="val 8712"/>
              <a:gd name="adj2" fmla="val 71421"/>
            </a:avLst>
          </a:prstGeom>
          <a:solidFill>
            <a:srgbClr val="BC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16071" y="4035210"/>
            <a:ext cx="1748507" cy="121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125"/>
              </a:spcAft>
            </a:pPr>
            <a:r>
              <a: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场景二</a:t>
            </a:r>
            <a:endParaRPr lang="en-US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DengXian" charset="-122"/>
            </a:endParaRPr>
          </a:p>
          <a:p>
            <a:pPr algn="ctr" eaLnBrk="1" hangingPunct="1">
              <a:spcBef>
                <a:spcPts val="1200"/>
              </a:spcBef>
              <a:spcAft>
                <a:spcPts val="1125"/>
              </a:spcAft>
            </a:pPr>
            <a:r>
              <a:rPr lang="zh-CN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基于事件的数据处理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DengXian" charset="-122"/>
              </a:rPr>
              <a:t>。 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DengXian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11560" y="1642655"/>
            <a:ext cx="151216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516071" y="4437112"/>
            <a:ext cx="160765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32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487859" y="5373718"/>
            <a:ext cx="7880500" cy="514028"/>
          </a:xfrm>
          <a:prstGeom prst="rect">
            <a:avLst/>
          </a:prstGeom>
          <a:solidFill>
            <a:srgbClr val="BC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08888" y="3101771"/>
            <a:ext cx="3547100" cy="182807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774065" y="3101770"/>
            <a:ext cx="3547100" cy="1828079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732721" y="2595045"/>
            <a:ext cx="3588444" cy="514028"/>
          </a:xfrm>
          <a:prstGeom prst="rect">
            <a:avLst/>
          </a:prstGeom>
          <a:solidFill>
            <a:srgbClr val="BC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67544" y="2594041"/>
            <a:ext cx="3588444" cy="514028"/>
          </a:xfrm>
          <a:prstGeom prst="rect">
            <a:avLst/>
          </a:prstGeom>
          <a:solidFill>
            <a:srgbClr val="BC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62BAE4DC-23E4-9F4F-9C39-E55B372D370D}" type="slidenum">
              <a:rPr lang="de-DE" altLang="zh-TW" sz="1200">
                <a:solidFill>
                  <a:schemeClr val="bg2"/>
                </a:solidFill>
              </a:rPr>
              <a:pPr/>
              <a:t>14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6696075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收费标准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03213" y="908720"/>
            <a:ext cx="8405812" cy="9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zh-CN" sz="1600" dirty="0" err="1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Serverless</a:t>
            </a:r>
            <a:r>
              <a:rPr lang="en-US" altLang="zh-CN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服务需要给用户提供简洁的，易于预估的费用模型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，丰富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的计量指标和细粒度的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账单。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此外，好的产品设计还需要考虑到如何帮用户规避错误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zh-CN" altLang="en-US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592138" y="2594041"/>
            <a:ext cx="3352105" cy="51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亚马逊 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收费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</a:t>
            </a:r>
            <a:endParaRPr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7110" name="矩形 3"/>
          <p:cNvSpPr>
            <a:spLocks noChangeArrowheads="1"/>
          </p:cNvSpPr>
          <p:nvPr/>
        </p:nvSpPr>
        <p:spPr bwMode="auto">
          <a:xfrm>
            <a:off x="520130" y="3275046"/>
            <a:ext cx="3496121" cy="159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调用次数：每月前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 </a:t>
            </a:r>
            <a:r>
              <a:rPr lang="zh-CN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万个请求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免费，</a:t>
            </a:r>
            <a:r>
              <a:rPr lang="zh-CN" altLang="zh-CN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之后</a:t>
            </a:r>
            <a:r>
              <a:rPr lang="en-US" altLang="zh-CN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0.20 USD/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百万次</a:t>
            </a:r>
            <a:endParaRPr lang="en-US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执行时间：每月前 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400000GB-</a:t>
            </a:r>
            <a:r>
              <a:rPr lang="zh-CN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秒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免费，</a:t>
            </a:r>
            <a:r>
              <a:rPr lang="zh-CN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之后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0.00001667 USD/ GB-</a:t>
            </a:r>
            <a:r>
              <a:rPr lang="zh-CN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秒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zh-CN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8339" y="3257105"/>
            <a:ext cx="3512826" cy="146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次数：每月前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万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次请求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免费，之后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1.33 RMB/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百万次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ü"/>
            </a:pP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执行时间：每月前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400000GB-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秒免费，之后</a:t>
            </a:r>
            <a:r>
              <a:rPr lang="en-US" altLang="zh-CN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0.00011108 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RMB/GB-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秒 </a:t>
            </a:r>
          </a:p>
        </p:txBody>
      </p:sp>
      <p:sp>
        <p:nvSpPr>
          <p:cNvPr id="3" name="矩形 2"/>
          <p:cNvSpPr/>
          <p:nvPr/>
        </p:nvSpPr>
        <p:spPr>
          <a:xfrm>
            <a:off x="2230814" y="1988840"/>
            <a:ext cx="4575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收费</a:t>
            </a:r>
            <a:r>
              <a:rPr lang="zh-CN" altLang="en-US" sz="1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标准 </a:t>
            </a:r>
            <a:r>
              <a:rPr lang="en-US" altLang="zh-CN" sz="1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= </a:t>
            </a:r>
            <a:r>
              <a:rPr lang="zh-CN" altLang="en-US" sz="1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调用次数费用 </a:t>
            </a:r>
            <a:r>
              <a:rPr lang="en-US" altLang="zh-CN" sz="1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+ </a:t>
            </a:r>
            <a:r>
              <a:rPr lang="zh-CN" altLang="en-US" sz="1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执行时间费用 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50890" y="2604556"/>
            <a:ext cx="3352105" cy="51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阿里云函数计算收费标准</a:t>
            </a:r>
            <a:endParaRPr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83793" y="5373216"/>
            <a:ext cx="5688632" cy="51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华为云函数服务：目前没有公布价格，暂时免费</a:t>
            </a:r>
            <a:endParaRPr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流程图: 资料带 4"/>
          <p:cNvSpPr/>
          <p:nvPr/>
        </p:nvSpPr>
        <p:spPr bwMode="auto">
          <a:xfrm>
            <a:off x="4242164" y="3547234"/>
            <a:ext cx="371890" cy="184386"/>
          </a:xfrm>
          <a:prstGeom prst="flowChartPunchedTape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流程图: 资料带 16"/>
          <p:cNvSpPr/>
          <p:nvPr/>
        </p:nvSpPr>
        <p:spPr bwMode="auto">
          <a:xfrm>
            <a:off x="4242164" y="3748670"/>
            <a:ext cx="371890" cy="184386"/>
          </a:xfrm>
          <a:prstGeom prst="flowChartPunchedTape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6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9BE94D2F-43C2-A148-A36E-D785D745C7D0}" type="slidenum">
              <a:rPr lang="de-DE" altLang="zh-TW" sz="1200">
                <a:solidFill>
                  <a:schemeClr val="bg2"/>
                </a:solidFill>
              </a:rPr>
              <a:pPr/>
              <a:t>15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实现原理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架构  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charset="-122"/>
            </a:endParaRPr>
          </a:p>
        </p:txBody>
      </p:sp>
      <p:sp>
        <p:nvSpPr>
          <p:cNvPr id="48132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48133" name="图片 5" descr="b71849525acd2c15cc34caa76376c3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2" y="947082"/>
            <a:ext cx="8186107" cy="51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07855645-51AD-C245-B2DD-D054D874EAF4}" type="slidenum">
              <a:rPr lang="de-DE" altLang="zh-TW" sz="1200">
                <a:solidFill>
                  <a:schemeClr val="bg2"/>
                </a:solidFill>
              </a:rPr>
              <a:pPr/>
              <a:t>16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实现原理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事件触发  </a:t>
            </a:r>
            <a:endParaRPr lang="zh-CN" altLang="en-US" sz="3600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charset="-122"/>
            </a:endParaRPr>
          </a:p>
        </p:txBody>
      </p:sp>
      <p:sp>
        <p:nvSpPr>
          <p:cNvPr id="49156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49158" name="图片 6" descr="26f7780b1a1095eb723334dbff66d0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83851"/>
            <a:ext cx="7470973" cy="501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ECFEA749-17FD-0E48-BE74-DD50C7DD3932}" type="slidenum">
              <a:rPr lang="de-DE" altLang="zh-TW" sz="1200">
                <a:solidFill>
                  <a:schemeClr val="bg2"/>
                </a:solidFill>
              </a:rPr>
              <a:pPr/>
              <a:t>17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如何使用  </a:t>
            </a:r>
          </a:p>
        </p:txBody>
      </p:sp>
      <p:sp>
        <p:nvSpPr>
          <p:cNvPr id="50181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0" y="1484784"/>
            <a:ext cx="82670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ECFEA749-17FD-0E48-BE74-DD50C7DD3932}" type="slidenum">
              <a:rPr lang="de-DE" altLang="zh-TW" sz="1200">
                <a:solidFill>
                  <a:schemeClr val="bg2"/>
                </a:solidFill>
              </a:rPr>
              <a:pPr/>
              <a:t>18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系统演示  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554595" y="4735480"/>
            <a:ext cx="6049853" cy="880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华为云 函数工作流 介绍及演示：</a:t>
            </a:r>
            <a:endParaRPr lang="en-US" altLang="zh-CN" sz="16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en-US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demo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演示 结合</a:t>
            </a:r>
            <a:r>
              <a:rPr lang="en-US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OBS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编排函数，处理视频文件转码等操作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lang="en-US" altLang="zh-CN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181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2" name="组合 1"/>
          <p:cNvGrpSpPr/>
          <p:nvPr/>
        </p:nvGrpSpPr>
        <p:grpSpPr>
          <a:xfrm>
            <a:off x="455667" y="1317870"/>
            <a:ext cx="2026920" cy="1107996"/>
            <a:chOff x="7452320" y="1268760"/>
            <a:chExt cx="2026920" cy="1107996"/>
          </a:xfrm>
        </p:grpSpPr>
        <p:sp>
          <p:nvSpPr>
            <p:cNvPr id="6" name="圆角矩形 5"/>
            <p:cNvSpPr/>
            <p:nvPr/>
          </p:nvSpPr>
          <p:spPr>
            <a:xfrm>
              <a:off x="7651555" y="1317870"/>
              <a:ext cx="1628450" cy="1009776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8"/>
            <p:cNvSpPr txBox="1"/>
            <p:nvPr/>
          </p:nvSpPr>
          <p:spPr>
            <a:xfrm>
              <a:off x="7452320" y="1268760"/>
              <a:ext cx="20269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1D1913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6600" dirty="0">
                <a:solidFill>
                  <a:srgbClr val="1D1913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55667" y="2996952"/>
            <a:ext cx="2026920" cy="1107996"/>
            <a:chOff x="7452320" y="1268760"/>
            <a:chExt cx="2026920" cy="1107996"/>
          </a:xfrm>
        </p:grpSpPr>
        <p:sp>
          <p:nvSpPr>
            <p:cNvPr id="10" name="圆角矩形 9"/>
            <p:cNvSpPr/>
            <p:nvPr/>
          </p:nvSpPr>
          <p:spPr>
            <a:xfrm>
              <a:off x="7651555" y="1317870"/>
              <a:ext cx="1628450" cy="1009776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7452320" y="1268760"/>
              <a:ext cx="20269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1D1913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6600" dirty="0">
                <a:solidFill>
                  <a:srgbClr val="1D1913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5667" y="4653136"/>
            <a:ext cx="2026920" cy="1107996"/>
            <a:chOff x="7452320" y="1268760"/>
            <a:chExt cx="2026920" cy="1107996"/>
          </a:xfrm>
        </p:grpSpPr>
        <p:sp>
          <p:nvSpPr>
            <p:cNvPr id="13" name="圆角矩形 12"/>
            <p:cNvSpPr/>
            <p:nvPr/>
          </p:nvSpPr>
          <p:spPr>
            <a:xfrm>
              <a:off x="7651555" y="1317870"/>
              <a:ext cx="1628450" cy="1009776"/>
            </a:xfrm>
            <a:prstGeom prst="roundRect">
              <a:avLst>
                <a:gd name="adj" fmla="val 7741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3556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8"/>
            <p:cNvSpPr txBox="1"/>
            <p:nvPr/>
          </p:nvSpPr>
          <p:spPr>
            <a:xfrm>
              <a:off x="7452320" y="1268760"/>
              <a:ext cx="202692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1D1913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6600" dirty="0">
                <a:solidFill>
                  <a:srgbClr val="1D1913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27784" y="1194079"/>
            <a:ext cx="633670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华为云 </a:t>
            </a:r>
            <a:r>
              <a:rPr lang="zh-CN" altLang="en-US" sz="1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函数服务 操作演示：</a:t>
            </a:r>
            <a:endParaRPr lang="en-US" altLang="zh-CN" sz="16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新建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函数及功能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介绍（ </a:t>
            </a:r>
            <a:r>
              <a:rPr lang="en-US" altLang="zh-CN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演示</a:t>
            </a:r>
            <a:r>
              <a:rPr lang="en-US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demo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介绍，与</a:t>
            </a:r>
            <a:r>
              <a:rPr lang="en-US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OBS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配合使用。图片的处理服务</a:t>
            </a:r>
            <a:endParaRPr lang="en-US" altLang="zh-CN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27784" y="3096670"/>
            <a:ext cx="6120680" cy="83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阿里云 函数计算 操作演示：</a:t>
            </a:r>
            <a:endParaRPr lang="en-US" altLang="zh-CN" sz="1600" b="1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新建函数及样例演示 与</a:t>
            </a:r>
            <a:r>
              <a:rPr lang="en-US" altLang="zh-CN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OBS</a:t>
            </a:r>
            <a:r>
              <a:rPr lang="zh-CN" altLang="en-US" sz="1600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配合。根据网址抓取图片到本地。</a:t>
            </a:r>
            <a:endParaRPr lang="en-US" altLang="zh-CN" sz="1600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908720"/>
            <a:ext cx="3059832" cy="45365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/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endParaRPr lang="zh-CN" altLang="en-US" sz="2000">
              <a:solidFill>
                <a:schemeClr val="bg1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 dirty="0">
                <a:solidFill>
                  <a:schemeClr val="bg2"/>
                </a:solidFill>
              </a:rPr>
              <a:t>Page </a:t>
            </a:r>
            <a:fld id="{91D70EF7-AD17-B542-93A4-D1F029B77D66}" type="slidenum">
              <a:rPr lang="de-DE" altLang="zh-TW" sz="1200">
                <a:solidFill>
                  <a:schemeClr val="bg2"/>
                </a:solidFill>
              </a:rPr>
              <a:pPr/>
              <a:t>2</a:t>
            </a:fld>
            <a:endParaRPr lang="en-GB" altLang="zh-TW" sz="1200" dirty="0">
              <a:solidFill>
                <a:schemeClr val="bg2"/>
              </a:solidFill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419872" y="1053082"/>
            <a:ext cx="5564931" cy="417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概念介绍（什么是</a:t>
            </a:r>
            <a:r>
              <a:rPr lang="en-US" altLang="zh-CN" sz="18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serverless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FaaS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、函数服务</a:t>
            </a:r>
            <a:r>
              <a:rPr lang="zh-CN" altLang="en-US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发展趋势分析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优劣势分析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收费标准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实现原理</a:t>
            </a:r>
            <a:endParaRPr lang="en-US" altLang="zh-CN" sz="180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1" hangingPunct="1">
              <a:lnSpc>
                <a:spcPct val="200000"/>
              </a:lnSpc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演示</a:t>
            </a:r>
            <a:r>
              <a:rPr lang="zh-CN" altLang="en-US" sz="1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华为云和阿里云的函数服务）</a:t>
            </a:r>
            <a:endParaRPr lang="zh-CN" altLang="en-US" sz="1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5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12" name="文本框 5"/>
          <p:cNvSpPr txBox="1"/>
          <p:nvPr/>
        </p:nvSpPr>
        <p:spPr>
          <a:xfrm>
            <a:off x="1222667" y="1484784"/>
            <a:ext cx="1415772" cy="25867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</a:rPr>
              <a:t>目录</a:t>
            </a:r>
          </a:p>
        </p:txBody>
      </p:sp>
      <p:sp>
        <p:nvSpPr>
          <p:cNvPr id="13" name="文本框 6"/>
          <p:cNvSpPr txBox="1"/>
          <p:nvPr/>
        </p:nvSpPr>
        <p:spPr>
          <a:xfrm>
            <a:off x="745123" y="2715358"/>
            <a:ext cx="615553" cy="233598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</a:rPr>
              <a:t>contents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13EAFED1-A280-2D49-82FC-8090693CF0B9}" type="slidenum">
              <a:rPr lang="de-DE" altLang="zh-TW" sz="1200">
                <a:solidFill>
                  <a:schemeClr val="bg2"/>
                </a:solidFill>
              </a:rPr>
              <a:pPr/>
              <a:t>3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6769100" cy="71596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系统上线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总规避不了的问题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844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35845" name="Picture 2" descr="0d6e19bb10b0d9c8e6fb1852fb8bf8959965eb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8871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:\0_文档模版\PPT库\素材\3D小人\3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88495"/>
            <a:ext cx="1972816" cy="19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0_文档模版\PPT库\素材\3D小人\笔记本24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641874"/>
            <a:ext cx="1906826" cy="14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B3ED7932-0353-F04E-9BCE-149427482F07}" type="slidenum">
              <a:rPr lang="de-DE" altLang="zh-TW" sz="1200">
                <a:solidFill>
                  <a:schemeClr val="bg2"/>
                </a:solidFill>
              </a:rPr>
              <a:pPr/>
              <a:t>4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理想状态</a:t>
            </a:r>
            <a:endParaRPr lang="zh-CN" altLang="en-US" sz="2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868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pic>
        <p:nvPicPr>
          <p:cNvPr id="36869" name="Picture 2" descr="d0dcc1bb7192d25fa80c4e09c52e259f8b1e7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71167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95288" y="4808538"/>
            <a:ext cx="8405812" cy="719137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华文细黑" charset="-122"/>
                <a:ea typeface="华文细黑" charset="-122"/>
              </a:rPr>
              <a:t>Serverless</a:t>
            </a:r>
            <a:r>
              <a:rPr lang="zh-CN" altLang="en-US" sz="2000" dirty="0">
                <a:solidFill>
                  <a:schemeClr val="bg1"/>
                </a:solidFill>
                <a:latin typeface="华文细黑" charset="-122"/>
                <a:ea typeface="华文细黑" charset="-122"/>
              </a:rPr>
              <a:t>可以满足以上诉求。</a:t>
            </a:r>
          </a:p>
        </p:txBody>
      </p:sp>
      <p:pic>
        <p:nvPicPr>
          <p:cNvPr id="1028" name="Picture 4" descr="F:\0_文档模版\PPT库\素材\3D小人\da381664e9174fc8f63654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58" y="3271533"/>
            <a:ext cx="1478608" cy="146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63E68235-0BDE-1049-8A40-86B463F4051B}" type="slidenum">
              <a:rPr lang="de-DE" altLang="zh-TW" sz="1200">
                <a:solidFill>
                  <a:schemeClr val="bg2"/>
                </a:solidFill>
              </a:rPr>
              <a:pPr/>
              <a:t>5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demo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演示举例 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7892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211972" name="矩形 1"/>
          <p:cNvSpPr>
            <a:spLocks noChangeArrowheads="1"/>
          </p:cNvSpPr>
          <p:nvPr/>
        </p:nvSpPr>
        <p:spPr bwMode="auto">
          <a:xfrm>
            <a:off x="1484313" y="2020888"/>
            <a:ext cx="1919287" cy="438150"/>
          </a:xfrm>
          <a:prstGeom prst="rect">
            <a:avLst/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>
            <a:spLocks noChangeArrowheads="1"/>
          </p:cNvSpPr>
          <p:nvPr/>
        </p:nvSpPr>
        <p:spPr bwMode="auto">
          <a:xfrm>
            <a:off x="615950" y="3224213"/>
            <a:ext cx="1211263" cy="636587"/>
          </a:xfrm>
          <a:prstGeom prst="can">
            <a:avLst>
              <a:gd name="adj" fmla="val 25000"/>
            </a:avLst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OBS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Box 4"/>
          <p:cNvSpPr>
            <a:spLocks noChangeArrowheads="1"/>
          </p:cNvSpPr>
          <p:nvPr/>
        </p:nvSpPr>
        <p:spPr bwMode="auto">
          <a:xfrm>
            <a:off x="2798763" y="4910138"/>
            <a:ext cx="1209675" cy="636587"/>
          </a:xfrm>
          <a:prstGeom prst="can">
            <a:avLst>
              <a:gd name="adj" fmla="val 25000"/>
            </a:avLst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OBS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02338" y="1992313"/>
            <a:ext cx="1928812" cy="400050"/>
          </a:xfrm>
          <a:prstGeom prst="rect">
            <a:avLst/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function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 Box 4"/>
          <p:cNvSpPr>
            <a:spLocks noChangeArrowheads="1"/>
          </p:cNvSpPr>
          <p:nvPr/>
        </p:nvSpPr>
        <p:spPr bwMode="auto">
          <a:xfrm>
            <a:off x="5133975" y="3197225"/>
            <a:ext cx="1211263" cy="636588"/>
          </a:xfrm>
          <a:prstGeom prst="can">
            <a:avLst>
              <a:gd name="adj" fmla="val 25000"/>
            </a:avLst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OBS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 Box 4"/>
          <p:cNvSpPr>
            <a:spLocks noChangeArrowheads="1"/>
          </p:cNvSpPr>
          <p:nvPr/>
        </p:nvSpPr>
        <p:spPr bwMode="auto">
          <a:xfrm>
            <a:off x="7353300" y="4724400"/>
            <a:ext cx="1209675" cy="636588"/>
          </a:xfrm>
          <a:prstGeom prst="can">
            <a:avLst>
              <a:gd name="adj" fmla="val 25000"/>
            </a:avLst>
          </a:prstGeom>
          <a:solidFill>
            <a:srgbClr val="BC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OBS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/>
          <p:nvPr/>
        </p:nvCxnSpPr>
        <p:spPr bwMode="auto">
          <a:xfrm>
            <a:off x="4572000" y="1412875"/>
            <a:ext cx="36513" cy="44846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900" name="折角形 8"/>
          <p:cNvSpPr>
            <a:spLocks noChangeArrowheads="1"/>
          </p:cNvSpPr>
          <p:nvPr/>
        </p:nvSpPr>
        <p:spPr bwMode="auto">
          <a:xfrm>
            <a:off x="909638" y="4519613"/>
            <a:ext cx="623887" cy="623887"/>
          </a:xfrm>
          <a:prstGeom prst="foldedCorner">
            <a:avLst>
              <a:gd name="adj" fmla="val 16667"/>
            </a:avLst>
          </a:prstGeom>
          <a:solidFill>
            <a:srgbClr val="EAEAEA">
              <a:alpha val="8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9190" tIns="39596" rIns="79190" bIns="39596" anchor="ctr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900">
              <a:solidFill>
                <a:srgbClr val="000000"/>
              </a:solidFill>
              <a:latin typeface="FrutigerNext LT Regular" charset="0"/>
              <a:ea typeface="华文细黑" charset="-122"/>
            </a:endParaRPr>
          </a:p>
        </p:txBody>
      </p:sp>
      <p:sp>
        <p:nvSpPr>
          <p:cNvPr id="37901" name="Rectangle 3"/>
          <p:cNvSpPr>
            <a:spLocks noChangeArrowheads="1"/>
          </p:cNvSpPr>
          <p:nvPr/>
        </p:nvSpPr>
        <p:spPr bwMode="auto">
          <a:xfrm>
            <a:off x="735013" y="5132388"/>
            <a:ext cx="9572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>
                <a:solidFill>
                  <a:schemeClr val="bg2"/>
                </a:solidFill>
                <a:latin typeface="华文细黑" charset="-122"/>
                <a:ea typeface="华文细黑" charset="-122"/>
              </a:rPr>
              <a:t>大图片</a:t>
            </a:r>
          </a:p>
        </p:txBody>
      </p:sp>
      <p:sp>
        <p:nvSpPr>
          <p:cNvPr id="37902" name="折角形 22"/>
          <p:cNvSpPr>
            <a:spLocks noChangeArrowheads="1"/>
          </p:cNvSpPr>
          <p:nvPr/>
        </p:nvSpPr>
        <p:spPr bwMode="auto">
          <a:xfrm>
            <a:off x="3035300" y="3228975"/>
            <a:ext cx="623888" cy="623888"/>
          </a:xfrm>
          <a:prstGeom prst="foldedCorner">
            <a:avLst>
              <a:gd name="adj" fmla="val 16667"/>
            </a:avLst>
          </a:prstGeom>
          <a:solidFill>
            <a:srgbClr val="EAEAEA">
              <a:alpha val="8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9190" tIns="39596" rIns="79190" bIns="39596" anchor="ctr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900">
              <a:solidFill>
                <a:srgbClr val="000000"/>
              </a:solidFill>
              <a:latin typeface="FrutigerNext LT Regular" charset="0"/>
              <a:ea typeface="华文细黑" charset="-122"/>
            </a:endParaRPr>
          </a:p>
        </p:txBody>
      </p:sp>
      <p:sp>
        <p:nvSpPr>
          <p:cNvPr id="37903" name="Rectangle 3"/>
          <p:cNvSpPr>
            <a:spLocks noChangeArrowheads="1"/>
          </p:cNvSpPr>
          <p:nvPr/>
        </p:nvSpPr>
        <p:spPr bwMode="auto">
          <a:xfrm>
            <a:off x="2927350" y="3852863"/>
            <a:ext cx="955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>
                <a:solidFill>
                  <a:schemeClr val="bg2"/>
                </a:solidFill>
                <a:latin typeface="华文细黑" charset="-122"/>
                <a:ea typeface="华文细黑" charset="-122"/>
              </a:rPr>
              <a:t>小图片</a:t>
            </a:r>
          </a:p>
        </p:txBody>
      </p:sp>
      <p:sp>
        <p:nvSpPr>
          <p:cNvPr id="37904" name="折角形 24"/>
          <p:cNvSpPr>
            <a:spLocks noChangeArrowheads="1"/>
          </p:cNvSpPr>
          <p:nvPr/>
        </p:nvSpPr>
        <p:spPr bwMode="auto">
          <a:xfrm>
            <a:off x="5378450" y="4508500"/>
            <a:ext cx="623888" cy="623888"/>
          </a:xfrm>
          <a:prstGeom prst="foldedCorner">
            <a:avLst>
              <a:gd name="adj" fmla="val 16667"/>
            </a:avLst>
          </a:prstGeom>
          <a:solidFill>
            <a:srgbClr val="EAEAEA">
              <a:alpha val="8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9190" tIns="39596" rIns="79190" bIns="39596" anchor="ctr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900">
              <a:solidFill>
                <a:srgbClr val="000000"/>
              </a:solidFill>
              <a:latin typeface="FrutigerNext LT Regular" charset="0"/>
              <a:ea typeface="华文细黑" charset="-122"/>
            </a:endParaRPr>
          </a:p>
        </p:txBody>
      </p:sp>
      <p:sp>
        <p:nvSpPr>
          <p:cNvPr id="37905" name="Rectangle 3"/>
          <p:cNvSpPr>
            <a:spLocks noChangeArrowheads="1"/>
          </p:cNvSpPr>
          <p:nvPr/>
        </p:nvSpPr>
        <p:spPr bwMode="auto">
          <a:xfrm>
            <a:off x="5148263" y="5132388"/>
            <a:ext cx="11953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>
                <a:solidFill>
                  <a:schemeClr val="bg2"/>
                </a:solidFill>
                <a:latin typeface="华文细黑" charset="-122"/>
                <a:ea typeface="华文细黑" charset="-122"/>
              </a:rPr>
              <a:t>原始图片</a:t>
            </a:r>
          </a:p>
        </p:txBody>
      </p:sp>
      <p:sp>
        <p:nvSpPr>
          <p:cNvPr id="37906" name="折角形 29"/>
          <p:cNvSpPr>
            <a:spLocks noChangeArrowheads="1"/>
          </p:cNvSpPr>
          <p:nvPr/>
        </p:nvSpPr>
        <p:spPr bwMode="auto">
          <a:xfrm>
            <a:off x="7519988" y="3143250"/>
            <a:ext cx="622300" cy="623888"/>
          </a:xfrm>
          <a:prstGeom prst="foldedCorner">
            <a:avLst>
              <a:gd name="adj" fmla="val 16667"/>
            </a:avLst>
          </a:prstGeom>
          <a:solidFill>
            <a:srgbClr val="EAEAEA">
              <a:alpha val="8588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9190" tIns="39596" rIns="79190" bIns="39596" anchor="ctr"/>
          <a:lstStyle>
            <a:lvl1pPr defTabSz="801688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01688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01688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900">
              <a:solidFill>
                <a:srgbClr val="000000"/>
              </a:solidFill>
              <a:latin typeface="FrutigerNext LT Regular" charset="0"/>
              <a:ea typeface="华文细黑" charset="-122"/>
            </a:endParaRPr>
          </a:p>
        </p:txBody>
      </p:sp>
      <p:sp>
        <p:nvSpPr>
          <p:cNvPr id="37907" name="Rectangle 3"/>
          <p:cNvSpPr>
            <a:spLocks noChangeArrowheads="1"/>
          </p:cNvSpPr>
          <p:nvPr/>
        </p:nvSpPr>
        <p:spPr bwMode="auto">
          <a:xfrm>
            <a:off x="7142163" y="3767138"/>
            <a:ext cx="1511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>
                <a:solidFill>
                  <a:schemeClr val="bg2"/>
                </a:solidFill>
                <a:latin typeface="华文细黑" charset="-122"/>
                <a:ea typeface="华文细黑" charset="-122"/>
              </a:rPr>
              <a:t>带水印图片</a:t>
            </a:r>
          </a:p>
        </p:txBody>
      </p:sp>
      <p:sp>
        <p:nvSpPr>
          <p:cNvPr id="37908" name="Rectangle 3"/>
          <p:cNvSpPr>
            <a:spLocks noChangeArrowheads="1"/>
          </p:cNvSpPr>
          <p:nvPr/>
        </p:nvSpPr>
        <p:spPr bwMode="auto">
          <a:xfrm>
            <a:off x="1547813" y="1268413"/>
            <a:ext cx="1865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di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 b="1">
                <a:solidFill>
                  <a:srgbClr val="000000"/>
                </a:solidFill>
                <a:latin typeface="华文细黑" charset="-122"/>
                <a:ea typeface="华文细黑" charset="-122"/>
              </a:rPr>
              <a:t>图片压缩服务</a:t>
            </a:r>
          </a:p>
        </p:txBody>
      </p:sp>
      <p:sp>
        <p:nvSpPr>
          <p:cNvPr id="37909" name="Rectangle 3"/>
          <p:cNvSpPr>
            <a:spLocks noChangeArrowheads="1"/>
          </p:cNvSpPr>
          <p:nvPr/>
        </p:nvSpPr>
        <p:spPr bwMode="auto">
          <a:xfrm>
            <a:off x="6011863" y="1268413"/>
            <a:ext cx="1866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dist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Font typeface="Wingdings" charset="2"/>
              <a:buNone/>
            </a:pPr>
            <a:r>
              <a:rPr lang="zh-CN" altLang="en-US" sz="1800" b="1">
                <a:solidFill>
                  <a:srgbClr val="000000"/>
                </a:solidFill>
                <a:latin typeface="华文细黑" charset="-122"/>
                <a:ea typeface="华文细黑" charset="-122"/>
              </a:rPr>
              <a:t>图片水印服务</a:t>
            </a:r>
          </a:p>
        </p:txBody>
      </p:sp>
      <p:cxnSp>
        <p:nvCxnSpPr>
          <p:cNvPr id="28" name="直线箭头连接符 27"/>
          <p:cNvCxnSpPr>
            <a:cxnSpLocks noChangeShapeType="1"/>
            <a:stCxn id="37900" idx="0"/>
          </p:cNvCxnSpPr>
          <p:nvPr/>
        </p:nvCxnSpPr>
        <p:spPr bwMode="auto">
          <a:xfrm flipH="1" flipV="1">
            <a:off x="1222375" y="4076700"/>
            <a:ext cx="0" cy="442913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线箭头连接符 38"/>
          <p:cNvCxnSpPr>
            <a:cxnSpLocks noChangeShapeType="1"/>
          </p:cNvCxnSpPr>
          <p:nvPr/>
        </p:nvCxnSpPr>
        <p:spPr bwMode="auto">
          <a:xfrm>
            <a:off x="3403600" y="4321175"/>
            <a:ext cx="0" cy="454025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线箭头连接符 39"/>
          <p:cNvCxnSpPr>
            <a:cxnSpLocks noChangeShapeType="1"/>
          </p:cNvCxnSpPr>
          <p:nvPr/>
        </p:nvCxnSpPr>
        <p:spPr bwMode="auto">
          <a:xfrm flipH="1" flipV="1">
            <a:off x="5732463" y="4005263"/>
            <a:ext cx="0" cy="442912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线箭头连接符 43"/>
          <p:cNvCxnSpPr>
            <a:cxnSpLocks noChangeShapeType="1"/>
          </p:cNvCxnSpPr>
          <p:nvPr/>
        </p:nvCxnSpPr>
        <p:spPr bwMode="auto">
          <a:xfrm>
            <a:off x="7920038" y="4189413"/>
            <a:ext cx="11112" cy="442912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线箭头连接符 52"/>
          <p:cNvCxnSpPr>
            <a:cxnSpLocks noChangeShapeType="1"/>
          </p:cNvCxnSpPr>
          <p:nvPr/>
        </p:nvCxnSpPr>
        <p:spPr bwMode="auto">
          <a:xfrm flipV="1">
            <a:off x="1600200" y="2568575"/>
            <a:ext cx="452438" cy="596900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线箭头连接符 53"/>
          <p:cNvCxnSpPr>
            <a:cxnSpLocks noChangeShapeType="1"/>
          </p:cNvCxnSpPr>
          <p:nvPr/>
        </p:nvCxnSpPr>
        <p:spPr bwMode="auto">
          <a:xfrm>
            <a:off x="2854325" y="2552700"/>
            <a:ext cx="452438" cy="557213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线箭头连接符 54"/>
          <p:cNvCxnSpPr>
            <a:cxnSpLocks noChangeShapeType="1"/>
          </p:cNvCxnSpPr>
          <p:nvPr/>
        </p:nvCxnSpPr>
        <p:spPr bwMode="auto">
          <a:xfrm flipV="1">
            <a:off x="6048375" y="2476500"/>
            <a:ext cx="452438" cy="595313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线箭头连接符 55"/>
          <p:cNvCxnSpPr>
            <a:cxnSpLocks noChangeShapeType="1"/>
          </p:cNvCxnSpPr>
          <p:nvPr/>
        </p:nvCxnSpPr>
        <p:spPr bwMode="auto">
          <a:xfrm>
            <a:off x="7300913" y="2459038"/>
            <a:ext cx="454025" cy="557212"/>
          </a:xfrm>
          <a:prstGeom prst="straightConnector1">
            <a:avLst/>
          </a:prstGeom>
          <a:noFill/>
          <a:ln w="38100">
            <a:solidFill>
              <a:srgbClr val="979797"/>
            </a:solidFill>
            <a:round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文本框 47"/>
          <p:cNvSpPr txBox="1">
            <a:spLocks noChangeArrowheads="1"/>
          </p:cNvSpPr>
          <p:nvPr/>
        </p:nvSpPr>
        <p:spPr bwMode="auto">
          <a:xfrm>
            <a:off x="804863" y="5589588"/>
            <a:ext cx="88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rgbClr val="C00000"/>
                </a:solidFill>
              </a:rPr>
              <a:t>Start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7919" name="文本框 57"/>
          <p:cNvSpPr txBox="1">
            <a:spLocks noChangeArrowheads="1"/>
          </p:cNvSpPr>
          <p:nvPr/>
        </p:nvSpPr>
        <p:spPr bwMode="auto">
          <a:xfrm>
            <a:off x="3048000" y="558958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rgbClr val="C00000"/>
                </a:solidFill>
              </a:rPr>
              <a:t>End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7920" name="文本框 58"/>
          <p:cNvSpPr txBox="1">
            <a:spLocks noChangeArrowheads="1"/>
          </p:cNvSpPr>
          <p:nvPr/>
        </p:nvSpPr>
        <p:spPr bwMode="auto">
          <a:xfrm>
            <a:off x="5307013" y="5591175"/>
            <a:ext cx="887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rgbClr val="C00000"/>
                </a:solidFill>
              </a:rPr>
              <a:t>Start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37921" name="文本框 59"/>
          <p:cNvSpPr txBox="1">
            <a:spLocks noChangeArrowheads="1"/>
          </p:cNvSpPr>
          <p:nvPr/>
        </p:nvSpPr>
        <p:spPr bwMode="auto">
          <a:xfrm>
            <a:off x="7608888" y="5591175"/>
            <a:ext cx="765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kumimoji="1" lang="en-US" altLang="zh-CN" sz="2400" b="1">
                <a:solidFill>
                  <a:srgbClr val="C00000"/>
                </a:solidFill>
              </a:rPr>
              <a:t>End</a:t>
            </a:r>
            <a:endParaRPr kumimoji="1"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72B5C55A-35D3-9046-8BAA-F1CDF9B2E8BE}" type="slidenum">
              <a:rPr lang="de-DE" altLang="zh-TW" sz="1200">
                <a:solidFill>
                  <a:schemeClr val="bg2"/>
                </a:solidFill>
              </a:rPr>
              <a:pPr/>
              <a:t>6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4876800" cy="715962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什么是</a:t>
            </a:r>
            <a:r>
              <a:rPr lang="en-US" altLang="zh-CN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serverless</a:t>
            </a:r>
            <a:r>
              <a:rPr lang="zh-CN" altLang="en-US" sz="360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 </a:t>
            </a:r>
            <a:r>
              <a:rPr lang="zh-CN" altLang="en-US" sz="260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" y="930174"/>
            <a:ext cx="796900" cy="717210"/>
          </a:xfrm>
          <a:prstGeom prst="rect">
            <a:avLst/>
          </a:prstGeom>
        </p:spPr>
      </p:pic>
      <p:pic>
        <p:nvPicPr>
          <p:cNvPr id="5122" name="Picture 2" descr="https://t11.baidu.com/it/u=3540281017,2736488349&amp;fm=173&amp;s=54107C3A4D1F40C80A4994CA0200D0B0&amp;w=640&amp;h=569&amp;im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6243"/>
            <a:ext cx="4332312" cy="423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403648" y="869811"/>
            <a:ext cx="7344816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目前也没有权威和官方的定义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Serverless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可以指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应用的开发不再需要考虑服务器这样的硬件基础设施，基于</a:t>
            </a:r>
            <a:r>
              <a:rPr lang="en-US" altLang="zh-CN" sz="16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Serverless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架构的应用主要依赖于第三提供的后端服务（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BaaS) </a:t>
            </a:r>
            <a:r>
              <a:rPr lang="zh-CN" altLang="en-US" sz="16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和应用逻辑运行容器（</a:t>
            </a:r>
            <a:r>
              <a:rPr lang="en-US" altLang="zh-CN" sz="16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FaaS</a:t>
            </a:r>
            <a:r>
              <a:rPr lang="en-US" altLang="zh-CN" sz="1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6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折角形 3"/>
          <p:cNvSpPr/>
          <p:nvPr/>
        </p:nvSpPr>
        <p:spPr bwMode="auto">
          <a:xfrm>
            <a:off x="543540" y="1932087"/>
            <a:ext cx="3740428" cy="4233217"/>
          </a:xfrm>
          <a:prstGeom prst="foldedCorner">
            <a:avLst>
              <a:gd name="adj" fmla="val 864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3290" y="2183953"/>
            <a:ext cx="35986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Helvetica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年</a:t>
            </a:r>
            <a:r>
              <a:rPr lang="en-US" altLang="zh-CN" sz="1200" dirty="0">
                <a:solidFill>
                  <a:srgbClr val="000000"/>
                </a:solidFill>
                <a:latin typeface="Helvetica" charset="0"/>
              </a:rPr>
              <a:t>8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月， </a:t>
            </a:r>
            <a:r>
              <a:rPr lang="en-US" altLang="zh-CN" sz="1200" dirty="0" err="1" smtClean="0">
                <a:solidFill>
                  <a:srgbClr val="000000"/>
                </a:solidFill>
                <a:latin typeface="Helvetica" charset="0"/>
              </a:rPr>
              <a:t>martinfowler.com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对</a:t>
            </a:r>
            <a:r>
              <a:rPr lang="en-US" altLang="zh-CN" sz="1200" dirty="0" err="1" smtClean="0">
                <a:solidFill>
                  <a:srgbClr val="000000"/>
                </a:solidFill>
                <a:latin typeface="Helvetica" charset="0"/>
              </a:rPr>
              <a:t>Serverless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描述了两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个互相有重叠的概念：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err="1">
                <a:solidFill>
                  <a:srgbClr val="000000"/>
                </a:solidFill>
                <a:latin typeface="Helvetica" charset="0"/>
              </a:rPr>
              <a:t>Serverless</a:t>
            </a:r>
            <a:r>
              <a:rPr lang="en-US" altLang="zh-CN" sz="1200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最早用于描述那些大部分或者完全依赖于第三方（云端）应用或服务来管理服务器端逻辑和状态的应用，这些应用通常是富客户端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应用，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他们建立在云端服务生态之上，包括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数据库、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账号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系统等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。这些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服务称为 </a:t>
            </a:r>
            <a:r>
              <a:rPr lang="en-US" altLang="zh-CN" sz="1200" dirty="0" smtClean="0">
                <a:solidFill>
                  <a:srgbClr val="000000"/>
                </a:solidFill>
                <a:latin typeface="Helvetica" charset="0"/>
              </a:rPr>
              <a:t>BaaS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。</a:t>
            </a:r>
            <a:endParaRPr lang="zh-CN" altLang="en-US" sz="1200" dirty="0">
              <a:solidFill>
                <a:srgbClr val="000000"/>
              </a:solidFill>
              <a:latin typeface="Helvetica" charset="0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200" dirty="0" err="1">
                <a:solidFill>
                  <a:srgbClr val="000000"/>
                </a:solidFill>
                <a:latin typeface="Helvetica" charset="0"/>
              </a:rPr>
              <a:t>Serverless</a:t>
            </a:r>
            <a:r>
              <a:rPr lang="en-US" altLang="zh-CN" sz="1200" dirty="0">
                <a:solidFill>
                  <a:srgbClr val="000000"/>
                </a:solidFill>
                <a:latin typeface="Helvetica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还可以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指：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应用的一部分服务端逻辑依然由开发者完成，但是不像传统架构那样运行在一个无状态的计算容器中，而是由事件驱动、短时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执行、</a:t>
            </a:r>
            <a:r>
              <a:rPr lang="zh-CN" altLang="en-US" sz="1200" dirty="0">
                <a:solidFill>
                  <a:srgbClr val="000000"/>
                </a:solidFill>
                <a:latin typeface="Helvetica" charset="0"/>
              </a:rPr>
              <a:t>完全由第三方管理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。这些服务称为 </a:t>
            </a:r>
            <a:r>
              <a:rPr lang="en-US" altLang="zh-CN" sz="1200" dirty="0" err="1" smtClean="0">
                <a:solidFill>
                  <a:srgbClr val="000000"/>
                </a:solidFill>
                <a:latin typeface="Helvetica" charset="0"/>
              </a:rPr>
              <a:t>FaaS</a:t>
            </a:r>
            <a:r>
              <a:rPr lang="zh-CN" altLang="en-US" sz="1200" dirty="0" smtClean="0">
                <a:solidFill>
                  <a:srgbClr val="000000"/>
                </a:solidFill>
                <a:latin typeface="Helvetica" charset="0"/>
              </a:rPr>
              <a:t>。</a:t>
            </a:r>
            <a:r>
              <a:rPr lang="en-US" altLang="zh-CN" sz="1200" u="sng" dirty="0">
                <a:solidFill>
                  <a:srgbClr val="C00000"/>
                </a:solidFill>
                <a:latin typeface="Helvetica" charset="0"/>
              </a:rPr>
              <a:t>AWS Lambda </a:t>
            </a:r>
            <a:r>
              <a:rPr lang="zh-CN" altLang="en-US" sz="1200" u="sng" dirty="0" smtClean="0">
                <a:solidFill>
                  <a:srgbClr val="C00000"/>
                </a:solidFill>
                <a:latin typeface="Helvetica" charset="0"/>
              </a:rPr>
              <a:t>是目前的热门 </a:t>
            </a:r>
            <a:r>
              <a:rPr lang="en-US" altLang="zh-CN" sz="1200" u="sng" dirty="0" err="1">
                <a:solidFill>
                  <a:srgbClr val="C00000"/>
                </a:solidFill>
                <a:latin typeface="Helvetica" charset="0"/>
              </a:rPr>
              <a:t>FaaS</a:t>
            </a:r>
            <a:r>
              <a:rPr lang="en-US" altLang="zh-CN" sz="1200" u="sng" dirty="0">
                <a:solidFill>
                  <a:srgbClr val="C00000"/>
                </a:solidFill>
                <a:latin typeface="Helvetica" charset="0"/>
              </a:rPr>
              <a:t> </a:t>
            </a:r>
            <a:r>
              <a:rPr lang="zh-CN" altLang="en-US" sz="1200" u="sng" dirty="0">
                <a:solidFill>
                  <a:srgbClr val="C00000"/>
                </a:solidFill>
                <a:latin typeface="Helvetica" charset="0"/>
              </a:rPr>
              <a:t>实现之一</a:t>
            </a:r>
            <a:r>
              <a:rPr lang="zh-CN" altLang="en-US" sz="1200" u="sng" dirty="0" smtClean="0">
                <a:solidFill>
                  <a:srgbClr val="C00000"/>
                </a:solidFill>
                <a:latin typeface="Helvetica" charset="0"/>
              </a:rPr>
              <a:t>。华为云的函数服务也是这种模式。</a:t>
            </a:r>
            <a:endParaRPr lang="zh-CN" altLang="en-US" sz="1200" b="0" i="0" u="sng" dirty="0">
              <a:solidFill>
                <a:srgbClr val="C00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91D70EF7-AD17-B542-93A4-D1F029B77D66}" type="slidenum">
              <a:rPr lang="de-DE" altLang="zh-TW" sz="1200">
                <a:solidFill>
                  <a:schemeClr val="bg2"/>
                </a:solidFill>
              </a:rPr>
              <a:pPr/>
              <a:t>7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8641084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云平台的“彩虹”，总有你喜欢的色彩</a:t>
            </a:r>
          </a:p>
        </p:txBody>
      </p:sp>
      <p:pic>
        <p:nvPicPr>
          <p:cNvPr id="1026" name="Picture 2" descr="https://t10.baidu.com/it/u=3057701265,1370512057&amp;fm=173&amp;s=B81561D8105094770CEC63320300E012&amp;w=640&amp;h=247&amp;im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2" y="764704"/>
            <a:ext cx="820949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在基础设施平台上配置应用程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42" y="4458009"/>
            <a:ext cx="1721950" cy="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基础设施平台上的应用平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9" y="4464094"/>
            <a:ext cx="1732736" cy="9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基础设施平台上的容器平台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4"/>
          <a:stretch/>
        </p:blipFill>
        <p:spPr bwMode="auto">
          <a:xfrm>
            <a:off x="4984139" y="4005064"/>
            <a:ext cx="1760241" cy="8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计算机集群上的容器平台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0"/>
          <a:stretch/>
        </p:blipFill>
        <p:spPr bwMode="auto">
          <a:xfrm>
            <a:off x="4967206" y="5301208"/>
            <a:ext cx="1762160" cy="60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基础设施平台上容器平台上的功能平台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73" y="4383506"/>
            <a:ext cx="1768392" cy="9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67252" y="5496090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3333"/>
                </a:solidFill>
                <a:latin typeface="微软雅黑" charset="-122"/>
              </a:rPr>
              <a:t>基础设施平台上的应用平台</a:t>
            </a:r>
            <a:endParaRPr lang="zh-CN" altLang="en-US" sz="1100" dirty="0"/>
          </a:p>
        </p:txBody>
      </p:sp>
      <p:sp>
        <p:nvSpPr>
          <p:cNvPr id="4" name="矩形 3"/>
          <p:cNvSpPr/>
          <p:nvPr/>
        </p:nvSpPr>
        <p:spPr>
          <a:xfrm>
            <a:off x="4909567" y="4896899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3333"/>
                </a:solidFill>
                <a:latin typeface="微软雅黑" charset="-122"/>
              </a:rPr>
              <a:t>基础设施平台上的容器平台</a:t>
            </a:r>
            <a:endParaRPr lang="zh-CN" altLang="en-US" sz="1100" dirty="0"/>
          </a:p>
        </p:txBody>
      </p:sp>
      <p:sp>
        <p:nvSpPr>
          <p:cNvPr id="5" name="矩形 4"/>
          <p:cNvSpPr/>
          <p:nvPr/>
        </p:nvSpPr>
        <p:spPr>
          <a:xfrm>
            <a:off x="6895599" y="5436176"/>
            <a:ext cx="18909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>
                <a:solidFill>
                  <a:srgbClr val="333333"/>
                </a:solidFill>
                <a:latin typeface="微软雅黑" charset="-122"/>
              </a:rPr>
              <a:t>基础设施平台上容器平台</a:t>
            </a:r>
            <a:r>
              <a:rPr lang="zh-CN" altLang="en-US" sz="1100" dirty="0" smtClean="0">
                <a:solidFill>
                  <a:srgbClr val="333333"/>
                </a:solidFill>
                <a:latin typeface="微软雅黑" charset="-122"/>
              </a:rPr>
              <a:t>上</a:t>
            </a:r>
            <a:endParaRPr lang="en-US" altLang="zh-CN" sz="1100" dirty="0" smtClean="0">
              <a:solidFill>
                <a:srgbClr val="333333"/>
              </a:solidFill>
              <a:latin typeface="微软雅黑" charset="-122"/>
            </a:endParaRPr>
          </a:p>
          <a:p>
            <a:pPr algn="ctr"/>
            <a:r>
              <a:rPr lang="zh-CN" altLang="en-US" sz="1100" dirty="0" smtClean="0">
                <a:solidFill>
                  <a:srgbClr val="333333"/>
                </a:solidFill>
                <a:latin typeface="微软雅黑" charset="-122"/>
              </a:rPr>
              <a:t>的</a:t>
            </a:r>
            <a:r>
              <a:rPr lang="zh-CN" altLang="en-US" sz="1100" dirty="0">
                <a:solidFill>
                  <a:srgbClr val="333333"/>
                </a:solidFill>
                <a:latin typeface="微软雅黑" charset="-122"/>
              </a:rPr>
              <a:t>功能平台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2591758" y="5511326"/>
            <a:ext cx="20185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>
                <a:solidFill>
                  <a:srgbClr val="333333"/>
                </a:solidFill>
                <a:latin typeface="微软雅黑" charset="-122"/>
              </a:rPr>
              <a:t>基础设施平台上配置应用程序</a:t>
            </a:r>
            <a:endParaRPr lang="zh-CN" altLang="en-US" sz="1100"/>
          </a:p>
        </p:txBody>
      </p:sp>
      <p:sp>
        <p:nvSpPr>
          <p:cNvPr id="16" name="矩形 15"/>
          <p:cNvSpPr/>
          <p:nvPr/>
        </p:nvSpPr>
        <p:spPr>
          <a:xfrm>
            <a:off x="5007983" y="5975702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333333"/>
                </a:solidFill>
                <a:latin typeface="微软雅黑" charset="-122"/>
              </a:rPr>
              <a:t>计算机集群上的容器平台</a:t>
            </a:r>
            <a:endParaRPr lang="zh-CN" altLang="en-US" sz="11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589477" y="568569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6" name="肘形连接符 5"/>
          <p:cNvCxnSpPr>
            <a:stCxn id="2054" idx="3"/>
            <a:endCxn id="2050" idx="1"/>
          </p:cNvCxnSpPr>
          <p:nvPr/>
        </p:nvCxnSpPr>
        <p:spPr bwMode="auto">
          <a:xfrm flipV="1">
            <a:off x="2293895" y="4941590"/>
            <a:ext cx="484147" cy="911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  <p:cxnSp>
        <p:nvCxnSpPr>
          <p:cNvPr id="18" name="肘形连接符 17"/>
          <p:cNvCxnSpPr>
            <a:stCxn id="2050" idx="3"/>
            <a:endCxn id="2056" idx="1"/>
          </p:cNvCxnSpPr>
          <p:nvPr/>
        </p:nvCxnSpPr>
        <p:spPr bwMode="auto">
          <a:xfrm flipV="1">
            <a:off x="4499992" y="4446436"/>
            <a:ext cx="484147" cy="495154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  <p:cxnSp>
        <p:nvCxnSpPr>
          <p:cNvPr id="21" name="肘形连接符 20"/>
          <p:cNvCxnSpPr>
            <a:stCxn id="2050" idx="3"/>
            <a:endCxn id="2058" idx="1"/>
          </p:cNvCxnSpPr>
          <p:nvPr/>
        </p:nvCxnSpPr>
        <p:spPr bwMode="auto">
          <a:xfrm>
            <a:off x="4499992" y="4941590"/>
            <a:ext cx="467214" cy="664088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  <p:cxnSp>
        <p:nvCxnSpPr>
          <p:cNvPr id="24" name="肘形连接符 23"/>
          <p:cNvCxnSpPr>
            <a:stCxn id="2058" idx="3"/>
            <a:endCxn id="2060" idx="1"/>
          </p:cNvCxnSpPr>
          <p:nvPr/>
        </p:nvCxnSpPr>
        <p:spPr bwMode="auto">
          <a:xfrm flipV="1">
            <a:off x="6729366" y="4880130"/>
            <a:ext cx="257007" cy="725548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  <p:cxnSp>
        <p:nvCxnSpPr>
          <p:cNvPr id="27" name="肘形连接符 26"/>
          <p:cNvCxnSpPr>
            <a:stCxn id="2056" idx="3"/>
            <a:endCxn id="2060" idx="1"/>
          </p:cNvCxnSpPr>
          <p:nvPr/>
        </p:nvCxnSpPr>
        <p:spPr bwMode="auto">
          <a:xfrm>
            <a:off x="6744380" y="4446436"/>
            <a:ext cx="241993" cy="43369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293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https://segmentfault.com/img/remote/1460000012042637?w=638&amp;h=359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64" y="3501008"/>
            <a:ext cx="5190763" cy="264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五边形 1"/>
          <p:cNvSpPr/>
          <p:nvPr/>
        </p:nvSpPr>
        <p:spPr bwMode="auto">
          <a:xfrm>
            <a:off x="721047" y="1340768"/>
            <a:ext cx="4066977" cy="612068"/>
          </a:xfrm>
          <a:prstGeom prst="homePlat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91D70EF7-AD17-B542-93A4-D1F029B77D66}" type="slidenum">
              <a:rPr lang="de-DE" altLang="zh-TW" sz="1200">
                <a:solidFill>
                  <a:schemeClr val="bg2"/>
                </a:solidFill>
              </a:rPr>
              <a:pPr/>
              <a:t>8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7632972" cy="71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云计算发展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——</a:t>
            </a:r>
            <a:r>
              <a:rPr lang="zh-CN" altLang="en-US" sz="3600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平台在加速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1205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grpSp>
        <p:nvGrpSpPr>
          <p:cNvPr id="28" name="Group 7"/>
          <p:cNvGrpSpPr/>
          <p:nvPr/>
        </p:nvGrpSpPr>
        <p:grpSpPr>
          <a:xfrm>
            <a:off x="683568" y="2184956"/>
            <a:ext cx="7560813" cy="2996364"/>
            <a:chOff x="891983" y="1060511"/>
            <a:chExt cx="7144008" cy="2831183"/>
          </a:xfrm>
        </p:grpSpPr>
        <p:sp>
          <p:nvSpPr>
            <p:cNvPr id="29" name="L-Shape 8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"/>
            <p:cNvSpPr/>
            <p:nvPr/>
          </p:nvSpPr>
          <p:spPr>
            <a:xfrm>
              <a:off x="1056118" y="2582298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</p:txBody>
        </p:sp>
        <p:sp>
          <p:nvSpPr>
            <p:cNvPr id="31" name="Isosceles Triangle 10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2" name="L-Shape 11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3" name="Freeform 12"/>
            <p:cNvSpPr/>
            <p:nvPr/>
          </p:nvSpPr>
          <p:spPr>
            <a:xfrm>
              <a:off x="2884812" y="2129786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</p:txBody>
        </p:sp>
        <p:sp>
          <p:nvSpPr>
            <p:cNvPr id="34" name="Isosceles Triangle 13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5" name="L-Shape 14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6" name="Freeform 15"/>
            <p:cNvSpPr/>
            <p:nvPr/>
          </p:nvSpPr>
          <p:spPr>
            <a:xfrm>
              <a:off x="4713506" y="1677274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</p:txBody>
        </p:sp>
        <p:sp>
          <p:nvSpPr>
            <p:cNvPr id="37" name="Isosceles Triangle 16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8" name="L-Shape 17"/>
            <p:cNvSpPr/>
            <p:nvPr/>
          </p:nvSpPr>
          <p:spPr>
            <a:xfrm rot="5400000">
              <a:off x="6708184" y="730391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sp>
        <p:sp>
          <p:nvSpPr>
            <p:cNvPr id="39" name="Freeform 18"/>
            <p:cNvSpPr/>
            <p:nvPr/>
          </p:nvSpPr>
          <p:spPr>
            <a:xfrm>
              <a:off x="6542199" y="1224762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  <a:p>
              <a:pPr marL="0" marR="0" lvl="0" indent="0" algn="ctr" defTabSz="711182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"/>
              </a:endParaRPr>
            </a:p>
          </p:txBody>
        </p:sp>
      </p:grp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35668" y="3049591"/>
            <a:ext cx="175341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传统数据中心</a:t>
            </a:r>
            <a:endParaRPr lang="zh-CN" altLang="en-US" sz="1600" b="1" dirty="0">
              <a:solidFill>
                <a:srgbClr val="C00000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502573" y="2392971"/>
            <a:ext cx="1753410" cy="6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虚拟化技术</a:t>
            </a:r>
            <a:endParaRPr lang="en-US" altLang="zh-CN" sz="1600" b="1" dirty="0">
              <a:solidFill>
                <a:srgbClr val="C00000"/>
              </a:solidFill>
              <a:latin typeface="华文细黑" charset="-122"/>
              <a:ea typeface="华文细黑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云数据中心</a:t>
            </a:r>
            <a:endParaRPr lang="zh-CN" altLang="en-US" sz="1600" b="1" dirty="0">
              <a:solidFill>
                <a:srgbClr val="C00000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881915" y="2132856"/>
            <a:ext cx="117493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容器</a:t>
            </a:r>
            <a:endParaRPr lang="zh-CN" altLang="en-US" sz="1600" b="1" dirty="0">
              <a:solidFill>
                <a:srgbClr val="C00000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6623648" y="1700808"/>
            <a:ext cx="14833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F a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a</a:t>
            </a:r>
            <a:r>
              <a:rPr lang="en-US" altLang="zh-CN" sz="1600" b="1" dirty="0" smtClean="0">
                <a:solidFill>
                  <a:srgbClr val="C00000"/>
                </a:solidFill>
                <a:latin typeface="华文细黑" charset="-122"/>
                <a:ea typeface="华文细黑" charset="-122"/>
              </a:rPr>
              <a:t> S</a:t>
            </a:r>
            <a:endParaRPr lang="zh-CN" altLang="en-US" sz="1600" b="1" dirty="0">
              <a:solidFill>
                <a:srgbClr val="C00000"/>
              </a:solidFill>
              <a:latin typeface="华文细黑" charset="-122"/>
              <a:ea typeface="华文细黑" charset="-122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1026161" y="3926772"/>
            <a:ext cx="1408553" cy="7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部署：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en-US" altLang="zh-CN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个年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988703" y="3428032"/>
            <a:ext cx="1427336" cy="7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个月</a:t>
            </a:r>
            <a:endParaRPr lang="en-US" altLang="zh-CN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个星期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860032" y="2943780"/>
            <a:ext cx="1861295" cy="7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小时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818805" y="2470207"/>
            <a:ext cx="1641627" cy="76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部署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毫秒</a:t>
            </a:r>
            <a:endParaRPr lang="en-US" altLang="zh-CN" b="1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738782" y="1402944"/>
            <a:ext cx="3719366" cy="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提速促使新型的微服务架构成为可能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051896" y="5301207"/>
            <a:ext cx="308955" cy="30895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227771" y="5383485"/>
            <a:ext cx="226677" cy="22667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1403648" y="5445224"/>
            <a:ext cx="164938" cy="1649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5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4333750" y="1004144"/>
            <a:ext cx="4198690" cy="514028"/>
          </a:xfrm>
          <a:prstGeom prst="rect">
            <a:avLst/>
          </a:prstGeom>
          <a:solidFill>
            <a:srgbClr val="BC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84225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84225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84225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altLang="zh-TW" sz="1200">
                <a:solidFill>
                  <a:schemeClr val="bg2"/>
                </a:solidFill>
              </a:rPr>
              <a:t>Page </a:t>
            </a:r>
            <a:fld id="{72B5C55A-35D3-9046-8BAA-F1CDF9B2E8BE}" type="slidenum">
              <a:rPr lang="de-DE" altLang="zh-TW" sz="1200">
                <a:solidFill>
                  <a:schemeClr val="bg2"/>
                </a:solidFill>
              </a:rPr>
              <a:pPr/>
              <a:t>9</a:t>
            </a:fld>
            <a:endParaRPr lang="en-GB" altLang="zh-TW" sz="1200">
              <a:solidFill>
                <a:schemeClr val="bg2"/>
              </a:solidFill>
            </a:endParaRP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213"/>
            <a:ext cx="7921004" cy="715962"/>
          </a:xfrm>
          <a:noFill/>
          <a:ln>
            <a:noFill/>
          </a:ln>
        </p:spPr>
        <p:txBody>
          <a:bodyPr vert="horz" wrap="square" lIns="91375" tIns="45687" rIns="91375" bIns="4568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serverless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是发展一个趋势（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Gartner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charset="-122"/>
              </a:rPr>
              <a:t>）  </a:t>
            </a:r>
          </a:p>
        </p:txBody>
      </p:sp>
      <p:sp>
        <p:nvSpPr>
          <p:cNvPr id="38918" name="Text Box 6" descr="上海深圳无线城市"/>
          <p:cNvSpPr txBox="1">
            <a:spLocks noChangeArrowheads="1"/>
          </p:cNvSpPr>
          <p:nvPr/>
        </p:nvSpPr>
        <p:spPr bwMode="auto">
          <a:xfrm>
            <a:off x="303213" y="5897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4302919" y="1556792"/>
            <a:ext cx="4453235" cy="1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dirty="0" err="1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Serverless</a:t>
            </a:r>
            <a:r>
              <a:rPr lang="en-US" altLang="zh-CN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作为</a:t>
            </a:r>
            <a:r>
              <a:rPr lang="en-US" altLang="zh-CN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MASA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重要部分</a:t>
            </a:r>
            <a:r>
              <a:rPr lang="zh-CN" altLang="en-US" dirty="0" smtClean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，并提出“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MASA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是一种多通道解决方案架构，利用云计算、无服务计算、容器、微服务、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APIs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及事件等提供模块化、灵活、动态的解决方案”。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Gartner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同时提醒到，这将是一个长期的趋势，需要</a:t>
            </a:r>
            <a:r>
              <a:rPr lang="en-US" altLang="zh-CN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IT</a:t>
            </a:r>
            <a:r>
              <a:rPr lang="zh-CN" altLang="en-US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采用新的工具和工作方法。</a:t>
            </a:r>
          </a:p>
        </p:txBody>
      </p:sp>
      <p:pic>
        <p:nvPicPr>
          <p:cNvPr id="4098" name="Picture 2" descr="http://5b0988e595225.cdn.sohucs.com/images/20170902/52ee2eaf73754eca9e7be1dc7a1d268e.jpe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1" b="7854"/>
          <a:stretch/>
        </p:blipFill>
        <p:spPr bwMode="auto">
          <a:xfrm>
            <a:off x="179388" y="1043734"/>
            <a:ext cx="3804266" cy="488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g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620547"/>
            <a:ext cx="4400178" cy="22567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102364" y="3861048"/>
            <a:ext cx="1152128" cy="1512168"/>
          </a:xfrm>
          <a:prstGeom prst="rect">
            <a:avLst/>
          </a:prstGeom>
          <a:solidFill>
            <a:srgbClr val="C00000">
              <a:alpha val="11000"/>
            </a:srgb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3968" y="980728"/>
            <a:ext cx="44860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1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《Gartner</a:t>
            </a:r>
            <a:r>
              <a:rPr lang="zh-CN" altLang="en-US" sz="1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2017</a:t>
            </a:r>
            <a:r>
              <a:rPr lang="zh-CN" altLang="en-US" sz="1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年十大战略性技术趋势</a:t>
            </a:r>
            <a:r>
              <a:rPr lang="en-US" altLang="zh-CN" sz="1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</p:txBody>
      </p:sp>
      <p:cxnSp>
        <p:nvCxnSpPr>
          <p:cNvPr id="18" name="直接连接符 17"/>
          <p:cNvCxnSpPr/>
          <p:nvPr/>
        </p:nvCxnSpPr>
        <p:spPr bwMode="auto">
          <a:xfrm flipV="1">
            <a:off x="2254492" y="3620547"/>
            <a:ext cx="2048427" cy="24050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  <p:cxnSp>
        <p:nvCxnSpPr>
          <p:cNvPr id="25" name="直接连接符 24"/>
          <p:cNvCxnSpPr/>
          <p:nvPr/>
        </p:nvCxnSpPr>
        <p:spPr bwMode="auto">
          <a:xfrm>
            <a:off x="2254492" y="5373216"/>
            <a:ext cx="2101484" cy="504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rgbClr val="C0C0C0">
                <a:alpha val="8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959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2">
      <a:dk1>
        <a:srgbClr val="B2B2B2"/>
      </a:dk1>
      <a:lt1>
        <a:srgbClr val="FFFFFF"/>
      </a:lt1>
      <a:dk2>
        <a:srgbClr val="990000"/>
      </a:dk2>
      <a:lt2>
        <a:srgbClr val="2D2015"/>
      </a:lt2>
      <a:accent1>
        <a:srgbClr val="FFCC99"/>
      </a:accent1>
      <a:accent2>
        <a:srgbClr val="FFCC66"/>
      </a:accent2>
      <a:accent3>
        <a:srgbClr val="FFFFFF"/>
      </a:accent3>
      <a:accent4>
        <a:srgbClr val="979797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979797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979797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979797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default">
  <a:themeElements>
    <a:clrScheme name="7_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7_default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7_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default">
  <a:themeElements>
    <a:clrScheme name="8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8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default">
  <a:themeElements>
    <a:clrScheme name="9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9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0_default">
  <a:themeElements>
    <a:clrScheme name="10_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0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0_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1_default">
  <a:themeElements>
    <a:clrScheme name="11_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1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1_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2_default">
  <a:themeElements>
    <a:clrScheme name="12_default 2">
      <a:dk1>
        <a:srgbClr val="B2B2B2"/>
      </a:dk1>
      <a:lt1>
        <a:srgbClr val="FFFFFF"/>
      </a:lt1>
      <a:dk2>
        <a:srgbClr val="990000"/>
      </a:dk2>
      <a:lt2>
        <a:srgbClr val="2D2015"/>
      </a:lt2>
      <a:accent1>
        <a:srgbClr val="FFCC99"/>
      </a:accent1>
      <a:accent2>
        <a:srgbClr val="FFCC66"/>
      </a:accent2>
      <a:accent3>
        <a:srgbClr val="FFFFFF"/>
      </a:accent3>
      <a:accent4>
        <a:srgbClr val="979797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2_default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2_default 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979797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2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979797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3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4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979797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5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6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7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8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9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10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1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979797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12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13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979797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2_自定义设计方案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default">
  <a:themeElements>
    <a:clrScheme name="14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4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4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5_default">
  <a:themeElements>
    <a:clrScheme name="15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5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5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5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5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6_default">
  <a:themeElements>
    <a:clrScheme name="16_default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16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6_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_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B2B2B2"/>
      </a:dk1>
      <a:lt1>
        <a:srgbClr val="FFFFFF"/>
      </a:lt1>
      <a:dk2>
        <a:srgbClr val="990000"/>
      </a:dk2>
      <a:lt2>
        <a:srgbClr val="2D2015"/>
      </a:lt2>
      <a:accent1>
        <a:srgbClr val="CCCCFF"/>
      </a:accent1>
      <a:accent2>
        <a:srgbClr val="99CCFF"/>
      </a:accent2>
      <a:accent3>
        <a:srgbClr val="FFFFFF"/>
      </a:accent3>
      <a:accent4>
        <a:srgbClr val="979797"/>
      </a:accent4>
      <a:accent5>
        <a:srgbClr val="E2E2FF"/>
      </a:accent5>
      <a:accent6>
        <a:srgbClr val="8AB9E7"/>
      </a:accent6>
      <a:hlink>
        <a:srgbClr val="99CCCC"/>
      </a:hlink>
      <a:folHlink>
        <a:srgbClr val="0099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B2B2B2"/>
      </a:dk1>
      <a:lt1>
        <a:srgbClr val="FFFFFF"/>
      </a:lt1>
      <a:dk2>
        <a:srgbClr val="990000"/>
      </a:dk2>
      <a:lt2>
        <a:srgbClr val="2D2015"/>
      </a:lt2>
      <a:accent1>
        <a:srgbClr val="CCCCFF"/>
      </a:accent1>
      <a:accent2>
        <a:srgbClr val="99CCFF"/>
      </a:accent2>
      <a:accent3>
        <a:srgbClr val="FFFFFF"/>
      </a:accent3>
      <a:accent4>
        <a:srgbClr val="979797"/>
      </a:accent4>
      <a:accent5>
        <a:srgbClr val="E2E2FF"/>
      </a:accent5>
      <a:accent6>
        <a:srgbClr val="8AB9E7"/>
      </a:accent6>
      <a:hlink>
        <a:srgbClr val="99CCCC"/>
      </a:hlink>
      <a:folHlink>
        <a:srgbClr val="009999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B2B2B2"/>
        </a:dk1>
        <a:lt1>
          <a:srgbClr val="FFFFFF"/>
        </a:lt1>
        <a:dk2>
          <a:srgbClr val="990000"/>
        </a:dk2>
        <a:lt2>
          <a:srgbClr val="2D2015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979797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">
  <a:themeElements>
    <a:clrScheme name="1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">
  <a:themeElements>
    <a:clrScheme name="2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">
  <a:themeElements>
    <a:clrScheme name="3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3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default">
  <a:themeElements>
    <a:clrScheme name="4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default">
  <a:themeElements>
    <a:clrScheme name="5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">
      <a:majorFont>
        <a:latin typeface="SimSun"/>
        <a:ea typeface="SimSun"/>
        <a:cs typeface=""/>
      </a:majorFont>
      <a:minorFont>
        <a:latin typeface="Arial Unicode MS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default">
  <a:themeElements>
    <a:clrScheme name="6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">
      <a:majorFont>
        <a:latin typeface="FrutigerNext LT Medium"/>
        <a:ea typeface="SimSun"/>
        <a:cs typeface=""/>
      </a:majorFont>
      <a:minorFont>
        <a:latin typeface="FrutigerNext LT Regular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C0C0C0">
              <a:alpha val="8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10911</TotalTime>
  <Words>1020</Words>
  <Application>Microsoft Macintosh PowerPoint</Application>
  <PresentationFormat>全屏显示(4:3)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19</vt:i4>
      </vt:variant>
    </vt:vector>
  </HeadingPairs>
  <TitlesOfParts>
    <vt:vector size="58" baseType="lpstr">
      <vt:lpstr>Arial Black</vt:lpstr>
      <vt:lpstr>Arial Unicode MS</vt:lpstr>
      <vt:lpstr>DengXian</vt:lpstr>
      <vt:lpstr>FrutigerNext LT Bold</vt:lpstr>
      <vt:lpstr>FrutigerNext LT Light</vt:lpstr>
      <vt:lpstr>FrutigerNext LT Medium</vt:lpstr>
      <vt:lpstr>FrutigerNext LT Regular</vt:lpstr>
      <vt:lpstr>Helvetica</vt:lpstr>
      <vt:lpstr>Impact</vt:lpstr>
      <vt:lpstr>Microsoft YaHei</vt:lpstr>
      <vt:lpstr>MS PGothic</vt:lpstr>
      <vt:lpstr>SimSun</vt:lpstr>
      <vt:lpstr>Verdana</vt:lpstr>
      <vt:lpstr>Wingdings</vt:lpstr>
      <vt:lpstr>黑体</vt:lpstr>
      <vt:lpstr>华文细黑</vt:lpstr>
      <vt:lpstr>宋体</vt:lpstr>
      <vt:lpstr>微软雅黑</vt:lpstr>
      <vt:lpstr>新細明體</vt:lpstr>
      <vt:lpstr>Arial</vt:lpstr>
      <vt:lpstr>default</vt:lpstr>
      <vt:lpstr>Custom Design</vt:lpstr>
      <vt:lpstr>1_Custom Design</vt:lpstr>
      <vt:lpstr>1_default</vt:lpstr>
      <vt:lpstr>2_default</vt:lpstr>
      <vt:lpstr>3_default</vt:lpstr>
      <vt:lpstr>4_default</vt:lpstr>
      <vt:lpstr>5_default</vt:lpstr>
      <vt:lpstr>6_default</vt:lpstr>
      <vt:lpstr>7_default</vt:lpstr>
      <vt:lpstr>8_default</vt:lpstr>
      <vt:lpstr>9_default</vt:lpstr>
      <vt:lpstr>10_default</vt:lpstr>
      <vt:lpstr>11_default</vt:lpstr>
      <vt:lpstr>12_default</vt:lpstr>
      <vt:lpstr>2_自定义设计方案</vt:lpstr>
      <vt:lpstr>14_default</vt:lpstr>
      <vt:lpstr>15_default</vt:lpstr>
      <vt:lpstr>16_default</vt:lpstr>
      <vt:lpstr>  华为公有云技术分享                       —— 函数服务</vt:lpstr>
      <vt:lpstr>PowerPoint 演示文稿</vt:lpstr>
      <vt:lpstr>系统上线总规避不了的问题</vt:lpstr>
      <vt:lpstr>理想状态</vt:lpstr>
      <vt:lpstr>demo演示举例  </vt:lpstr>
      <vt:lpstr>什么是serverless  </vt:lpstr>
      <vt:lpstr>云平台的“彩虹”，总有你喜欢的色彩</vt:lpstr>
      <vt:lpstr>云计算发展——平台在加速  </vt:lpstr>
      <vt:lpstr>serverless是发展一个趋势（Gartner）  </vt:lpstr>
      <vt:lpstr>发展历程  </vt:lpstr>
      <vt:lpstr>函数服务的特点</vt:lpstr>
      <vt:lpstr>优劣势分析  </vt:lpstr>
      <vt:lpstr>函数服务应用场景</vt:lpstr>
      <vt:lpstr>收费标准</vt:lpstr>
      <vt:lpstr>实现原理——架构  </vt:lpstr>
      <vt:lpstr>实现原理——事件触发  </vt:lpstr>
      <vt:lpstr>如何使用  </vt:lpstr>
      <vt:lpstr>系统演示  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Huawei A&amp;S e-Education Solution Overview</dc:title>
  <dc:creator>huawei</dc:creator>
  <cp:lastModifiedBy>Microsoft Office 用户</cp:lastModifiedBy>
  <cp:revision>1140</cp:revision>
  <dcterms:created xsi:type="dcterms:W3CDTF">2009-02-11T09:08:34Z</dcterms:created>
  <dcterms:modified xsi:type="dcterms:W3CDTF">2018-02-01T05:00:26Z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evel">
    <vt:lpwstr>5</vt:lpwstr>
  </property>
  <property fmtid="{D5CDD505-2E9C-101B-9397-08002B2CF9AE}" pid="3" name="slevelui">
    <vt:lpwstr>1</vt:lpwstr>
  </property>
  <property fmtid="{D5CDD505-2E9C-101B-9397-08002B2CF9AE}" pid="4" name="sflag">
    <vt:lpwstr>1261983748</vt:lpwstr>
  </property>
</Properties>
</file>