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media/image20.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518899" r:id="rId1"/>
    <p:sldMasterId id="2147518922" r:id="rId2"/>
    <p:sldMasterId id="2147518925" r:id="rId3"/>
    <p:sldMasterId id="2147518941" r:id="rId4"/>
  </p:sldMasterIdLst>
  <p:notesMasterIdLst>
    <p:notesMasterId r:id="rId36"/>
  </p:notesMasterIdLst>
  <p:handoutMasterIdLst>
    <p:handoutMasterId r:id="rId37"/>
  </p:handoutMasterIdLst>
  <p:sldIdLst>
    <p:sldId id="378" r:id="rId5"/>
    <p:sldId id="1944" r:id="rId6"/>
    <p:sldId id="1979" r:id="rId7"/>
    <p:sldId id="1813" r:id="rId8"/>
    <p:sldId id="1973" r:id="rId9"/>
    <p:sldId id="1815" r:id="rId10"/>
    <p:sldId id="1943" r:id="rId11"/>
    <p:sldId id="1814" r:id="rId12"/>
    <p:sldId id="1817" r:id="rId13"/>
    <p:sldId id="1824" r:id="rId14"/>
    <p:sldId id="1923" r:id="rId15"/>
    <p:sldId id="1828" r:id="rId16"/>
    <p:sldId id="1886" r:id="rId17"/>
    <p:sldId id="1975" r:id="rId18"/>
    <p:sldId id="1889" r:id="rId19"/>
    <p:sldId id="1924" r:id="rId20"/>
    <p:sldId id="1925" r:id="rId21"/>
    <p:sldId id="1974" r:id="rId22"/>
    <p:sldId id="1926" r:id="rId23"/>
    <p:sldId id="1927" r:id="rId24"/>
    <p:sldId id="1928" r:id="rId25"/>
    <p:sldId id="1929" r:id="rId26"/>
    <p:sldId id="1930" r:id="rId27"/>
    <p:sldId id="1937" r:id="rId28"/>
    <p:sldId id="1932" r:id="rId29"/>
    <p:sldId id="1933" r:id="rId30"/>
    <p:sldId id="1934" r:id="rId31"/>
    <p:sldId id="1935" r:id="rId32"/>
    <p:sldId id="1977" r:id="rId33"/>
    <p:sldId id="1972" r:id="rId34"/>
    <p:sldId id="672" r:id="rId35"/>
  </p:sldIdLst>
  <p:sldSz cx="9144000" cy="6858000" type="screen4x3"/>
  <p:notesSz cx="6858000" cy="9144000"/>
  <p:defaultTextStyle>
    <a:defPPr>
      <a:defRPr lang="en-US"/>
    </a:defPPr>
    <a:lvl1pPr algn="l" rtl="0" fontAlgn="base">
      <a:spcBef>
        <a:spcPct val="0"/>
      </a:spcBef>
      <a:spcAft>
        <a:spcPct val="0"/>
      </a:spcAft>
      <a:defRPr sz="1200" b="1" kern="1200">
        <a:solidFill>
          <a:srgbClr val="000000"/>
        </a:solidFill>
        <a:latin typeface="Calibri" pitchFamily="34" charset="0"/>
        <a:ea typeface="宋体" pitchFamily="2" charset="-122"/>
        <a:cs typeface="+mn-cs"/>
      </a:defRPr>
    </a:lvl1pPr>
    <a:lvl2pPr marL="456816" algn="l" rtl="0" fontAlgn="base">
      <a:spcBef>
        <a:spcPct val="0"/>
      </a:spcBef>
      <a:spcAft>
        <a:spcPct val="0"/>
      </a:spcAft>
      <a:defRPr sz="1200" b="1" kern="1200">
        <a:solidFill>
          <a:srgbClr val="000000"/>
        </a:solidFill>
        <a:latin typeface="Calibri" pitchFamily="34" charset="0"/>
        <a:ea typeface="宋体" pitchFamily="2" charset="-122"/>
        <a:cs typeface="+mn-cs"/>
      </a:defRPr>
    </a:lvl2pPr>
    <a:lvl3pPr marL="913624" algn="l" rtl="0" fontAlgn="base">
      <a:spcBef>
        <a:spcPct val="0"/>
      </a:spcBef>
      <a:spcAft>
        <a:spcPct val="0"/>
      </a:spcAft>
      <a:defRPr sz="1200" b="1" kern="1200">
        <a:solidFill>
          <a:srgbClr val="000000"/>
        </a:solidFill>
        <a:latin typeface="Calibri" pitchFamily="34" charset="0"/>
        <a:ea typeface="宋体" pitchFamily="2" charset="-122"/>
        <a:cs typeface="+mn-cs"/>
      </a:defRPr>
    </a:lvl3pPr>
    <a:lvl4pPr marL="1370435" algn="l" rtl="0" fontAlgn="base">
      <a:spcBef>
        <a:spcPct val="0"/>
      </a:spcBef>
      <a:spcAft>
        <a:spcPct val="0"/>
      </a:spcAft>
      <a:defRPr sz="1200" b="1" kern="1200">
        <a:solidFill>
          <a:srgbClr val="000000"/>
        </a:solidFill>
        <a:latin typeface="Calibri" pitchFamily="34" charset="0"/>
        <a:ea typeface="宋体" pitchFamily="2" charset="-122"/>
        <a:cs typeface="+mn-cs"/>
      </a:defRPr>
    </a:lvl4pPr>
    <a:lvl5pPr marL="1827244" algn="l" rtl="0" fontAlgn="base">
      <a:spcBef>
        <a:spcPct val="0"/>
      </a:spcBef>
      <a:spcAft>
        <a:spcPct val="0"/>
      </a:spcAft>
      <a:defRPr sz="1200" b="1" kern="1200">
        <a:solidFill>
          <a:srgbClr val="000000"/>
        </a:solidFill>
        <a:latin typeface="Calibri" pitchFamily="34" charset="0"/>
        <a:ea typeface="宋体" pitchFamily="2" charset="-122"/>
        <a:cs typeface="+mn-cs"/>
      </a:defRPr>
    </a:lvl5pPr>
    <a:lvl6pPr marL="2284056" algn="l" defTabSz="913624" rtl="0" eaLnBrk="1" latinLnBrk="0" hangingPunct="1">
      <a:defRPr sz="1200" b="1" kern="1200">
        <a:solidFill>
          <a:srgbClr val="000000"/>
        </a:solidFill>
        <a:latin typeface="Calibri" pitchFamily="34" charset="0"/>
        <a:ea typeface="宋体" pitchFamily="2" charset="-122"/>
        <a:cs typeface="+mn-cs"/>
      </a:defRPr>
    </a:lvl6pPr>
    <a:lvl7pPr marL="2740871" algn="l" defTabSz="913624" rtl="0" eaLnBrk="1" latinLnBrk="0" hangingPunct="1">
      <a:defRPr sz="1200" b="1" kern="1200">
        <a:solidFill>
          <a:srgbClr val="000000"/>
        </a:solidFill>
        <a:latin typeface="Calibri" pitchFamily="34" charset="0"/>
        <a:ea typeface="宋体" pitchFamily="2" charset="-122"/>
        <a:cs typeface="+mn-cs"/>
      </a:defRPr>
    </a:lvl7pPr>
    <a:lvl8pPr marL="3197680" algn="l" defTabSz="913624" rtl="0" eaLnBrk="1" latinLnBrk="0" hangingPunct="1">
      <a:defRPr sz="1200" b="1" kern="1200">
        <a:solidFill>
          <a:srgbClr val="000000"/>
        </a:solidFill>
        <a:latin typeface="Calibri" pitchFamily="34" charset="0"/>
        <a:ea typeface="宋体" pitchFamily="2" charset="-122"/>
        <a:cs typeface="+mn-cs"/>
      </a:defRPr>
    </a:lvl8pPr>
    <a:lvl9pPr marL="3654489" algn="l" defTabSz="913624" rtl="0" eaLnBrk="1" latinLnBrk="0" hangingPunct="1">
      <a:defRPr sz="1200" b="1" kern="1200">
        <a:solidFill>
          <a:srgbClr val="000000"/>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3667" userDrawn="1">
          <p15:clr>
            <a:srgbClr val="A4A3A4"/>
          </p15:clr>
        </p15:guide>
        <p15:guide id="2" pos="362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CBC5"/>
    <a:srgbClr val="1B6AA3"/>
    <a:srgbClr val="7CC8EC"/>
    <a:srgbClr val="F47264"/>
    <a:srgbClr val="F8D35E"/>
    <a:srgbClr val="84CBC6"/>
    <a:srgbClr val="C7E5EF"/>
    <a:srgbClr val="FFCC99"/>
    <a:srgbClr val="99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0" autoAdjust="0"/>
    <p:restoredTop sz="88113" autoAdjust="0"/>
  </p:normalViewPr>
  <p:slideViewPr>
    <p:cSldViewPr>
      <p:cViewPr varScale="1">
        <p:scale>
          <a:sx n="63" d="100"/>
          <a:sy n="63" d="100"/>
        </p:scale>
        <p:origin x="1734" y="78"/>
      </p:cViewPr>
      <p:guideLst>
        <p:guide orient="horz" pos="3667"/>
        <p:guide pos="3622"/>
      </p:guideLst>
    </p:cSldViewPr>
  </p:slideViewPr>
  <p:outlineViewPr>
    <p:cViewPr>
      <p:scale>
        <a:sx n="33" d="100"/>
        <a:sy n="33" d="100"/>
      </p:scale>
      <p:origin x="90" y="11442"/>
    </p:cViewPr>
  </p:outlineViewPr>
  <p:notesTextViewPr>
    <p:cViewPr>
      <p:scale>
        <a:sx n="100" d="100"/>
        <a:sy n="100" d="100"/>
      </p:scale>
      <p:origin x="0" y="0"/>
    </p:cViewPr>
  </p:notesTextViewPr>
  <p:sorterViewPr>
    <p:cViewPr>
      <p:scale>
        <a:sx n="66" d="100"/>
        <a:sy n="66" d="100"/>
      </p:scale>
      <p:origin x="0" y="834"/>
    </p:cViewPr>
  </p:sorterViewPr>
  <p:notesViewPr>
    <p:cSldViewPr>
      <p:cViewPr>
        <p:scale>
          <a:sx n="66" d="100"/>
          <a:sy n="66" d="100"/>
        </p:scale>
        <p:origin x="2550"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rgbClr val="1B6AA3"/>
        </a:solidFill>
        <a:ln>
          <a:noFill/>
        </a:ln>
      </dgm:spPr>
      <dgm:t>
        <a:bodyPr/>
        <a:lstStyle/>
        <a:p>
          <a:r>
            <a:rPr lang="zh-CN" altLang="en-US" sz="1400" b="1" dirty="0">
              <a:solidFill>
                <a:schemeClr val="bg1"/>
              </a:solidFill>
            </a:rPr>
            <a:t>迭代式开发</a:t>
          </a:r>
          <a:endParaRPr lang="en-US" sz="14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ln>
          <a:noFill/>
        </a:ln>
      </dgm:spPr>
      <dgm:t>
        <a:bodyPr/>
        <a:lstStyle/>
        <a:p>
          <a:endParaRPr lang="en-US">
            <a:solidFill>
              <a:schemeClr val="bg1"/>
            </a:solidFill>
          </a:endParaRPr>
        </a:p>
      </dgm:t>
    </dgm:pt>
    <dgm:pt modelId="{37FDA6AE-027B-4120-90CE-09301A415796}">
      <dgm:prSet phldrT="[Text]" custT="1"/>
      <dgm:spPr>
        <a:solidFill>
          <a:srgbClr val="F8D35E"/>
        </a:solidFill>
        <a:ln>
          <a:noFill/>
        </a:ln>
      </dgm:spPr>
      <dgm:t>
        <a:bodyPr/>
        <a:lstStyle/>
        <a:p>
          <a:r>
            <a:rPr lang="zh-CN" altLang="en-US" sz="1400" b="1" dirty="0">
              <a:solidFill>
                <a:schemeClr val="bg1"/>
              </a:solidFill>
            </a:rPr>
            <a:t>增量交付</a:t>
          </a:r>
          <a:endParaRPr lang="en-US" sz="14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ln>
          <a:noFill/>
        </a:ln>
      </dgm:spPr>
      <dgm:t>
        <a:bodyPr/>
        <a:lstStyle/>
        <a:p>
          <a:endParaRPr lang="en-US">
            <a:solidFill>
              <a:schemeClr val="bg1"/>
            </a:solidFill>
          </a:endParaRPr>
        </a:p>
      </dgm:t>
    </dgm:pt>
    <dgm:pt modelId="{8C92A023-B595-4B7E-9FD1-86305B47363F}">
      <dgm:prSet phldrT="[Text]" custT="1"/>
      <dgm:spPr>
        <a:solidFill>
          <a:srgbClr val="F47264"/>
        </a:solidFill>
        <a:ln>
          <a:noFill/>
        </a:ln>
      </dgm:spPr>
      <dgm:t>
        <a:bodyPr/>
        <a:lstStyle/>
        <a:p>
          <a:endParaRPr lang="en-US" sz="1400" b="1" dirty="0">
            <a:solidFill>
              <a:schemeClr val="bg1"/>
            </a:solidFill>
          </a:endParaRPr>
        </a:p>
        <a:p>
          <a:r>
            <a:rPr lang="zh-CN" altLang="en-US" sz="1400" b="1" dirty="0">
              <a:solidFill>
                <a:schemeClr val="bg1"/>
              </a:solidFill>
            </a:rPr>
            <a:t>开发团队和用户反馈推动产品开发</a:t>
          </a:r>
          <a:endParaRPr lang="en-US" sz="14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ln>
          <a:noFill/>
        </a:ln>
      </dgm:spPr>
      <dgm:t>
        <a:bodyPr/>
        <a:lstStyle/>
        <a:p>
          <a:endParaRPr lang="en-US">
            <a:solidFill>
              <a:schemeClr val="bg1"/>
            </a:solidFill>
          </a:endParaRPr>
        </a:p>
      </dgm:t>
    </dgm:pt>
    <dgm:pt modelId="{839B389E-0F3A-4E44-B6E2-13F1399C142F}">
      <dgm:prSet phldrT="[Text]" custT="1"/>
      <dgm:spPr>
        <a:solidFill>
          <a:srgbClr val="7CC8EC"/>
        </a:solidFill>
        <a:ln>
          <a:noFill/>
        </a:ln>
      </dgm:spPr>
      <dgm:t>
        <a:bodyPr/>
        <a:lstStyle/>
        <a:p>
          <a:r>
            <a:rPr lang="zh-CN" altLang="en-US" sz="1400" b="1" dirty="0">
              <a:solidFill>
                <a:schemeClr val="bg1"/>
              </a:solidFill>
            </a:rPr>
            <a:t>持续集成</a:t>
          </a:r>
          <a:endParaRPr lang="en-US" sz="14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609E6C73-3AA9-4E22-8332-22D142FB13DB}">
      <dgm:prSet phldrT="[Text]" custT="1"/>
      <dgm:spPr>
        <a:solidFill>
          <a:srgbClr val="84CBC5"/>
        </a:solidFill>
        <a:ln>
          <a:noFill/>
        </a:ln>
      </dgm:spPr>
      <dgm:t>
        <a:bodyPr/>
        <a:lstStyle/>
        <a:p>
          <a:r>
            <a:rPr lang="zh-CN" altLang="en-US" sz="1400" b="1" dirty="0">
              <a:solidFill>
                <a:schemeClr val="bg1"/>
              </a:solidFill>
            </a:rPr>
            <a:t>开发团队自我管理</a:t>
          </a:r>
          <a:endParaRPr lang="en-US" sz="1400" b="1" dirty="0">
            <a:solidFill>
              <a:schemeClr val="bg1"/>
            </a:solidFill>
          </a:endParaRPr>
        </a:p>
      </dgm:t>
    </dgm:pt>
    <dgm:pt modelId="{CEBBC389-77D1-44EE-AC24-35692AA5121A}" type="parTrans" cxnId="{8C4EF8A7-6E15-4C3A-A736-308B70659500}">
      <dgm:prSet/>
      <dgm:spPr/>
      <dgm:t>
        <a:bodyPr/>
        <a:lstStyle/>
        <a:p>
          <a:endParaRPr lang="en-US" altLang="zh-CN"/>
        </a:p>
      </dgm:t>
    </dgm:pt>
    <dgm:pt modelId="{82BA6BA1-2F07-4CF7-9435-EFB8BDC298AE}" type="sibTrans" cxnId="{8C4EF8A7-6E15-4C3A-A736-308B70659500}">
      <dgm:prSet/>
      <dgm:spPr/>
      <dgm:t>
        <a:bodyPr/>
        <a:lstStyle/>
        <a:p>
          <a:endParaRPr lang="en-US" altLang="zh-CN"/>
        </a:p>
      </dgm:t>
    </dgm:pt>
    <dgm:pt modelId="{A6B3B62F-EDA3-4221-8018-909179A2BA6B}" type="pres">
      <dgm:prSet presAssocID="{ABB6AAD5-BB22-443A-B98E-11707CBE16C9}" presName="CompostProcess" presStyleCnt="0">
        <dgm:presLayoutVars>
          <dgm:dir/>
          <dgm:resizeHandles val="exact"/>
        </dgm:presLayoutVars>
      </dgm:prSet>
      <dgm:spPr/>
    </dgm:pt>
    <dgm:pt modelId="{1D48C5A7-11B1-4619-8D2D-7C0B3EA00BFA}" type="pres">
      <dgm:prSet presAssocID="{ABB6AAD5-BB22-443A-B98E-11707CBE16C9}" presName="arrow" presStyleLbl="bgShp" presStyleIdx="0" presStyleCnt="1" custScaleX="108851"/>
      <dgm:spPr>
        <a:solidFill>
          <a:schemeClr val="accent2">
            <a:tint val="40000"/>
            <a:hueOff val="0"/>
            <a:satOff val="0"/>
            <a:lumOff val="0"/>
            <a:alpha val="30000"/>
          </a:schemeClr>
        </a:solidFill>
      </dgm:spPr>
    </dgm:pt>
    <dgm:pt modelId="{E088BE0A-76F8-4150-B7B3-D2B4916BB66A}" type="pres">
      <dgm:prSet presAssocID="{ABB6AAD5-BB22-443A-B98E-11707CBE16C9}" presName="linearProcess" presStyleCnt="0"/>
      <dgm:spPr/>
    </dgm:pt>
    <dgm:pt modelId="{26F66446-017F-4385-8006-9D47D814AE48}" type="pres">
      <dgm:prSet presAssocID="{62F3A35F-EA2B-462C-89DA-224952DBD84B}" presName="textNode" presStyleLbl="node1" presStyleIdx="0" presStyleCnt="5">
        <dgm:presLayoutVars>
          <dgm:bulletEnabled val="1"/>
        </dgm:presLayoutVars>
      </dgm:prSet>
      <dgm:spPr/>
    </dgm:pt>
    <dgm:pt modelId="{67A67BEB-B679-4EDD-8EEF-4EB34EF4D2F1}" type="pres">
      <dgm:prSet presAssocID="{12A631F8-73E8-4437-A632-1DA4C96C2081}" presName="sibTrans" presStyleCnt="0"/>
      <dgm:spPr/>
    </dgm:pt>
    <dgm:pt modelId="{BE2F1EAE-0E56-4C5D-BB60-43F0AB0DDA06}" type="pres">
      <dgm:prSet presAssocID="{37FDA6AE-027B-4120-90CE-09301A415796}" presName="textNode" presStyleLbl="node1" presStyleIdx="1" presStyleCnt="5">
        <dgm:presLayoutVars>
          <dgm:bulletEnabled val="1"/>
        </dgm:presLayoutVars>
      </dgm:prSet>
      <dgm:spPr/>
    </dgm:pt>
    <dgm:pt modelId="{D29EAE0D-83DA-4E84-A49B-639519EF4523}" type="pres">
      <dgm:prSet presAssocID="{AACFA7FC-124D-47F0-AAB7-D837F03A13D6}" presName="sibTrans" presStyleCnt="0"/>
      <dgm:spPr/>
    </dgm:pt>
    <dgm:pt modelId="{9E4901F2-22D8-4A1B-A2CD-AD7895CBB316}" type="pres">
      <dgm:prSet presAssocID="{8C92A023-B595-4B7E-9FD1-86305B47363F}" presName="textNode" presStyleLbl="node1" presStyleIdx="2" presStyleCnt="5">
        <dgm:presLayoutVars>
          <dgm:bulletEnabled val="1"/>
        </dgm:presLayoutVars>
      </dgm:prSet>
      <dgm:spPr/>
    </dgm:pt>
    <dgm:pt modelId="{97828D3C-B81A-4CB6-9E23-4F1F993224D1}" type="pres">
      <dgm:prSet presAssocID="{45610BF7-B096-4636-A867-71803911F6BC}" presName="sibTrans" presStyleCnt="0"/>
      <dgm:spPr/>
    </dgm:pt>
    <dgm:pt modelId="{F3973C81-2114-4050-8515-9352593E0055}" type="pres">
      <dgm:prSet presAssocID="{839B389E-0F3A-4E44-B6E2-13F1399C142F}" presName="textNode" presStyleLbl="node1" presStyleIdx="3" presStyleCnt="5">
        <dgm:presLayoutVars>
          <dgm:bulletEnabled val="1"/>
        </dgm:presLayoutVars>
      </dgm:prSet>
      <dgm:spPr/>
    </dgm:pt>
    <dgm:pt modelId="{76FAEAD3-C47C-4574-B4E2-9B4339F4CF5B}" type="pres">
      <dgm:prSet presAssocID="{8F45AFFE-9FF4-4A34-B11A-ED475E2D4999}" presName="sibTrans" presStyleCnt="0"/>
      <dgm:spPr/>
    </dgm:pt>
    <dgm:pt modelId="{448FDDA6-B941-4360-8D0B-E8F9EC6259DF}" type="pres">
      <dgm:prSet presAssocID="{609E6C73-3AA9-4E22-8332-22D142FB13DB}" presName="textNode" presStyleLbl="node1" presStyleIdx="4" presStyleCnt="5">
        <dgm:presLayoutVars>
          <dgm:bulletEnabled val="1"/>
        </dgm:presLayoutVars>
      </dgm:prSet>
      <dgm:spPr/>
    </dgm:pt>
  </dgm:ptLst>
  <dgm:cxnLst>
    <dgm:cxn modelId="{8F9EA40B-5E75-434A-8578-5DC80021D38E}" type="presOf" srcId="{8C92A023-B595-4B7E-9FD1-86305B47363F}" destId="{9E4901F2-22D8-4A1B-A2CD-AD7895CBB316}" srcOrd="0" destOrd="0" presId="urn:microsoft.com/office/officeart/2005/8/layout/hProcess9"/>
    <dgm:cxn modelId="{97371629-EAFB-49C5-8D4C-1C2CC8EF98DA}" srcId="{ABB6AAD5-BB22-443A-B98E-11707CBE16C9}" destId="{37FDA6AE-027B-4120-90CE-09301A415796}" srcOrd="1" destOrd="0" parTransId="{F547554B-51EF-4D52-BD83-B530786A53F6}" sibTransId="{AACFA7FC-124D-47F0-AAB7-D837F03A13D6}"/>
    <dgm:cxn modelId="{38793132-6C1A-49B5-9164-FA38F7B94F72}" type="presOf" srcId="{839B389E-0F3A-4E44-B6E2-13F1399C142F}" destId="{F3973C81-2114-4050-8515-9352593E0055}" srcOrd="0" destOrd="0" presId="urn:microsoft.com/office/officeart/2005/8/layout/hProcess9"/>
    <dgm:cxn modelId="{CC3D4737-F337-44DB-A176-E7846D3B7579}" type="presOf" srcId="{ABB6AAD5-BB22-443A-B98E-11707CBE16C9}" destId="{A6B3B62F-EDA3-4221-8018-909179A2BA6B}" srcOrd="0" destOrd="0" presId="urn:microsoft.com/office/officeart/2005/8/layout/hProcess9"/>
    <dgm:cxn modelId="{78D5CF50-3633-4A11-9FE0-D306D94A091D}" srcId="{ABB6AAD5-BB22-443A-B98E-11707CBE16C9}" destId="{62F3A35F-EA2B-462C-89DA-224952DBD84B}" srcOrd="0" destOrd="0" parTransId="{68C8E73F-A05A-4DC8-914A-C484D8568F55}" sibTransId="{12A631F8-73E8-4437-A632-1DA4C96C2081}"/>
    <dgm:cxn modelId="{6393EA77-6C35-4795-B9F8-BC384CEB01BB}" srcId="{ABB6AAD5-BB22-443A-B98E-11707CBE16C9}" destId="{8C92A023-B595-4B7E-9FD1-86305B47363F}" srcOrd="2" destOrd="0" parTransId="{126030B6-AD92-4139-8AC7-ED96A61FFA13}" sibTransId="{45610BF7-B096-4636-A867-71803911F6BC}"/>
    <dgm:cxn modelId="{8C4EF8A7-6E15-4C3A-A736-308B70659500}" srcId="{ABB6AAD5-BB22-443A-B98E-11707CBE16C9}" destId="{609E6C73-3AA9-4E22-8332-22D142FB13DB}" srcOrd="4" destOrd="0" parTransId="{CEBBC389-77D1-44EE-AC24-35692AA5121A}" sibTransId="{82BA6BA1-2F07-4CF7-9435-EFB8BDC298AE}"/>
    <dgm:cxn modelId="{59C0F8B2-6C6E-4026-B47A-C7878F60AA56}" type="presOf" srcId="{609E6C73-3AA9-4E22-8332-22D142FB13DB}" destId="{448FDDA6-B941-4360-8D0B-E8F9EC6259DF}" srcOrd="0" destOrd="0" presId="urn:microsoft.com/office/officeart/2005/8/layout/hProcess9"/>
    <dgm:cxn modelId="{ED331CB4-B63B-4F74-A8CB-03074540E39D}" type="presOf" srcId="{62F3A35F-EA2B-462C-89DA-224952DBD84B}" destId="{26F66446-017F-4385-8006-9D47D814AE48}" srcOrd="0" destOrd="0" presId="urn:microsoft.com/office/officeart/2005/8/layout/hProcess9"/>
    <dgm:cxn modelId="{E9F581C8-1891-4557-8FD4-140226A54CF9}" srcId="{ABB6AAD5-BB22-443A-B98E-11707CBE16C9}" destId="{839B389E-0F3A-4E44-B6E2-13F1399C142F}" srcOrd="3" destOrd="0" parTransId="{9C2D419A-4208-435A-8DFE-59E57C79B927}" sibTransId="{8F45AFFE-9FF4-4A34-B11A-ED475E2D4999}"/>
    <dgm:cxn modelId="{D8311DCE-8AB1-4A15-8B9F-E463E4BDFA17}" type="presOf" srcId="{37FDA6AE-027B-4120-90CE-09301A415796}" destId="{BE2F1EAE-0E56-4C5D-BB60-43F0AB0DDA06}" srcOrd="0" destOrd="0" presId="urn:microsoft.com/office/officeart/2005/8/layout/hProcess9"/>
    <dgm:cxn modelId="{D1859FED-34F7-480B-A3A5-FEB8EB8C2220}" type="presParOf" srcId="{A6B3B62F-EDA3-4221-8018-909179A2BA6B}" destId="{1D48C5A7-11B1-4619-8D2D-7C0B3EA00BFA}" srcOrd="0" destOrd="0" presId="urn:microsoft.com/office/officeart/2005/8/layout/hProcess9"/>
    <dgm:cxn modelId="{BEEFAD61-0619-45CF-8BE1-FF988C9F5624}" type="presParOf" srcId="{A6B3B62F-EDA3-4221-8018-909179A2BA6B}" destId="{E088BE0A-76F8-4150-B7B3-D2B4916BB66A}" srcOrd="1" destOrd="0" presId="urn:microsoft.com/office/officeart/2005/8/layout/hProcess9"/>
    <dgm:cxn modelId="{90486EAF-15A6-4457-B1A4-44EEAD06CF4E}" type="presParOf" srcId="{E088BE0A-76F8-4150-B7B3-D2B4916BB66A}" destId="{26F66446-017F-4385-8006-9D47D814AE48}" srcOrd="0" destOrd="0" presId="urn:microsoft.com/office/officeart/2005/8/layout/hProcess9"/>
    <dgm:cxn modelId="{B0907B84-7ACA-44CE-A273-36E4B27D9A63}" type="presParOf" srcId="{E088BE0A-76F8-4150-B7B3-D2B4916BB66A}" destId="{67A67BEB-B679-4EDD-8EEF-4EB34EF4D2F1}" srcOrd="1" destOrd="0" presId="urn:microsoft.com/office/officeart/2005/8/layout/hProcess9"/>
    <dgm:cxn modelId="{0E1B8EF5-3D0D-4F6D-902A-35BEF9077D0D}" type="presParOf" srcId="{E088BE0A-76F8-4150-B7B3-D2B4916BB66A}" destId="{BE2F1EAE-0E56-4C5D-BB60-43F0AB0DDA06}" srcOrd="2" destOrd="0" presId="urn:microsoft.com/office/officeart/2005/8/layout/hProcess9"/>
    <dgm:cxn modelId="{A4002F6A-72C8-4141-9689-1E9ECB92BCC5}" type="presParOf" srcId="{E088BE0A-76F8-4150-B7B3-D2B4916BB66A}" destId="{D29EAE0D-83DA-4E84-A49B-639519EF4523}" srcOrd="3" destOrd="0" presId="urn:microsoft.com/office/officeart/2005/8/layout/hProcess9"/>
    <dgm:cxn modelId="{AF6B0102-BAFA-45B3-ABA3-1D09B058F575}" type="presParOf" srcId="{E088BE0A-76F8-4150-B7B3-D2B4916BB66A}" destId="{9E4901F2-22D8-4A1B-A2CD-AD7895CBB316}" srcOrd="4" destOrd="0" presId="urn:microsoft.com/office/officeart/2005/8/layout/hProcess9"/>
    <dgm:cxn modelId="{558CD379-26BD-4B4E-AFA3-5A41C7D79216}" type="presParOf" srcId="{E088BE0A-76F8-4150-B7B3-D2B4916BB66A}" destId="{97828D3C-B81A-4CB6-9E23-4F1F993224D1}" srcOrd="5" destOrd="0" presId="urn:microsoft.com/office/officeart/2005/8/layout/hProcess9"/>
    <dgm:cxn modelId="{96BD69C0-A2D7-4E05-80BC-F2BC4122DD85}" type="presParOf" srcId="{E088BE0A-76F8-4150-B7B3-D2B4916BB66A}" destId="{F3973C81-2114-4050-8515-9352593E0055}" srcOrd="6" destOrd="0" presId="urn:microsoft.com/office/officeart/2005/8/layout/hProcess9"/>
    <dgm:cxn modelId="{525297BB-9B3E-4845-BF7D-357B5CFE8FF1}" type="presParOf" srcId="{E088BE0A-76F8-4150-B7B3-D2B4916BB66A}" destId="{76FAEAD3-C47C-4574-B4E2-9B4339F4CF5B}" srcOrd="7" destOrd="0" presId="urn:microsoft.com/office/officeart/2005/8/layout/hProcess9"/>
    <dgm:cxn modelId="{834254F2-D83D-4F55-8419-2C54EE63D6A2}" type="presParOf" srcId="{E088BE0A-76F8-4150-B7B3-D2B4916BB66A}" destId="{448FDDA6-B941-4360-8D0B-E8F9EC6259D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8C5A7-11B1-4619-8D2D-7C0B3EA00BFA}">
      <dsp:nvSpPr>
        <dsp:cNvPr id="0" name=""/>
        <dsp:cNvSpPr/>
      </dsp:nvSpPr>
      <dsp:spPr>
        <a:xfrm>
          <a:off x="288032" y="0"/>
          <a:ext cx="7128790" cy="3121809"/>
        </a:xfrm>
        <a:prstGeom prst="rightArrow">
          <a:avLst/>
        </a:prstGeom>
        <a:solidFill>
          <a:schemeClr val="accent2">
            <a:tint val="40000"/>
            <a:hueOff val="0"/>
            <a:satOff val="0"/>
            <a:lumOff val="0"/>
            <a:alpha val="30000"/>
          </a:schemeClr>
        </a:solidFill>
        <a:ln>
          <a:noFill/>
        </a:ln>
        <a:effectLst/>
      </dsp:spPr>
      <dsp:style>
        <a:lnRef idx="0">
          <a:scrgbClr r="0" g="0" b="0"/>
        </a:lnRef>
        <a:fillRef idx="1">
          <a:scrgbClr r="0" g="0" b="0"/>
        </a:fillRef>
        <a:effectRef idx="0">
          <a:scrgbClr r="0" g="0" b="0"/>
        </a:effectRef>
        <a:fontRef idx="minor"/>
      </dsp:style>
    </dsp:sp>
    <dsp:sp modelId="{26F66446-017F-4385-8006-9D47D814AE48}">
      <dsp:nvSpPr>
        <dsp:cNvPr id="0" name=""/>
        <dsp:cNvSpPr/>
      </dsp:nvSpPr>
      <dsp:spPr>
        <a:xfrm>
          <a:off x="2257" y="936542"/>
          <a:ext cx="1358883" cy="1248723"/>
        </a:xfrm>
        <a:prstGeom prst="roundRect">
          <a:avLst/>
        </a:prstGeom>
        <a:solidFill>
          <a:srgbClr val="1B6AA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bg1"/>
              </a:solidFill>
            </a:rPr>
            <a:t>迭代式开发</a:t>
          </a:r>
          <a:endParaRPr lang="en-US" sz="1400" b="1" kern="1200" dirty="0">
            <a:solidFill>
              <a:schemeClr val="bg1"/>
            </a:solidFill>
          </a:endParaRPr>
        </a:p>
      </dsp:txBody>
      <dsp:txXfrm>
        <a:off x="63215" y="997500"/>
        <a:ext cx="1236967" cy="1126807"/>
      </dsp:txXfrm>
    </dsp:sp>
    <dsp:sp modelId="{BE2F1EAE-0E56-4C5D-BB60-43F0AB0DDA06}">
      <dsp:nvSpPr>
        <dsp:cNvPr id="0" name=""/>
        <dsp:cNvSpPr/>
      </dsp:nvSpPr>
      <dsp:spPr>
        <a:xfrm>
          <a:off x="1587621" y="936542"/>
          <a:ext cx="1358883" cy="1248723"/>
        </a:xfrm>
        <a:prstGeom prst="roundRect">
          <a:avLst/>
        </a:prstGeom>
        <a:solidFill>
          <a:srgbClr val="F8D35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bg1"/>
              </a:solidFill>
            </a:rPr>
            <a:t>增量交付</a:t>
          </a:r>
          <a:endParaRPr lang="en-US" sz="1400" b="1" kern="1200" dirty="0">
            <a:solidFill>
              <a:schemeClr val="bg1"/>
            </a:solidFill>
          </a:endParaRPr>
        </a:p>
      </dsp:txBody>
      <dsp:txXfrm>
        <a:off x="1648579" y="997500"/>
        <a:ext cx="1236967" cy="1126807"/>
      </dsp:txXfrm>
    </dsp:sp>
    <dsp:sp modelId="{9E4901F2-22D8-4A1B-A2CD-AD7895CBB316}">
      <dsp:nvSpPr>
        <dsp:cNvPr id="0" name=""/>
        <dsp:cNvSpPr/>
      </dsp:nvSpPr>
      <dsp:spPr>
        <a:xfrm>
          <a:off x="3172986" y="936542"/>
          <a:ext cx="1358883" cy="1248723"/>
        </a:xfrm>
        <a:prstGeom prst="roundRect">
          <a:avLst/>
        </a:prstGeom>
        <a:solidFill>
          <a:srgbClr val="F4726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b="1" kern="1200" dirty="0">
            <a:solidFill>
              <a:schemeClr val="bg1"/>
            </a:solidFill>
          </a:endParaRPr>
        </a:p>
        <a:p>
          <a:pPr marL="0" lvl="0" indent="0" algn="ctr" defTabSz="622300">
            <a:lnSpc>
              <a:spcPct val="90000"/>
            </a:lnSpc>
            <a:spcBef>
              <a:spcPct val="0"/>
            </a:spcBef>
            <a:spcAft>
              <a:spcPct val="35000"/>
            </a:spcAft>
            <a:buNone/>
          </a:pPr>
          <a:r>
            <a:rPr lang="zh-CN" altLang="en-US" sz="1400" b="1" kern="1200" dirty="0">
              <a:solidFill>
                <a:schemeClr val="bg1"/>
              </a:solidFill>
            </a:rPr>
            <a:t>开发团队和用户反馈推动产品开发</a:t>
          </a:r>
          <a:endParaRPr lang="en-US" sz="1400" b="1" kern="1200" dirty="0">
            <a:solidFill>
              <a:schemeClr val="bg1"/>
            </a:solidFill>
          </a:endParaRPr>
        </a:p>
      </dsp:txBody>
      <dsp:txXfrm>
        <a:off x="3233944" y="997500"/>
        <a:ext cx="1236967" cy="1126807"/>
      </dsp:txXfrm>
    </dsp:sp>
    <dsp:sp modelId="{F3973C81-2114-4050-8515-9352593E0055}">
      <dsp:nvSpPr>
        <dsp:cNvPr id="0" name=""/>
        <dsp:cNvSpPr/>
      </dsp:nvSpPr>
      <dsp:spPr>
        <a:xfrm>
          <a:off x="4758350" y="936542"/>
          <a:ext cx="1358883" cy="1248723"/>
        </a:xfrm>
        <a:prstGeom prst="roundRect">
          <a:avLst/>
        </a:prstGeom>
        <a:solidFill>
          <a:srgbClr val="7CC8EC"/>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bg1"/>
              </a:solidFill>
            </a:rPr>
            <a:t>持续集成</a:t>
          </a:r>
          <a:endParaRPr lang="en-US" sz="1400" b="1" kern="1200" dirty="0">
            <a:solidFill>
              <a:schemeClr val="bg1"/>
            </a:solidFill>
          </a:endParaRPr>
        </a:p>
      </dsp:txBody>
      <dsp:txXfrm>
        <a:off x="4819308" y="997500"/>
        <a:ext cx="1236967" cy="1126807"/>
      </dsp:txXfrm>
    </dsp:sp>
    <dsp:sp modelId="{448FDDA6-B941-4360-8D0B-E8F9EC6259DF}">
      <dsp:nvSpPr>
        <dsp:cNvPr id="0" name=""/>
        <dsp:cNvSpPr/>
      </dsp:nvSpPr>
      <dsp:spPr>
        <a:xfrm>
          <a:off x="6343714" y="936542"/>
          <a:ext cx="1358883" cy="1248723"/>
        </a:xfrm>
        <a:prstGeom prst="roundRect">
          <a:avLst/>
        </a:prstGeom>
        <a:solidFill>
          <a:srgbClr val="84CBC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bg1"/>
              </a:solidFill>
            </a:rPr>
            <a:t>开发团队自我管理</a:t>
          </a:r>
          <a:endParaRPr lang="en-US" sz="1400" b="1" kern="1200" dirty="0">
            <a:solidFill>
              <a:schemeClr val="bg1"/>
            </a:solidFill>
          </a:endParaRPr>
        </a:p>
      </dsp:txBody>
      <dsp:txXfrm>
        <a:off x="6404672" y="997500"/>
        <a:ext cx="1236967" cy="112680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lnSpc>
                <a:spcPct val="90000"/>
              </a:lnSpc>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lnSpc>
                <a:spcPct val="90000"/>
              </a:lnSpc>
              <a:defRPr sz="1200"/>
            </a:lvl1pPr>
          </a:lstStyle>
          <a:p>
            <a:pPr>
              <a:defRPr/>
            </a:pPr>
            <a:fld id="{49DE2A97-7213-4A81-8C36-6CE5A284E8D3}" type="datetimeFigureOut">
              <a:rPr lang="en-US"/>
              <a:pPr>
                <a:defRPr/>
              </a:pPr>
              <a:t>11/30/2017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lnSpc>
                <a:spcPct val="90000"/>
              </a:lnSpc>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lnSpc>
                <a:spcPct val="90000"/>
              </a:lnSpc>
              <a:defRPr sz="1200"/>
            </a:lvl1pPr>
          </a:lstStyle>
          <a:p>
            <a:pPr>
              <a:defRPr/>
            </a:pPr>
            <a:fld id="{7D32C903-6E4A-406F-AC3E-D7D150FAF174}" type="slidenum">
              <a:rPr lang="en-US"/>
              <a:pPr>
                <a:defRPr/>
              </a:pPr>
              <a:t>‹#›</a:t>
            </a:fld>
            <a:endParaRPr lang="en-US"/>
          </a:p>
        </p:txBody>
      </p:sp>
    </p:spTree>
    <p:extLst>
      <p:ext uri="{BB962C8B-B14F-4D97-AF65-F5344CB8AC3E}">
        <p14:creationId xmlns:p14="http://schemas.microsoft.com/office/powerpoint/2010/main" val="36516557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b="0">
                <a:solidFill>
                  <a:schemeClr val="tx1"/>
                </a:solidFill>
                <a:latin typeface="Lucida Grande" charset="0"/>
                <a:ea typeface="+mn-ea"/>
                <a:sym typeface="Lucida Grande" charset="0"/>
              </a:defRPr>
            </a:lvl1pPr>
          </a:lstStyle>
          <a:p>
            <a:pPr>
              <a:defRPr/>
            </a:pPr>
            <a:endParaRPr lang="zh-CN" alt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solidFill>
                  <a:schemeClr val="tx1"/>
                </a:solidFill>
                <a:latin typeface="Lucida Grande" charset="0"/>
                <a:ea typeface="+mn-ea"/>
                <a:sym typeface="Lucida Grande" charset="0"/>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b="0">
                <a:solidFill>
                  <a:schemeClr val="tx1"/>
                </a:solidFill>
                <a:latin typeface="Lucida Grande" charset="0"/>
                <a:ea typeface="+mn-ea"/>
                <a:sym typeface="Lucida Grande"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b="0">
                <a:solidFill>
                  <a:schemeClr val="tx1"/>
                </a:solidFill>
                <a:latin typeface="Lucida Grande" charset="0"/>
                <a:ea typeface="+mn-ea"/>
                <a:sym typeface="Lucida Grande" charset="0"/>
              </a:defRPr>
            </a:lvl1pPr>
          </a:lstStyle>
          <a:p>
            <a:pPr>
              <a:defRPr/>
            </a:pPr>
            <a:fld id="{C71919FD-08AE-4BC8-8CB5-B84DA57FDA89}" type="slidenum">
              <a:rPr lang="zh-CN" altLang="en-US"/>
              <a:pPr>
                <a:defRPr/>
              </a:pPr>
              <a:t>‹#›</a:t>
            </a:fld>
            <a:endParaRPr lang="en-US" altLang="zh-CN"/>
          </a:p>
        </p:txBody>
      </p:sp>
    </p:spTree>
    <p:extLst>
      <p:ext uri="{BB962C8B-B14F-4D97-AF65-F5344CB8AC3E}">
        <p14:creationId xmlns:p14="http://schemas.microsoft.com/office/powerpoint/2010/main" val="29149812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defRPr sz="1200" kern="1200">
        <a:solidFill>
          <a:schemeClr val="tx1"/>
        </a:solidFill>
        <a:latin typeface="Lucida Grande" charset="0"/>
        <a:ea typeface="+mn-ea"/>
        <a:cs typeface="+mn-cs"/>
      </a:defRPr>
    </a:lvl1pPr>
    <a:lvl2pPr marL="456816" algn="l" rtl="0" eaLnBrk="0" fontAlgn="base" hangingPunct="0">
      <a:spcBef>
        <a:spcPct val="0"/>
      </a:spcBef>
      <a:spcAft>
        <a:spcPct val="0"/>
      </a:spcAft>
      <a:defRPr sz="1200" kern="1200">
        <a:solidFill>
          <a:schemeClr val="tx1"/>
        </a:solidFill>
        <a:latin typeface="Lucida Grande" charset="0"/>
        <a:ea typeface="+mn-ea"/>
        <a:cs typeface="+mn-cs"/>
      </a:defRPr>
    </a:lvl2pPr>
    <a:lvl3pPr marL="913624" algn="l" rtl="0" eaLnBrk="0" fontAlgn="base" hangingPunct="0">
      <a:spcBef>
        <a:spcPct val="0"/>
      </a:spcBef>
      <a:spcAft>
        <a:spcPct val="0"/>
      </a:spcAft>
      <a:defRPr sz="1200" kern="1200">
        <a:solidFill>
          <a:schemeClr val="tx1"/>
        </a:solidFill>
        <a:latin typeface="Lucida Grande" charset="0"/>
        <a:ea typeface="+mn-ea"/>
        <a:cs typeface="+mn-cs"/>
      </a:defRPr>
    </a:lvl3pPr>
    <a:lvl4pPr marL="1370435" algn="l" rtl="0" eaLnBrk="0" fontAlgn="base" hangingPunct="0">
      <a:spcBef>
        <a:spcPct val="0"/>
      </a:spcBef>
      <a:spcAft>
        <a:spcPct val="0"/>
      </a:spcAft>
      <a:defRPr sz="1200" kern="1200">
        <a:solidFill>
          <a:schemeClr val="tx1"/>
        </a:solidFill>
        <a:latin typeface="Lucida Grande" charset="0"/>
        <a:ea typeface="+mn-ea"/>
        <a:cs typeface="+mn-cs"/>
      </a:defRPr>
    </a:lvl4pPr>
    <a:lvl5pPr marL="1827244" algn="l" rtl="0" eaLnBrk="0" fontAlgn="base" hangingPunct="0">
      <a:spcBef>
        <a:spcPct val="0"/>
      </a:spcBef>
      <a:spcAft>
        <a:spcPct val="0"/>
      </a:spcAft>
      <a:defRPr sz="1200" kern="1200">
        <a:solidFill>
          <a:schemeClr val="tx1"/>
        </a:solidFill>
        <a:latin typeface="Lucida Grande" charset="0"/>
        <a:ea typeface="+mn-ea"/>
        <a:cs typeface="+mn-cs"/>
      </a:defRPr>
    </a:lvl5pPr>
    <a:lvl6pPr marL="2284056" algn="l" defTabSz="913624" rtl="0" eaLnBrk="1" latinLnBrk="0" hangingPunct="1">
      <a:defRPr sz="1200" kern="1200">
        <a:solidFill>
          <a:schemeClr val="tx1"/>
        </a:solidFill>
        <a:latin typeface="+mn-lt"/>
        <a:ea typeface="+mn-ea"/>
        <a:cs typeface="+mn-cs"/>
      </a:defRPr>
    </a:lvl6pPr>
    <a:lvl7pPr marL="2740871" algn="l" defTabSz="913624" rtl="0" eaLnBrk="1" latinLnBrk="0" hangingPunct="1">
      <a:defRPr sz="1200" kern="1200">
        <a:solidFill>
          <a:schemeClr val="tx1"/>
        </a:solidFill>
        <a:latin typeface="+mn-lt"/>
        <a:ea typeface="+mn-ea"/>
        <a:cs typeface="+mn-cs"/>
      </a:defRPr>
    </a:lvl7pPr>
    <a:lvl8pPr marL="3197680" algn="l" defTabSz="913624" rtl="0" eaLnBrk="1" latinLnBrk="0" hangingPunct="1">
      <a:defRPr sz="1200" kern="1200">
        <a:solidFill>
          <a:schemeClr val="tx1"/>
        </a:solidFill>
        <a:latin typeface="+mn-lt"/>
        <a:ea typeface="+mn-ea"/>
        <a:cs typeface="+mn-cs"/>
      </a:defRPr>
    </a:lvl8pPr>
    <a:lvl9pPr marL="3654489" algn="l" defTabSz="9136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1143000" y="685800"/>
            <a:ext cx="4572000" cy="3429000"/>
          </a:xfrm>
          <a:ln/>
        </p:spPr>
      </p:sp>
      <p:sp>
        <p:nvSpPr>
          <p:cNvPr id="59395" name="备注占位符 2"/>
          <p:cNvSpPr>
            <a:spLocks noGrp="1"/>
          </p:cNvSpPr>
          <p:nvPr>
            <p:ph type="body" idx="1"/>
          </p:nvPr>
        </p:nvSpPr>
        <p:spPr>
          <a:noFill/>
          <a:ln/>
        </p:spPr>
        <p:txBody>
          <a:bodyPr/>
          <a:lstStyle/>
          <a:p>
            <a:endParaRPr lang="zh-CN" altLang="en-US" dirty="0">
              <a:latin typeface="Lucida Grande"/>
            </a:endParaRPr>
          </a:p>
        </p:txBody>
      </p:sp>
    </p:spTree>
    <p:extLst>
      <p:ext uri="{BB962C8B-B14F-4D97-AF65-F5344CB8AC3E}">
        <p14:creationId xmlns:p14="http://schemas.microsoft.com/office/powerpoint/2010/main" val="2333145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294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302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572982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2"/>
          <p:cNvSpPr>
            <a:spLocks noGrp="1" noRot="1" noChangeAspect="1" noChangeArrowheads="1" noTextEdit="1"/>
          </p:cNvSpPr>
          <p:nvPr>
            <p:ph type="sldImg"/>
          </p:nvPr>
        </p:nvSpPr>
        <p:spPr>
          <a:xfrm>
            <a:off x="1143000" y="744538"/>
            <a:ext cx="4572000" cy="3430587"/>
          </a:xfrm>
          <a:ln/>
        </p:spPr>
      </p:sp>
      <p:sp>
        <p:nvSpPr>
          <p:cNvPr id="134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2677761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2"/>
          <p:cNvSpPr>
            <a:spLocks noGrp="1" noRot="1" noChangeAspect="1" noChangeArrowheads="1" noTextEdit="1"/>
          </p:cNvSpPr>
          <p:nvPr>
            <p:ph type="sldImg"/>
          </p:nvPr>
        </p:nvSpPr>
        <p:spPr>
          <a:xfrm>
            <a:off x="1143000" y="744538"/>
            <a:ext cx="4572000" cy="3430587"/>
          </a:xfrm>
          <a:ln/>
        </p:spPr>
      </p:sp>
      <p:sp>
        <p:nvSpPr>
          <p:cNvPr id="134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4129526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303156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2758214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642660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49127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158102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266BFD6F-3364-40CB-AFC2-E7FCA168BBC4}" type="slidenum">
              <a:rPr lang="zh-CN" altLang="en-US" sz="1200">
                <a:solidFill>
                  <a:schemeClr val="tx1"/>
                </a:solidFill>
                <a:latin typeface="Arial" panose="020B0604020202020204" pitchFamily="34" charset="0"/>
                <a:ea typeface="MS PGothic" panose="020B0600070205080204" pitchFamily="34" charset="-128"/>
              </a:rPr>
              <a:pPr/>
              <a:t>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1619"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r" eaLnBrk="1" hangingPunct="1"/>
            <a:fld id="{2EB5D029-E19B-4389-AD9B-1CBBE9563F63}" type="slidenum">
              <a:rPr lang="en-US" altLang="zh-CN" sz="1200">
                <a:solidFill>
                  <a:schemeClr val="tx1"/>
                </a:solidFill>
                <a:latin typeface="Arial" panose="020B0604020202020204" pitchFamily="34" charset="0"/>
                <a:ea typeface="宋体" panose="02010600030101010101" pitchFamily="2" charset="-122"/>
              </a:rPr>
              <a:pPr algn="r" eaLnBrk="1" hangingPunct="1"/>
              <a:t>2</a:t>
            </a:fld>
            <a:endParaRPr lang="en-US" altLang="zh-CN" sz="1200">
              <a:solidFill>
                <a:schemeClr val="tx1"/>
              </a:solidFill>
              <a:latin typeface="Arial" panose="020B0604020202020204" pitchFamily="34" charset="0"/>
              <a:ea typeface="宋体" panose="02010600030101010101" pitchFamily="2" charset="-122"/>
            </a:endParaRPr>
          </a:p>
        </p:txBody>
      </p:sp>
      <p:sp>
        <p:nvSpPr>
          <p:cNvPr id="111620"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r" eaLnBrk="1" hangingPunct="1"/>
            <a:fld id="{B0769D52-685F-4890-8524-8B283ACFA888}" type="slidenum">
              <a:rPr lang="en-US" altLang="zh-CN" sz="1200">
                <a:solidFill>
                  <a:schemeClr val="tx1"/>
                </a:solidFill>
                <a:latin typeface="Arial" panose="020B0604020202020204" pitchFamily="34" charset="0"/>
                <a:ea typeface="MS PGothic" panose="020B0600070205080204" pitchFamily="34" charset="-128"/>
              </a:rPr>
              <a:pPr algn="r" eaLnBrk="1" hangingPunct="1"/>
              <a:t>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1621" name="Rectangle 2"/>
          <p:cNvSpPr>
            <a:spLocks noGrp="1" noRot="1" noChangeAspect="1" noChangeArrowheads="1" noTextEdit="1"/>
          </p:cNvSpPr>
          <p:nvPr>
            <p:ph type="sldImg"/>
          </p:nvPr>
        </p:nvSpPr>
        <p:spPr>
          <a:xfrm>
            <a:off x="917575" y="744538"/>
            <a:ext cx="4962525" cy="3722687"/>
          </a:xfrm>
          <a:ln/>
        </p:spPr>
      </p:sp>
      <p:sp>
        <p:nvSpPr>
          <p:cNvPr id="1116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17299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1154778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1103316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728920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4294739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2009696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2534221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1143000" y="744538"/>
            <a:ext cx="4572000" cy="3430587"/>
          </a:xfrm>
          <a:ln/>
        </p:spPr>
      </p:sp>
      <p:sp>
        <p:nvSpPr>
          <p:cNvPr id="5" name="备注占位符 2"/>
          <p:cNvSpPr>
            <a:spLocks noGrp="1"/>
          </p:cNvSpPr>
          <p:nvPr>
            <p:ph type="body" idx="3"/>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491017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xfrm>
            <a:off x="1143000" y="685800"/>
            <a:ext cx="4572000" cy="3429000"/>
          </a:xfrm>
          <a:ln/>
        </p:spPr>
      </p:sp>
      <p:sp>
        <p:nvSpPr>
          <p:cNvPr id="91139" name="备注占位符 2"/>
          <p:cNvSpPr>
            <a:spLocks noGrp="1"/>
          </p:cNvSpPr>
          <p:nvPr>
            <p:ph type="body" idx="1"/>
          </p:nvPr>
        </p:nvSpPr>
        <p:spPr>
          <a:noFill/>
          <a:ln/>
        </p:spPr>
        <p:txBody>
          <a:bodyPr/>
          <a:lstStyle/>
          <a:p>
            <a:endParaRPr lang="zh-CN" altLang="en-US">
              <a:latin typeface="Lucida Grande"/>
            </a:endParaRPr>
          </a:p>
        </p:txBody>
      </p:sp>
    </p:spTree>
    <p:extLst>
      <p:ext uri="{BB962C8B-B14F-4D97-AF65-F5344CB8AC3E}">
        <p14:creationId xmlns:p14="http://schemas.microsoft.com/office/powerpoint/2010/main" val="295612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2"/>
          <p:cNvSpPr>
            <a:spLocks noGrp="1" noRot="1" noChangeAspect="1" noChangeArrowheads="1" noTextEdit="1"/>
          </p:cNvSpPr>
          <p:nvPr>
            <p:ph type="sldImg"/>
          </p:nvPr>
        </p:nvSpPr>
        <p:spPr>
          <a:xfrm>
            <a:off x="1143000" y="744538"/>
            <a:ext cx="4572000" cy="3430587"/>
          </a:xfrm>
          <a:ln/>
        </p:spPr>
      </p:sp>
      <p:sp>
        <p:nvSpPr>
          <p:cNvPr id="104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5009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2"/>
          <p:cNvSpPr>
            <a:spLocks noGrp="1" noRot="1" noChangeAspect="1" noChangeArrowheads="1" noTextEdit="1"/>
          </p:cNvSpPr>
          <p:nvPr>
            <p:ph type="sldImg"/>
          </p:nvPr>
        </p:nvSpPr>
        <p:spPr>
          <a:xfrm>
            <a:off x="1143000" y="744538"/>
            <a:ext cx="4572000" cy="3430587"/>
          </a:xfrm>
          <a:ln/>
        </p:spPr>
      </p:sp>
      <p:sp>
        <p:nvSpPr>
          <p:cNvPr id="104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2826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43000" y="685800"/>
            <a:ext cx="4572000" cy="3429000"/>
          </a:xfrm>
        </p:spPr>
      </p:sp>
      <p:sp>
        <p:nvSpPr>
          <p:cNvPr id="22531" name="Rectangle 3"/>
          <p:cNvSpPr>
            <a:spLocks noGrp="1" noChangeArrowheads="1"/>
          </p:cNvSpPr>
          <p:nvPr>
            <p:ph type="body" idx="1"/>
          </p:nvPr>
        </p:nvSpPr>
        <p:spPr>
          <a:xfrm>
            <a:off x="685800" y="4343400"/>
            <a:ext cx="5486400" cy="4114800"/>
          </a:xfrm>
          <a:noFill/>
        </p:spPr>
        <p:txBody>
          <a:bodyPr anchor="t"/>
          <a:lstStyle/>
          <a:p>
            <a:pPr>
              <a:lnSpc>
                <a:spcPct val="125000"/>
              </a:lnSpc>
            </a:pPr>
            <a:r>
              <a:rPr lang="zh-CN" altLang="en-US" sz="1100" b="1" dirty="0">
                <a:latin typeface="华文细黑" panose="02010600040101010101" pitchFamily="2" charset="-122"/>
                <a:ea typeface="华文细黑" panose="02010600040101010101" pitchFamily="2" charset="-122"/>
              </a:rPr>
              <a:t>敏捷宣言遵循的原则：</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在团队内部，最具有效果并富有效率的传递信息的方法，就是面对面的交谈。</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工作的软件是首要的进度度量标准。</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我们最优先要做的是通过尽早的、持续的交付有价值的软件来使客户满意。</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即使到了开发的后期，也欢迎改变需求。敏捷过程利用变化来为客户创造竞争优势。</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经常性地交付可以工作的软件，交付的间隔可以从几个星期到几个月，交付的时间间隔越短越好。</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在整个项目开发期间，业务人员和开发人员必须天天都在一起工作。</a:t>
            </a:r>
          </a:p>
          <a:p>
            <a:pPr>
              <a:lnSpc>
                <a:spcPct val="125000"/>
              </a:lnSpc>
            </a:pPr>
            <a:r>
              <a:rPr lang="zh-CN" altLang="en-US" sz="1100" dirty="0">
                <a:latin typeface="华文细黑" panose="02010600040101010101" pitchFamily="2" charset="-122"/>
                <a:ea typeface="华文细黑" panose="02010600040101010101" pitchFamily="2" charset="-122"/>
              </a:rPr>
              <a:t>围绕被激励起来的个体来构建项目。给他们提供所需的环境和支持，并且信任他们能够完成工作。</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敏捷过程提倡可持续的开发速度。责任人、开发者和用户应该能够保持一个长期的、恒定的开发速度。</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不断地关注优秀的技能和好的设计会增强敏捷能力。</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简单是最根本的。</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最好的构架、需求和设计出于自组织团队。</a:t>
            </a:r>
          </a:p>
          <a:p>
            <a:pPr>
              <a:lnSpc>
                <a:spcPct val="125000"/>
              </a:lnSpc>
            </a:pPr>
            <a:r>
              <a:rPr lang="zh-CN" altLang="en-US" sz="1100" dirty="0">
                <a:latin typeface="华文细黑" panose="02010600040101010101" pitchFamily="2" charset="-122"/>
                <a:ea typeface="华文细黑" panose="02010600040101010101" pitchFamily="2" charset="-122"/>
              </a:rPr>
              <a:t>每隔一定时间，团队会在如何才能更有效地工作方面进行反省，然后相应地对自己的行为进行调整。</a:t>
            </a:r>
            <a:br>
              <a:rPr lang="zh-CN" altLang="en-US" sz="1100" dirty="0">
                <a:latin typeface="华文细黑" panose="02010600040101010101" pitchFamily="2" charset="-122"/>
                <a:ea typeface="华文细黑" panose="02010600040101010101" pitchFamily="2" charset="-122"/>
              </a:rPr>
            </a:br>
            <a:r>
              <a:rPr lang="zh-CN" altLang="en-US" sz="1100" dirty="0">
                <a:latin typeface="华文细黑" panose="02010600040101010101" pitchFamily="2" charset="-122"/>
                <a:ea typeface="华文细黑" panose="02010600040101010101" pitchFamily="2" charset="-122"/>
              </a:rPr>
              <a:t>　　</a:t>
            </a:r>
          </a:p>
        </p:txBody>
      </p:sp>
    </p:spTree>
    <p:extLst>
      <p:ext uri="{BB962C8B-B14F-4D97-AF65-F5344CB8AC3E}">
        <p14:creationId xmlns:p14="http://schemas.microsoft.com/office/powerpoint/2010/main" val="891534801"/>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4112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2"/>
          <p:cNvSpPr>
            <a:spLocks noGrp="1" noRot="1" noChangeAspect="1" noChangeArrowheads="1" noTextEdit="1"/>
          </p:cNvSpPr>
          <p:nvPr>
            <p:ph type="sldImg"/>
          </p:nvPr>
        </p:nvSpPr>
        <p:spPr>
          <a:xfrm>
            <a:off x="1143000" y="744538"/>
            <a:ext cx="4572000" cy="3430587"/>
          </a:xfrm>
          <a:ln/>
        </p:spPr>
      </p:sp>
      <p:sp>
        <p:nvSpPr>
          <p:cNvPr id="108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2498518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3000" y="685800"/>
            <a:ext cx="4572000" cy="3429000"/>
          </a:xfrm>
        </p:spPr>
      </p:sp>
      <p:sp>
        <p:nvSpPr>
          <p:cNvPr id="31747" name="Rectangle 3"/>
          <p:cNvSpPr>
            <a:spLocks noGrp="1" noChangeArrowheads="1"/>
          </p:cNvSpPr>
          <p:nvPr>
            <p:ph type="body" idx="1"/>
          </p:nvPr>
        </p:nvSpPr>
        <p:spPr>
          <a:xfrm>
            <a:off x="685800" y="4343400"/>
            <a:ext cx="5486400" cy="4114800"/>
          </a:xfrm>
          <a:noFill/>
        </p:spPr>
        <p:txBody>
          <a:bodyPr anchor="t"/>
          <a:lstStyle/>
          <a:p>
            <a:endParaRPr lang="zh-CN" altLang="en-US"/>
          </a:p>
          <a:p>
            <a:endParaRPr lang="zh-CN" altLang="en-US"/>
          </a:p>
        </p:txBody>
      </p:sp>
    </p:spTree>
    <p:extLst>
      <p:ext uri="{BB962C8B-B14F-4D97-AF65-F5344CB8AC3E}">
        <p14:creationId xmlns:p14="http://schemas.microsoft.com/office/powerpoint/2010/main" val="306118697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08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9"/>
          <a:ext cx="7866062" cy="1082675"/>
        </p:xfrm>
        <a:graphic>
          <a:graphicData uri="http://schemas.openxmlformats.org/drawingml/2006/table">
            <a:tbl>
              <a:tblPr/>
              <a:tblGrid>
                <a:gridCol w="157321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2651125">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nvGraphicFramePr>
        <p:xfrm>
          <a:off x="623889" y="2940052"/>
          <a:ext cx="7894637" cy="3038475"/>
        </p:xfrm>
        <a:graphic>
          <a:graphicData uri="http://schemas.openxmlformats.org/drawingml/2006/table">
            <a:tbl>
              <a:tblPr/>
              <a:tblGrid>
                <a:gridCol w="157321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2679700">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647564" y="1988842"/>
            <a:ext cx="1584176" cy="504887"/>
          </a:xfrm>
          <a:prstGeom prst="rect">
            <a:avLst/>
          </a:prstGeom>
        </p:spPr>
        <p:txBody>
          <a:bodyPr anchor="ctr"/>
          <a:lstStyle>
            <a:lvl1pPr algn="ctr">
              <a:lnSpc>
                <a:spcPct val="100000"/>
              </a:lnSpc>
              <a:buNone/>
              <a:defRPr sz="1200"/>
            </a:lvl1pPr>
          </a:lstStyle>
          <a:p>
            <a:pPr lvl="0"/>
            <a:r>
              <a:rPr lang="zh-CN" altLang="en-US" dirty="0"/>
              <a:t>课程编码</a:t>
            </a:r>
          </a:p>
        </p:txBody>
      </p:sp>
      <p:sp>
        <p:nvSpPr>
          <p:cNvPr id="36" name="文本占位符 7"/>
          <p:cNvSpPr>
            <a:spLocks noGrp="1"/>
          </p:cNvSpPr>
          <p:nvPr>
            <p:ph type="body" sz="quarter" idx="18" hasCustomPrompt="1"/>
          </p:nvPr>
        </p:nvSpPr>
        <p:spPr>
          <a:xfrm>
            <a:off x="2231740" y="1988842"/>
            <a:ext cx="1728192" cy="504887"/>
          </a:xfrm>
          <a:prstGeom prst="rect">
            <a:avLst/>
          </a:prstGeom>
        </p:spPr>
        <p:txBody>
          <a:bodyPr anchor="ctr"/>
          <a:lstStyle>
            <a:lvl1pPr algn="ctr">
              <a:lnSpc>
                <a:spcPct val="100000"/>
              </a:lnSpc>
              <a:buNone/>
              <a:defRPr sz="1200"/>
            </a:lvl1pPr>
          </a:lstStyle>
          <a:p>
            <a:pPr lvl="0"/>
            <a:r>
              <a:rPr lang="zh-CN" altLang="en-US" dirty="0"/>
              <a:t>适用的产品</a:t>
            </a:r>
          </a:p>
        </p:txBody>
      </p:sp>
      <p:sp>
        <p:nvSpPr>
          <p:cNvPr id="37" name="文本占位符 7"/>
          <p:cNvSpPr>
            <a:spLocks noGrp="1"/>
          </p:cNvSpPr>
          <p:nvPr>
            <p:ph type="body" sz="quarter" idx="19" hasCustomPrompt="1"/>
          </p:nvPr>
        </p:nvSpPr>
        <p:spPr>
          <a:xfrm>
            <a:off x="3995936" y="1988842"/>
            <a:ext cx="1908212" cy="504887"/>
          </a:xfrm>
          <a:prstGeom prst="rect">
            <a:avLst/>
          </a:prstGeom>
        </p:spPr>
        <p:txBody>
          <a:bodyPr anchor="ctr"/>
          <a:lstStyle>
            <a:lvl1pPr algn="ctr">
              <a:lnSpc>
                <a:spcPct val="100000"/>
              </a:lnSpc>
              <a:buNone/>
              <a:defRPr sz="1200"/>
            </a:lvl1pPr>
          </a:lstStyle>
          <a:p>
            <a:pPr lvl="0"/>
            <a:r>
              <a:rPr lang="en-US" altLang="zh-CN" dirty="0"/>
              <a:t>X.X</a:t>
            </a:r>
            <a:endParaRPr lang="zh-CN" altLang="en-US" dirty="0"/>
          </a:p>
        </p:txBody>
      </p:sp>
      <p:sp>
        <p:nvSpPr>
          <p:cNvPr id="38" name="文本占位符 7"/>
          <p:cNvSpPr>
            <a:spLocks noGrp="1"/>
          </p:cNvSpPr>
          <p:nvPr>
            <p:ph type="body" sz="quarter" idx="20" hasCustomPrompt="1"/>
          </p:nvPr>
        </p:nvSpPr>
        <p:spPr>
          <a:xfrm>
            <a:off x="5904148" y="1988842"/>
            <a:ext cx="2628292" cy="504887"/>
          </a:xfrm>
          <a:prstGeom prst="rect">
            <a:avLst/>
          </a:prstGeom>
        </p:spPr>
        <p:txBody>
          <a:bodyPr anchor="ctr"/>
          <a:lstStyle>
            <a:lvl1pPr algn="ctr">
              <a:lnSpc>
                <a:spcPct val="100000"/>
              </a:lnSpc>
              <a:buNone/>
              <a:defRPr sz="1200"/>
            </a:lvl1pPr>
          </a:lstStyle>
          <a:p>
            <a:pPr lvl="0"/>
            <a:r>
              <a:rPr lang="en-US" altLang="zh-CN" dirty="0"/>
              <a:t>X.X</a:t>
            </a:r>
            <a:endParaRPr lang="zh-CN" altLang="en-US" dirty="0"/>
          </a:p>
        </p:txBody>
      </p:sp>
      <p:sp>
        <p:nvSpPr>
          <p:cNvPr id="43" name="文本占位符 7"/>
          <p:cNvSpPr>
            <a:spLocks noGrp="1"/>
          </p:cNvSpPr>
          <p:nvPr>
            <p:ph type="body" sz="quarter" idx="13" hasCustomPrompt="1"/>
          </p:nvPr>
        </p:nvSpPr>
        <p:spPr>
          <a:xfrm>
            <a:off x="611561" y="3500178"/>
            <a:ext cx="1584176" cy="504887"/>
          </a:xfrm>
          <a:prstGeom prst="rect">
            <a:avLst/>
          </a:prstGeom>
        </p:spPr>
        <p:txBody>
          <a:bodyPr anchor="ctr"/>
          <a:lstStyle>
            <a:lvl1pPr algn="ctr">
              <a:lnSpc>
                <a:spcPct val="100000"/>
              </a:lnSpc>
              <a:buNone/>
              <a:defRPr sz="12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2195736" y="3500178"/>
            <a:ext cx="1728192" cy="504887"/>
          </a:xfrm>
          <a:prstGeom prst="rect">
            <a:avLst/>
          </a:prstGeom>
        </p:spPr>
        <p:txBody>
          <a:bodyPr anchor="ctr"/>
          <a:lstStyle>
            <a:lvl1pPr algn="ctr">
              <a:lnSpc>
                <a:spcPct val="100000"/>
              </a:lnSpc>
              <a:buNone/>
              <a:defRPr sz="12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3959932" y="3500178"/>
            <a:ext cx="1908212" cy="504887"/>
          </a:xfrm>
          <a:prstGeom prst="rect">
            <a:avLst/>
          </a:prstGeom>
        </p:spPr>
        <p:txBody>
          <a:bodyPr anchor="ctr"/>
          <a:lstStyle>
            <a:lvl1pPr algn="ctr">
              <a:lnSpc>
                <a:spcPct val="100000"/>
              </a:lnSpc>
              <a:buNone/>
              <a:defRPr sz="12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5832140" y="3500178"/>
            <a:ext cx="2628292" cy="504887"/>
          </a:xfrm>
          <a:prstGeom prst="rect">
            <a:avLst/>
          </a:prstGeom>
        </p:spPr>
        <p:txBody>
          <a:bodyPr anchor="ctr"/>
          <a:lstStyle>
            <a:lvl1pPr algn="ctr">
              <a:lnSpc>
                <a:spcPct val="100000"/>
              </a:lnSpc>
              <a:buNone/>
              <a:defRPr sz="1200"/>
            </a:lvl1pPr>
          </a:lstStyle>
          <a:p>
            <a:pPr lvl="0"/>
            <a:r>
              <a:rPr lang="zh-CN" altLang="en-US" dirty="0"/>
              <a:t>类型</a:t>
            </a:r>
          </a:p>
        </p:txBody>
      </p:sp>
      <p:sp>
        <p:nvSpPr>
          <p:cNvPr id="47" name="文本占位符 7"/>
          <p:cNvSpPr>
            <a:spLocks noGrp="1"/>
          </p:cNvSpPr>
          <p:nvPr>
            <p:ph type="body" sz="quarter" idx="21" hasCustomPrompt="1"/>
          </p:nvPr>
        </p:nvSpPr>
        <p:spPr>
          <a:xfrm>
            <a:off x="611561" y="4005066"/>
            <a:ext cx="1584176"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48" name="文本占位符 7"/>
          <p:cNvSpPr>
            <a:spLocks noGrp="1"/>
          </p:cNvSpPr>
          <p:nvPr>
            <p:ph type="body" sz="quarter" idx="22" hasCustomPrompt="1"/>
          </p:nvPr>
        </p:nvSpPr>
        <p:spPr>
          <a:xfrm>
            <a:off x="2195736" y="4005066"/>
            <a:ext cx="172819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49" name="文本占位符 7"/>
          <p:cNvSpPr>
            <a:spLocks noGrp="1"/>
          </p:cNvSpPr>
          <p:nvPr>
            <p:ph type="body" sz="quarter" idx="23" hasCustomPrompt="1"/>
          </p:nvPr>
        </p:nvSpPr>
        <p:spPr>
          <a:xfrm>
            <a:off x="3959932" y="4005066"/>
            <a:ext cx="190821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50" name="文本占位符 7"/>
          <p:cNvSpPr>
            <a:spLocks noGrp="1"/>
          </p:cNvSpPr>
          <p:nvPr>
            <p:ph type="body" sz="quarter" idx="24" hasCustomPrompt="1"/>
          </p:nvPr>
        </p:nvSpPr>
        <p:spPr>
          <a:xfrm>
            <a:off x="5832140" y="4005066"/>
            <a:ext cx="2628292" cy="504887"/>
          </a:xfrm>
          <a:prstGeom prst="rect">
            <a:avLst/>
          </a:prstGeom>
        </p:spPr>
        <p:txBody>
          <a:bodyPr anchor="ctr"/>
          <a:lstStyle>
            <a:lvl1pPr algn="ctr">
              <a:buNone/>
              <a:defRPr sz="1200"/>
            </a:lvl1pPr>
          </a:lstStyle>
          <a:p>
            <a:pPr lvl="0"/>
            <a:r>
              <a:rPr lang="zh-CN" altLang="en-US" dirty="0"/>
              <a:t> </a:t>
            </a:r>
          </a:p>
        </p:txBody>
      </p:sp>
      <p:sp>
        <p:nvSpPr>
          <p:cNvPr id="51" name="文本占位符 7"/>
          <p:cNvSpPr>
            <a:spLocks noGrp="1"/>
          </p:cNvSpPr>
          <p:nvPr>
            <p:ph type="body" sz="quarter" idx="25" hasCustomPrompt="1"/>
          </p:nvPr>
        </p:nvSpPr>
        <p:spPr>
          <a:xfrm>
            <a:off x="611561" y="4473118"/>
            <a:ext cx="1584176"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52" name="文本占位符 7"/>
          <p:cNvSpPr>
            <a:spLocks noGrp="1"/>
          </p:cNvSpPr>
          <p:nvPr>
            <p:ph type="body" sz="quarter" idx="26" hasCustomPrompt="1"/>
          </p:nvPr>
        </p:nvSpPr>
        <p:spPr>
          <a:xfrm>
            <a:off x="2195736" y="4473118"/>
            <a:ext cx="172819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53" name="文本占位符 7"/>
          <p:cNvSpPr>
            <a:spLocks noGrp="1"/>
          </p:cNvSpPr>
          <p:nvPr>
            <p:ph type="body" sz="quarter" idx="27" hasCustomPrompt="1"/>
          </p:nvPr>
        </p:nvSpPr>
        <p:spPr>
          <a:xfrm>
            <a:off x="3959932" y="4473118"/>
            <a:ext cx="190821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54" name="文本占位符 7"/>
          <p:cNvSpPr>
            <a:spLocks noGrp="1"/>
          </p:cNvSpPr>
          <p:nvPr>
            <p:ph type="body" sz="quarter" idx="28" hasCustomPrompt="1"/>
          </p:nvPr>
        </p:nvSpPr>
        <p:spPr>
          <a:xfrm>
            <a:off x="5832140" y="4473118"/>
            <a:ext cx="2628292" cy="504887"/>
          </a:xfrm>
          <a:prstGeom prst="rect">
            <a:avLst/>
          </a:prstGeom>
        </p:spPr>
        <p:txBody>
          <a:bodyPr anchor="ctr"/>
          <a:lstStyle>
            <a:lvl1pPr algn="ctr">
              <a:buNone/>
              <a:defRPr sz="1200"/>
            </a:lvl1pPr>
          </a:lstStyle>
          <a:p>
            <a:pPr lvl="0"/>
            <a:r>
              <a:rPr lang="zh-CN" altLang="en-US" dirty="0"/>
              <a:t> </a:t>
            </a:r>
          </a:p>
        </p:txBody>
      </p:sp>
      <p:sp>
        <p:nvSpPr>
          <p:cNvPr id="55" name="文本占位符 7"/>
          <p:cNvSpPr>
            <a:spLocks noGrp="1"/>
          </p:cNvSpPr>
          <p:nvPr>
            <p:ph type="body" sz="quarter" idx="29" hasCustomPrompt="1"/>
          </p:nvPr>
        </p:nvSpPr>
        <p:spPr>
          <a:xfrm>
            <a:off x="611561" y="5013178"/>
            <a:ext cx="1584176"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56" name="文本占位符 7"/>
          <p:cNvSpPr>
            <a:spLocks noGrp="1"/>
          </p:cNvSpPr>
          <p:nvPr>
            <p:ph type="body" sz="quarter" idx="30" hasCustomPrompt="1"/>
          </p:nvPr>
        </p:nvSpPr>
        <p:spPr>
          <a:xfrm>
            <a:off x="2195736" y="5013178"/>
            <a:ext cx="172819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57" name="文本占位符 7"/>
          <p:cNvSpPr>
            <a:spLocks noGrp="1"/>
          </p:cNvSpPr>
          <p:nvPr>
            <p:ph type="body" sz="quarter" idx="31" hasCustomPrompt="1"/>
          </p:nvPr>
        </p:nvSpPr>
        <p:spPr>
          <a:xfrm>
            <a:off x="3959932" y="5013178"/>
            <a:ext cx="190821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58" name="文本占位符 7"/>
          <p:cNvSpPr>
            <a:spLocks noGrp="1"/>
          </p:cNvSpPr>
          <p:nvPr>
            <p:ph type="body" sz="quarter" idx="32" hasCustomPrompt="1"/>
          </p:nvPr>
        </p:nvSpPr>
        <p:spPr>
          <a:xfrm>
            <a:off x="5832140" y="5013178"/>
            <a:ext cx="2628292" cy="504887"/>
          </a:xfrm>
          <a:prstGeom prst="rect">
            <a:avLst/>
          </a:prstGeom>
        </p:spPr>
        <p:txBody>
          <a:bodyPr anchor="ctr"/>
          <a:lstStyle>
            <a:lvl1pPr algn="ctr">
              <a:buNone/>
              <a:defRPr sz="1200"/>
            </a:lvl1pPr>
          </a:lstStyle>
          <a:p>
            <a:pPr lvl="0"/>
            <a:r>
              <a:rPr lang="zh-CN" altLang="en-US" dirty="0"/>
              <a:t> </a:t>
            </a:r>
          </a:p>
        </p:txBody>
      </p:sp>
      <p:sp>
        <p:nvSpPr>
          <p:cNvPr id="59" name="文本占位符 7"/>
          <p:cNvSpPr>
            <a:spLocks noGrp="1"/>
          </p:cNvSpPr>
          <p:nvPr>
            <p:ph type="body" sz="quarter" idx="33" hasCustomPrompt="1"/>
          </p:nvPr>
        </p:nvSpPr>
        <p:spPr>
          <a:xfrm>
            <a:off x="611561" y="5481230"/>
            <a:ext cx="1584176"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60" name="文本占位符 7"/>
          <p:cNvSpPr>
            <a:spLocks noGrp="1"/>
          </p:cNvSpPr>
          <p:nvPr>
            <p:ph type="body" sz="quarter" idx="34" hasCustomPrompt="1"/>
          </p:nvPr>
        </p:nvSpPr>
        <p:spPr>
          <a:xfrm>
            <a:off x="2195736" y="5481230"/>
            <a:ext cx="172819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61" name="文本占位符 7"/>
          <p:cNvSpPr>
            <a:spLocks noGrp="1"/>
          </p:cNvSpPr>
          <p:nvPr>
            <p:ph type="body" sz="quarter" idx="35" hasCustomPrompt="1"/>
          </p:nvPr>
        </p:nvSpPr>
        <p:spPr>
          <a:xfrm>
            <a:off x="3959932" y="5481230"/>
            <a:ext cx="1908212" cy="504887"/>
          </a:xfrm>
          <a:prstGeom prst="rect">
            <a:avLst/>
          </a:prstGeom>
        </p:spPr>
        <p:txBody>
          <a:bodyPr anchor="ctr"/>
          <a:lstStyle>
            <a:lvl1pPr algn="ctr">
              <a:buNone/>
              <a:defRPr sz="1200"/>
            </a:lvl1pPr>
          </a:lstStyle>
          <a:p>
            <a:pPr lvl="0"/>
            <a:r>
              <a:rPr lang="en-US" altLang="zh-CN" dirty="0"/>
              <a:t> </a:t>
            </a:r>
            <a:endParaRPr lang="zh-CN" altLang="en-US" dirty="0"/>
          </a:p>
        </p:txBody>
      </p:sp>
      <p:sp>
        <p:nvSpPr>
          <p:cNvPr id="62" name="文本占位符 7"/>
          <p:cNvSpPr>
            <a:spLocks noGrp="1"/>
          </p:cNvSpPr>
          <p:nvPr>
            <p:ph type="body" sz="quarter" idx="36" hasCustomPrompt="1"/>
          </p:nvPr>
        </p:nvSpPr>
        <p:spPr>
          <a:xfrm>
            <a:off x="5832140" y="5481230"/>
            <a:ext cx="2628292" cy="504887"/>
          </a:xfrm>
          <a:prstGeom prst="rect">
            <a:avLst/>
          </a:prstGeom>
        </p:spPr>
        <p:txBody>
          <a:bodyPr anchor="ctr"/>
          <a:lstStyle>
            <a:lvl1pPr algn="ctr">
              <a:buNone/>
              <a:defRPr sz="1200"/>
            </a:lvl1pPr>
          </a:lstStyle>
          <a:p>
            <a:pPr lvl="0"/>
            <a:r>
              <a:rPr lang="zh-CN" altLang="en-US" dirty="0"/>
              <a:t> </a:t>
            </a:r>
          </a:p>
        </p:txBody>
      </p:sp>
      <p:sp>
        <p:nvSpPr>
          <p:cNvPr id="63" name="Rectangle 2"/>
          <p:cNvSpPr>
            <a:spLocks noChangeArrowheads="1"/>
          </p:cNvSpPr>
          <p:nvPr userDrawn="1"/>
        </p:nvSpPr>
        <p:spPr bwMode="auto">
          <a:xfrm>
            <a:off x="714376" y="519115"/>
            <a:ext cx="7051675" cy="479425"/>
          </a:xfrm>
          <a:prstGeom prst="rect">
            <a:avLst/>
          </a:prstGeom>
          <a:noFill/>
          <a:ln w="9525">
            <a:noFill/>
            <a:miter lim="800000"/>
            <a:headEnd/>
            <a:tailEnd/>
          </a:ln>
        </p:spPr>
        <p:txBody>
          <a:bodyPr lIns="58678" tIns="29338" rIns="58678" bIns="29338" anchor="ctr"/>
          <a:lstStyle/>
          <a:p>
            <a:pPr defTabSz="601106" fontAlgn="base"/>
            <a:r>
              <a:rPr lang="zh-CN" altLang="en-US" sz="2624"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4"/>
            <a:ext cx="2873375" cy="553870"/>
          </a:xfrm>
          <a:prstGeom prst="rect">
            <a:avLst/>
          </a:prstGeom>
          <a:noFill/>
          <a:ln w="9525" algn="ctr">
            <a:noFill/>
            <a:miter lim="800000"/>
            <a:headEnd/>
            <a:tailEnd/>
          </a:ln>
        </p:spPr>
        <p:txBody>
          <a:bodyPr>
            <a:spAutoFit/>
          </a:bodyPr>
          <a:lstStyle/>
          <a:p>
            <a:pPr>
              <a:spcBef>
                <a:spcPct val="50000"/>
              </a:spcBef>
            </a:pPr>
            <a:r>
              <a:rPr lang="zh-CN" altLang="en-US" sz="2999" i="1" dirty="0">
                <a:solidFill>
                  <a:srgbClr val="4D4D4D"/>
                </a:solidFill>
                <a:latin typeface="Arial" charset="0"/>
              </a:rPr>
              <a:t>本页不打印</a:t>
            </a:r>
          </a:p>
        </p:txBody>
      </p:sp>
      <p:sp>
        <p:nvSpPr>
          <p:cNvPr id="31" name="文本占位符 7"/>
          <p:cNvSpPr>
            <a:spLocks noGrp="1"/>
          </p:cNvSpPr>
          <p:nvPr>
            <p:ph type="body" sz="quarter" idx="37" hasCustomPrompt="1"/>
          </p:nvPr>
        </p:nvSpPr>
        <p:spPr>
          <a:xfrm>
            <a:off x="611561" y="4040239"/>
            <a:ext cx="1584176" cy="504887"/>
          </a:xfrm>
          <a:prstGeom prst="rect">
            <a:avLst/>
          </a:prstGeom>
        </p:spPr>
        <p:txBody>
          <a:bodyPr anchor="ctr"/>
          <a:lstStyle>
            <a:lvl1pPr algn="ctr">
              <a:lnSpc>
                <a:spcPct val="100000"/>
              </a:lnSpc>
              <a:buNone/>
              <a:defRPr sz="1200"/>
            </a:lvl1pPr>
          </a:lstStyle>
          <a:p>
            <a:pPr lvl="0"/>
            <a:r>
              <a:rPr lang="zh-CN" altLang="en-US" dirty="0"/>
              <a:t>姓名</a:t>
            </a:r>
            <a:r>
              <a:rPr lang="en-US" altLang="zh-CN" dirty="0"/>
              <a:t>/</a:t>
            </a:r>
            <a:r>
              <a:rPr lang="zh-CN" altLang="en-US" dirty="0"/>
              <a:t>工号</a:t>
            </a:r>
          </a:p>
        </p:txBody>
      </p:sp>
      <p:sp>
        <p:nvSpPr>
          <p:cNvPr id="32" name="文本占位符 7"/>
          <p:cNvSpPr>
            <a:spLocks noGrp="1"/>
          </p:cNvSpPr>
          <p:nvPr>
            <p:ph type="body" sz="quarter" idx="38" hasCustomPrompt="1"/>
          </p:nvPr>
        </p:nvSpPr>
        <p:spPr>
          <a:xfrm>
            <a:off x="2195736" y="4005066"/>
            <a:ext cx="1728192" cy="504887"/>
          </a:xfrm>
          <a:prstGeom prst="rect">
            <a:avLst/>
          </a:prstGeom>
        </p:spPr>
        <p:txBody>
          <a:bodyPr anchor="ctr"/>
          <a:lstStyle>
            <a:lvl1pPr algn="ctr">
              <a:lnSpc>
                <a:spcPct val="100000"/>
              </a:lnSpc>
              <a:buNone/>
              <a:defRPr sz="1200"/>
            </a:lvl1pPr>
          </a:lstStyle>
          <a:p>
            <a:pPr lvl="0"/>
            <a:r>
              <a:rPr lang="en-US" altLang="zh-CN" dirty="0"/>
              <a:t>2015.01.25</a:t>
            </a:r>
            <a:endParaRPr lang="zh-CN" altLang="en-US" dirty="0"/>
          </a:p>
        </p:txBody>
      </p:sp>
      <p:sp>
        <p:nvSpPr>
          <p:cNvPr id="33" name="文本占位符 7"/>
          <p:cNvSpPr>
            <a:spLocks noGrp="1"/>
          </p:cNvSpPr>
          <p:nvPr>
            <p:ph type="body" sz="quarter" idx="39" hasCustomPrompt="1"/>
          </p:nvPr>
        </p:nvSpPr>
        <p:spPr>
          <a:xfrm>
            <a:off x="3959932" y="4041070"/>
            <a:ext cx="1908212" cy="504887"/>
          </a:xfrm>
          <a:prstGeom prst="rect">
            <a:avLst/>
          </a:prstGeom>
        </p:spPr>
        <p:txBody>
          <a:bodyPr anchor="ctr"/>
          <a:lstStyle>
            <a:lvl1pPr algn="ctr">
              <a:lnSpc>
                <a:spcPct val="100000"/>
              </a:lnSpc>
              <a:buNone/>
              <a:defRPr sz="1200"/>
            </a:lvl1pPr>
          </a:lstStyle>
          <a:p>
            <a:pPr lvl="0"/>
            <a:r>
              <a:rPr lang="zh-CN" altLang="en-US" dirty="0"/>
              <a:t>姓名</a:t>
            </a:r>
            <a:r>
              <a:rPr lang="en-US" altLang="zh-CN" dirty="0"/>
              <a:t>/</a:t>
            </a:r>
            <a:r>
              <a:rPr lang="zh-CN" altLang="en-US" dirty="0"/>
              <a:t>工号</a:t>
            </a:r>
          </a:p>
        </p:txBody>
      </p:sp>
      <p:sp>
        <p:nvSpPr>
          <p:cNvPr id="34" name="文本占位符 7"/>
          <p:cNvSpPr>
            <a:spLocks noGrp="1"/>
          </p:cNvSpPr>
          <p:nvPr>
            <p:ph type="body" sz="quarter" idx="40" hasCustomPrompt="1"/>
          </p:nvPr>
        </p:nvSpPr>
        <p:spPr>
          <a:xfrm>
            <a:off x="5832140" y="4041070"/>
            <a:ext cx="2628292" cy="504887"/>
          </a:xfrm>
          <a:prstGeom prst="rect">
            <a:avLst/>
          </a:prstGeom>
        </p:spPr>
        <p:txBody>
          <a:bodyPr anchor="ctr"/>
          <a:lstStyle>
            <a:lvl1pPr algn="ctr">
              <a:lnSpc>
                <a:spcPct val="100000"/>
              </a:lnSpc>
              <a:buNone/>
              <a:defRPr sz="1200"/>
            </a:lvl1pPr>
          </a:lstStyle>
          <a:p>
            <a:pPr lvl="0"/>
            <a:r>
              <a:rPr lang="zh-CN" altLang="en-US" dirty="0"/>
              <a:t>类型</a:t>
            </a:r>
          </a:p>
        </p:txBody>
      </p:sp>
    </p:spTree>
    <p:extLst>
      <p:ext uri="{BB962C8B-B14F-4D97-AF65-F5344CB8AC3E}">
        <p14:creationId xmlns:p14="http://schemas.microsoft.com/office/powerpoint/2010/main" val="72589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40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9"/>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4" y="1376363"/>
            <a:ext cx="7920037" cy="3924300"/>
          </a:xfrm>
        </p:spPr>
        <p:txBody>
          <a:bodyPr/>
          <a:lstStyle>
            <a:lvl1pPr marL="342809" marR="0" indent="-342809" algn="l" defTabSz="601106" rtl="0" eaLnBrk="0" fontAlgn="base" latinLnBrk="0" hangingPunct="0">
              <a:lnSpc>
                <a:spcPct val="140000"/>
              </a:lnSpc>
              <a:spcBef>
                <a:spcPct val="30000"/>
              </a:spcBef>
              <a:spcAft>
                <a:spcPct val="0"/>
              </a:spcAft>
              <a:buClr>
                <a:srgbClr val="808080"/>
              </a:buClr>
              <a:buSzPct val="100000"/>
              <a:buFont typeface="+mj-lt"/>
              <a:buAutoNum type="arabicPeriod"/>
              <a:tabLst/>
              <a:defRPr sz="1500"/>
            </a:lvl1pPr>
            <a:lvl2pPr marL="643956" indent="-342809">
              <a:buSzPct val="100000"/>
              <a:buFont typeface="+mj-lt"/>
              <a:buAutoNum type="alphaUcPeriod"/>
              <a:defRPr sz="135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sp>
        <p:nvSpPr>
          <p:cNvPr id="5" name="TextBox 4"/>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思考题</a:t>
            </a:r>
          </a:p>
        </p:txBody>
      </p:sp>
    </p:spTree>
    <p:extLst>
      <p:ext uri="{BB962C8B-B14F-4D97-AF65-F5344CB8AC3E}">
        <p14:creationId xmlns:p14="http://schemas.microsoft.com/office/powerpoint/2010/main" val="3529484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4" y="1376363"/>
            <a:ext cx="7920037" cy="3924300"/>
          </a:xfrm>
        </p:spPr>
        <p:txBody>
          <a:bodyPr/>
          <a:lstStyle>
            <a:lvl1pPr>
              <a:defRPr/>
            </a:lvl1pPr>
            <a:lvl5pPr>
              <a:buNone/>
              <a:defRPr/>
            </a:lvl5pPr>
          </a:lstStyle>
          <a:p>
            <a:r>
              <a:rPr lang="zh-CN" altLang="en-US" dirty="0"/>
              <a:t>此版式用于每一节的总结</a:t>
            </a:r>
            <a:r>
              <a:rPr lang="en-US" altLang="zh-CN" dirty="0"/>
              <a:t>-201501</a:t>
            </a:r>
            <a:endParaRPr lang="zh-CN" altLang="en-US" dirty="0"/>
          </a:p>
        </p:txBody>
      </p:sp>
      <p:sp>
        <p:nvSpPr>
          <p:cNvPr id="5" name="TextBox 4"/>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90"/>
            <a:ext cx="617538" cy="617537"/>
          </a:xfrm>
          <a:prstGeom prst="rect">
            <a:avLst/>
          </a:prstGeom>
          <a:noFill/>
          <a:ln w="9525">
            <a:noFill/>
            <a:miter lim="800000"/>
            <a:headEnd/>
            <a:tailEnd/>
          </a:ln>
        </p:spPr>
      </p:pic>
    </p:spTree>
    <p:extLst>
      <p:ext uri="{BB962C8B-B14F-4D97-AF65-F5344CB8AC3E}">
        <p14:creationId xmlns:p14="http://schemas.microsoft.com/office/powerpoint/2010/main" val="1857856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90"/>
            <a:ext cx="617538" cy="617537"/>
          </a:xfrm>
          <a:prstGeom prst="rect">
            <a:avLst/>
          </a:prstGeom>
          <a:noFill/>
          <a:ln w="9525">
            <a:noFill/>
            <a:miter lim="800000"/>
            <a:headEnd/>
            <a:tailEnd/>
          </a:ln>
        </p:spPr>
      </p:pic>
      <p:sp>
        <p:nvSpPr>
          <p:cNvPr id="9" name="TextBox 8"/>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4" y="1376365"/>
            <a:ext cx="7920037" cy="3889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9587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8"/>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4" y="1376363"/>
            <a:ext cx="7920037" cy="3924300"/>
          </a:xfrm>
        </p:spPr>
        <p:txBody>
          <a:bodyPr/>
          <a:lstStyle>
            <a:lvl1pPr>
              <a:defRPr/>
            </a:lvl1pPr>
            <a:lvl5pPr>
              <a:buNone/>
              <a:defRPr/>
            </a:lvl5pPr>
          </a:lstStyle>
          <a:p>
            <a:r>
              <a:rPr lang="zh-CN" altLang="en-US" dirty="0"/>
              <a:t>此版式用于提供给学员更多学习信息。</a:t>
            </a:r>
          </a:p>
        </p:txBody>
      </p:sp>
    </p:spTree>
    <p:extLst>
      <p:ext uri="{BB962C8B-B14F-4D97-AF65-F5344CB8AC3E}">
        <p14:creationId xmlns:p14="http://schemas.microsoft.com/office/powerpoint/2010/main" val="3744382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8"/>
            <a:ext cx="622300" cy="623887"/>
          </a:xfrm>
          <a:prstGeom prst="rect">
            <a:avLst/>
          </a:prstGeom>
          <a:noFill/>
          <a:ln w="9525">
            <a:noFill/>
            <a:miter lim="800000"/>
            <a:headEnd/>
            <a:tailEnd/>
          </a:ln>
        </p:spPr>
      </p:pic>
      <p:sp>
        <p:nvSpPr>
          <p:cNvPr id="4" name="TextBox 3"/>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4" y="1376363"/>
            <a:ext cx="7920037" cy="3924300"/>
          </a:xfrm>
        </p:spPr>
        <p:txBody>
          <a:bodyPr/>
          <a:lstStyle/>
          <a:p>
            <a:endParaRPr lang="zh-CN" altLang="en-US" dirty="0"/>
          </a:p>
        </p:txBody>
      </p:sp>
    </p:spTree>
    <p:extLst>
      <p:ext uri="{BB962C8B-B14F-4D97-AF65-F5344CB8AC3E}">
        <p14:creationId xmlns:p14="http://schemas.microsoft.com/office/powerpoint/2010/main" val="261320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40"/>
            <a:ext cx="7632700" cy="871537"/>
          </a:xfrm>
          <a:prstGeom prst="rect">
            <a:avLst/>
          </a:prstGeom>
        </p:spPr>
        <p:txBody>
          <a:bodyPr/>
          <a:lstStyle>
            <a:lvl1pPr>
              <a:defRPr/>
            </a:lvl1pPr>
          </a:lstStyle>
          <a:p>
            <a:r>
              <a:rPr lang="zh-CN" altLang="en-US" dirty="0"/>
              <a:t>单击此处编辑母版标题样式</a:t>
            </a:r>
          </a:p>
        </p:txBody>
      </p:sp>
      <p:sp>
        <p:nvSpPr>
          <p:cNvPr id="3" name="内容占位符 2"/>
          <p:cNvSpPr>
            <a:spLocks noGrp="1"/>
          </p:cNvSpPr>
          <p:nvPr>
            <p:ph idx="1"/>
          </p:nvPr>
        </p:nvSpPr>
        <p:spPr>
          <a:xfrm>
            <a:off x="755650" y="1628777"/>
            <a:ext cx="763270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15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883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8806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
            <a:ext cx="9144000" cy="871537"/>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127726862"/>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4" y="4094163"/>
            <a:ext cx="1002965" cy="199158"/>
          </a:xfrm>
          <a:prstGeom prst="rect">
            <a:avLst/>
          </a:prstGeom>
          <a:noFill/>
          <a:ln w="9525">
            <a:noFill/>
            <a:miter lim="800000"/>
            <a:headEnd/>
            <a:tailEnd/>
          </a:ln>
        </p:spPr>
        <p:txBody>
          <a:bodyPr wrap="none" lIns="60070" tIns="30036" rIns="60070" bIns="30036">
            <a:spAutoFit/>
          </a:bodyPr>
          <a:lstStyle/>
          <a:p>
            <a:pPr defTabSz="601106" eaLnBrk="0" fontAlgn="base" hangingPunct="0">
              <a:defRPr/>
            </a:pPr>
            <a:r>
              <a:rPr lang="en-US" altLang="zh-CN" sz="9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7"/>
            <a:ext cx="6012594" cy="1470025"/>
          </a:xfrm>
          <a:ln algn="ctr"/>
        </p:spPr>
        <p:txBody>
          <a:bodyPr lIns="87802" tIns="43901" rIns="87802" bIns="43901"/>
          <a:lstStyle>
            <a:lvl1pPr defTabSz="588012" eaLnBrk="0" hangingPunct="0">
              <a:defRPr sz="3224">
                <a:solidFill>
                  <a:schemeClr val="bg1"/>
                </a:solidFill>
              </a:defRPr>
            </a:lvl1pPr>
          </a:lstStyle>
          <a:p>
            <a:r>
              <a:rPr lang="zh-CN" altLang="en-US" dirty="0"/>
              <a:t>单击此处编辑母版标题样式</a:t>
            </a:r>
          </a:p>
        </p:txBody>
      </p:sp>
      <p:sp>
        <p:nvSpPr>
          <p:cNvPr id="7" name="Rectangle 14"/>
          <p:cNvSpPr>
            <a:spLocks noChangeArrowheads="1"/>
          </p:cNvSpPr>
          <p:nvPr userDrawn="1"/>
        </p:nvSpPr>
        <p:spPr bwMode="auto">
          <a:xfrm>
            <a:off x="655638" y="6207125"/>
            <a:ext cx="2506561" cy="245314"/>
          </a:xfrm>
          <a:prstGeom prst="rect">
            <a:avLst/>
          </a:prstGeom>
          <a:noFill/>
          <a:ln w="9525" algn="ctr">
            <a:noFill/>
            <a:miter lim="800000"/>
            <a:headEnd/>
            <a:tailEnd/>
          </a:ln>
          <a:effectLst/>
        </p:spPr>
        <p:txBody>
          <a:bodyPr wrap="none" lIns="60060" tIns="30031" rIns="60060" bIns="30031">
            <a:spAutoFit/>
          </a:bodyPr>
          <a:lstStyle/>
          <a:p>
            <a:pPr defTabSz="601106"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2017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2985620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6140" y="160338"/>
            <a:ext cx="8622642" cy="792162"/>
          </a:xfrm>
          <a:prstGeom prst="rect">
            <a:avLst/>
          </a:prstGeom>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4" name="内容占位符 2"/>
          <p:cNvSpPr>
            <a:spLocks noGrp="1"/>
          </p:cNvSpPr>
          <p:nvPr>
            <p:ph idx="1"/>
          </p:nvPr>
        </p:nvSpPr>
        <p:spPr>
          <a:xfrm>
            <a:off x="390423" y="1104904"/>
            <a:ext cx="8608358" cy="5021269"/>
          </a:xfrm>
          <a:prstGeom prst="rect">
            <a:avLst/>
          </a:prstGeom>
        </p:spPr>
        <p:txBody>
          <a:bodyPr/>
          <a:lstStyle>
            <a:lvl1pPr>
              <a:lnSpc>
                <a:spcPct val="130000"/>
              </a:lnSpc>
              <a:buFont typeface="Wingdings" pitchFamily="2" charset="2"/>
              <a:buChar char="Ø"/>
              <a:defRPr>
                <a:latin typeface="+mn-lt"/>
                <a:ea typeface="华文细黑" pitchFamily="2" charset="-122"/>
              </a:defRPr>
            </a:lvl1pPr>
            <a:lvl2pPr>
              <a:lnSpc>
                <a:spcPct val="130000"/>
              </a:lnSpc>
              <a:buFont typeface="Wingdings" pitchFamily="2" charset="2"/>
              <a:buChar char="p"/>
              <a:defRPr>
                <a:latin typeface="+mn-lt"/>
                <a:ea typeface="华文细黑" pitchFamily="2" charset="-122"/>
              </a:defRPr>
            </a:lvl2pPr>
            <a:lvl3pPr>
              <a:lnSpc>
                <a:spcPct val="130000"/>
              </a:lnSpc>
              <a:buFont typeface="Wingdings" pitchFamily="2" charset="2"/>
              <a:buChar char="ü"/>
              <a:defRPr>
                <a:latin typeface="+mn-lt"/>
                <a:ea typeface="华文细黑" pitchFamily="2" charset="-122"/>
              </a:defRPr>
            </a:lvl3pPr>
            <a:lvl4pPr>
              <a:lnSpc>
                <a:spcPct val="130000"/>
              </a:lnSpc>
              <a:defRPr>
                <a:latin typeface="+mn-lt"/>
                <a:ea typeface="华文细黑" pitchFamily="2" charset="-122"/>
              </a:defRPr>
            </a:lvl4pPr>
            <a:lvl5pPr>
              <a:lnSpc>
                <a:spcPct val="130000"/>
              </a:lnSpc>
              <a:defRPr>
                <a:latin typeface="+mn-lt"/>
                <a:ea typeface="华文细黑"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5583739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b="0" dirty="0">
                <a:solidFill>
                  <a:srgbClr val="990000"/>
                </a:solidFill>
                <a:latin typeface="Arial" charset="0"/>
                <a:ea typeface="华文细黑" pitchFamily="2" charset="-122"/>
                <a:sym typeface="FrutigerNext LT Regular" pitchFamily="34" charset="0"/>
              </a:rPr>
              <a:t>谢谢</a:t>
            </a:r>
            <a:endParaRPr lang="zh-CN" altLang="zh-CN" sz="4100" b="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808280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2651125">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2679700">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lnSpc>
                <a:spcPct val="100000"/>
              </a:lnSpc>
              <a:buNone/>
              <a:defRPr sz="1600"/>
            </a:lvl1pPr>
          </a:lstStyle>
          <a:p>
            <a:pPr lvl="0"/>
            <a:r>
              <a:rPr lang="en-US" altLang="zh-CN" dirty="0"/>
              <a:t>X.X</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lnSpc>
                <a:spcPct val="100000"/>
              </a:lnSpc>
              <a:buNone/>
              <a:defRPr sz="1600"/>
            </a:lvl1pPr>
          </a:lstStyle>
          <a:p>
            <a:pPr lvl="0"/>
            <a:r>
              <a:rPr lang="en-US" altLang="zh-CN" dirty="0"/>
              <a:t>X.X</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lnSpc>
                <a:spcPct val="100000"/>
              </a:lnSpc>
              <a:buNone/>
              <a:defRPr sz="1600"/>
            </a:lvl1pPr>
          </a:lstStyle>
          <a:p>
            <a:pPr lvl="0"/>
            <a:r>
              <a:rPr lang="zh-CN" altLang="en-US" dirty="0"/>
              <a:t>类型</a:t>
            </a:r>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a:t> </a:t>
            </a:r>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a:t> </a:t>
            </a:r>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a:t> </a:t>
            </a:r>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a:t> </a:t>
            </a:r>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lnSpc>
                <a:spcPct val="100000"/>
              </a:lnSpc>
              <a:buNone/>
              <a:defRPr sz="1600"/>
            </a:lvl1pPr>
          </a:lstStyle>
          <a:p>
            <a:pPr lvl="0"/>
            <a:r>
              <a:rPr lang="zh-CN" altLang="en-US" dirty="0"/>
              <a:t>类型</a:t>
            </a:r>
          </a:p>
        </p:txBody>
      </p:sp>
    </p:spTree>
    <p:extLst>
      <p:ext uri="{BB962C8B-B14F-4D97-AF65-F5344CB8AC3E}">
        <p14:creationId xmlns:p14="http://schemas.microsoft.com/office/powerpoint/2010/main" val="3843978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2017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2442755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a:t>本章主要讲述</a:t>
            </a:r>
            <a:r>
              <a:rPr lang="en-US" altLang="zh-CN" dirty="0"/>
              <a:t>...</a:t>
            </a:r>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前言</a:t>
            </a:r>
          </a:p>
        </p:txBody>
      </p:sp>
    </p:spTree>
    <p:extLst>
      <p:ext uri="{BB962C8B-B14F-4D97-AF65-F5344CB8AC3E}">
        <p14:creationId xmlns:p14="http://schemas.microsoft.com/office/powerpoint/2010/main" val="3560014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目标</a:t>
            </a:r>
          </a:p>
        </p:txBody>
      </p:sp>
    </p:spTree>
    <p:extLst>
      <p:ext uri="{BB962C8B-B14F-4D97-AF65-F5344CB8AC3E}">
        <p14:creationId xmlns:p14="http://schemas.microsoft.com/office/powerpoint/2010/main" val="735300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目录</a:t>
            </a:r>
          </a:p>
        </p:txBody>
      </p:sp>
    </p:spTree>
    <p:extLst>
      <p:ext uri="{BB962C8B-B14F-4D97-AF65-F5344CB8AC3E}">
        <p14:creationId xmlns:p14="http://schemas.microsoft.com/office/powerpoint/2010/main" val="1458652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extLst>
      <p:ext uri="{BB962C8B-B14F-4D97-AF65-F5344CB8AC3E}">
        <p14:creationId xmlns:p14="http://schemas.microsoft.com/office/powerpoint/2010/main" val="38816655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a:t>单击此处输入文字</a:t>
            </a:r>
          </a:p>
        </p:txBody>
      </p:sp>
    </p:spTree>
    <p:extLst>
      <p:ext uri="{BB962C8B-B14F-4D97-AF65-F5344CB8AC3E}">
        <p14:creationId xmlns:p14="http://schemas.microsoft.com/office/powerpoint/2010/main" val="41125397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a:t>单击此处编辑母版标题样式</a:t>
            </a:r>
          </a:p>
        </p:txBody>
      </p:sp>
    </p:spTree>
    <p:extLst>
      <p:ext uri="{BB962C8B-B14F-4D97-AF65-F5344CB8AC3E}">
        <p14:creationId xmlns:p14="http://schemas.microsoft.com/office/powerpoint/2010/main" val="193273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6"/>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3" y="1376364"/>
            <a:ext cx="7920037" cy="4032856"/>
          </a:xfrm>
        </p:spPr>
        <p:txBody>
          <a:bodyPr/>
          <a:lstStyle>
            <a:lvl1pPr>
              <a:defRPr sz="2200"/>
            </a:lvl1pPr>
            <a:lvl5pPr>
              <a:buNone/>
              <a:defRPr/>
            </a:lvl5pPr>
          </a:lstStyle>
          <a:p>
            <a:pPr eaLnBrk="1" hangingPunct="1"/>
            <a:r>
              <a:rPr lang="zh-CN" altLang="en-US" dirty="0"/>
              <a:t>本章主要讲述</a:t>
            </a:r>
            <a:r>
              <a:rPr lang="en-US" altLang="zh-CN" dirty="0"/>
              <a:t>...</a:t>
            </a:r>
            <a:endParaRPr lang="zh-CN" altLang="en-US" dirty="0"/>
          </a:p>
        </p:txBody>
      </p:sp>
      <p:sp>
        <p:nvSpPr>
          <p:cNvPr id="11" name="TextBox 10"/>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前言</a:t>
            </a:r>
          </a:p>
        </p:txBody>
      </p:sp>
    </p:spTree>
    <p:extLst>
      <p:ext uri="{BB962C8B-B14F-4D97-AF65-F5344CB8AC3E}">
        <p14:creationId xmlns:p14="http://schemas.microsoft.com/office/powerpoint/2010/main" val="3020979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704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思考题</a:t>
            </a:r>
          </a:p>
        </p:txBody>
      </p:sp>
    </p:spTree>
    <p:extLst>
      <p:ext uri="{BB962C8B-B14F-4D97-AF65-F5344CB8AC3E}">
        <p14:creationId xmlns:p14="http://schemas.microsoft.com/office/powerpoint/2010/main" val="2368020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a:t>此版式用于每一节的总结</a:t>
            </a:r>
            <a:r>
              <a:rPr lang="en-US" altLang="zh-CN" dirty="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extLst>
      <p:ext uri="{BB962C8B-B14F-4D97-AF65-F5344CB8AC3E}">
        <p14:creationId xmlns:p14="http://schemas.microsoft.com/office/powerpoint/2010/main" val="35748000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015246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a:t>此版式用于提供给学员更多学习信息。</a:t>
            </a:r>
          </a:p>
        </p:txBody>
      </p:sp>
    </p:spTree>
    <p:extLst>
      <p:ext uri="{BB962C8B-B14F-4D97-AF65-F5344CB8AC3E}">
        <p14:creationId xmlns:p14="http://schemas.microsoft.com/office/powerpoint/2010/main" val="2717838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extLst>
      <p:ext uri="{BB962C8B-B14F-4D97-AF65-F5344CB8AC3E}">
        <p14:creationId xmlns:p14="http://schemas.microsoft.com/office/powerpoint/2010/main" val="19493946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a:t>单击此处编辑母版标题样式</a:t>
            </a:r>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83446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95878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5"/>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目标</a:t>
            </a:r>
          </a:p>
        </p:txBody>
      </p:sp>
    </p:spTree>
    <p:extLst>
      <p:ext uri="{BB962C8B-B14F-4D97-AF65-F5344CB8AC3E}">
        <p14:creationId xmlns:p14="http://schemas.microsoft.com/office/powerpoint/2010/main" val="139344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3"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342809" marR="0" indent="-342809" algn="l" defTabSz="601106"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5"/>
          <p:cNvSpPr txBox="1"/>
          <p:nvPr userDrawn="1"/>
        </p:nvSpPr>
        <p:spPr bwMode="auto">
          <a:xfrm>
            <a:off x="1331640" y="548682"/>
            <a:ext cx="2052228"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目录</a:t>
            </a:r>
          </a:p>
        </p:txBody>
      </p:sp>
    </p:spTree>
    <p:extLst>
      <p:ext uri="{BB962C8B-B14F-4D97-AF65-F5344CB8AC3E}">
        <p14:creationId xmlns:p14="http://schemas.microsoft.com/office/powerpoint/2010/main" val="149701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a:solidFill>
                  <a:srgbClr val="990000"/>
                </a:solidFill>
                <a:latin typeface="+mj-ea"/>
                <a:ea typeface="+mj-ea"/>
                <a:cs typeface="Arial" pitchFamily="34" charset="0"/>
              </a:rPr>
              <a:t>目录</a:t>
            </a:r>
          </a:p>
        </p:txBody>
      </p:sp>
    </p:spTree>
    <p:extLst>
      <p:ext uri="{BB962C8B-B14F-4D97-AF65-F5344CB8AC3E}">
        <p14:creationId xmlns:p14="http://schemas.microsoft.com/office/powerpoint/2010/main" val="203871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2"/>
            <a:ext cx="4788532" cy="479521"/>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2624" dirty="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4" y="1376365"/>
            <a:ext cx="7920037" cy="41052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extLst>
      <p:ext uri="{BB962C8B-B14F-4D97-AF65-F5344CB8AC3E}">
        <p14:creationId xmlns:p14="http://schemas.microsoft.com/office/powerpoint/2010/main" val="294487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4" y="387352"/>
            <a:ext cx="7713662"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684214" y="1376363"/>
            <a:ext cx="7920037" cy="3924300"/>
          </a:xfrm>
        </p:spPr>
        <p:txBody>
          <a:bodyPr/>
          <a:lstStyle/>
          <a:p>
            <a:r>
              <a:rPr lang="zh-CN" altLang="en-US" dirty="0"/>
              <a:t>单击此处输入文字</a:t>
            </a:r>
          </a:p>
        </p:txBody>
      </p:sp>
    </p:spTree>
    <p:extLst>
      <p:ext uri="{BB962C8B-B14F-4D97-AF65-F5344CB8AC3E}">
        <p14:creationId xmlns:p14="http://schemas.microsoft.com/office/powerpoint/2010/main" val="357903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4" y="387352"/>
            <a:ext cx="7713662" cy="868363"/>
          </a:xfrm>
        </p:spPr>
        <p:txBody>
          <a:bodyPr/>
          <a:lstStyle/>
          <a:p>
            <a:r>
              <a:rPr lang="zh-CN" altLang="en-US" dirty="0"/>
              <a:t>单击此处编辑母版标题样式</a:t>
            </a:r>
          </a:p>
        </p:txBody>
      </p:sp>
    </p:spTree>
    <p:extLst>
      <p:ext uri="{BB962C8B-B14F-4D97-AF65-F5344CB8AC3E}">
        <p14:creationId xmlns:p14="http://schemas.microsoft.com/office/powerpoint/2010/main" val="7394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image" Target="../media/image2.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1.png"/><Relationship Id="rId2" Type="http://schemas.openxmlformats.org/officeDocument/2006/relationships/slideLayout" Target="../slideLayouts/slideLayout23.xml"/><Relationship Id="rId16"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4.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22" cstate="print"/>
          <a:srcRect/>
          <a:stretch>
            <a:fillRect/>
          </a:stretch>
        </p:blipFill>
        <p:spPr bwMode="auto">
          <a:xfrm>
            <a:off x="1" y="6221415"/>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23" cstate="print"/>
          <a:srcRect/>
          <a:stretch>
            <a:fillRect/>
          </a:stretch>
        </p:blipFill>
        <p:spPr bwMode="auto">
          <a:xfrm>
            <a:off x="7508875" y="6399215"/>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2"/>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652463" y="1374777"/>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69"/>
          <p:cNvSpPr>
            <a:spLocks noChangeArrowheads="1"/>
          </p:cNvSpPr>
          <p:nvPr userDrawn="1"/>
        </p:nvSpPr>
        <p:spPr bwMode="auto">
          <a:xfrm>
            <a:off x="6096001" y="6417332"/>
            <a:ext cx="611812" cy="245314"/>
          </a:xfrm>
          <a:prstGeom prst="rect">
            <a:avLst/>
          </a:prstGeom>
          <a:noFill/>
          <a:ln w="9525" algn="ctr">
            <a:noFill/>
            <a:miter lim="800000"/>
            <a:headEnd/>
            <a:tailEnd/>
          </a:ln>
          <a:effectLst/>
        </p:spPr>
        <p:txBody>
          <a:bodyPr wrap="none" lIns="60060" tIns="30031" rIns="60060" bIns="30031">
            <a:spAutoFit/>
          </a:bodyPr>
          <a:lstStyle/>
          <a:p>
            <a:pPr defTabSz="601106" eaLnBrk="0" fontAlgn="base" hangingPunct="0">
              <a:defRPr/>
            </a:pPr>
            <a:r>
              <a:rPr lang="zh-CN" altLang="en-US" sz="1200" b="0" dirty="0">
                <a:latin typeface="+mn-lt"/>
                <a:ea typeface="+mn-ea"/>
              </a:rPr>
              <a:t>第</a:t>
            </a:r>
            <a:fld id="{2F2CF7F5-F178-4429-B6CA-28062DF31937}" type="slidenum">
              <a:rPr lang="en-US" altLang="zh-CN" sz="1200" b="0" smtClean="0">
                <a:latin typeface="+mn-lt"/>
                <a:ea typeface="+mn-ea"/>
              </a:rPr>
              <a:pPr defTabSz="601106" eaLnBrk="0" fontAlgn="base" hangingPunct="0">
                <a:defRPr/>
              </a:pPr>
              <a:t>‹#›</a:t>
            </a:fld>
            <a:r>
              <a:rPr lang="zh-CN" altLang="en-US" sz="1200" b="0" dirty="0">
                <a:latin typeface="+mn-lt"/>
                <a:ea typeface="+mn-ea"/>
              </a:rPr>
              <a:t>页</a:t>
            </a:r>
            <a:endParaRPr lang="en-US" altLang="zh-CN" sz="1200" b="0" dirty="0">
              <a:latin typeface="+mn-lt"/>
              <a:ea typeface="+mn-ea"/>
            </a:endParaRPr>
          </a:p>
        </p:txBody>
      </p:sp>
      <p:sp>
        <p:nvSpPr>
          <p:cNvPr id="10" name="Rectangle 54"/>
          <p:cNvSpPr>
            <a:spLocks noChangeArrowheads="1"/>
          </p:cNvSpPr>
          <p:nvPr userDrawn="1"/>
        </p:nvSpPr>
        <p:spPr bwMode="auto">
          <a:xfrm>
            <a:off x="647565" y="6409397"/>
            <a:ext cx="2506561" cy="245314"/>
          </a:xfrm>
          <a:prstGeom prst="rect">
            <a:avLst/>
          </a:prstGeom>
          <a:noFill/>
          <a:ln w="9525" algn="ctr">
            <a:noFill/>
            <a:miter lim="800000"/>
            <a:headEnd/>
            <a:tailEnd/>
          </a:ln>
          <a:effectLst/>
        </p:spPr>
        <p:txBody>
          <a:bodyPr wrap="none" lIns="60060" tIns="30031" rIns="60060" bIns="30031">
            <a:spAutoFit/>
          </a:bodyPr>
          <a:lstStyle/>
          <a:p>
            <a:pPr defTabSz="601106"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2017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908862"/>
          </a:xfrm>
          <a:prstGeom prst="rect">
            <a:avLst/>
          </a:prstGeom>
          <a:noFill/>
          <a:ln w="9525">
            <a:noFill/>
            <a:miter lim="800000"/>
            <a:headEnd/>
            <a:tailEnd/>
          </a:ln>
        </p:spPr>
        <p:txBody>
          <a:bodyPr wrap="square" lIns="74965" tIns="37480" rIns="74965" bIns="37480" rtlCol="0">
            <a:spAutoFit/>
          </a:bodyPr>
          <a:lstStyle/>
          <a:p>
            <a:pPr algn="l" defTabSz="751036" eaLnBrk="0" hangingPunct="0"/>
            <a:r>
              <a:rPr lang="zh-CN" altLang="en-US" sz="1050" dirty="0">
                <a:solidFill>
                  <a:srgbClr val="000000"/>
                </a:solidFill>
                <a:latin typeface="+mn-lt"/>
                <a:ea typeface="+mn-ea"/>
                <a:cs typeface="Arial" pitchFamily="34" charset="0"/>
              </a:rPr>
              <a:t>参考线：</a:t>
            </a:r>
            <a:endParaRPr lang="en-US" altLang="zh-CN" sz="1050" dirty="0">
              <a:solidFill>
                <a:srgbClr val="000000"/>
              </a:solidFill>
              <a:latin typeface="+mn-lt"/>
              <a:ea typeface="+mn-ea"/>
              <a:cs typeface="Arial" pitchFamily="34" charset="0"/>
            </a:endParaRPr>
          </a:p>
          <a:p>
            <a:pPr algn="l" defTabSz="751036" eaLnBrk="0" hangingPunct="0"/>
            <a:r>
              <a:rPr lang="zh-CN" altLang="en-US" sz="1050" dirty="0">
                <a:solidFill>
                  <a:srgbClr val="000000"/>
                </a:solidFill>
                <a:latin typeface="+mn-lt"/>
                <a:ea typeface="+mn-ea"/>
                <a:cs typeface="Arial" pitchFamily="34" charset="0"/>
              </a:rPr>
              <a:t>左：</a:t>
            </a:r>
            <a:r>
              <a:rPr lang="en-US" altLang="zh-CN" sz="1050" dirty="0">
                <a:solidFill>
                  <a:srgbClr val="000000"/>
                </a:solidFill>
                <a:latin typeface="+mn-lt"/>
                <a:ea typeface="+mn-ea"/>
                <a:cs typeface="Arial" pitchFamily="34" charset="0"/>
              </a:rPr>
              <a:t>10.6</a:t>
            </a:r>
          </a:p>
          <a:p>
            <a:pPr algn="l" defTabSz="751036" eaLnBrk="0" hangingPunct="0"/>
            <a:r>
              <a:rPr lang="zh-CN" altLang="en-US" sz="1050" dirty="0">
                <a:solidFill>
                  <a:srgbClr val="000000"/>
                </a:solidFill>
                <a:latin typeface="+mn-lt"/>
                <a:ea typeface="+mn-ea"/>
                <a:cs typeface="Arial" pitchFamily="34" charset="0"/>
              </a:rPr>
              <a:t>右：</a:t>
            </a:r>
            <a:r>
              <a:rPr lang="en-US" altLang="zh-CN" sz="1050" dirty="0">
                <a:solidFill>
                  <a:srgbClr val="000000"/>
                </a:solidFill>
                <a:latin typeface="+mn-lt"/>
                <a:ea typeface="+mn-ea"/>
                <a:cs typeface="Arial" pitchFamily="34" charset="0"/>
              </a:rPr>
              <a:t>11.2</a:t>
            </a:r>
          </a:p>
          <a:p>
            <a:pPr algn="l" defTabSz="751036" eaLnBrk="0" hangingPunct="0"/>
            <a:r>
              <a:rPr lang="zh-CN" altLang="en-US" sz="1050" dirty="0">
                <a:solidFill>
                  <a:srgbClr val="000000"/>
                </a:solidFill>
                <a:latin typeface="+mn-lt"/>
                <a:ea typeface="+mn-ea"/>
                <a:cs typeface="Arial" pitchFamily="34" charset="0"/>
              </a:rPr>
              <a:t>上：</a:t>
            </a:r>
            <a:r>
              <a:rPr lang="en-US" altLang="zh-CN" sz="1050" dirty="0">
                <a:solidFill>
                  <a:srgbClr val="000000"/>
                </a:solidFill>
                <a:latin typeface="+mn-lt"/>
                <a:ea typeface="+mn-ea"/>
                <a:cs typeface="Arial" pitchFamily="34" charset="0"/>
              </a:rPr>
              <a:t>5.7</a:t>
            </a:r>
          </a:p>
          <a:p>
            <a:pPr algn="l" defTabSz="751036" eaLnBrk="0" hangingPunct="0"/>
            <a:r>
              <a:rPr lang="zh-CN" altLang="en-US" sz="1050" dirty="0">
                <a:solidFill>
                  <a:srgbClr val="000000"/>
                </a:solidFill>
                <a:latin typeface="+mn-lt"/>
                <a:ea typeface="+mn-ea"/>
                <a:cs typeface="Arial" pitchFamily="34" charset="0"/>
              </a:rPr>
              <a:t>下：</a:t>
            </a:r>
            <a:r>
              <a:rPr lang="en-US" altLang="zh-CN" sz="1050" dirty="0">
                <a:solidFill>
                  <a:srgbClr val="000000"/>
                </a:solidFill>
                <a:latin typeface="+mn-lt"/>
                <a:ea typeface="+mn-ea"/>
                <a:cs typeface="Arial" pitchFamily="34" charset="0"/>
              </a:rPr>
              <a:t>7.8</a:t>
            </a:r>
            <a:endParaRPr lang="zh-CN" altLang="en-US" sz="1050" dirty="0">
              <a:solidFill>
                <a:srgbClr val="000000"/>
              </a:solidFill>
              <a:latin typeface="+mn-lt"/>
              <a:ea typeface="+mn-ea"/>
              <a:cs typeface="Arial" pitchFamily="34" charset="0"/>
            </a:endParaRPr>
          </a:p>
        </p:txBody>
      </p:sp>
    </p:spTree>
    <p:extLst>
      <p:ext uri="{BB962C8B-B14F-4D97-AF65-F5344CB8AC3E}">
        <p14:creationId xmlns:p14="http://schemas.microsoft.com/office/powerpoint/2010/main" val="557187090"/>
      </p:ext>
    </p:extLst>
  </p:cSld>
  <p:clrMap bg1="lt1" tx1="dk1" bg2="lt2" tx2="dk2" accent1="accent1" accent2="accent2" accent3="accent3" accent4="accent4" accent5="accent5" accent6="accent6" hlink="hlink" folHlink="folHlink"/>
  <p:sldLayoutIdLst>
    <p:sldLayoutId id="2147518900" r:id="rId1"/>
    <p:sldLayoutId id="2147518901" r:id="rId2"/>
    <p:sldLayoutId id="2147518902" r:id="rId3"/>
    <p:sldLayoutId id="2147518903" r:id="rId4"/>
    <p:sldLayoutId id="2147518904" r:id="rId5"/>
    <p:sldLayoutId id="2147518924" r:id="rId6"/>
    <p:sldLayoutId id="2147518905" r:id="rId7"/>
    <p:sldLayoutId id="2147518906" r:id="rId8"/>
    <p:sldLayoutId id="2147518907" r:id="rId9"/>
    <p:sldLayoutId id="2147518908" r:id="rId10"/>
    <p:sldLayoutId id="2147518909" r:id="rId11"/>
    <p:sldLayoutId id="2147518910" r:id="rId12"/>
    <p:sldLayoutId id="2147518911" r:id="rId13"/>
    <p:sldLayoutId id="2147518912" r:id="rId14"/>
    <p:sldLayoutId id="2147518913" r:id="rId15"/>
    <p:sldLayoutId id="2147518914" r:id="rId16"/>
    <p:sldLayoutId id="2147518916" r:id="rId17"/>
    <p:sldLayoutId id="2147518918" r:id="rId18"/>
    <p:sldLayoutId id="2147518919" r:id="rId19"/>
    <p:sldLayoutId id="2147518920" r:id="rId20"/>
  </p:sldLayoutIdLst>
  <p:hf hdr="0" ftr="0" dt="0"/>
  <p:txStyles>
    <p:titleStyle>
      <a:lvl1pPr algn="l" defTabSz="601106" rtl="0" eaLnBrk="0" fontAlgn="base" hangingPunct="0">
        <a:spcBef>
          <a:spcPct val="0"/>
        </a:spcBef>
        <a:spcAft>
          <a:spcPct val="0"/>
        </a:spcAft>
        <a:defRPr sz="2624">
          <a:solidFill>
            <a:srgbClr val="990000"/>
          </a:solidFill>
          <a:latin typeface="+mj-lt"/>
          <a:ea typeface="+mj-ea"/>
          <a:cs typeface="+mj-cs"/>
        </a:defRPr>
      </a:lvl1pPr>
      <a:lvl2pPr algn="l" defTabSz="601106" rtl="0" eaLnBrk="0" fontAlgn="base" hangingPunct="0">
        <a:spcBef>
          <a:spcPct val="0"/>
        </a:spcBef>
        <a:spcAft>
          <a:spcPct val="0"/>
        </a:spcAft>
        <a:defRPr sz="2624">
          <a:solidFill>
            <a:srgbClr val="990000"/>
          </a:solidFill>
          <a:latin typeface="FrutigerNext LT Medium" pitchFamily="34" charset="0"/>
          <a:ea typeface="黑体" pitchFamily="2" charset="-122"/>
        </a:defRPr>
      </a:lvl2pPr>
      <a:lvl3pPr algn="l" defTabSz="601106" rtl="0" eaLnBrk="0" fontAlgn="base" hangingPunct="0">
        <a:spcBef>
          <a:spcPct val="0"/>
        </a:spcBef>
        <a:spcAft>
          <a:spcPct val="0"/>
        </a:spcAft>
        <a:defRPr sz="2624">
          <a:solidFill>
            <a:srgbClr val="990000"/>
          </a:solidFill>
          <a:latin typeface="FrutigerNext LT Medium" pitchFamily="34" charset="0"/>
          <a:ea typeface="黑体" pitchFamily="2" charset="-122"/>
        </a:defRPr>
      </a:lvl3pPr>
      <a:lvl4pPr algn="l" defTabSz="601106" rtl="0" eaLnBrk="0" fontAlgn="base" hangingPunct="0">
        <a:spcBef>
          <a:spcPct val="0"/>
        </a:spcBef>
        <a:spcAft>
          <a:spcPct val="0"/>
        </a:spcAft>
        <a:defRPr sz="2624">
          <a:solidFill>
            <a:srgbClr val="990000"/>
          </a:solidFill>
          <a:latin typeface="FrutigerNext LT Medium" pitchFamily="34" charset="0"/>
          <a:ea typeface="黑体" pitchFamily="2" charset="-122"/>
        </a:defRPr>
      </a:lvl4pPr>
      <a:lvl5pPr algn="l" defTabSz="601106" rtl="0" eaLnBrk="0" fontAlgn="base" hangingPunct="0">
        <a:spcBef>
          <a:spcPct val="0"/>
        </a:spcBef>
        <a:spcAft>
          <a:spcPct val="0"/>
        </a:spcAft>
        <a:defRPr sz="2624">
          <a:solidFill>
            <a:srgbClr val="990000"/>
          </a:solidFill>
          <a:latin typeface="FrutigerNext LT Medium" pitchFamily="34" charset="0"/>
          <a:ea typeface="黑体" pitchFamily="2" charset="-122"/>
        </a:defRPr>
      </a:lvl5pPr>
      <a:lvl6pPr marL="342809" algn="l" defTabSz="601106" rtl="0" fontAlgn="base">
        <a:spcBef>
          <a:spcPct val="0"/>
        </a:spcBef>
        <a:spcAft>
          <a:spcPct val="0"/>
        </a:spcAft>
        <a:defRPr sz="2624">
          <a:solidFill>
            <a:srgbClr val="990000"/>
          </a:solidFill>
          <a:latin typeface="FrutigerNext LT Medium" pitchFamily="34" charset="0"/>
          <a:ea typeface="黑体" pitchFamily="2" charset="-122"/>
        </a:defRPr>
      </a:lvl6pPr>
      <a:lvl7pPr marL="685617" algn="l" defTabSz="601106" rtl="0" fontAlgn="base">
        <a:spcBef>
          <a:spcPct val="0"/>
        </a:spcBef>
        <a:spcAft>
          <a:spcPct val="0"/>
        </a:spcAft>
        <a:defRPr sz="2624">
          <a:solidFill>
            <a:srgbClr val="990000"/>
          </a:solidFill>
          <a:latin typeface="FrutigerNext LT Medium" pitchFamily="34" charset="0"/>
          <a:ea typeface="黑体" pitchFamily="2" charset="-122"/>
        </a:defRPr>
      </a:lvl7pPr>
      <a:lvl8pPr marL="1028426" algn="l" defTabSz="601106" rtl="0" fontAlgn="base">
        <a:spcBef>
          <a:spcPct val="0"/>
        </a:spcBef>
        <a:spcAft>
          <a:spcPct val="0"/>
        </a:spcAft>
        <a:defRPr sz="2624">
          <a:solidFill>
            <a:srgbClr val="990000"/>
          </a:solidFill>
          <a:latin typeface="FrutigerNext LT Medium" pitchFamily="34" charset="0"/>
          <a:ea typeface="黑体" pitchFamily="2" charset="-122"/>
        </a:defRPr>
      </a:lvl8pPr>
      <a:lvl9pPr marL="1371234" algn="l" defTabSz="601106" rtl="0" fontAlgn="base">
        <a:spcBef>
          <a:spcPct val="0"/>
        </a:spcBef>
        <a:spcAft>
          <a:spcPct val="0"/>
        </a:spcAft>
        <a:defRPr sz="2624">
          <a:solidFill>
            <a:srgbClr val="990000"/>
          </a:solidFill>
          <a:latin typeface="FrutigerNext LT Medium" pitchFamily="34" charset="0"/>
          <a:ea typeface="黑体" pitchFamily="2" charset="-122"/>
        </a:defRPr>
      </a:lvl9pPr>
    </p:titleStyle>
    <p:bodyStyle>
      <a:lvl1pPr marL="226158" indent="-226158" algn="l" defTabSz="601106"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1650">
          <a:solidFill>
            <a:schemeClr val="tx1"/>
          </a:solidFill>
          <a:latin typeface="+mn-lt"/>
          <a:ea typeface="+mn-ea"/>
          <a:cs typeface="+mn-cs"/>
        </a:defRPr>
      </a:lvl1pPr>
      <a:lvl2pPr marL="490407" indent="-189259" algn="l" defTabSz="601106" rtl="0" eaLnBrk="0" fontAlgn="base" hangingPunct="1">
        <a:lnSpc>
          <a:spcPct val="140000"/>
        </a:lnSpc>
        <a:spcBef>
          <a:spcPct val="30000"/>
        </a:spcBef>
        <a:spcAft>
          <a:spcPct val="0"/>
        </a:spcAft>
        <a:buClr>
          <a:schemeClr val="tx1"/>
        </a:buClr>
        <a:buSzPct val="50000"/>
        <a:buFont typeface="Wingdings" pitchFamily="2" charset="2"/>
        <a:buChar char="p"/>
        <a:defRPr sz="1500">
          <a:solidFill>
            <a:schemeClr val="tx1"/>
          </a:solidFill>
          <a:latin typeface="+mn-lt"/>
          <a:ea typeface="+mn-ea"/>
        </a:defRPr>
      </a:lvl2pPr>
      <a:lvl3pPr marL="752274" indent="-151169" algn="l" defTabSz="601106"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049851" indent="-148789" algn="l" defTabSz="601106" rtl="0" eaLnBrk="0" fontAlgn="base" hangingPunct="1">
        <a:lnSpc>
          <a:spcPct val="140000"/>
        </a:lnSpc>
        <a:spcBef>
          <a:spcPct val="30000"/>
        </a:spcBef>
        <a:spcAft>
          <a:spcPct val="0"/>
        </a:spcAft>
        <a:buChar char="–"/>
        <a:defRPr sz="1200">
          <a:solidFill>
            <a:schemeClr val="tx1"/>
          </a:solidFill>
          <a:latin typeface="+mj-lt"/>
          <a:ea typeface="+mn-ea"/>
        </a:defRPr>
      </a:lvl4pPr>
      <a:lvl5pPr marL="1350999" indent="-151169" algn="l" defTabSz="601106" rtl="0" eaLnBrk="0" fontAlgn="base" hangingPunct="1">
        <a:lnSpc>
          <a:spcPct val="140000"/>
        </a:lnSpc>
        <a:spcBef>
          <a:spcPct val="30000"/>
        </a:spcBef>
        <a:spcAft>
          <a:spcPct val="0"/>
        </a:spcAft>
        <a:buFont typeface="FrutigerNext LT Medium" pitchFamily="34" charset="0"/>
        <a:buChar char="~"/>
        <a:defRPr sz="1200">
          <a:solidFill>
            <a:schemeClr val="tx1"/>
          </a:solidFill>
          <a:latin typeface="+mj-lt"/>
          <a:ea typeface="+mn-ea"/>
        </a:defRPr>
      </a:lvl5pPr>
      <a:lvl6pPr marL="1693808" indent="-151169" algn="l" defTabSz="601106" rtl="0" fontAlgn="base">
        <a:lnSpc>
          <a:spcPct val="140000"/>
        </a:lnSpc>
        <a:spcBef>
          <a:spcPct val="30000"/>
        </a:spcBef>
        <a:spcAft>
          <a:spcPct val="0"/>
        </a:spcAft>
        <a:buFont typeface="FrutigerNext LT Medium" pitchFamily="34" charset="0"/>
        <a:buChar char="~"/>
        <a:defRPr sz="1200">
          <a:solidFill>
            <a:schemeClr val="tx1"/>
          </a:solidFill>
          <a:latin typeface="+mj-lt"/>
          <a:ea typeface="+mn-ea"/>
        </a:defRPr>
      </a:lvl6pPr>
      <a:lvl7pPr marL="2036617" indent="-151169" algn="l" defTabSz="601106" rtl="0" fontAlgn="base">
        <a:lnSpc>
          <a:spcPct val="140000"/>
        </a:lnSpc>
        <a:spcBef>
          <a:spcPct val="30000"/>
        </a:spcBef>
        <a:spcAft>
          <a:spcPct val="0"/>
        </a:spcAft>
        <a:buFont typeface="FrutigerNext LT Medium" pitchFamily="34" charset="0"/>
        <a:buChar char="~"/>
        <a:defRPr sz="1200">
          <a:solidFill>
            <a:schemeClr val="tx1"/>
          </a:solidFill>
          <a:latin typeface="+mj-lt"/>
          <a:ea typeface="+mn-ea"/>
        </a:defRPr>
      </a:lvl7pPr>
      <a:lvl8pPr marL="2379425" indent="-151169" algn="l" defTabSz="601106" rtl="0" fontAlgn="base">
        <a:lnSpc>
          <a:spcPct val="140000"/>
        </a:lnSpc>
        <a:spcBef>
          <a:spcPct val="30000"/>
        </a:spcBef>
        <a:spcAft>
          <a:spcPct val="0"/>
        </a:spcAft>
        <a:buFont typeface="FrutigerNext LT Medium" pitchFamily="34" charset="0"/>
        <a:buChar char="~"/>
        <a:defRPr sz="1200">
          <a:solidFill>
            <a:schemeClr val="tx1"/>
          </a:solidFill>
          <a:latin typeface="+mj-lt"/>
          <a:ea typeface="+mn-ea"/>
        </a:defRPr>
      </a:lvl8pPr>
      <a:lvl9pPr marL="2722234" indent="-151169" algn="l" defTabSz="601106" rtl="0" fontAlgn="base">
        <a:lnSpc>
          <a:spcPct val="140000"/>
        </a:lnSpc>
        <a:spcBef>
          <a:spcPct val="3000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b="0" dirty="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2780213369"/>
      </p:ext>
    </p:extLst>
  </p:cSld>
  <p:clrMap bg1="lt1" tx1="dk1" bg2="lt2" tx2="dk2" accent1="accent1" accent2="accent2" accent3="accent3" accent4="accent4" accent5="accent5" accent6="accent6" hlink="hlink" folHlink="folHlink"/>
  <p:sldLayoutIdLst>
    <p:sldLayoutId id="2147518923" r:id="rId1"/>
  </p:sldLayoutIdLst>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2017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a:solidFill>
                  <a:srgbClr val="000000"/>
                </a:solidFill>
                <a:latin typeface="+mn-lt"/>
                <a:ea typeface="+mn-ea"/>
                <a:cs typeface="Arial" pitchFamily="34" charset="0"/>
              </a:rPr>
              <a:t>参考线：</a:t>
            </a:r>
            <a:endParaRPr lang="en-US" altLang="zh-CN" sz="1400" dirty="0">
              <a:solidFill>
                <a:srgbClr val="000000"/>
              </a:solidFill>
              <a:latin typeface="+mn-lt"/>
              <a:ea typeface="+mn-ea"/>
              <a:cs typeface="Arial" pitchFamily="34" charset="0"/>
            </a:endParaRPr>
          </a:p>
          <a:p>
            <a:pPr algn="l" defTabSz="1001649" eaLnBrk="0" hangingPunct="0"/>
            <a:r>
              <a:rPr lang="zh-CN" altLang="en-US" sz="1400" dirty="0">
                <a:solidFill>
                  <a:srgbClr val="000000"/>
                </a:solidFill>
                <a:latin typeface="+mn-lt"/>
                <a:ea typeface="+mn-ea"/>
                <a:cs typeface="Arial" pitchFamily="34" charset="0"/>
              </a:rPr>
              <a:t>左：</a:t>
            </a:r>
            <a:r>
              <a:rPr lang="en-US" altLang="zh-CN" sz="1400" dirty="0">
                <a:solidFill>
                  <a:srgbClr val="000000"/>
                </a:solidFill>
                <a:latin typeface="+mn-lt"/>
                <a:ea typeface="+mn-ea"/>
                <a:cs typeface="Arial" pitchFamily="34" charset="0"/>
              </a:rPr>
              <a:t>10.6</a:t>
            </a:r>
          </a:p>
          <a:p>
            <a:pPr algn="l" defTabSz="1001649" eaLnBrk="0" hangingPunct="0"/>
            <a:r>
              <a:rPr lang="zh-CN" altLang="en-US" sz="1400" dirty="0">
                <a:solidFill>
                  <a:srgbClr val="000000"/>
                </a:solidFill>
                <a:latin typeface="+mn-lt"/>
                <a:ea typeface="+mn-ea"/>
                <a:cs typeface="Arial" pitchFamily="34" charset="0"/>
              </a:rPr>
              <a:t>右：</a:t>
            </a:r>
            <a:r>
              <a:rPr lang="en-US" altLang="zh-CN" sz="1400" dirty="0">
                <a:solidFill>
                  <a:srgbClr val="000000"/>
                </a:solidFill>
                <a:latin typeface="+mn-lt"/>
                <a:ea typeface="+mn-ea"/>
                <a:cs typeface="Arial" pitchFamily="34" charset="0"/>
              </a:rPr>
              <a:t>11.2</a:t>
            </a:r>
          </a:p>
          <a:p>
            <a:pPr algn="l" defTabSz="1001649" eaLnBrk="0" hangingPunct="0"/>
            <a:r>
              <a:rPr lang="zh-CN" altLang="en-US" sz="1400" dirty="0">
                <a:solidFill>
                  <a:srgbClr val="000000"/>
                </a:solidFill>
                <a:latin typeface="+mn-lt"/>
                <a:ea typeface="+mn-ea"/>
                <a:cs typeface="Arial" pitchFamily="34" charset="0"/>
              </a:rPr>
              <a:t>上：</a:t>
            </a:r>
            <a:r>
              <a:rPr lang="en-US" altLang="zh-CN" sz="1400" dirty="0">
                <a:solidFill>
                  <a:srgbClr val="000000"/>
                </a:solidFill>
                <a:latin typeface="+mn-lt"/>
                <a:ea typeface="+mn-ea"/>
                <a:cs typeface="Arial" pitchFamily="34" charset="0"/>
              </a:rPr>
              <a:t>5.7</a:t>
            </a:r>
          </a:p>
          <a:p>
            <a:pPr algn="l" defTabSz="1001649" eaLnBrk="0" hangingPunct="0"/>
            <a:r>
              <a:rPr lang="zh-CN" altLang="en-US" sz="1400" dirty="0">
                <a:solidFill>
                  <a:srgbClr val="000000"/>
                </a:solidFill>
                <a:latin typeface="+mn-lt"/>
                <a:ea typeface="+mn-ea"/>
                <a:cs typeface="Arial" pitchFamily="34" charset="0"/>
              </a:rPr>
              <a:t>下：</a:t>
            </a:r>
            <a:r>
              <a:rPr lang="en-US" altLang="zh-CN" sz="1400" dirty="0">
                <a:solidFill>
                  <a:srgbClr val="000000"/>
                </a:solidFill>
                <a:latin typeface="+mn-lt"/>
                <a:ea typeface="+mn-ea"/>
                <a:cs typeface="Arial" pitchFamily="34" charset="0"/>
              </a:rPr>
              <a:t>7.8</a:t>
            </a:r>
            <a:endParaRPr lang="zh-CN" altLang="en-US" sz="1400" dirty="0">
              <a:solidFill>
                <a:srgbClr val="000000"/>
              </a:solidFill>
              <a:latin typeface="+mn-lt"/>
              <a:ea typeface="+mn-ea"/>
              <a:cs typeface="Arial" pitchFamily="34" charset="0"/>
            </a:endParaRPr>
          </a:p>
        </p:txBody>
      </p:sp>
    </p:spTree>
    <p:extLst>
      <p:ext uri="{BB962C8B-B14F-4D97-AF65-F5344CB8AC3E}">
        <p14:creationId xmlns:p14="http://schemas.microsoft.com/office/powerpoint/2010/main" val="4111202545"/>
      </p:ext>
    </p:extLst>
  </p:cSld>
  <p:clrMap bg1="lt1" tx1="dk1" bg2="lt2" tx2="dk2" accent1="accent1" accent2="accent2" accent3="accent3" accent4="accent4" accent5="accent5" accent6="accent6" hlink="hlink" folHlink="folHlink"/>
  <p:sldLayoutIdLst>
    <p:sldLayoutId id="2147518926" r:id="rId1"/>
    <p:sldLayoutId id="2147518927" r:id="rId2"/>
    <p:sldLayoutId id="2147518928" r:id="rId3"/>
    <p:sldLayoutId id="2147518929" r:id="rId4"/>
    <p:sldLayoutId id="2147518930" r:id="rId5"/>
    <p:sldLayoutId id="2147518931" r:id="rId6"/>
    <p:sldLayoutId id="2147518932" r:id="rId7"/>
    <p:sldLayoutId id="2147518933" r:id="rId8"/>
    <p:sldLayoutId id="2147518934" r:id="rId9"/>
    <p:sldLayoutId id="2147518935" r:id="rId10"/>
    <p:sldLayoutId id="2147518936" r:id="rId11"/>
    <p:sldLayoutId id="2147518937" r:id="rId12"/>
    <p:sldLayoutId id="2147518938" r:id="rId13"/>
    <p:sldLayoutId id="2147518939" r:id="rId14"/>
    <p:sldLayoutId id="2147518940" r:id="rId15"/>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478949352"/>
      </p:ext>
    </p:extLst>
  </p:cSld>
  <p:clrMap bg1="lt1" tx1="dk1" bg2="lt2" tx2="dk2" accent1="accent1" accent2="accent2" accent3="accent3" accent4="accent4" accent5="accent5" accent6="accent6" hlink="hlink" folHlink="folHlink"/>
  <p:sldLayoutIdLst>
    <p:sldLayoutId id="2147518942" r:id="rId1"/>
  </p:sldLayoutIdLst>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39.jpe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3.jpe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p:cNvSpPr>
          <p:nvPr/>
        </p:nvSpPr>
        <p:spPr bwMode="auto">
          <a:xfrm>
            <a:off x="9268984" y="4076538"/>
            <a:ext cx="929636" cy="1969972"/>
          </a:xfrm>
          <a:prstGeom prst="rect">
            <a:avLst/>
          </a:prstGeom>
          <a:solidFill>
            <a:srgbClr val="F8F8F8"/>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nvGrpSpPr>
          <p:cNvPr id="27652" name="Group 4"/>
          <p:cNvGrpSpPr>
            <a:grpSpLocks/>
          </p:cNvGrpSpPr>
          <p:nvPr/>
        </p:nvGrpSpPr>
        <p:grpSpPr bwMode="auto">
          <a:xfrm>
            <a:off x="9352305" y="4815723"/>
            <a:ext cx="741566" cy="138077"/>
            <a:chOff x="0" y="0"/>
            <a:chExt cx="622" cy="116"/>
          </a:xfrm>
        </p:grpSpPr>
        <p:sp>
          <p:nvSpPr>
            <p:cNvPr id="27702" name="Rectangle 5"/>
            <p:cNvSpPr>
              <a:spLocks/>
            </p:cNvSpPr>
            <p:nvPr/>
          </p:nvSpPr>
          <p:spPr bwMode="auto">
            <a:xfrm rot="10800000" flipH="1">
              <a:off x="156" y="0"/>
              <a:ext cx="156" cy="116"/>
            </a:xfrm>
            <a:prstGeom prst="rect">
              <a:avLst/>
            </a:prstGeom>
            <a:solidFill>
              <a:schemeClr val="accent1"/>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703" name="Rectangle 6"/>
            <p:cNvSpPr>
              <a:spLocks/>
            </p:cNvSpPr>
            <p:nvPr/>
          </p:nvSpPr>
          <p:spPr bwMode="auto">
            <a:xfrm rot="10800000" flipH="1">
              <a:off x="312" y="0"/>
              <a:ext cx="154" cy="116"/>
            </a:xfrm>
            <a:prstGeom prst="rect">
              <a:avLst/>
            </a:prstGeom>
            <a:solidFill>
              <a:srgbClr val="FF99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704" name="Rectangle 7"/>
            <p:cNvSpPr>
              <a:spLocks/>
            </p:cNvSpPr>
            <p:nvPr/>
          </p:nvSpPr>
          <p:spPr bwMode="auto">
            <a:xfrm rot="10800000" flipH="1">
              <a:off x="466" y="0"/>
              <a:ext cx="156" cy="116"/>
            </a:xfrm>
            <a:prstGeom prst="rect">
              <a:avLst/>
            </a:prstGeom>
            <a:solidFill>
              <a:srgbClr val="99660A"/>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705" name="Rectangle 8"/>
            <p:cNvSpPr>
              <a:spLocks/>
            </p:cNvSpPr>
            <p:nvPr/>
          </p:nvSpPr>
          <p:spPr bwMode="auto">
            <a:xfrm rot="10800000" flipH="1">
              <a:off x="0" y="0"/>
              <a:ext cx="156" cy="116"/>
            </a:xfrm>
            <a:prstGeom prst="rect">
              <a:avLst/>
            </a:prstGeom>
            <a:solidFill>
              <a:srgbClr val="FFCC99"/>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53" name="Group 9"/>
          <p:cNvGrpSpPr>
            <a:grpSpLocks/>
          </p:cNvGrpSpPr>
          <p:nvPr/>
        </p:nvGrpSpPr>
        <p:grpSpPr bwMode="auto">
          <a:xfrm>
            <a:off x="9352305" y="5509673"/>
            <a:ext cx="741566" cy="136887"/>
            <a:chOff x="0" y="0"/>
            <a:chExt cx="622" cy="115"/>
          </a:xfrm>
        </p:grpSpPr>
        <p:sp>
          <p:nvSpPr>
            <p:cNvPr id="27698" name="Rectangle 10"/>
            <p:cNvSpPr>
              <a:spLocks/>
            </p:cNvSpPr>
            <p:nvPr/>
          </p:nvSpPr>
          <p:spPr bwMode="auto">
            <a:xfrm rot="10800000" flipH="1">
              <a:off x="156" y="0"/>
              <a:ext cx="156" cy="115"/>
            </a:xfrm>
            <a:prstGeom prst="rect">
              <a:avLst/>
            </a:prstGeom>
            <a:solidFill>
              <a:srgbClr val="99CCFF"/>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99" name="Rectangle 11"/>
            <p:cNvSpPr>
              <a:spLocks/>
            </p:cNvSpPr>
            <p:nvPr/>
          </p:nvSpPr>
          <p:spPr bwMode="auto">
            <a:xfrm rot="10800000" flipH="1">
              <a:off x="312" y="0"/>
              <a:ext cx="154" cy="115"/>
            </a:xfrm>
            <a:prstGeom prst="rect">
              <a:avLst/>
            </a:prstGeom>
            <a:solidFill>
              <a:srgbClr val="99CCCC"/>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700" name="Rectangle 12"/>
            <p:cNvSpPr>
              <a:spLocks/>
            </p:cNvSpPr>
            <p:nvPr/>
          </p:nvSpPr>
          <p:spPr bwMode="auto">
            <a:xfrm rot="10800000" flipH="1">
              <a:off x="466" y="0"/>
              <a:ext cx="156" cy="115"/>
            </a:xfrm>
            <a:prstGeom prst="rect">
              <a:avLst/>
            </a:prstGeom>
            <a:solidFill>
              <a:srgbClr val="009999"/>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701" name="Rectangle 13"/>
            <p:cNvSpPr>
              <a:spLocks/>
            </p:cNvSpPr>
            <p:nvPr/>
          </p:nvSpPr>
          <p:spPr bwMode="auto">
            <a:xfrm rot="10800000" flipH="1">
              <a:off x="0" y="0"/>
              <a:ext cx="156" cy="115"/>
            </a:xfrm>
            <a:prstGeom prst="rect">
              <a:avLst/>
            </a:prstGeom>
            <a:solidFill>
              <a:srgbClr val="CCCCFF"/>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54" name="Group 14"/>
          <p:cNvGrpSpPr>
            <a:grpSpLocks/>
          </p:cNvGrpSpPr>
          <p:nvPr/>
        </p:nvGrpSpPr>
        <p:grpSpPr bwMode="auto">
          <a:xfrm>
            <a:off x="9352305" y="5694170"/>
            <a:ext cx="741566" cy="136887"/>
            <a:chOff x="0" y="0"/>
            <a:chExt cx="622" cy="115"/>
          </a:xfrm>
        </p:grpSpPr>
        <p:sp>
          <p:nvSpPr>
            <p:cNvPr id="27694" name="Rectangle 15"/>
            <p:cNvSpPr>
              <a:spLocks/>
            </p:cNvSpPr>
            <p:nvPr/>
          </p:nvSpPr>
          <p:spPr bwMode="auto">
            <a:xfrm rot="10800000" flipH="1">
              <a:off x="156" y="0"/>
              <a:ext cx="156" cy="115"/>
            </a:xfrm>
            <a:prstGeom prst="rect">
              <a:avLst/>
            </a:prstGeom>
            <a:solidFill>
              <a:srgbClr val="99CCCC"/>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95" name="Rectangle 16"/>
            <p:cNvSpPr>
              <a:spLocks/>
            </p:cNvSpPr>
            <p:nvPr/>
          </p:nvSpPr>
          <p:spPr bwMode="auto">
            <a:xfrm rot="10800000" flipH="1">
              <a:off x="312" y="0"/>
              <a:ext cx="154" cy="115"/>
            </a:xfrm>
            <a:prstGeom prst="rect">
              <a:avLst/>
            </a:prstGeom>
            <a:solidFill>
              <a:srgbClr val="0099CC"/>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96" name="Rectangle 17"/>
            <p:cNvSpPr>
              <a:spLocks/>
            </p:cNvSpPr>
            <p:nvPr/>
          </p:nvSpPr>
          <p:spPr bwMode="auto">
            <a:xfrm rot="10800000" flipH="1">
              <a:off x="466" y="0"/>
              <a:ext cx="156" cy="115"/>
            </a:xfrm>
            <a:prstGeom prst="rect">
              <a:avLst/>
            </a:prstGeom>
            <a:solidFill>
              <a:srgbClr val="006699"/>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97" name="Rectangle 18"/>
            <p:cNvSpPr>
              <a:spLocks/>
            </p:cNvSpPr>
            <p:nvPr/>
          </p:nvSpPr>
          <p:spPr bwMode="auto">
            <a:xfrm rot="10800000" flipH="1">
              <a:off x="0" y="0"/>
              <a:ext cx="156" cy="115"/>
            </a:xfrm>
            <a:prstGeom prst="rect">
              <a:avLst/>
            </a:prstGeom>
            <a:solidFill>
              <a:srgbClr val="CCFF99"/>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55" name="Group 19"/>
          <p:cNvGrpSpPr>
            <a:grpSpLocks/>
          </p:cNvGrpSpPr>
          <p:nvPr/>
        </p:nvGrpSpPr>
        <p:grpSpPr bwMode="auto">
          <a:xfrm>
            <a:off x="9352305" y="5002598"/>
            <a:ext cx="741566" cy="136887"/>
            <a:chOff x="0" y="0"/>
            <a:chExt cx="622" cy="115"/>
          </a:xfrm>
        </p:grpSpPr>
        <p:sp>
          <p:nvSpPr>
            <p:cNvPr id="27690" name="Rectangle 20"/>
            <p:cNvSpPr>
              <a:spLocks/>
            </p:cNvSpPr>
            <p:nvPr/>
          </p:nvSpPr>
          <p:spPr bwMode="auto">
            <a:xfrm rot="10800000" flipH="1">
              <a:off x="0" y="0"/>
              <a:ext cx="156" cy="115"/>
            </a:xfrm>
            <a:prstGeom prst="rect">
              <a:avLst/>
            </a:prstGeom>
            <a:solidFill>
              <a:srgbClr val="CCCCCC"/>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91" name="Rectangle 21"/>
            <p:cNvSpPr>
              <a:spLocks/>
            </p:cNvSpPr>
            <p:nvPr/>
          </p:nvSpPr>
          <p:spPr bwMode="auto">
            <a:xfrm rot="10800000" flipH="1">
              <a:off x="156" y="0"/>
              <a:ext cx="156" cy="115"/>
            </a:xfrm>
            <a:prstGeom prst="rect">
              <a:avLst/>
            </a:prstGeom>
            <a:solidFill>
              <a:srgbClr val="FF99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92" name="Rectangle 22"/>
            <p:cNvSpPr>
              <a:spLocks/>
            </p:cNvSpPr>
            <p:nvPr/>
          </p:nvSpPr>
          <p:spPr bwMode="auto">
            <a:xfrm rot="10800000" flipH="1">
              <a:off x="312" y="0"/>
              <a:ext cx="154" cy="115"/>
            </a:xfrm>
            <a:prstGeom prst="rect">
              <a:avLst/>
            </a:prstGeom>
            <a:solidFill>
              <a:srgbClr val="9900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93" name="Rectangle 23"/>
            <p:cNvSpPr>
              <a:spLocks/>
            </p:cNvSpPr>
            <p:nvPr/>
          </p:nvSpPr>
          <p:spPr bwMode="auto">
            <a:xfrm rot="10800000" flipH="1">
              <a:off x="466" y="0"/>
              <a:ext cx="156" cy="115"/>
            </a:xfrm>
            <a:prstGeom prst="rect">
              <a:avLst/>
            </a:prstGeom>
            <a:solidFill>
              <a:srgbClr val="080808"/>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56" name="Group 24"/>
          <p:cNvGrpSpPr>
            <a:grpSpLocks/>
          </p:cNvGrpSpPr>
          <p:nvPr/>
        </p:nvGrpSpPr>
        <p:grpSpPr bwMode="auto">
          <a:xfrm>
            <a:off x="9352305" y="5325173"/>
            <a:ext cx="741566" cy="136887"/>
            <a:chOff x="0" y="0"/>
            <a:chExt cx="622" cy="115"/>
          </a:xfrm>
        </p:grpSpPr>
        <p:sp>
          <p:nvSpPr>
            <p:cNvPr id="27686" name="Rectangle 25"/>
            <p:cNvSpPr>
              <a:spLocks/>
            </p:cNvSpPr>
            <p:nvPr/>
          </p:nvSpPr>
          <p:spPr bwMode="auto">
            <a:xfrm rot="10800000" flipH="1">
              <a:off x="156" y="0"/>
              <a:ext cx="156" cy="115"/>
            </a:xfrm>
            <a:prstGeom prst="rect">
              <a:avLst/>
            </a:prstGeom>
            <a:solidFill>
              <a:srgbClr val="CCFF99"/>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7" name="Rectangle 26"/>
            <p:cNvSpPr>
              <a:spLocks/>
            </p:cNvSpPr>
            <p:nvPr/>
          </p:nvSpPr>
          <p:spPr bwMode="auto">
            <a:xfrm rot="10800000" flipH="1">
              <a:off x="312" y="0"/>
              <a:ext cx="154" cy="115"/>
            </a:xfrm>
            <a:prstGeom prst="rect">
              <a:avLst/>
            </a:prstGeom>
            <a:solidFill>
              <a:srgbClr val="6699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8" name="Rectangle 27"/>
            <p:cNvSpPr>
              <a:spLocks/>
            </p:cNvSpPr>
            <p:nvPr/>
          </p:nvSpPr>
          <p:spPr bwMode="auto">
            <a:xfrm rot="10800000" flipH="1">
              <a:off x="466" y="0"/>
              <a:ext cx="156" cy="115"/>
            </a:xfrm>
            <a:prstGeom prst="rect">
              <a:avLst/>
            </a:prstGeom>
            <a:solidFill>
              <a:srgbClr val="080808"/>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9" name="Rectangle 28"/>
            <p:cNvSpPr>
              <a:spLocks/>
            </p:cNvSpPr>
            <p:nvPr/>
          </p:nvSpPr>
          <p:spPr bwMode="auto">
            <a:xfrm rot="10800000" flipH="1">
              <a:off x="0" y="0"/>
              <a:ext cx="156" cy="115"/>
            </a:xfrm>
            <a:prstGeom prst="rect">
              <a:avLst/>
            </a:prstGeom>
            <a:solidFill>
              <a:srgbClr val="CCCCCC"/>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57" name="Group 29"/>
          <p:cNvGrpSpPr>
            <a:grpSpLocks/>
          </p:cNvGrpSpPr>
          <p:nvPr/>
        </p:nvGrpSpPr>
        <p:grpSpPr bwMode="auto">
          <a:xfrm>
            <a:off x="9352305" y="5879861"/>
            <a:ext cx="741566" cy="136887"/>
            <a:chOff x="0" y="0"/>
            <a:chExt cx="622" cy="115"/>
          </a:xfrm>
        </p:grpSpPr>
        <p:sp>
          <p:nvSpPr>
            <p:cNvPr id="27682" name="Rectangle 30"/>
            <p:cNvSpPr>
              <a:spLocks/>
            </p:cNvSpPr>
            <p:nvPr/>
          </p:nvSpPr>
          <p:spPr bwMode="auto">
            <a:xfrm rot="10800000" flipH="1">
              <a:off x="156" y="0"/>
              <a:ext cx="156" cy="115"/>
            </a:xfrm>
            <a:prstGeom prst="rect">
              <a:avLst/>
            </a:prstGeom>
            <a:solidFill>
              <a:srgbClr val="FF99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3" name="Rectangle 31"/>
            <p:cNvSpPr>
              <a:spLocks/>
            </p:cNvSpPr>
            <p:nvPr/>
          </p:nvSpPr>
          <p:spPr bwMode="auto">
            <a:xfrm rot="10800000" flipH="1">
              <a:off x="312" y="0"/>
              <a:ext cx="154" cy="115"/>
            </a:xfrm>
            <a:prstGeom prst="rect">
              <a:avLst/>
            </a:prstGeom>
            <a:solidFill>
              <a:srgbClr val="006699"/>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4" name="Rectangle 32"/>
            <p:cNvSpPr>
              <a:spLocks/>
            </p:cNvSpPr>
            <p:nvPr/>
          </p:nvSpPr>
          <p:spPr bwMode="auto">
            <a:xfrm rot="10800000" flipH="1">
              <a:off x="466" y="0"/>
              <a:ext cx="156" cy="115"/>
            </a:xfrm>
            <a:prstGeom prst="rect">
              <a:avLst/>
            </a:prstGeom>
            <a:solidFill>
              <a:srgbClr val="080808"/>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5" name="Rectangle 33"/>
            <p:cNvSpPr>
              <a:spLocks/>
            </p:cNvSpPr>
            <p:nvPr/>
          </p:nvSpPr>
          <p:spPr bwMode="auto">
            <a:xfrm rot="10800000" flipH="1">
              <a:off x="0" y="0"/>
              <a:ext cx="156" cy="115"/>
            </a:xfrm>
            <a:prstGeom prst="rect">
              <a:avLst/>
            </a:prstGeom>
            <a:solidFill>
              <a:srgbClr val="99CCFF"/>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58" name="Group 34"/>
          <p:cNvGrpSpPr>
            <a:grpSpLocks/>
          </p:cNvGrpSpPr>
          <p:nvPr/>
        </p:nvGrpSpPr>
        <p:grpSpPr bwMode="auto">
          <a:xfrm>
            <a:off x="9352305" y="4631224"/>
            <a:ext cx="741566" cy="138077"/>
            <a:chOff x="0" y="0"/>
            <a:chExt cx="622" cy="116"/>
          </a:xfrm>
        </p:grpSpPr>
        <p:sp>
          <p:nvSpPr>
            <p:cNvPr id="27678" name="Rectangle 35"/>
            <p:cNvSpPr>
              <a:spLocks/>
            </p:cNvSpPr>
            <p:nvPr/>
          </p:nvSpPr>
          <p:spPr bwMode="auto">
            <a:xfrm rot="10800000" flipH="1">
              <a:off x="156" y="0"/>
              <a:ext cx="156" cy="116"/>
            </a:xfrm>
            <a:prstGeom prst="rect">
              <a:avLst/>
            </a:prstGeom>
            <a:solidFill>
              <a:srgbClr val="FF99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79" name="Rectangle 36"/>
            <p:cNvSpPr>
              <a:spLocks/>
            </p:cNvSpPr>
            <p:nvPr/>
          </p:nvSpPr>
          <p:spPr bwMode="auto">
            <a:xfrm rot="10800000" flipH="1">
              <a:off x="312" y="0"/>
              <a:ext cx="154" cy="116"/>
            </a:xfrm>
            <a:prstGeom prst="rect">
              <a:avLst/>
            </a:prstGeom>
            <a:solidFill>
              <a:srgbClr val="99660A"/>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0" name="Rectangle 37"/>
            <p:cNvSpPr>
              <a:spLocks/>
            </p:cNvSpPr>
            <p:nvPr/>
          </p:nvSpPr>
          <p:spPr bwMode="auto">
            <a:xfrm rot="10800000" flipH="1">
              <a:off x="466" y="0"/>
              <a:ext cx="156" cy="116"/>
            </a:xfrm>
            <a:prstGeom prst="rect">
              <a:avLst/>
            </a:prstGeom>
            <a:solidFill>
              <a:srgbClr val="9900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81" name="Rectangle 38"/>
            <p:cNvSpPr>
              <a:spLocks/>
            </p:cNvSpPr>
            <p:nvPr/>
          </p:nvSpPr>
          <p:spPr bwMode="auto">
            <a:xfrm rot="10800000" flipH="1">
              <a:off x="0" y="0"/>
              <a:ext cx="156" cy="116"/>
            </a:xfrm>
            <a:prstGeom prst="rect">
              <a:avLst/>
            </a:prstGeom>
            <a:solidFill>
              <a:srgbClr val="FFCC99"/>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59" name="Group 39"/>
          <p:cNvGrpSpPr>
            <a:grpSpLocks/>
          </p:cNvGrpSpPr>
          <p:nvPr/>
        </p:nvGrpSpPr>
        <p:grpSpPr bwMode="auto">
          <a:xfrm>
            <a:off x="9352305" y="4307454"/>
            <a:ext cx="741566" cy="136887"/>
            <a:chOff x="0" y="0"/>
            <a:chExt cx="622" cy="115"/>
          </a:xfrm>
        </p:grpSpPr>
        <p:sp>
          <p:nvSpPr>
            <p:cNvPr id="27674" name="Rectangle 40"/>
            <p:cNvSpPr>
              <a:spLocks/>
            </p:cNvSpPr>
            <p:nvPr/>
          </p:nvSpPr>
          <p:spPr bwMode="auto">
            <a:xfrm rot="10800000" flipH="1">
              <a:off x="312" y="0"/>
              <a:ext cx="154" cy="115"/>
            </a:xfrm>
            <a:prstGeom prst="rect">
              <a:avLst/>
            </a:prstGeom>
            <a:solidFill>
              <a:srgbClr val="FF99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75" name="Rectangle 41"/>
            <p:cNvSpPr>
              <a:spLocks/>
            </p:cNvSpPr>
            <p:nvPr/>
          </p:nvSpPr>
          <p:spPr bwMode="auto">
            <a:xfrm rot="10800000" flipH="1">
              <a:off x="466" y="0"/>
              <a:ext cx="156" cy="115"/>
            </a:xfrm>
            <a:prstGeom prst="rect">
              <a:avLst/>
            </a:prstGeom>
            <a:solidFill>
              <a:srgbClr val="CCCCCC"/>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76" name="Rectangle 42"/>
            <p:cNvSpPr>
              <a:spLocks/>
            </p:cNvSpPr>
            <p:nvPr/>
          </p:nvSpPr>
          <p:spPr bwMode="auto">
            <a:xfrm rot="10800000" flipH="1">
              <a:off x="0" y="0"/>
              <a:ext cx="156" cy="115"/>
            </a:xfrm>
            <a:prstGeom prst="rect">
              <a:avLst/>
            </a:prstGeom>
            <a:solidFill>
              <a:srgbClr val="99CCFF"/>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77" name="Rectangle 43"/>
            <p:cNvSpPr>
              <a:spLocks/>
            </p:cNvSpPr>
            <p:nvPr/>
          </p:nvSpPr>
          <p:spPr bwMode="auto">
            <a:xfrm rot="10800000" flipH="1">
              <a:off x="156" y="0"/>
              <a:ext cx="156" cy="115"/>
            </a:xfrm>
            <a:prstGeom prst="rect">
              <a:avLst/>
            </a:prstGeom>
            <a:solidFill>
              <a:srgbClr val="6699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grpSp>
        <p:nvGrpSpPr>
          <p:cNvPr id="27660" name="Group 44"/>
          <p:cNvGrpSpPr>
            <a:grpSpLocks/>
          </p:cNvGrpSpPr>
          <p:nvPr/>
        </p:nvGrpSpPr>
        <p:grpSpPr bwMode="auto">
          <a:xfrm>
            <a:off x="9352305" y="4122959"/>
            <a:ext cx="741566" cy="138077"/>
            <a:chOff x="0" y="0"/>
            <a:chExt cx="622" cy="116"/>
          </a:xfrm>
        </p:grpSpPr>
        <p:sp>
          <p:nvSpPr>
            <p:cNvPr id="27670" name="Rectangle 45"/>
            <p:cNvSpPr>
              <a:spLocks/>
            </p:cNvSpPr>
            <p:nvPr/>
          </p:nvSpPr>
          <p:spPr bwMode="auto">
            <a:xfrm rot="10800000" flipH="1">
              <a:off x="312" y="0"/>
              <a:ext cx="154" cy="116"/>
            </a:xfrm>
            <a:prstGeom prst="rect">
              <a:avLst/>
            </a:prstGeom>
            <a:solidFill>
              <a:srgbClr val="B2B2B2"/>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71" name="Rectangle 46"/>
            <p:cNvSpPr>
              <a:spLocks/>
            </p:cNvSpPr>
            <p:nvPr/>
          </p:nvSpPr>
          <p:spPr bwMode="auto">
            <a:xfrm rot="10800000" flipH="1">
              <a:off x="466" y="0"/>
              <a:ext cx="156" cy="116"/>
            </a:xfrm>
            <a:prstGeom prst="rect">
              <a:avLst/>
            </a:prstGeom>
            <a:solidFill>
              <a:srgbClr val="EAEAEA"/>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72" name="Rectangle 47"/>
            <p:cNvSpPr>
              <a:spLocks/>
            </p:cNvSpPr>
            <p:nvPr/>
          </p:nvSpPr>
          <p:spPr bwMode="auto">
            <a:xfrm rot="10800000" flipH="1">
              <a:off x="0" y="0"/>
              <a:ext cx="156" cy="116"/>
            </a:xfrm>
            <a:prstGeom prst="rect">
              <a:avLst/>
            </a:prstGeom>
            <a:solidFill>
              <a:srgbClr val="990000"/>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sp>
          <p:nvSpPr>
            <p:cNvPr id="27673" name="Rectangle 48"/>
            <p:cNvSpPr>
              <a:spLocks/>
            </p:cNvSpPr>
            <p:nvPr/>
          </p:nvSpPr>
          <p:spPr bwMode="auto">
            <a:xfrm rot="10800000" flipH="1">
              <a:off x="156" y="0"/>
              <a:ext cx="156" cy="116"/>
            </a:xfrm>
            <a:prstGeom prst="rect">
              <a:avLst/>
            </a:prstGeom>
            <a:solidFill>
              <a:srgbClr val="080808"/>
            </a:solidFill>
            <a:ln w="9525">
              <a:noFill/>
              <a:miter lim="800000"/>
              <a:headEnd/>
              <a:tailEnd/>
            </a:ln>
          </p:spPr>
          <p:txBody>
            <a:bodyPr lIns="0" tIns="0" rIns="0" bIns="0"/>
            <a:lstStyle/>
            <a:p>
              <a:pPr algn="ctr"/>
              <a:endParaRPr lang="zh-CN" altLang="en-US" sz="900" b="0">
                <a:latin typeface="微软雅黑" pitchFamily="34" charset="-122"/>
                <a:ea typeface="微软雅黑" pitchFamily="34" charset="-122"/>
                <a:cs typeface="Arial Unicode MS" pitchFamily="34" charset="-122"/>
                <a:sym typeface="Lucida Grande"/>
              </a:endParaRPr>
            </a:p>
          </p:txBody>
        </p:sp>
      </p:grpSp>
      <p:sp>
        <p:nvSpPr>
          <p:cNvPr id="2" name="标题 1"/>
          <p:cNvSpPr>
            <a:spLocks noGrp="1"/>
          </p:cNvSpPr>
          <p:nvPr>
            <p:ph type="ctrTitle" sz="quarter"/>
          </p:nvPr>
        </p:nvSpPr>
        <p:spPr/>
        <p:txBody>
          <a:bodyPr/>
          <a:lstStyle/>
          <a:p>
            <a:r>
              <a:rPr lang="zh-CN" altLang="en-US" sz="4300" dirty="0"/>
              <a:t>敏捷项目管理</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标题 1"/>
          <p:cNvSpPr>
            <a:spLocks noGrp="1"/>
          </p:cNvSpPr>
          <p:nvPr>
            <p:ph type="title"/>
          </p:nvPr>
        </p:nvSpPr>
        <p:spPr>
          <a:prstGeom prst="rect">
            <a:avLst/>
          </a:prstGeom>
        </p:spPr>
        <p:txBody>
          <a:bodyPr vert="horz" wrap="square" lIns="59991" tIns="29997" rIns="59991" bIns="29997" numCol="1" anchor="ctr" anchorCtr="0" compatLnSpc="1">
            <a:prstTxWarp prst="textNoShape">
              <a:avLst/>
            </a:prstTxWarp>
          </a:bodyPr>
          <a:lstStyle/>
          <a:p>
            <a:r>
              <a:rPr lang="zh-CN" altLang="en-US" sz="3500" dirty="0">
                <a:latin typeface="黑体" panose="02010609060101010101" pitchFamily="49" charset="-122"/>
              </a:rPr>
              <a:t>激发团队，敏捷方式下管理者的转变</a:t>
            </a:r>
          </a:p>
        </p:txBody>
      </p:sp>
      <p:sp>
        <p:nvSpPr>
          <p:cNvPr id="43010" name="Rectangle 11"/>
          <p:cNvSpPr>
            <a:spLocks noChangeArrowheads="1"/>
          </p:cNvSpPr>
          <p:nvPr/>
        </p:nvSpPr>
        <p:spPr bwMode="auto">
          <a:xfrm>
            <a:off x="700444" y="1548684"/>
            <a:ext cx="2917461" cy="3774796"/>
          </a:xfrm>
          <a:prstGeom prst="rect">
            <a:avLst/>
          </a:prstGeom>
          <a:solidFill>
            <a:srgbClr val="FFE8C5"/>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30000"/>
              </a:lnSpc>
              <a:buClr>
                <a:schemeClr val="bg2"/>
              </a:buClr>
              <a:buSzPct val="60000"/>
              <a:buFont typeface="Wingdings" panose="05000000000000000000" pitchFamily="2" charset="2"/>
              <a:buNone/>
            </a:pPr>
            <a:endParaRPr lang="zh-CN" altLang="en-US" sz="1350">
              <a:latin typeface="FrutigerNext LT Regular" panose="020B0803040504020204" pitchFamily="34" charset="0"/>
              <a:ea typeface="宋体" panose="02010600030101010101" pitchFamily="2" charset="-122"/>
            </a:endParaRPr>
          </a:p>
        </p:txBody>
      </p:sp>
      <p:sp>
        <p:nvSpPr>
          <p:cNvPr id="43012" name="内容占位符 2"/>
          <p:cNvSpPr txBox="1">
            <a:spLocks noChangeArrowheads="1"/>
          </p:cNvSpPr>
          <p:nvPr/>
        </p:nvSpPr>
        <p:spPr bwMode="auto">
          <a:xfrm>
            <a:off x="753412" y="3451257"/>
            <a:ext cx="2811524" cy="17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003" tIns="30003" rIns="60003" bIns="30003"/>
          <a:lstStyle>
            <a:lvl1pPr marL="298450" indent="-298450" algn="l" defTabSz="800100"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defTabSz="800100"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defTabSz="800100"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defTabSz="800100"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defTabSz="8001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marL="0" indent="0" eaLnBrk="1" hangingPunct="1">
              <a:lnSpc>
                <a:spcPct val="140000"/>
              </a:lnSpc>
              <a:buClr>
                <a:schemeClr val="bg1">
                  <a:lumMod val="50000"/>
                </a:schemeClr>
              </a:buClr>
              <a:buSzPct val="60000"/>
            </a:pPr>
            <a:r>
              <a:rPr lang="zh-CN" altLang="en-US" sz="1200" dirty="0">
                <a:solidFill>
                  <a:srgbClr val="000000"/>
                </a:solidFill>
                <a:latin typeface="+mn-ea"/>
                <a:ea typeface="+mn-ea"/>
              </a:rPr>
              <a:t>管理者努力“控制” 团队：</a:t>
            </a:r>
            <a:endParaRPr lang="en-US" altLang="zh-CN" sz="1200" dirty="0">
              <a:solidFill>
                <a:srgbClr val="000000"/>
              </a:solidFill>
              <a:latin typeface="+mn-ea"/>
              <a:ea typeface="+mn-ea"/>
            </a:endParaRPr>
          </a:p>
          <a:p>
            <a:pPr marL="285750" indent="-2857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制定详细的工作计划，并做出详细的工作安排</a:t>
            </a:r>
            <a:endParaRPr lang="en-US" altLang="zh-CN" sz="1200" b="0" dirty="0">
              <a:solidFill>
                <a:srgbClr val="000000"/>
              </a:solidFill>
              <a:latin typeface="+mn-ea"/>
              <a:ea typeface="+mn-ea"/>
            </a:endParaRPr>
          </a:p>
          <a:p>
            <a:pPr marL="285750" indent="-2857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指令性工作方式</a:t>
            </a:r>
            <a:endParaRPr lang="en-US" altLang="zh-CN" sz="1200" b="0" dirty="0">
              <a:solidFill>
                <a:srgbClr val="000000"/>
              </a:solidFill>
              <a:latin typeface="+mn-ea"/>
              <a:ea typeface="+mn-ea"/>
            </a:endParaRPr>
          </a:p>
          <a:p>
            <a:pPr marL="285750" indent="-2857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监控过程</a:t>
            </a:r>
          </a:p>
          <a:p>
            <a:pPr marL="285750" indent="-2857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基于复杂规则的管理</a:t>
            </a:r>
          </a:p>
        </p:txBody>
      </p:sp>
      <p:pic>
        <p:nvPicPr>
          <p:cNvPr id="43013" name="Picture 1"/>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68449" y="1764672"/>
            <a:ext cx="2743518" cy="153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12"/>
          <p:cNvSpPr>
            <a:spLocks noChangeArrowheads="1"/>
          </p:cNvSpPr>
          <p:nvPr/>
        </p:nvSpPr>
        <p:spPr bwMode="auto">
          <a:xfrm>
            <a:off x="5436096" y="1588774"/>
            <a:ext cx="2918652" cy="3743561"/>
          </a:xfrm>
          <a:prstGeom prst="rect">
            <a:avLst/>
          </a:prstGeom>
          <a:solidFill>
            <a:srgbClr val="E3F1F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30000"/>
              </a:lnSpc>
              <a:buClr>
                <a:schemeClr val="bg2"/>
              </a:buClr>
              <a:buSzPct val="60000"/>
              <a:buFont typeface="Wingdings" panose="05000000000000000000" pitchFamily="2" charset="2"/>
              <a:buNone/>
            </a:pPr>
            <a:endParaRPr lang="zh-CN" altLang="en-US" sz="1350">
              <a:latin typeface="FrutigerNext LT Regular" panose="020B0803040504020204" pitchFamily="34" charset="0"/>
              <a:ea typeface="宋体" panose="02010600030101010101" pitchFamily="2" charset="-122"/>
            </a:endParaRPr>
          </a:p>
        </p:txBody>
      </p:sp>
      <p:pic>
        <p:nvPicPr>
          <p:cNvPr id="43015" name="Picture 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800394" y="1782657"/>
            <a:ext cx="2479130" cy="1547795"/>
          </a:xfrm>
          <a:prstGeom prst="rect">
            <a:avLst/>
          </a:prstGeom>
          <a:noFill/>
          <a:ln>
            <a:noFill/>
          </a:ln>
          <a:extLst>
            <a:ext uri="{909E8E84-426E-40DD-AFC4-6F175D3DCCD1}">
              <a14:hiddenFill xmlns:a14="http://schemas.microsoft.com/office/drawing/2010/main">
                <a:solidFill>
                  <a:srgbClr val="FFD5AB"/>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矩形 13"/>
          <p:cNvSpPr>
            <a:spLocks noChangeArrowheads="1"/>
          </p:cNvSpPr>
          <p:nvPr/>
        </p:nvSpPr>
        <p:spPr bwMode="auto">
          <a:xfrm>
            <a:off x="5489660" y="3378703"/>
            <a:ext cx="2807954" cy="1902059"/>
          </a:xfrm>
          <a:prstGeom prst="rect">
            <a:avLst/>
          </a:prstGeom>
          <a:noFill/>
          <a:ln>
            <a:noFill/>
          </a:ln>
          <a:extLst>
            <a:ext uri="{909E8E84-426E-40DD-AFC4-6F175D3DCCD1}">
              <a14:hiddenFill xmlns:a14="http://schemas.microsoft.com/office/drawing/2010/main">
                <a:solidFill>
                  <a:srgbClr val="FFD5AB"/>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8450" indent="-298450" algn="l" defTabSz="800100"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defTabSz="800100"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defTabSz="800100"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defTabSz="800100"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defTabSz="8001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40000"/>
              </a:lnSpc>
              <a:buClr>
                <a:schemeClr val="bg2"/>
              </a:buClr>
              <a:buSzPct val="60000"/>
              <a:buFont typeface="Wingdings" panose="05000000000000000000" pitchFamily="2" charset="2"/>
              <a:buNone/>
            </a:pPr>
            <a:r>
              <a:rPr lang="zh-CN" altLang="en-US" sz="1200" dirty="0">
                <a:latin typeface="+mn-ea"/>
                <a:ea typeface="+mn-ea"/>
              </a:rPr>
              <a:t>管理者努力“激发”团队：</a:t>
            </a:r>
            <a:endParaRPr lang="en-US" altLang="zh-CN" sz="1200" dirty="0">
              <a:solidFill>
                <a:srgbClr val="000000"/>
              </a:solidFill>
              <a:latin typeface="+mn-ea"/>
              <a:ea typeface="+mn-ea"/>
            </a:endParaRP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通过目标来牵引团队自主工作</a:t>
            </a:r>
            <a:endParaRPr lang="en-US" altLang="zh-CN" sz="1200" b="0" dirty="0">
              <a:solidFill>
                <a:srgbClr val="000000"/>
              </a:solidFill>
              <a:latin typeface="+mn-ea"/>
              <a:ea typeface="+mn-ea"/>
            </a:endParaRP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帮助团队提供资源，排除障碍</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营造团队自我管理的工作氛围</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作为教练辅导团队进步</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基于简单原则的管理，原则简单但必须被遵守</a:t>
            </a:r>
          </a:p>
        </p:txBody>
      </p:sp>
      <p:sp>
        <p:nvSpPr>
          <p:cNvPr id="43017" name="Text Box 16"/>
          <p:cNvSpPr txBox="1">
            <a:spLocks noChangeArrowheads="1"/>
          </p:cNvSpPr>
          <p:nvPr/>
        </p:nvSpPr>
        <p:spPr bwMode="auto">
          <a:xfrm>
            <a:off x="1691680" y="5478341"/>
            <a:ext cx="6155119" cy="307777"/>
          </a:xfrm>
          <a:prstGeom prst="rect">
            <a:avLst/>
          </a:prstGeom>
          <a:noFill/>
          <a:ln>
            <a:noFill/>
          </a:ln>
          <a:effectLst>
            <a:prstShdw prst="shdw17" dist="17961" dir="2700000">
              <a:srgbClr val="70868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zh-CN" altLang="en-US" sz="1400" dirty="0">
                <a:solidFill>
                  <a:schemeClr val="tx2"/>
                </a:solidFill>
                <a:latin typeface="FrutigerNext LT Regular" panose="020B0803040504020204" pitchFamily="34" charset="0"/>
                <a:ea typeface="华文细黑" panose="02010600040101010101" pitchFamily="2" charset="-122"/>
              </a:rPr>
              <a:t>敏捷方式下对管理者最大的挑战是学会放松</a:t>
            </a:r>
            <a:r>
              <a:rPr lang="en-US" altLang="zh-CN" sz="1400" dirty="0">
                <a:solidFill>
                  <a:schemeClr val="tx2"/>
                </a:solidFill>
                <a:latin typeface="FrutigerNext LT Regular" panose="020B0803040504020204" pitchFamily="34" charset="0"/>
                <a:ea typeface="华文细黑" panose="02010600040101010101" pitchFamily="2" charset="-122"/>
              </a:rPr>
              <a:t>”</a:t>
            </a:r>
            <a:r>
              <a:rPr lang="zh-CN" altLang="en-US" sz="1400" dirty="0">
                <a:solidFill>
                  <a:schemeClr val="tx2"/>
                </a:solidFill>
                <a:latin typeface="FrutigerNext LT Regular" panose="020B0803040504020204" pitchFamily="34" charset="0"/>
                <a:ea typeface="华文细黑" panose="02010600040101010101" pitchFamily="2" charset="-122"/>
              </a:rPr>
              <a:t>控制</a:t>
            </a:r>
            <a:r>
              <a:rPr lang="en-US" altLang="zh-CN" sz="1400" dirty="0">
                <a:solidFill>
                  <a:schemeClr val="tx2"/>
                </a:solidFill>
                <a:latin typeface="FrutigerNext LT Regular" panose="020B0803040504020204" pitchFamily="34" charset="0"/>
                <a:ea typeface="华文细黑" panose="02010600040101010101" pitchFamily="2" charset="-122"/>
              </a:rPr>
              <a:t>”(loose control)</a:t>
            </a:r>
            <a:endParaRPr lang="zh-CN" altLang="en-US" sz="1400" dirty="0">
              <a:solidFill>
                <a:schemeClr val="tx2"/>
              </a:solidFill>
              <a:latin typeface="FrutigerNext LT Regular" panose="020B0803040504020204" pitchFamily="34" charset="0"/>
              <a:ea typeface="华文细黑" panose="02010600040101010101" pitchFamily="2" charset="-122"/>
            </a:endParaRPr>
          </a:p>
        </p:txBody>
      </p:sp>
      <p:sp>
        <p:nvSpPr>
          <p:cNvPr id="43018" name="AutoShape 10"/>
          <p:cNvSpPr>
            <a:spLocks noChangeArrowheads="1"/>
          </p:cNvSpPr>
          <p:nvPr/>
        </p:nvSpPr>
        <p:spPr bwMode="auto">
          <a:xfrm>
            <a:off x="4289811" y="3122470"/>
            <a:ext cx="708842" cy="432085"/>
          </a:xfrm>
          <a:prstGeom prst="rightArrow">
            <a:avLst>
              <a:gd name="adj1" fmla="val 70796"/>
              <a:gd name="adj2" fmla="val 54903"/>
            </a:avLst>
          </a:prstGeom>
          <a:gradFill rotWithShape="1">
            <a:gsLst>
              <a:gs pos="0">
                <a:srgbClr val="969696">
                  <a:gamma/>
                  <a:shade val="46275"/>
                  <a:invGamma/>
                  <a:alpha val="12000"/>
                </a:srgbClr>
              </a:gs>
              <a:gs pos="100000">
                <a:srgbClr val="969696"/>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a:p>
        </p:txBody>
      </p:sp>
      <p:sp>
        <p:nvSpPr>
          <p:cNvPr id="43020" name="AutoShape 12"/>
          <p:cNvSpPr>
            <a:spLocks noChangeArrowheads="1"/>
          </p:cNvSpPr>
          <p:nvPr/>
        </p:nvSpPr>
        <p:spPr bwMode="auto">
          <a:xfrm>
            <a:off x="6245509" y="1408035"/>
            <a:ext cx="1456946" cy="271392"/>
          </a:xfrm>
          <a:prstGeom prst="roundRect">
            <a:avLst>
              <a:gd name="adj" fmla="val 17509"/>
            </a:avLst>
          </a:prstGeom>
          <a:solidFill>
            <a:srgbClr val="92D050"/>
          </a:solidFill>
          <a:ln>
            <a:noFill/>
          </a:ln>
          <a:effectLst/>
          <a:extLst/>
        </p:spPr>
        <p:txBody>
          <a:bodyPr wrap="none" anchor="ctr"/>
          <a:lstStyle/>
          <a:p>
            <a:endParaRPr lang="zh-CN" altLang="en-US" sz="900"/>
          </a:p>
        </p:txBody>
      </p:sp>
      <p:sp>
        <p:nvSpPr>
          <p:cNvPr id="43025" name="AutoShape 17"/>
          <p:cNvSpPr>
            <a:spLocks noChangeArrowheads="1"/>
          </p:cNvSpPr>
          <p:nvPr/>
        </p:nvSpPr>
        <p:spPr bwMode="auto">
          <a:xfrm>
            <a:off x="1240846" y="1400001"/>
            <a:ext cx="1543204" cy="287460"/>
          </a:xfrm>
          <a:prstGeom prst="roundRect">
            <a:avLst>
              <a:gd name="adj" fmla="val 17509"/>
            </a:avLst>
          </a:prstGeom>
          <a:solidFill>
            <a:srgbClr val="FFC000"/>
          </a:solidFill>
          <a:ln>
            <a:noFill/>
          </a:ln>
          <a:effectLst/>
          <a:extLst/>
        </p:spPr>
        <p:txBody>
          <a:bodyPr wrap="none" anchor="ctr"/>
          <a:lstStyle/>
          <a:p>
            <a:endParaRPr lang="zh-CN" altLang="en-US" sz="900"/>
          </a:p>
        </p:txBody>
      </p:sp>
      <p:sp>
        <p:nvSpPr>
          <p:cNvPr id="43029" name="TextBox 9"/>
          <p:cNvSpPr txBox="1">
            <a:spLocks noChangeArrowheads="1"/>
          </p:cNvSpPr>
          <p:nvPr/>
        </p:nvSpPr>
        <p:spPr bwMode="auto">
          <a:xfrm>
            <a:off x="1547900" y="1396133"/>
            <a:ext cx="929095"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ea"/>
                <a:ea typeface="+mn-ea"/>
              </a:rPr>
              <a:t>传统方式</a:t>
            </a:r>
          </a:p>
        </p:txBody>
      </p:sp>
      <p:sp>
        <p:nvSpPr>
          <p:cNvPr id="43030" name="TextBox 10"/>
          <p:cNvSpPr txBox="1">
            <a:spLocks noChangeArrowheads="1"/>
          </p:cNvSpPr>
          <p:nvPr/>
        </p:nvSpPr>
        <p:spPr bwMode="auto">
          <a:xfrm>
            <a:off x="6522576" y="1396133"/>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ea"/>
                <a:ea typeface="+mn-ea"/>
              </a:rPr>
              <a:t>敏捷方式</a:t>
            </a:r>
          </a:p>
        </p:txBody>
      </p:sp>
    </p:spTree>
    <p:extLst>
      <p:ext uri="{BB962C8B-B14F-4D97-AF65-F5344CB8AC3E}">
        <p14:creationId xmlns:p14="http://schemas.microsoft.com/office/powerpoint/2010/main" val="320944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标题 1"/>
          <p:cNvSpPr>
            <a:spLocks noGrp="1"/>
          </p:cNvSpPr>
          <p:nvPr>
            <p:ph type="title"/>
          </p:nvPr>
        </p:nvSpPr>
        <p:spPr>
          <a:prstGeom prst="rect">
            <a:avLst/>
          </a:prstGeom>
        </p:spPr>
        <p:txBody>
          <a:bodyPr vert="horz" wrap="square" lIns="59991" tIns="29997" rIns="59991" bIns="29997" numCol="1" anchor="ctr" anchorCtr="0" compatLnSpc="1">
            <a:prstTxWarp prst="textNoShape">
              <a:avLst/>
            </a:prstTxWarp>
          </a:bodyPr>
          <a:lstStyle/>
          <a:p>
            <a:r>
              <a:rPr lang="zh-CN" altLang="en-US" sz="3500" dirty="0">
                <a:latin typeface="黑体" panose="02010609060101010101" pitchFamily="49" charset="-122"/>
              </a:rPr>
              <a:t>激发团队，敏捷方式下团队成员的转变</a:t>
            </a:r>
          </a:p>
        </p:txBody>
      </p:sp>
      <p:sp>
        <p:nvSpPr>
          <p:cNvPr id="43010" name="Rectangle 11"/>
          <p:cNvSpPr>
            <a:spLocks noChangeArrowheads="1"/>
          </p:cNvSpPr>
          <p:nvPr/>
        </p:nvSpPr>
        <p:spPr bwMode="auto">
          <a:xfrm>
            <a:off x="700444" y="1548684"/>
            <a:ext cx="2917461" cy="3774796"/>
          </a:xfrm>
          <a:prstGeom prst="rect">
            <a:avLst/>
          </a:prstGeom>
          <a:solidFill>
            <a:srgbClr val="FFE8C5"/>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30000"/>
              </a:lnSpc>
              <a:buClr>
                <a:schemeClr val="bg2"/>
              </a:buClr>
              <a:buSzPct val="60000"/>
              <a:buFont typeface="Wingdings" panose="05000000000000000000" pitchFamily="2" charset="2"/>
              <a:buNone/>
            </a:pPr>
            <a:endParaRPr lang="zh-CN" altLang="en-US" sz="1350">
              <a:latin typeface="FrutigerNext LT Regular" panose="020B0803040504020204" pitchFamily="34" charset="0"/>
              <a:ea typeface="宋体" panose="02010600030101010101" pitchFamily="2" charset="-122"/>
            </a:endParaRPr>
          </a:p>
        </p:txBody>
      </p:sp>
      <p:sp>
        <p:nvSpPr>
          <p:cNvPr id="43012" name="内容占位符 2"/>
          <p:cNvSpPr txBox="1">
            <a:spLocks noChangeArrowheads="1"/>
          </p:cNvSpPr>
          <p:nvPr/>
        </p:nvSpPr>
        <p:spPr bwMode="auto">
          <a:xfrm>
            <a:off x="782195" y="3401994"/>
            <a:ext cx="2753957" cy="17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003" tIns="30003" rIns="60003" bIns="30003"/>
          <a:lstStyle>
            <a:lvl1pPr marL="298450" indent="-298450" algn="l" defTabSz="800100"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defTabSz="800100"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defTabSz="800100"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defTabSz="800100"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defTabSz="8001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40000"/>
              </a:lnSpc>
              <a:buClr>
                <a:schemeClr val="bg2"/>
              </a:buClr>
              <a:buSzPct val="60000"/>
              <a:buFont typeface="Wingdings" panose="05000000000000000000" pitchFamily="2" charset="2"/>
              <a:buNone/>
            </a:pPr>
            <a:r>
              <a:rPr lang="zh-CN" altLang="en-US" sz="1200" dirty="0">
                <a:solidFill>
                  <a:srgbClr val="000000"/>
                </a:solidFill>
                <a:latin typeface="+mn-ea"/>
                <a:ea typeface="+mn-ea"/>
              </a:rPr>
              <a:t>团队成员是“听从安排的独立贡献者”</a:t>
            </a:r>
            <a:r>
              <a:rPr lang="en-US" altLang="zh-CN" sz="1200" dirty="0">
                <a:solidFill>
                  <a:srgbClr val="000000"/>
                </a:solidFill>
                <a:latin typeface="+mn-ea"/>
                <a:ea typeface="+mn-ea"/>
              </a:rPr>
              <a:t>:</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被动等待主管下指令安排工作</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独立工作为主，协作少</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以文档和邮件为主要沟通方式</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只关注个体任务“做完</a:t>
            </a:r>
            <a:r>
              <a:rPr lang="en-US" altLang="zh-CN" sz="1200" b="0" dirty="0">
                <a:solidFill>
                  <a:srgbClr val="000000"/>
                </a:solidFill>
                <a:latin typeface="+mn-ea"/>
                <a:ea typeface="+mn-ea"/>
              </a:rPr>
              <a:t>”</a:t>
            </a:r>
            <a:r>
              <a:rPr lang="zh-CN" altLang="en-US" sz="1200" b="0" dirty="0">
                <a:solidFill>
                  <a:srgbClr val="000000"/>
                </a:solidFill>
                <a:latin typeface="+mn-ea"/>
                <a:ea typeface="+mn-ea"/>
              </a:rPr>
              <a:t>，不关注团队目标</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mn-ea"/>
                <a:ea typeface="+mn-ea"/>
              </a:rPr>
              <a:t>能力相对单一，学习动力不足</a:t>
            </a:r>
          </a:p>
        </p:txBody>
      </p:sp>
      <p:sp>
        <p:nvSpPr>
          <p:cNvPr id="43014" name="Rectangle 12"/>
          <p:cNvSpPr>
            <a:spLocks noChangeArrowheads="1"/>
          </p:cNvSpPr>
          <p:nvPr/>
        </p:nvSpPr>
        <p:spPr bwMode="auto">
          <a:xfrm>
            <a:off x="5436096" y="1588774"/>
            <a:ext cx="2918652" cy="3723791"/>
          </a:xfrm>
          <a:prstGeom prst="rect">
            <a:avLst/>
          </a:prstGeom>
          <a:solidFill>
            <a:srgbClr val="E3F1F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30000"/>
              </a:lnSpc>
              <a:buClr>
                <a:schemeClr val="bg2"/>
              </a:buClr>
              <a:buSzPct val="60000"/>
              <a:buFont typeface="Wingdings" panose="05000000000000000000" pitchFamily="2" charset="2"/>
              <a:buNone/>
            </a:pPr>
            <a:endParaRPr lang="zh-CN" altLang="en-US" sz="1350">
              <a:latin typeface="FrutigerNext LT Regular" panose="020B0803040504020204" pitchFamily="34" charset="0"/>
              <a:ea typeface="宋体" panose="02010600030101010101" pitchFamily="2" charset="-122"/>
            </a:endParaRPr>
          </a:p>
        </p:txBody>
      </p:sp>
      <p:pic>
        <p:nvPicPr>
          <p:cNvPr id="43015" name="Picture 2"/>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800394" y="1782657"/>
            <a:ext cx="2479130" cy="1547795"/>
          </a:xfrm>
          <a:prstGeom prst="rect">
            <a:avLst/>
          </a:prstGeom>
          <a:noFill/>
          <a:ln>
            <a:noFill/>
          </a:ln>
          <a:extLst>
            <a:ext uri="{909E8E84-426E-40DD-AFC4-6F175D3DCCD1}">
              <a14:hiddenFill xmlns:a14="http://schemas.microsoft.com/office/drawing/2010/main">
                <a:solidFill>
                  <a:srgbClr val="FFD5AB"/>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矩形 13"/>
          <p:cNvSpPr>
            <a:spLocks noChangeArrowheads="1"/>
          </p:cNvSpPr>
          <p:nvPr/>
        </p:nvSpPr>
        <p:spPr bwMode="auto">
          <a:xfrm>
            <a:off x="5489660" y="3351258"/>
            <a:ext cx="2807954" cy="1902059"/>
          </a:xfrm>
          <a:prstGeom prst="rect">
            <a:avLst/>
          </a:prstGeom>
          <a:noFill/>
          <a:ln>
            <a:noFill/>
          </a:ln>
          <a:extLst>
            <a:ext uri="{909E8E84-426E-40DD-AFC4-6F175D3DCCD1}">
              <a14:hiddenFill xmlns:a14="http://schemas.microsoft.com/office/drawing/2010/main">
                <a:solidFill>
                  <a:srgbClr val="FFD5AB"/>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8450" indent="-298450" algn="l" defTabSz="800100"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defTabSz="800100"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defTabSz="800100"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defTabSz="800100"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defTabSz="8001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defTabSz="8001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40000"/>
              </a:lnSpc>
              <a:buClr>
                <a:schemeClr val="bg2"/>
              </a:buClr>
              <a:buSzPct val="60000"/>
              <a:buFont typeface="Wingdings" panose="05000000000000000000" pitchFamily="2" charset="2"/>
              <a:buNone/>
            </a:pPr>
            <a:r>
              <a:rPr lang="zh-CN" altLang="en-US" sz="1200" dirty="0">
                <a:latin typeface="FrutigerNext LT Regular" panose="020B0803040504020204" pitchFamily="34" charset="0"/>
                <a:ea typeface="华文细黑" panose="02010600040101010101" pitchFamily="2" charset="-122"/>
              </a:rPr>
              <a:t>团队成员是“全方位的积极参与者</a:t>
            </a:r>
            <a:r>
              <a:rPr lang="en-US" altLang="zh-CN" sz="1200" dirty="0">
                <a:latin typeface="FrutigerNext LT Regular" panose="020B0803040504020204" pitchFamily="34" charset="0"/>
                <a:ea typeface="华文细黑" panose="02010600040101010101" pitchFamily="2" charset="-122"/>
              </a:rPr>
              <a:t>”:</a:t>
            </a:r>
            <a:endParaRPr lang="zh-CN" altLang="en-US" sz="1200" dirty="0">
              <a:solidFill>
                <a:srgbClr val="000000"/>
              </a:solidFill>
              <a:latin typeface="FrutigerNext LT Regular" panose="020B0803040504020204" pitchFamily="34" charset="0"/>
              <a:ea typeface="华文细黑" panose="02010600040101010101" pitchFamily="2" charset="-122"/>
            </a:endParaRP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FrutigerNext LT Regular" panose="020B0803040504020204" pitchFamily="34" charset="0"/>
                <a:ea typeface="华文细黑" panose="02010600040101010101" pitchFamily="2" charset="-122"/>
              </a:rPr>
              <a:t>共同参与计划制定和任务安排</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FrutigerNext LT Regular" panose="020B0803040504020204" pitchFamily="34" charset="0"/>
                <a:ea typeface="华文细黑" panose="02010600040101010101" pitchFamily="2" charset="-122"/>
              </a:rPr>
              <a:t>团队协作贯穿工作始终</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FrutigerNext LT Regular" panose="020B0803040504020204" pitchFamily="34" charset="0"/>
                <a:ea typeface="华文细黑" panose="02010600040101010101" pitchFamily="2" charset="-122"/>
              </a:rPr>
              <a:t>面对面交流是主要沟通方式</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FrutigerNext LT Regular" panose="020B0803040504020204" pitchFamily="34" charset="0"/>
                <a:ea typeface="华文细黑" panose="02010600040101010101" pitchFamily="2" charset="-122"/>
              </a:rPr>
              <a:t>关注团队目标，共担责任</a:t>
            </a:r>
          </a:p>
          <a:p>
            <a:pPr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rgbClr val="000000"/>
                </a:solidFill>
                <a:latin typeface="FrutigerNext LT Regular" panose="020B0803040504020204" pitchFamily="34" charset="0"/>
                <a:ea typeface="华文细黑" panose="02010600040101010101" pitchFamily="2" charset="-122"/>
              </a:rPr>
              <a:t>能力要求更广，主动学习适应岗位要求</a:t>
            </a:r>
          </a:p>
        </p:txBody>
      </p:sp>
      <p:sp>
        <p:nvSpPr>
          <p:cNvPr id="43017" name="Text Box 16"/>
          <p:cNvSpPr txBox="1">
            <a:spLocks noChangeArrowheads="1"/>
          </p:cNvSpPr>
          <p:nvPr/>
        </p:nvSpPr>
        <p:spPr bwMode="auto">
          <a:xfrm>
            <a:off x="1691680" y="5478341"/>
            <a:ext cx="6155119" cy="307777"/>
          </a:xfrm>
          <a:prstGeom prst="rect">
            <a:avLst/>
          </a:prstGeom>
          <a:noFill/>
          <a:ln>
            <a:noFill/>
          </a:ln>
          <a:effectLst>
            <a:prstShdw prst="shdw17" dist="17961" dir="2700000">
              <a:srgbClr val="70868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zh-CN" altLang="en-US" sz="1400" dirty="0">
                <a:solidFill>
                  <a:schemeClr val="tx2"/>
                </a:solidFill>
                <a:latin typeface="FrutigerNext LT Regular" panose="020B0803040504020204" pitchFamily="34" charset="0"/>
                <a:ea typeface="华文细黑" panose="02010600040101010101" pitchFamily="2" charset="-122"/>
              </a:rPr>
              <a:t>从被动到主动的心态转变是团队成员适应敏捷开发的关键</a:t>
            </a:r>
          </a:p>
        </p:txBody>
      </p:sp>
      <p:sp>
        <p:nvSpPr>
          <p:cNvPr id="43018" name="AutoShape 10"/>
          <p:cNvSpPr>
            <a:spLocks noChangeArrowheads="1"/>
          </p:cNvSpPr>
          <p:nvPr/>
        </p:nvSpPr>
        <p:spPr bwMode="auto">
          <a:xfrm>
            <a:off x="4289811" y="3122470"/>
            <a:ext cx="708842" cy="432085"/>
          </a:xfrm>
          <a:prstGeom prst="rightArrow">
            <a:avLst>
              <a:gd name="adj1" fmla="val 70796"/>
              <a:gd name="adj2" fmla="val 54903"/>
            </a:avLst>
          </a:prstGeom>
          <a:gradFill rotWithShape="1">
            <a:gsLst>
              <a:gs pos="0">
                <a:srgbClr val="969696">
                  <a:gamma/>
                  <a:shade val="46275"/>
                  <a:invGamma/>
                  <a:alpha val="12000"/>
                </a:srgbClr>
              </a:gs>
              <a:gs pos="100000">
                <a:srgbClr val="969696"/>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a:p>
        </p:txBody>
      </p:sp>
      <p:sp>
        <p:nvSpPr>
          <p:cNvPr id="43020" name="AutoShape 12"/>
          <p:cNvSpPr>
            <a:spLocks noChangeArrowheads="1"/>
          </p:cNvSpPr>
          <p:nvPr/>
        </p:nvSpPr>
        <p:spPr bwMode="auto">
          <a:xfrm>
            <a:off x="6245509" y="1408035"/>
            <a:ext cx="1456946" cy="271392"/>
          </a:xfrm>
          <a:prstGeom prst="roundRect">
            <a:avLst>
              <a:gd name="adj" fmla="val 17509"/>
            </a:avLst>
          </a:prstGeom>
          <a:solidFill>
            <a:srgbClr val="92D050"/>
          </a:solidFill>
          <a:ln>
            <a:noFill/>
          </a:ln>
          <a:effectLst/>
          <a:extLst/>
        </p:spPr>
        <p:txBody>
          <a:bodyPr wrap="none" anchor="ctr"/>
          <a:lstStyle/>
          <a:p>
            <a:endParaRPr lang="zh-CN" altLang="en-US" sz="900"/>
          </a:p>
        </p:txBody>
      </p:sp>
      <p:sp>
        <p:nvSpPr>
          <p:cNvPr id="43025" name="AutoShape 17"/>
          <p:cNvSpPr>
            <a:spLocks noChangeArrowheads="1"/>
          </p:cNvSpPr>
          <p:nvPr/>
        </p:nvSpPr>
        <p:spPr bwMode="auto">
          <a:xfrm>
            <a:off x="1240846" y="1400001"/>
            <a:ext cx="1543204" cy="287460"/>
          </a:xfrm>
          <a:prstGeom prst="roundRect">
            <a:avLst>
              <a:gd name="adj" fmla="val 17509"/>
            </a:avLst>
          </a:prstGeom>
          <a:solidFill>
            <a:srgbClr val="FFC000"/>
          </a:solidFill>
          <a:ln>
            <a:noFill/>
          </a:ln>
          <a:effectLst/>
          <a:extLst/>
        </p:spPr>
        <p:txBody>
          <a:bodyPr wrap="none" anchor="ctr"/>
          <a:lstStyle/>
          <a:p>
            <a:endParaRPr lang="zh-CN" altLang="en-US" sz="900"/>
          </a:p>
        </p:txBody>
      </p:sp>
      <p:sp>
        <p:nvSpPr>
          <p:cNvPr id="43029" name="TextBox 9"/>
          <p:cNvSpPr txBox="1">
            <a:spLocks noChangeArrowheads="1"/>
          </p:cNvSpPr>
          <p:nvPr/>
        </p:nvSpPr>
        <p:spPr bwMode="auto">
          <a:xfrm>
            <a:off x="1547900" y="1396133"/>
            <a:ext cx="929095"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ea"/>
                <a:ea typeface="+mn-ea"/>
              </a:rPr>
              <a:t>传统方式</a:t>
            </a:r>
          </a:p>
        </p:txBody>
      </p:sp>
      <p:sp>
        <p:nvSpPr>
          <p:cNvPr id="43030" name="TextBox 10"/>
          <p:cNvSpPr txBox="1">
            <a:spLocks noChangeArrowheads="1"/>
          </p:cNvSpPr>
          <p:nvPr/>
        </p:nvSpPr>
        <p:spPr bwMode="auto">
          <a:xfrm>
            <a:off x="6522576" y="1396133"/>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ea"/>
                <a:ea typeface="+mn-ea"/>
              </a:rPr>
              <a:t>敏捷方式</a:t>
            </a:r>
          </a:p>
        </p:txBody>
      </p:sp>
      <p:pic>
        <p:nvPicPr>
          <p:cNvPr id="16" name="Picture 10"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947" y="1917300"/>
            <a:ext cx="1401000" cy="132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83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bwMode="auto">
          <a:xfrm>
            <a:off x="700703" y="3212976"/>
            <a:ext cx="7889352" cy="1800200"/>
          </a:xfrm>
          <a:prstGeom prst="rect">
            <a:avLst/>
          </a:prstGeom>
          <a:solidFill>
            <a:srgbClr val="FFD9B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3" name="矩形 2"/>
          <p:cNvSpPr/>
          <p:nvPr/>
        </p:nvSpPr>
        <p:spPr bwMode="auto">
          <a:xfrm>
            <a:off x="714898" y="1424441"/>
            <a:ext cx="7889352" cy="1664627"/>
          </a:xfrm>
          <a:prstGeom prst="rect">
            <a:avLst/>
          </a:prstGeom>
          <a:solidFill>
            <a:srgbClr val="FFD9B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8132" name="Rectangle 4"/>
          <p:cNvSpPr>
            <a:spLocks noGrp="1" noChangeArrowheads="1"/>
          </p:cNvSpPr>
          <p:nvPr>
            <p:ph type="title"/>
          </p:nvPr>
        </p:nvSpPr>
        <p:spPr>
          <a:xfrm>
            <a:off x="684213" y="387352"/>
            <a:ext cx="7920037" cy="868363"/>
          </a:xfrm>
        </p:spPr>
        <p:txBody>
          <a:bodyPr/>
          <a:lstStyle/>
          <a:p>
            <a:r>
              <a:rPr lang="zh-CN" altLang="en-US" sz="3500" dirty="0">
                <a:latin typeface="黑体" panose="02010609060101010101" pitchFamily="49" charset="-122"/>
              </a:rPr>
              <a:t>适应变化，通过迭代计划不断调整以适应需求变化</a:t>
            </a:r>
          </a:p>
        </p:txBody>
      </p:sp>
      <p:sp>
        <p:nvSpPr>
          <p:cNvPr id="48133" name="矩形 10"/>
          <p:cNvSpPr>
            <a:spLocks noChangeArrowheads="1"/>
          </p:cNvSpPr>
          <p:nvPr/>
        </p:nvSpPr>
        <p:spPr bwMode="auto">
          <a:xfrm>
            <a:off x="4788024" y="3541228"/>
            <a:ext cx="3528392" cy="1055674"/>
          </a:xfrm>
          <a:prstGeom prst="rect">
            <a:avLst/>
          </a:prstGeom>
          <a:noFill/>
          <a:ln>
            <a:noFill/>
          </a:ln>
          <a:effectLst/>
          <a:extLst>
            <a:ext uri="{909E8E84-426E-40DD-AFC4-6F175D3DCCD1}">
              <a14:hiddenFill xmlns:a14="http://schemas.microsoft.com/office/drawing/2010/main">
                <a:solidFill>
                  <a:srgbClr val="F0F0F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1pPr>
            <a:lvl2pPr marL="266700"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2pPr>
            <a:lvl3pPr marL="1169988" indent="1588"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3pPr>
            <a:lvl4pPr marL="1370013" indent="1588"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4pPr>
            <a:lvl5pPr marL="1827213" indent="1588"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5pPr>
            <a:lvl6pPr marL="22844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6pPr>
            <a:lvl7pPr marL="27416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7pPr>
            <a:lvl8pPr marL="31988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8pPr>
            <a:lvl9pPr marL="36560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
                <a:schemeClr val="tx1"/>
              </a:buClr>
            </a:pPr>
            <a:r>
              <a:rPr lang="zh-CN" altLang="en-US" sz="1200" dirty="0">
                <a:latin typeface="+mn-lt"/>
                <a:ea typeface="华文细黑" panose="02010600040101010101" pitchFamily="2" charset="-122"/>
              </a:rPr>
              <a:t>正确做计划方法</a:t>
            </a:r>
          </a:p>
          <a:p>
            <a:pPr lvl="1" eaLnBrk="1" hangingPunct="1">
              <a:lnSpc>
                <a:spcPct val="130000"/>
              </a:lnSpc>
              <a:spcBef>
                <a:spcPct val="50000"/>
              </a:spcBef>
              <a:buClr>
                <a:schemeClr val="tx1"/>
              </a:buClr>
              <a:buSzPct val="60000"/>
              <a:buFont typeface="Wingdings" panose="05000000000000000000" pitchFamily="2" charset="2"/>
              <a:buNone/>
            </a:pPr>
            <a:r>
              <a:rPr lang="zh-CN" altLang="en-US" sz="1150" b="0" dirty="0">
                <a:latin typeface="+mn-lt"/>
                <a:ea typeface="华文细黑" panose="02010600040101010101" pitchFamily="2" charset="-122"/>
              </a:rPr>
              <a:t>在每一轮迭代开始，只详细确定本次迭代的工作内容，并严格执行，对后续较远的迭代内容只做粗略的计划，避免浪费。</a:t>
            </a:r>
          </a:p>
        </p:txBody>
      </p:sp>
      <p:sp>
        <p:nvSpPr>
          <p:cNvPr id="48134" name="Text Box 6"/>
          <p:cNvSpPr txBox="1">
            <a:spLocks noChangeArrowheads="1"/>
          </p:cNvSpPr>
          <p:nvPr/>
        </p:nvSpPr>
        <p:spPr bwMode="auto">
          <a:xfrm>
            <a:off x="4452726" y="1809740"/>
            <a:ext cx="1296913" cy="3050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88900" algn="l" eaLnBrk="0" hangingPunct="0">
              <a:defRPr sz="2400">
                <a:solidFill>
                  <a:schemeClr val="tx1"/>
                </a:solidFill>
                <a:latin typeface="Arial" panose="020B0604020202020204" pitchFamily="34" charset="0"/>
                <a:ea typeface="MS PGothic" panose="020B0600070205080204" pitchFamily="34" charset="-128"/>
              </a:defRPr>
            </a:lvl1pPr>
            <a:lvl2pPr marL="455613" indent="1588" algn="l" eaLnBrk="0" hangingPunct="0">
              <a:defRPr sz="2400">
                <a:solidFill>
                  <a:schemeClr val="tx1"/>
                </a:solidFill>
                <a:latin typeface="Arial" panose="020B0604020202020204" pitchFamily="34" charset="0"/>
                <a:ea typeface="MS PGothic" panose="020B0600070205080204" pitchFamily="34" charset="-128"/>
              </a:defRPr>
            </a:lvl2pPr>
            <a:lvl3pPr marL="912813" indent="1588" algn="l" eaLnBrk="0" hangingPunct="0">
              <a:defRPr sz="2400">
                <a:solidFill>
                  <a:schemeClr val="tx1"/>
                </a:solidFill>
                <a:latin typeface="Arial" panose="020B0604020202020204" pitchFamily="34" charset="0"/>
                <a:ea typeface="MS PGothic" panose="020B0600070205080204" pitchFamily="34" charset="-128"/>
              </a:defRPr>
            </a:lvl3pPr>
            <a:lvl4pPr marL="1370013" indent="1588" algn="l" eaLnBrk="0" hangingPunct="0">
              <a:defRPr sz="2400">
                <a:solidFill>
                  <a:schemeClr val="tx1"/>
                </a:solidFill>
                <a:latin typeface="Arial" panose="020B0604020202020204" pitchFamily="34" charset="0"/>
                <a:ea typeface="MS PGothic" panose="020B0600070205080204" pitchFamily="34" charset="-128"/>
              </a:defRPr>
            </a:lvl4pPr>
            <a:lvl5pPr marL="1827213" indent="1588" algn="l" eaLnBrk="0" hangingPunct="0">
              <a:defRPr sz="2400">
                <a:solidFill>
                  <a:schemeClr val="tx1"/>
                </a:solidFill>
                <a:latin typeface="Arial" panose="020B0604020202020204" pitchFamily="34" charset="0"/>
                <a:ea typeface="MS PGothic" panose="020B0600070205080204" pitchFamily="34" charset="-128"/>
              </a:defRPr>
            </a:lvl5pPr>
            <a:lvl6pPr marL="2284413" indent="15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741613" indent="15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198813" indent="15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656013" indent="15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
                <a:schemeClr val="bg2"/>
              </a:buClr>
              <a:buSzPct val="60000"/>
              <a:buFont typeface="Wingdings" panose="05000000000000000000" pitchFamily="2" charset="2"/>
              <a:buChar char="p"/>
            </a:pPr>
            <a:endParaRPr lang="zh-CN" altLang="en-US" sz="1050">
              <a:latin typeface="华文细黑" panose="02010600040101010101" pitchFamily="2" charset="-122"/>
              <a:ea typeface="华文细黑" panose="02010600040101010101" pitchFamily="2" charset="-122"/>
            </a:endParaRPr>
          </a:p>
        </p:txBody>
      </p:sp>
      <p:sp>
        <p:nvSpPr>
          <p:cNvPr id="48135" name="Text Box 7"/>
          <p:cNvSpPr txBox="1">
            <a:spLocks noChangeArrowheads="1"/>
          </p:cNvSpPr>
          <p:nvPr/>
        </p:nvSpPr>
        <p:spPr bwMode="auto">
          <a:xfrm>
            <a:off x="4788024" y="1484783"/>
            <a:ext cx="3528392" cy="1604285"/>
          </a:xfrm>
          <a:prstGeom prst="rect">
            <a:avLst/>
          </a:prstGeom>
          <a:noFill/>
          <a:ln>
            <a:noFill/>
          </a:ln>
          <a:effectLst/>
          <a:extLst>
            <a:ext uri="{909E8E84-426E-40DD-AFC4-6F175D3DCCD1}">
              <a14:hiddenFill xmlns:a14="http://schemas.microsoft.com/office/drawing/2010/main">
                <a:solidFill>
                  <a:srgbClr val="F0F0F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1pPr>
            <a:lvl2pPr marL="361950" indent="-95250"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2pPr>
            <a:lvl3pPr marL="1169988" indent="1588"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3pPr>
            <a:lvl4pPr marL="1370013" indent="1588"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4pPr>
            <a:lvl5pPr marL="1827213" indent="1588" algn="l" eaLnBrk="0" hangingPunct="0">
              <a:tabLst>
                <a:tab pos="542925" algn="l"/>
              </a:tabLst>
              <a:defRPr sz="2400">
                <a:solidFill>
                  <a:schemeClr val="tx1"/>
                </a:solidFill>
                <a:latin typeface="Arial" panose="020B0604020202020204" pitchFamily="34" charset="0"/>
                <a:ea typeface="MS PGothic" panose="020B0600070205080204" pitchFamily="34" charset="-128"/>
              </a:defRPr>
            </a:lvl5pPr>
            <a:lvl6pPr marL="22844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6pPr>
            <a:lvl7pPr marL="27416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7pPr>
            <a:lvl8pPr marL="31988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8pPr>
            <a:lvl9pPr marL="3656013" indent="1588" eaLnBrk="0" fontAlgn="base" hangingPunct="0">
              <a:spcBef>
                <a:spcPct val="0"/>
              </a:spcBef>
              <a:spcAft>
                <a:spcPct val="0"/>
              </a:spcAft>
              <a:buFont typeface="Arial" panose="020B0604020202020204" pitchFamily="34" charset="0"/>
              <a:tabLst>
                <a:tab pos="542925" algn="l"/>
              </a:tabLs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
                <a:schemeClr val="tx1"/>
              </a:buClr>
            </a:pPr>
            <a:r>
              <a:rPr lang="zh-CN" altLang="en-US" sz="1200" dirty="0">
                <a:latin typeface="+mn-lt"/>
                <a:ea typeface="+mn-ea"/>
              </a:rPr>
              <a:t>项目范围常发生变化</a:t>
            </a:r>
            <a:endParaRPr lang="en-US" altLang="zh-CN" sz="1200" dirty="0">
              <a:latin typeface="+mn-lt"/>
              <a:ea typeface="+mn-ea"/>
            </a:endParaRPr>
          </a:p>
          <a:p>
            <a:pPr marL="533400" lvl="1" indent="-171450" eaLnBrk="1" hangingPunct="1">
              <a:spcBef>
                <a:spcPct val="50000"/>
              </a:spcBef>
              <a:buClr>
                <a:schemeClr val="bg1">
                  <a:lumMod val="50000"/>
                </a:schemeClr>
              </a:buClr>
              <a:buSzPct val="60000"/>
              <a:buFont typeface="Wingdings" panose="05000000000000000000" pitchFamily="2" charset="2"/>
              <a:buChar char="l"/>
            </a:pPr>
            <a:r>
              <a:rPr lang="zh-CN" altLang="en-US" sz="1150" b="0" dirty="0">
                <a:latin typeface="+mn-lt"/>
                <a:ea typeface="+mn-ea"/>
              </a:rPr>
              <a:t>需求出现了增加、删除、优先级调整（如图</a:t>
            </a:r>
            <a:r>
              <a:rPr lang="en-US" altLang="zh-CN" sz="1150" b="0" dirty="0">
                <a:latin typeface="+mn-lt"/>
                <a:ea typeface="+mn-ea"/>
              </a:rPr>
              <a:t>E</a:t>
            </a:r>
            <a:r>
              <a:rPr lang="zh-CN" altLang="en-US" sz="1150" b="0" dirty="0">
                <a:latin typeface="+mn-lt"/>
                <a:ea typeface="+mn-ea"/>
              </a:rPr>
              <a:t>、</a:t>
            </a:r>
            <a:r>
              <a:rPr lang="en-US" altLang="zh-CN" sz="1150" b="0" dirty="0">
                <a:latin typeface="+mn-lt"/>
                <a:ea typeface="+mn-ea"/>
              </a:rPr>
              <a:t>O</a:t>
            </a:r>
            <a:r>
              <a:rPr lang="zh-CN" altLang="en-US" sz="1150" b="0" dirty="0">
                <a:latin typeface="+mn-lt"/>
                <a:ea typeface="+mn-ea"/>
              </a:rPr>
              <a:t>、</a:t>
            </a:r>
            <a:r>
              <a:rPr lang="en-US" altLang="zh-CN" sz="1150" b="0" dirty="0">
                <a:latin typeface="+mn-lt"/>
                <a:ea typeface="+mn-ea"/>
              </a:rPr>
              <a:t>P</a:t>
            </a:r>
            <a:r>
              <a:rPr lang="zh-CN" altLang="en-US" sz="1150" b="0" dirty="0">
                <a:latin typeface="+mn-lt"/>
                <a:ea typeface="+mn-ea"/>
              </a:rPr>
              <a:t>、</a:t>
            </a:r>
            <a:r>
              <a:rPr lang="en-US" altLang="zh-CN" sz="1150" b="0" dirty="0">
                <a:latin typeface="+mn-lt"/>
                <a:ea typeface="+mn-ea"/>
              </a:rPr>
              <a:t>J</a:t>
            </a:r>
            <a:r>
              <a:rPr lang="zh-CN" altLang="en-US" sz="1150" b="0" dirty="0">
                <a:latin typeface="+mn-lt"/>
                <a:ea typeface="+mn-ea"/>
              </a:rPr>
              <a:t>）</a:t>
            </a:r>
            <a:endParaRPr lang="en-US" altLang="zh-CN" sz="1150" b="0" dirty="0">
              <a:latin typeface="+mn-lt"/>
              <a:ea typeface="+mn-ea"/>
            </a:endParaRPr>
          </a:p>
          <a:p>
            <a:pPr marL="533400" lvl="1" indent="-171450" eaLnBrk="1" hangingPunct="1">
              <a:spcBef>
                <a:spcPct val="50000"/>
              </a:spcBef>
              <a:buClr>
                <a:schemeClr val="bg1">
                  <a:lumMod val="50000"/>
                </a:schemeClr>
              </a:buClr>
              <a:buSzPct val="60000"/>
              <a:buFont typeface="Wingdings" panose="05000000000000000000" pitchFamily="2" charset="2"/>
              <a:buChar char="l"/>
            </a:pPr>
            <a:r>
              <a:rPr lang="zh-CN" altLang="en-US" sz="1150" b="0" dirty="0">
                <a:latin typeface="+mn-lt"/>
                <a:ea typeface="+mn-ea"/>
              </a:rPr>
              <a:t>工作量在需求细化后发现离原始工作量估计有偏差，引发计划调整；（如图中</a:t>
            </a:r>
            <a:r>
              <a:rPr lang="en-US" altLang="zh-CN" sz="1150" b="0" dirty="0">
                <a:latin typeface="+mn-lt"/>
                <a:ea typeface="+mn-ea"/>
              </a:rPr>
              <a:t>I</a:t>
            </a:r>
            <a:r>
              <a:rPr lang="zh-CN" altLang="en-US" sz="1150" b="0" dirty="0">
                <a:latin typeface="+mn-lt"/>
                <a:ea typeface="+mn-ea"/>
              </a:rPr>
              <a:t>）</a:t>
            </a:r>
            <a:endParaRPr lang="en-US" altLang="zh-CN" sz="1150" b="0" dirty="0">
              <a:latin typeface="+mn-lt"/>
              <a:ea typeface="+mn-ea"/>
            </a:endParaRPr>
          </a:p>
          <a:p>
            <a:pPr marL="533400" lvl="1" indent="-171450" eaLnBrk="1" hangingPunct="1">
              <a:spcBef>
                <a:spcPct val="50000"/>
              </a:spcBef>
              <a:buClr>
                <a:schemeClr val="bg1">
                  <a:lumMod val="50000"/>
                </a:schemeClr>
              </a:buClr>
              <a:buSzPct val="60000"/>
              <a:buFont typeface="Wingdings" panose="05000000000000000000" pitchFamily="2" charset="2"/>
              <a:buChar char="l"/>
            </a:pPr>
            <a:r>
              <a:rPr lang="zh-CN" altLang="en-US" sz="1150" b="0" dirty="0">
                <a:latin typeface="+mn-lt"/>
                <a:ea typeface="+mn-ea"/>
              </a:rPr>
              <a:t>客户使用了产品后，发现有些需求已不再需要（如图中</a:t>
            </a:r>
            <a:r>
              <a:rPr lang="en-US" altLang="zh-CN" sz="1150" b="0" dirty="0">
                <a:latin typeface="+mn-lt"/>
                <a:ea typeface="+mn-ea"/>
              </a:rPr>
              <a:t>D</a:t>
            </a:r>
            <a:r>
              <a:rPr lang="zh-CN" altLang="en-US" sz="1150" b="0" dirty="0">
                <a:latin typeface="+mn-lt"/>
                <a:ea typeface="+mn-ea"/>
              </a:rPr>
              <a:t>、</a:t>
            </a:r>
            <a:r>
              <a:rPr lang="en-US" altLang="zh-CN" sz="1150" b="0" dirty="0">
                <a:latin typeface="+mn-lt"/>
                <a:ea typeface="+mn-ea"/>
              </a:rPr>
              <a:t>G</a:t>
            </a:r>
            <a:r>
              <a:rPr lang="zh-CN" altLang="en-US" sz="1150" b="0" dirty="0">
                <a:latin typeface="+mn-lt"/>
                <a:ea typeface="+mn-ea"/>
              </a:rPr>
              <a:t>）</a:t>
            </a:r>
          </a:p>
        </p:txBody>
      </p:sp>
      <p:sp>
        <p:nvSpPr>
          <p:cNvPr id="48136" name="矩形 10"/>
          <p:cNvSpPr>
            <a:spLocks noChangeArrowheads="1"/>
          </p:cNvSpPr>
          <p:nvPr/>
        </p:nvSpPr>
        <p:spPr bwMode="auto">
          <a:xfrm>
            <a:off x="684213" y="5235768"/>
            <a:ext cx="6208683" cy="67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3" tIns="34277" rIns="68553" bIns="34277">
            <a:spAutoFit/>
          </a:bodyPr>
          <a:lstStyle>
            <a:lvl1pPr marL="261938" indent="-261938"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marL="285750" indent="-285750" eaLnBrk="1" hangingPunct="1">
              <a:lnSpc>
                <a:spcPct val="140000"/>
              </a:lnSpc>
              <a:buClr>
                <a:schemeClr val="bg1">
                  <a:lumMod val="50000"/>
                </a:schemeClr>
              </a:buClr>
              <a:buSzPct val="60000"/>
              <a:buFont typeface="Wingdings" panose="05000000000000000000" pitchFamily="2" charset="2"/>
              <a:buChar char="l"/>
            </a:pPr>
            <a:r>
              <a:rPr lang="zh-CN" altLang="en-US" sz="1400" b="0" dirty="0">
                <a:solidFill>
                  <a:srgbClr val="990000"/>
                </a:solidFill>
                <a:latin typeface="华文细黑" panose="02010600040101010101" pitchFamily="2" charset="-122"/>
                <a:ea typeface="华文细黑" panose="02010600040101010101" pitchFamily="2" charset="-122"/>
              </a:rPr>
              <a:t>变化无法一次性预测，一开始制作大而全的计划易造成浪费</a:t>
            </a:r>
          </a:p>
          <a:p>
            <a:pPr marL="285750" indent="-285750" eaLnBrk="1" hangingPunct="1">
              <a:lnSpc>
                <a:spcPct val="140000"/>
              </a:lnSpc>
              <a:buClr>
                <a:schemeClr val="bg1">
                  <a:lumMod val="50000"/>
                </a:schemeClr>
              </a:buClr>
              <a:buSzPct val="60000"/>
              <a:buFont typeface="Wingdings" panose="05000000000000000000" pitchFamily="2" charset="2"/>
              <a:buChar char="l"/>
            </a:pPr>
            <a:r>
              <a:rPr lang="zh-CN" altLang="en-US" sz="1400" b="0" dirty="0">
                <a:solidFill>
                  <a:srgbClr val="990000"/>
                </a:solidFill>
                <a:latin typeface="华文细黑" panose="02010600040101010101" pitchFamily="2" charset="-122"/>
                <a:ea typeface="华文细黑" panose="02010600040101010101" pitchFamily="2" charset="-122"/>
              </a:rPr>
              <a:t>应根据迭代积累的经验和需求变化的情况对计划不断调整和细化</a:t>
            </a:r>
          </a:p>
        </p:txBody>
      </p:sp>
      <p:sp>
        <p:nvSpPr>
          <p:cNvPr id="48137" name="DtsShapeName" descr="45111764228D55ED8@88CD1G6@E03@990847??847?^{37253g!!!!!BIHO@]{11041092!@57844411308600723@11308600723@!!!!!!!!!!!!!!!!!!!!!!!!!!!!!!!!!!!!!!!!!!!!!!!!!!!!847?k847&gt;4M57040@!!!!!BIHO@]m57040!!!!@5784901102E244CBG@征揭磁蓟黔,{ym/qqu!!!!!!!!!!!!!!!!!!!!!!!!!!!!!!!!!!!!!!!!!!!!!!!!!!!!!!!!!!!!!!!!!!!!!!!!!!!!!!!!!!!!!!!!!!!!!!!!!!!!!!!!!!!!!!!!!!!!!!!!!!!!!!!!!!!!!!!!!!!!!!!!!!!!!!!!!!!!!!!!!!!!!!!!!!!!!!!!!!!!!!!!!!!!!!!!!!!!!!!!!!!!!!!!!!!!!!!!!!!!!!!!!!!!!!!!!!!!!!!!!!!!!!!!!!!!!!!!!!!!!!!!!!!!!!!!!!!!!!!!!!!!!!!!!!!!!!!!!!!!!!!!!!!!!!!!!!!!!!!!!!!!!!!!!!!!!!!!!!!!!!!!!!!!!!!!!!!!!!!!!!!!!!!!!!!!!!!!!!!!!!!!!!!!!!!!!!!!!!!!!!!!!!!!!!!!!!!!!!!!!!!!!!!!!!!!!!!!!!!!!!!!!!!!!!!!!!!!!!!!!!!!!!!!!!!!!!!!!!!!!!!!!!!!!!!!!!!!!!!!!!!!!!!!!!!!!!!!!!!!!!!!!!!!!!!!!!!!!!!!!!!!!!!!!!!!!!!!!!!!!!!!!!!!!!!!!!!!!!!!!!!!!!!!!!!!!!!!!!!!!!!!!!!!!!!!!!!!!!!!!!!!!!!!!!!!!!!!!!!!!!!!!!!!!!!!!!!!!!!!!!!!!!!!!!!!!!!!!!!!!!!!!!!!!!!!!!!!!!!!!!!!!!!!!!!!!!!!!!!!!!!!!!!!!!!!!!!!!!!!!!!!!!!!!!!!!!!!!!!!!!!!!!!!!!!!!!!!!!!!!!!!!!!!!!!!!!!!!!!!!!!!!!!!!!!!!!!!!!!!!!!!!!!!!!!!!!!!!!!!!!!!!!!!!!!!!!!!!!!!!!!!!!!!!!!!!!!!!!!!!!!!!!!!!!!!!!!!!!!!!!!!!!!!!!!!!!!!!!!!!!!!!!!!!!!!!!!!!!!!!!!!!!!!!!!!!!!!!!!!!!!!!!!!!!!!!!!!!!!!!!!!!!!!!!!!!!!!!!!!!!!!!!!!!!!!!!!!!!!!!!!!!!!!!!!!!!!!!!!!!!!!!!!!!!!!!!!!!!!!!!!!!!!!!!!!!!!!!!!!!!!!!!!!!!!!!!!!!!!!!!!!!!!!!!!!!!!!!!!!!!!!!!!!!!!!!!!!!!!!!!!!!!!!!!!!!!!!!!!!!!!!!!!!!!!!!!!!!!!!!!!!!!!!!!!!!!!!!!!!!!!!!!!!!!!!!!!!!!!!!!!!!!!!!!!!!!!!!!!!!!!!!!!!!!!!!!!!!!!!!!!!!!!!!!!!!!!!!!!!!!!!!!!!!!!!!!!!!!!!!!!!!!!!!!!!!!!!!!!!!!!!!!!!!!!!!!!!!!!!!!!!!!!!!!!!!!!!!!!!!!!!!!!!!!!!!!!!!!!!!!!!!!!!!!!!!!!!!!!!!!!!!!!!!!!!!!!!!!!!!!!!!!!!!!!!!!!!!!!!!!!!!!!!!!!!!!!!!!!!!!!!!!!!!!!!!!!!!!!!!!!!!!!!!!!!!!!!!!!!!!!!!!!!!!!!!!!!!!!!!!!!!!!!!!!!!!!!!!!!!!!!!!!!!!!!!!!!!!!!!!!!!!!!!!!!!!!!!!!!!!!!!!!!!!!!!!!!!!!!!!!!!!!!!!!!!!!!!!!!!!!!!!!!!!!!!!!!!!!!!!!!!!!!!!!!!!!!!!!!!!!!!!!!!!!!!!!!!!!!!!!!!!!!!!!!!!!!!!!!!!!!!!!!!!!!!!!!!!!!!!!!!!!!!!!!!!!!!!!!!!!!!!!!!!!!!!!!!!!!!!!!!!!!!!!!!!!!!!!!!!!!!!!!!!!!!!!!!!!!!!!!!!!!!!!!!!!!!!!!!!!!!!!!!!!!!!!!!!!!!!!!!!!!!!!!!!!!!!!!!!!!!!!!!!!!!!!!!!!!!!!!!!!!!!!!!!!!!!!!!!!!!!!!!!!!!!!!!!!!!!!!!!!!!!!!!!!!!!!!!!!!!!!!!!!!!!!!!!!!!!!!!!!!!!!!!!!!!!!!!!!!!!!!!!!!!!!!!!!!!!!!!!!!!!!!!!!!!!!!!!!!!!!!!!!!!!!!!!!!!!!!!!!!!!!!!!!!!!!!!!!!!!!!!!!!!!!!!!!!!!!!!!!!!!!!!!!!!!!!!!!!!!!!!!!!!!!!!!!!!!!!!!!!!!!!!!!!!!!!!!!!!!!!!!!!!!!!!!!!!!!!!!!!!!!!!!!!!!!!!!!!!!!!!!!!!!!!!!!!!!!!!!!!!!!!!!!!!!!!!!!!1!1" hidden="1"/>
          <p:cNvSpPr>
            <a:spLocks noChangeArrowheads="1"/>
          </p:cNvSpPr>
          <p:nvPr/>
        </p:nvSpPr>
        <p:spPr bwMode="auto">
          <a:xfrm>
            <a:off x="1143894" y="671951"/>
            <a:ext cx="223278" cy="373127"/>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9385" tIns="29692" rIns="59385" bIns="29692" anchor="ctr">
            <a:spAutoFit/>
          </a:bodyPr>
          <a:lstStyle/>
          <a:p>
            <a:endParaRPr lang="zh-CN" altLang="en-US" sz="900"/>
          </a:p>
        </p:txBody>
      </p:sp>
      <p:pic>
        <p:nvPicPr>
          <p:cNvPr id="4813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521" y="1539538"/>
            <a:ext cx="3869289" cy="125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9"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520" y="3307860"/>
            <a:ext cx="3869289" cy="164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2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97696" y="3286630"/>
            <a:ext cx="3586272" cy="1654538"/>
            <a:chOff x="1662871" y="1578062"/>
            <a:chExt cx="2768673" cy="1654538"/>
          </a:xfrm>
        </p:grpSpPr>
        <p:sp>
          <p:nvSpPr>
            <p:cNvPr id="44" name="AutoShape 24"/>
            <p:cNvSpPr>
              <a:spLocks noChangeArrowheads="1"/>
            </p:cNvSpPr>
            <p:nvPr/>
          </p:nvSpPr>
          <p:spPr bwMode="auto">
            <a:xfrm>
              <a:off x="1662871" y="1578062"/>
              <a:ext cx="2768673" cy="1654538"/>
            </a:xfrm>
            <a:prstGeom prst="foldedCorner">
              <a:avLst>
                <a:gd name="adj" fmla="val 0"/>
              </a:avLst>
            </a:prstGeom>
            <a:solidFill>
              <a:schemeClr val="bg1">
                <a:lumMod val="95000"/>
                <a:alpha val="50000"/>
              </a:schemeClr>
            </a:solidFill>
            <a:ln w="22225">
              <a:solidFill>
                <a:schemeClr val="bg1">
                  <a:lumMod val="50000"/>
                </a:schemeClr>
              </a:solidFill>
              <a:round/>
              <a:headEnd/>
              <a:tailEnd/>
            </a:ln>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2399">
                <a:latin typeface="+mn-lt"/>
              </a:endParaRPr>
            </a:p>
          </p:txBody>
        </p:sp>
        <p:sp>
          <p:nvSpPr>
            <p:cNvPr id="45" name="AutoShape 46"/>
            <p:cNvSpPr>
              <a:spLocks noChangeArrowheads="1"/>
            </p:cNvSpPr>
            <p:nvPr/>
          </p:nvSpPr>
          <p:spPr bwMode="ltGray">
            <a:xfrm>
              <a:off x="1662871" y="1586698"/>
              <a:ext cx="2768673" cy="257369"/>
            </a:xfrm>
            <a:prstGeom prst="roundRect">
              <a:avLst>
                <a:gd name="adj" fmla="val 880"/>
              </a:avLst>
            </a:prstGeom>
            <a:solidFill>
              <a:schemeClr val="bg1">
                <a:lumMod val="50000"/>
              </a:schemeClr>
            </a:solidFill>
            <a:ln w="28575" cap="rnd" algn="ctr">
              <a:noFill/>
              <a:round/>
              <a:headEnd/>
              <a:tailEnd/>
            </a:ln>
          </p:spPr>
          <p:txBody>
            <a:bodyPr wrap="square" lIns="16846" tIns="36000" rIns="16846" bIns="36000" anchor="ctr" anchorCtr="1">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endParaRPr lang="zh-CN" altLang="en-US" sz="1200">
                <a:solidFill>
                  <a:schemeClr val="tx1"/>
                </a:solidFill>
                <a:latin typeface="+mn-lt"/>
                <a:ea typeface="宋体" panose="02010600030101010101" pitchFamily="2" charset="-122"/>
              </a:endParaRPr>
            </a:p>
          </p:txBody>
        </p:sp>
      </p:grpSp>
      <p:grpSp>
        <p:nvGrpSpPr>
          <p:cNvPr id="40" name="组合 39"/>
          <p:cNvGrpSpPr/>
          <p:nvPr/>
        </p:nvGrpSpPr>
        <p:grpSpPr>
          <a:xfrm>
            <a:off x="4572000" y="3286630"/>
            <a:ext cx="3348310" cy="1654538"/>
            <a:chOff x="1662871" y="1578062"/>
            <a:chExt cx="2768673" cy="1654538"/>
          </a:xfrm>
        </p:grpSpPr>
        <p:sp>
          <p:nvSpPr>
            <p:cNvPr id="41" name="AutoShape 24"/>
            <p:cNvSpPr>
              <a:spLocks noChangeArrowheads="1"/>
            </p:cNvSpPr>
            <p:nvPr/>
          </p:nvSpPr>
          <p:spPr bwMode="auto">
            <a:xfrm>
              <a:off x="1662871" y="1578062"/>
              <a:ext cx="2768673" cy="1654538"/>
            </a:xfrm>
            <a:prstGeom prst="foldedCorner">
              <a:avLst>
                <a:gd name="adj" fmla="val 0"/>
              </a:avLst>
            </a:prstGeom>
            <a:solidFill>
              <a:schemeClr val="bg1">
                <a:lumMod val="95000"/>
                <a:alpha val="50000"/>
              </a:schemeClr>
            </a:solidFill>
            <a:ln w="22225">
              <a:solidFill>
                <a:schemeClr val="bg1">
                  <a:lumMod val="50000"/>
                </a:schemeClr>
              </a:solidFill>
              <a:round/>
              <a:headEnd/>
              <a:tailEnd/>
            </a:ln>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2399">
                <a:latin typeface="+mn-lt"/>
              </a:endParaRPr>
            </a:p>
          </p:txBody>
        </p:sp>
        <p:sp>
          <p:nvSpPr>
            <p:cNvPr id="42" name="AutoShape 46"/>
            <p:cNvSpPr>
              <a:spLocks noChangeArrowheads="1"/>
            </p:cNvSpPr>
            <p:nvPr/>
          </p:nvSpPr>
          <p:spPr bwMode="ltGray">
            <a:xfrm>
              <a:off x="1662871" y="1586698"/>
              <a:ext cx="2768673" cy="257369"/>
            </a:xfrm>
            <a:prstGeom prst="roundRect">
              <a:avLst>
                <a:gd name="adj" fmla="val 880"/>
              </a:avLst>
            </a:prstGeom>
            <a:solidFill>
              <a:schemeClr val="bg1">
                <a:lumMod val="50000"/>
              </a:schemeClr>
            </a:solidFill>
            <a:ln w="28575" cap="rnd" algn="ctr">
              <a:noFill/>
              <a:round/>
              <a:headEnd/>
              <a:tailEnd/>
            </a:ln>
          </p:spPr>
          <p:txBody>
            <a:bodyPr wrap="square" lIns="16846" tIns="36000" rIns="16846" bIns="36000" anchor="ctr" anchorCtr="1">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endParaRPr lang="zh-CN" altLang="en-US" sz="1200">
                <a:solidFill>
                  <a:schemeClr val="tx1"/>
                </a:solidFill>
                <a:latin typeface="+mn-lt"/>
                <a:ea typeface="宋体" panose="02010600030101010101" pitchFamily="2" charset="-122"/>
              </a:endParaRPr>
            </a:p>
          </p:txBody>
        </p:sp>
      </p:grpSp>
      <p:grpSp>
        <p:nvGrpSpPr>
          <p:cNvPr id="37" name="组合 36"/>
          <p:cNvGrpSpPr/>
          <p:nvPr/>
        </p:nvGrpSpPr>
        <p:grpSpPr>
          <a:xfrm>
            <a:off x="4572001" y="1376939"/>
            <a:ext cx="3348310" cy="1654538"/>
            <a:chOff x="1662871" y="1578062"/>
            <a:chExt cx="2768673" cy="1654538"/>
          </a:xfrm>
        </p:grpSpPr>
        <p:sp>
          <p:nvSpPr>
            <p:cNvPr id="38" name="AutoShape 24"/>
            <p:cNvSpPr>
              <a:spLocks noChangeArrowheads="1"/>
            </p:cNvSpPr>
            <p:nvPr/>
          </p:nvSpPr>
          <p:spPr bwMode="auto">
            <a:xfrm>
              <a:off x="1662871" y="1578062"/>
              <a:ext cx="2768673" cy="1654538"/>
            </a:xfrm>
            <a:prstGeom prst="foldedCorner">
              <a:avLst>
                <a:gd name="adj" fmla="val 0"/>
              </a:avLst>
            </a:prstGeom>
            <a:solidFill>
              <a:schemeClr val="bg1">
                <a:lumMod val="95000"/>
                <a:alpha val="50000"/>
              </a:schemeClr>
            </a:solidFill>
            <a:ln w="22225">
              <a:solidFill>
                <a:schemeClr val="bg1">
                  <a:lumMod val="50000"/>
                </a:schemeClr>
              </a:solidFill>
              <a:round/>
              <a:headEnd/>
              <a:tailEnd/>
            </a:ln>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2399">
                <a:latin typeface="+mn-lt"/>
              </a:endParaRPr>
            </a:p>
          </p:txBody>
        </p:sp>
        <p:sp>
          <p:nvSpPr>
            <p:cNvPr id="39" name="AutoShape 46"/>
            <p:cNvSpPr>
              <a:spLocks noChangeArrowheads="1"/>
            </p:cNvSpPr>
            <p:nvPr/>
          </p:nvSpPr>
          <p:spPr bwMode="ltGray">
            <a:xfrm>
              <a:off x="1662871" y="1586698"/>
              <a:ext cx="2768673" cy="257369"/>
            </a:xfrm>
            <a:prstGeom prst="roundRect">
              <a:avLst>
                <a:gd name="adj" fmla="val 880"/>
              </a:avLst>
            </a:prstGeom>
            <a:solidFill>
              <a:schemeClr val="bg1">
                <a:lumMod val="50000"/>
              </a:schemeClr>
            </a:solidFill>
            <a:ln w="28575" cap="rnd" algn="ctr">
              <a:noFill/>
              <a:round/>
              <a:headEnd/>
              <a:tailEnd/>
            </a:ln>
          </p:spPr>
          <p:txBody>
            <a:bodyPr wrap="square" lIns="16846" tIns="36000" rIns="16846" bIns="36000" anchor="ctr" anchorCtr="1">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endParaRPr lang="zh-CN" altLang="en-US" sz="1200">
                <a:solidFill>
                  <a:schemeClr val="tx1"/>
                </a:solidFill>
                <a:latin typeface="+mn-lt"/>
                <a:ea typeface="宋体" panose="02010600030101010101" pitchFamily="2" charset="-122"/>
              </a:endParaRPr>
            </a:p>
          </p:txBody>
        </p:sp>
      </p:grpSp>
      <p:sp>
        <p:nvSpPr>
          <p:cNvPr id="55305" name="Rectangle 2"/>
          <p:cNvSpPr>
            <a:spLocks noGrp="1" noChangeArrowheads="1"/>
          </p:cNvSpPr>
          <p:nvPr>
            <p:ph type="title"/>
          </p:nvPr>
        </p:nvSpPr>
        <p:spPr/>
        <p:txBody>
          <a:bodyPr/>
          <a:lstStyle/>
          <a:p>
            <a:pPr eaLnBrk="1" hangingPunct="1"/>
            <a:r>
              <a:rPr lang="zh-CN" altLang="en-US" sz="3500" dirty="0"/>
              <a:t>敏捷实践</a:t>
            </a:r>
          </a:p>
        </p:txBody>
      </p:sp>
      <p:grpSp>
        <p:nvGrpSpPr>
          <p:cNvPr id="3" name="组合 2"/>
          <p:cNvGrpSpPr/>
          <p:nvPr/>
        </p:nvGrpSpPr>
        <p:grpSpPr>
          <a:xfrm>
            <a:off x="697696" y="1376939"/>
            <a:ext cx="3586272" cy="1654538"/>
            <a:chOff x="1662871" y="1578062"/>
            <a:chExt cx="2768673" cy="1654538"/>
          </a:xfrm>
        </p:grpSpPr>
        <p:sp>
          <p:nvSpPr>
            <p:cNvPr id="55301" name="AutoShape 24"/>
            <p:cNvSpPr>
              <a:spLocks noChangeArrowheads="1"/>
            </p:cNvSpPr>
            <p:nvPr/>
          </p:nvSpPr>
          <p:spPr bwMode="auto">
            <a:xfrm>
              <a:off x="1662871" y="1578062"/>
              <a:ext cx="2768673" cy="1654538"/>
            </a:xfrm>
            <a:prstGeom prst="foldedCorner">
              <a:avLst>
                <a:gd name="adj" fmla="val 0"/>
              </a:avLst>
            </a:prstGeom>
            <a:solidFill>
              <a:schemeClr val="bg1">
                <a:lumMod val="95000"/>
                <a:alpha val="50000"/>
              </a:schemeClr>
            </a:solidFill>
            <a:ln w="22225">
              <a:solidFill>
                <a:schemeClr val="bg1">
                  <a:lumMod val="50000"/>
                </a:schemeClr>
              </a:solidFill>
              <a:round/>
              <a:headEnd/>
              <a:tailEnd/>
            </a:ln>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2399">
                <a:latin typeface="+mn-lt"/>
              </a:endParaRPr>
            </a:p>
          </p:txBody>
        </p:sp>
        <p:sp>
          <p:nvSpPr>
            <p:cNvPr id="55303" name="AutoShape 46"/>
            <p:cNvSpPr>
              <a:spLocks noChangeArrowheads="1"/>
            </p:cNvSpPr>
            <p:nvPr/>
          </p:nvSpPr>
          <p:spPr bwMode="ltGray">
            <a:xfrm>
              <a:off x="1662871" y="1586698"/>
              <a:ext cx="2768673" cy="257369"/>
            </a:xfrm>
            <a:prstGeom prst="roundRect">
              <a:avLst>
                <a:gd name="adj" fmla="val 880"/>
              </a:avLst>
            </a:prstGeom>
            <a:solidFill>
              <a:schemeClr val="bg1">
                <a:lumMod val="50000"/>
              </a:schemeClr>
            </a:solidFill>
            <a:ln w="28575" cap="rnd" algn="ctr">
              <a:noFill/>
              <a:round/>
              <a:headEnd/>
              <a:tailEnd/>
            </a:ln>
          </p:spPr>
          <p:txBody>
            <a:bodyPr wrap="square" lIns="16846" tIns="36000" rIns="16846" bIns="36000" anchor="ctr" anchorCtr="1">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endParaRPr lang="zh-CN" altLang="en-US" sz="1200">
                <a:solidFill>
                  <a:schemeClr val="tx1"/>
                </a:solidFill>
                <a:latin typeface="+mn-lt"/>
                <a:ea typeface="宋体" panose="02010600030101010101" pitchFamily="2" charset="-122"/>
              </a:endParaRPr>
            </a:p>
          </p:txBody>
        </p:sp>
      </p:grpSp>
      <p:sp>
        <p:nvSpPr>
          <p:cNvPr id="55307" name="Rectangle 13"/>
          <p:cNvSpPr>
            <a:spLocks noChangeArrowheads="1"/>
          </p:cNvSpPr>
          <p:nvPr/>
        </p:nvSpPr>
        <p:spPr bwMode="gray">
          <a:xfrm>
            <a:off x="4967342" y="3281442"/>
            <a:ext cx="2788203" cy="27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1200">
                <a:solidFill>
                  <a:schemeClr val="bg1"/>
                </a:solidFill>
                <a:latin typeface="+mn-lt"/>
                <a:ea typeface="+mn-ea"/>
              </a:rPr>
              <a:t>技术实践</a:t>
            </a:r>
            <a:endParaRPr lang="en-US" altLang="zh-CN" sz="1200">
              <a:solidFill>
                <a:schemeClr val="bg1"/>
              </a:solidFill>
              <a:latin typeface="+mn-lt"/>
              <a:ea typeface="+mn-ea"/>
            </a:endParaRPr>
          </a:p>
        </p:txBody>
      </p:sp>
      <p:sp>
        <p:nvSpPr>
          <p:cNvPr id="55310" name="Rectangle 18"/>
          <p:cNvSpPr>
            <a:spLocks noChangeArrowheads="1"/>
          </p:cNvSpPr>
          <p:nvPr/>
        </p:nvSpPr>
        <p:spPr bwMode="gray">
          <a:xfrm>
            <a:off x="982043" y="3574091"/>
            <a:ext cx="1349817" cy="107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1pPr>
            <a:lvl2pPr marL="742950" indent="-28575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2pPr>
            <a:lvl3pPr marL="11430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3pPr>
            <a:lvl4pPr marL="16002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4pPr>
            <a:lvl5pPr marL="20574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9pPr>
          </a:lstStyle>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迭代计划会议</a:t>
            </a:r>
          </a:p>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每日站立会议</a:t>
            </a:r>
          </a:p>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可视化管理</a:t>
            </a:r>
          </a:p>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迭代验收</a:t>
            </a:r>
          </a:p>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迭代回顾会议 </a:t>
            </a:r>
          </a:p>
          <a:p>
            <a:pPr algn="l" eaLnBrk="1" hangingPunct="1">
              <a:lnSpc>
                <a:spcPct val="130000"/>
              </a:lnSpc>
              <a:buClr>
                <a:schemeClr val="bg1">
                  <a:lumMod val="50000"/>
                </a:schemeClr>
              </a:buClr>
              <a:buSzPct val="60000"/>
              <a:buFont typeface="Wingdings" panose="05000000000000000000" pitchFamily="2" charset="2"/>
              <a:buChar char="l"/>
            </a:pPr>
            <a:endParaRPr lang="zh-CN" altLang="en-US" sz="1200" b="0" dirty="0">
              <a:solidFill>
                <a:schemeClr val="tx1"/>
              </a:solidFill>
              <a:latin typeface="+mn-lt"/>
              <a:ea typeface="+mn-ea"/>
            </a:endParaRPr>
          </a:p>
        </p:txBody>
      </p:sp>
      <p:sp>
        <p:nvSpPr>
          <p:cNvPr id="55311" name="Rectangle 19"/>
          <p:cNvSpPr>
            <a:spLocks noChangeArrowheads="1"/>
          </p:cNvSpPr>
          <p:nvPr/>
        </p:nvSpPr>
        <p:spPr bwMode="gray">
          <a:xfrm>
            <a:off x="1028517" y="3287401"/>
            <a:ext cx="2535371" cy="259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1200" dirty="0">
                <a:solidFill>
                  <a:schemeClr val="bg1"/>
                </a:solidFill>
                <a:latin typeface="+mn-lt"/>
                <a:ea typeface="+mn-ea"/>
              </a:rPr>
              <a:t>管理实践</a:t>
            </a:r>
            <a:endParaRPr lang="en-US" altLang="zh-CN" sz="1200" dirty="0">
              <a:solidFill>
                <a:schemeClr val="bg1"/>
              </a:solidFill>
              <a:latin typeface="+mn-lt"/>
              <a:ea typeface="+mn-ea"/>
            </a:endParaRPr>
          </a:p>
        </p:txBody>
      </p:sp>
      <p:sp>
        <p:nvSpPr>
          <p:cNvPr id="55312" name="Rectangle 20"/>
          <p:cNvSpPr>
            <a:spLocks noChangeArrowheads="1"/>
          </p:cNvSpPr>
          <p:nvPr/>
        </p:nvSpPr>
        <p:spPr bwMode="gray">
          <a:xfrm>
            <a:off x="4966071" y="1725699"/>
            <a:ext cx="2633980" cy="129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1pPr>
            <a:lvl2pPr marL="742950" indent="-28575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2pPr>
            <a:lvl3pPr marL="11430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3pPr>
            <a:lvl4pPr marL="16002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4pPr>
            <a:lvl5pPr marL="20574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9pPr>
          </a:lstStyle>
          <a:p>
            <a:pPr algn="l" eaLnBrk="1" hangingPunct="1">
              <a:lnSpc>
                <a:spcPct val="11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产品</a:t>
            </a:r>
            <a:r>
              <a:rPr lang="en-US" altLang="zh-CN" sz="1200" b="0" dirty="0">
                <a:solidFill>
                  <a:schemeClr val="tx1"/>
                </a:solidFill>
                <a:latin typeface="+mn-lt"/>
                <a:ea typeface="+mn-ea"/>
              </a:rPr>
              <a:t>Backlog</a:t>
            </a:r>
            <a:r>
              <a:rPr lang="zh-CN" altLang="en-US" sz="1200" b="0" dirty="0">
                <a:solidFill>
                  <a:schemeClr val="tx1"/>
                </a:solidFill>
                <a:latin typeface="+mn-lt"/>
                <a:ea typeface="+mn-ea"/>
              </a:rPr>
              <a:t>（需求清单）</a:t>
            </a:r>
          </a:p>
          <a:p>
            <a:pPr algn="l" eaLnBrk="1" hangingPunct="1">
              <a:lnSpc>
                <a:spcPct val="11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迭代</a:t>
            </a:r>
            <a:r>
              <a:rPr lang="en-US" altLang="zh-CN" sz="1200" b="0" dirty="0">
                <a:solidFill>
                  <a:schemeClr val="tx1"/>
                </a:solidFill>
                <a:latin typeface="+mn-lt"/>
                <a:ea typeface="+mn-ea"/>
              </a:rPr>
              <a:t>Backlog</a:t>
            </a:r>
          </a:p>
          <a:p>
            <a:pPr algn="l" eaLnBrk="1" hangingPunct="1">
              <a:lnSpc>
                <a:spcPct val="11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完成标准</a:t>
            </a:r>
            <a:endParaRPr lang="en-US" altLang="zh-CN" sz="1200" b="0" dirty="0">
              <a:solidFill>
                <a:schemeClr val="tx1"/>
              </a:solidFill>
              <a:latin typeface="+mn-lt"/>
              <a:ea typeface="+mn-ea"/>
            </a:endParaRPr>
          </a:p>
        </p:txBody>
      </p:sp>
      <p:sp>
        <p:nvSpPr>
          <p:cNvPr id="55313" name="Rectangle 21"/>
          <p:cNvSpPr>
            <a:spLocks noChangeArrowheads="1"/>
          </p:cNvSpPr>
          <p:nvPr/>
        </p:nvSpPr>
        <p:spPr bwMode="gray">
          <a:xfrm>
            <a:off x="1020196" y="1713708"/>
            <a:ext cx="2399676" cy="1134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1pPr>
            <a:lvl2pPr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2pPr>
            <a:lvl3pPr marL="11430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3pPr>
            <a:lvl4pPr marL="16002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4pPr>
            <a:lvl5pPr marL="20574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9pPr>
          </a:lstStyle>
          <a:p>
            <a:pPr marL="171450" indent="-171450" algn="l" eaLnBrk="1" hangingPunct="1">
              <a:lnSpc>
                <a:spcPct val="11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敏捷团队角色</a:t>
            </a:r>
            <a:endParaRPr lang="en-US" altLang="zh-CN" sz="1200" b="0" dirty="0">
              <a:solidFill>
                <a:schemeClr val="tx1"/>
              </a:solidFill>
              <a:latin typeface="+mn-lt"/>
              <a:ea typeface="+mn-ea"/>
            </a:endParaRPr>
          </a:p>
          <a:p>
            <a:pPr marL="450466" lvl="1" indent="-171450" eaLnBrk="1" hangingPunct="1">
              <a:lnSpc>
                <a:spcPct val="110000"/>
              </a:lnSpc>
              <a:buClr>
                <a:schemeClr val="tx1"/>
              </a:buClr>
              <a:buSzPct val="50000"/>
              <a:buFont typeface="Wingdings" panose="05000000000000000000" pitchFamily="2" charset="2"/>
              <a:buChar char="p"/>
            </a:pPr>
            <a:r>
              <a:rPr lang="en-US" altLang="zh-CN" sz="1200" b="0" dirty="0">
                <a:solidFill>
                  <a:schemeClr val="tx1"/>
                </a:solidFill>
                <a:latin typeface="+mn-lt"/>
                <a:ea typeface="+mn-ea"/>
              </a:rPr>
              <a:t>Product Owner</a:t>
            </a:r>
            <a:r>
              <a:rPr lang="zh-CN" altLang="en-US" sz="1200" b="0" dirty="0">
                <a:solidFill>
                  <a:schemeClr val="tx1"/>
                </a:solidFill>
                <a:latin typeface="+mn-lt"/>
                <a:ea typeface="+mn-ea"/>
              </a:rPr>
              <a:t>（</a:t>
            </a:r>
            <a:r>
              <a:rPr lang="en-US" altLang="zh-CN" sz="1200" b="0" dirty="0">
                <a:solidFill>
                  <a:schemeClr val="tx1"/>
                </a:solidFill>
                <a:latin typeface="+mn-lt"/>
                <a:ea typeface="+mn-ea"/>
              </a:rPr>
              <a:t>PO</a:t>
            </a:r>
            <a:r>
              <a:rPr lang="zh-CN" altLang="en-US" sz="1200" b="0" dirty="0">
                <a:solidFill>
                  <a:schemeClr val="tx1"/>
                </a:solidFill>
                <a:latin typeface="+mn-lt"/>
                <a:ea typeface="+mn-ea"/>
              </a:rPr>
              <a:t>）</a:t>
            </a:r>
            <a:endParaRPr lang="en-US" altLang="zh-CN" sz="1200" b="0" dirty="0">
              <a:solidFill>
                <a:schemeClr val="tx1"/>
              </a:solidFill>
              <a:latin typeface="+mn-lt"/>
              <a:ea typeface="+mn-ea"/>
            </a:endParaRPr>
          </a:p>
          <a:p>
            <a:pPr marL="450466" lvl="1" indent="-171450" eaLnBrk="1" hangingPunct="1">
              <a:lnSpc>
                <a:spcPct val="110000"/>
              </a:lnSpc>
              <a:buClr>
                <a:schemeClr val="tx1"/>
              </a:buClr>
              <a:buSzPct val="50000"/>
              <a:buFont typeface="Wingdings" panose="05000000000000000000" pitchFamily="2" charset="2"/>
              <a:buChar char="p"/>
            </a:pPr>
            <a:r>
              <a:rPr lang="en-US" altLang="zh-CN" sz="1200" b="0" dirty="0">
                <a:solidFill>
                  <a:schemeClr val="tx1"/>
                </a:solidFill>
                <a:latin typeface="+mn-lt"/>
                <a:ea typeface="+mn-ea"/>
              </a:rPr>
              <a:t>Scrum Master</a:t>
            </a:r>
          </a:p>
          <a:p>
            <a:pPr marL="450466" lvl="1" indent="-171450" eaLnBrk="1" hangingPunct="1">
              <a:lnSpc>
                <a:spcPct val="110000"/>
              </a:lnSpc>
              <a:buClr>
                <a:schemeClr val="tx1"/>
              </a:buClr>
              <a:buSzPct val="50000"/>
              <a:buFont typeface="Wingdings" panose="05000000000000000000" pitchFamily="2" charset="2"/>
              <a:buChar char="p"/>
            </a:pPr>
            <a:r>
              <a:rPr lang="en-US" altLang="zh-CN" sz="1200" b="0" dirty="0">
                <a:solidFill>
                  <a:schemeClr val="tx1"/>
                </a:solidFill>
                <a:latin typeface="+mn-lt"/>
                <a:ea typeface="+mn-ea"/>
              </a:rPr>
              <a:t>Team</a:t>
            </a:r>
          </a:p>
          <a:p>
            <a:pPr marL="171450" indent="-171450" algn="l" eaLnBrk="1" hangingPunct="1">
              <a:lnSpc>
                <a:spcPct val="11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完整团队实践</a:t>
            </a:r>
          </a:p>
        </p:txBody>
      </p:sp>
      <p:sp>
        <p:nvSpPr>
          <p:cNvPr id="55314" name="Rectangle 22"/>
          <p:cNvSpPr>
            <a:spLocks noChangeArrowheads="1"/>
          </p:cNvSpPr>
          <p:nvPr/>
        </p:nvSpPr>
        <p:spPr bwMode="gray">
          <a:xfrm>
            <a:off x="1028517" y="1374883"/>
            <a:ext cx="2519834" cy="259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1200" dirty="0">
                <a:solidFill>
                  <a:schemeClr val="bg1"/>
                </a:solidFill>
                <a:latin typeface="+mn-lt"/>
                <a:ea typeface="+mn-ea"/>
              </a:rPr>
              <a:t>团队</a:t>
            </a:r>
            <a:endParaRPr lang="en-US" altLang="zh-CN" sz="1200" dirty="0">
              <a:solidFill>
                <a:schemeClr val="bg1"/>
              </a:solidFill>
              <a:latin typeface="+mn-lt"/>
              <a:ea typeface="+mn-ea"/>
            </a:endParaRPr>
          </a:p>
        </p:txBody>
      </p:sp>
      <p:sp>
        <p:nvSpPr>
          <p:cNvPr id="55315" name="Rectangle 23"/>
          <p:cNvSpPr>
            <a:spLocks noChangeArrowheads="1"/>
          </p:cNvSpPr>
          <p:nvPr/>
        </p:nvSpPr>
        <p:spPr bwMode="gray">
          <a:xfrm>
            <a:off x="4912430" y="3595686"/>
            <a:ext cx="2154955" cy="127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1pPr>
            <a:lvl2pPr marL="742950" indent="-28575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2pPr>
            <a:lvl3pPr marL="11430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3pPr>
            <a:lvl4pPr marL="16002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4pPr>
            <a:lvl5pPr marL="20574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9pPr>
          </a:lstStyle>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用户故事</a:t>
            </a:r>
          </a:p>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结对编程</a:t>
            </a:r>
          </a:p>
          <a:p>
            <a:pPr algn="l" eaLnBrk="1" hangingPunct="1">
              <a:lnSpc>
                <a:spcPct val="130000"/>
              </a:lnSpc>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TDD</a:t>
            </a:r>
            <a:r>
              <a:rPr lang="zh-CN" altLang="en-US" sz="1200" b="0" dirty="0">
                <a:solidFill>
                  <a:schemeClr val="tx1"/>
                </a:solidFill>
                <a:latin typeface="+mn-lt"/>
                <a:ea typeface="+mn-ea"/>
              </a:rPr>
              <a:t>（测试驱动开发）</a:t>
            </a:r>
          </a:p>
          <a:p>
            <a:pPr algn="l"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持续集成</a:t>
            </a:r>
          </a:p>
          <a:p>
            <a:pPr algn="l" eaLnBrk="1" hangingPunct="1">
              <a:lnSpc>
                <a:spcPct val="130000"/>
              </a:lnSpc>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Anatomy</a:t>
            </a:r>
            <a:r>
              <a:rPr lang="zh-CN" altLang="en-US" sz="1200" b="0" dirty="0">
                <a:solidFill>
                  <a:schemeClr val="tx1"/>
                </a:solidFill>
                <a:latin typeface="+mn-lt"/>
                <a:ea typeface="+mn-ea"/>
              </a:rPr>
              <a:t>系统解剖</a:t>
            </a:r>
            <a:endParaRPr lang="en-US" altLang="zh-CN" sz="1200" b="0" dirty="0">
              <a:solidFill>
                <a:schemeClr val="tx1"/>
              </a:solidFill>
              <a:latin typeface="+mn-lt"/>
              <a:ea typeface="+mn-ea"/>
            </a:endParaRPr>
          </a:p>
        </p:txBody>
      </p:sp>
      <p:sp>
        <p:nvSpPr>
          <p:cNvPr id="55316" name="Rectangle 26"/>
          <p:cNvSpPr>
            <a:spLocks noChangeArrowheads="1"/>
          </p:cNvSpPr>
          <p:nvPr/>
        </p:nvSpPr>
        <p:spPr bwMode="gray">
          <a:xfrm>
            <a:off x="4857676" y="1392411"/>
            <a:ext cx="2395127" cy="24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1200">
                <a:solidFill>
                  <a:schemeClr val="bg1"/>
                </a:solidFill>
                <a:latin typeface="+mn-lt"/>
                <a:ea typeface="+mn-ea"/>
              </a:rPr>
              <a:t>工作件</a:t>
            </a:r>
            <a:endParaRPr lang="en-US" altLang="zh-CN" sz="1200">
              <a:solidFill>
                <a:schemeClr val="bg1"/>
              </a:solidFill>
              <a:latin typeface="+mn-lt"/>
              <a:ea typeface="+mn-ea"/>
            </a:endParaRPr>
          </a:p>
        </p:txBody>
      </p:sp>
      <p:sp>
        <p:nvSpPr>
          <p:cNvPr id="55317" name="Rectangle 27"/>
          <p:cNvSpPr>
            <a:spLocks noChangeArrowheads="1"/>
          </p:cNvSpPr>
          <p:nvPr/>
        </p:nvSpPr>
        <p:spPr bwMode="gray">
          <a:xfrm>
            <a:off x="2264150" y="3595685"/>
            <a:ext cx="1133180" cy="113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1pPr>
            <a:lvl2pPr marL="742950" indent="-28575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2pPr>
            <a:lvl3pPr marL="11430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3pPr>
            <a:lvl4pPr marL="16002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4pPr>
            <a:lvl5pPr marL="2057400" indent="-228600" eaLnBrk="0" hangingPunct="0">
              <a:tabLst>
                <a:tab pos="1028700" algn="l"/>
                <a:tab pos="1714500" algn="l"/>
              </a:tabLst>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tabLst>
                <a:tab pos="1028700" algn="l"/>
                <a:tab pos="1714500" algn="l"/>
              </a:tabLst>
              <a:defRPr sz="3200">
                <a:solidFill>
                  <a:srgbClr val="990000"/>
                </a:solidFill>
                <a:latin typeface="FrutigerNext LT Medium" pitchFamily="34" charset="0"/>
                <a:ea typeface="黑体" panose="02010609060101010101" pitchFamily="49" charset="-122"/>
              </a:defRPr>
            </a:lvl9pPr>
          </a:lstStyle>
          <a:p>
            <a:pPr algn="l" eaLnBrk="1" hangingPunct="1">
              <a:lnSpc>
                <a:spcPct val="130000"/>
              </a:lnSpc>
              <a:buClr>
                <a:srgbClr val="990000"/>
              </a:buClr>
              <a:buSzPct val="75000"/>
              <a:buFont typeface="Wingdings" panose="05000000000000000000" pitchFamily="2" charset="2"/>
              <a:buChar char="n"/>
            </a:pPr>
            <a:endParaRPr lang="zh-CN" altLang="en-US" sz="1050">
              <a:solidFill>
                <a:schemeClr val="tx1"/>
              </a:solidFill>
              <a:latin typeface="+mn-lt"/>
              <a:ea typeface="华文细黑" panose="02010600040101010101" pitchFamily="2" charset="-122"/>
            </a:endParaRPr>
          </a:p>
        </p:txBody>
      </p:sp>
      <p:sp>
        <p:nvSpPr>
          <p:cNvPr id="55318" name="Text Box 28"/>
          <p:cNvSpPr txBox="1">
            <a:spLocks noChangeArrowheads="1"/>
          </p:cNvSpPr>
          <p:nvPr/>
        </p:nvSpPr>
        <p:spPr bwMode="auto">
          <a:xfrm>
            <a:off x="2790100" y="5319220"/>
            <a:ext cx="307815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buClr>
                <a:schemeClr val="bg2"/>
              </a:buClr>
              <a:buSzPct val="60000"/>
              <a:buFont typeface="Wingdings" panose="05000000000000000000" pitchFamily="2" charset="2"/>
              <a:buChar char="p"/>
            </a:pPr>
            <a:endParaRPr lang="zh-CN" altLang="en-US" sz="1050">
              <a:solidFill>
                <a:schemeClr val="tx1"/>
              </a:solidFill>
              <a:latin typeface="华文细黑" panose="02010600040101010101" pitchFamily="2" charset="-122"/>
              <a:ea typeface="华文细黑" panose="02010600040101010101" pitchFamily="2" charset="-122"/>
            </a:endParaRPr>
          </a:p>
        </p:txBody>
      </p:sp>
      <p:sp>
        <p:nvSpPr>
          <p:cNvPr id="55319" name="Text Box 29"/>
          <p:cNvSpPr txBox="1">
            <a:spLocks noChangeArrowheads="1"/>
          </p:cNvSpPr>
          <p:nvPr/>
        </p:nvSpPr>
        <p:spPr bwMode="auto">
          <a:xfrm>
            <a:off x="539552" y="5412488"/>
            <a:ext cx="73807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buClr>
                <a:schemeClr val="bg2"/>
              </a:buClr>
              <a:buSzPct val="60000"/>
              <a:buFont typeface="Wingdings" panose="05000000000000000000" pitchFamily="2" charset="2"/>
              <a:buNone/>
            </a:pPr>
            <a:r>
              <a:rPr lang="zh-CN" altLang="en-US" sz="1400" dirty="0">
                <a:solidFill>
                  <a:schemeClr val="tx2"/>
                </a:solidFill>
                <a:latin typeface="华文细黑" panose="02010600040101010101" pitchFamily="2" charset="-122"/>
                <a:ea typeface="华文细黑" panose="02010600040101010101" pitchFamily="2" charset="-122"/>
              </a:rPr>
              <a:t>敏捷软件开发是以短周期迭代为核心，包含团队、工作件、管理和技术优秀实践的集合</a:t>
            </a:r>
          </a:p>
        </p:txBody>
      </p:sp>
      <p:sp>
        <p:nvSpPr>
          <p:cNvPr id="55320" name="DtsShapeName" descr="4276223976@6507B8DE@12908@8GC0BB0847?Q847?kM57040@!!!!!BIHO@]m57040!!!!@5784901102E244CBG@舜进州亮/qqu!!!!!!!!!!!!!!!!!!!!!!!!!!!!!!!!!!!!!!!!!!!!!!!!!!!!!!!!!!!!!!!!!!!!!!!!!!!!!!!!!!!!!!!!!!!!!!!!!!!!!!!!!!!!!!!!!!!!!!!!!!!!!!!!!!!!!!!!!!!!!!!!!!!!!!!!!!!!!!!!!!!!!!!!!!!!!!!!!!!!!!!!!!!!!!!!!!!!!!!!!!!!!!!!!!!!!!!!!!!!!!!!!!!!!!!!!!!!!!!!!!!!!!!!!!!!!!!!!!!!!!!!!!!!!!!!!!!!!!!!!!!!!!!!!!!!!!!!!!!!!!!!!!!!!!!!!!!!!!!!!!!!!!!!!!!!!!!!!!!!!!!!!!!!!!!!!!!!!!!!!!!!!!!!!!!!!!!!!!!!!!!!!!!!!!!!!!!!!!!!!!!!!!!!!!!!!!!!!!!!!!!!!!!!!!!!!!!!!!!!!!!!!!!!!!!!!!!!!!!!!!!!!!!!!!!!!!!!!!!!!!!!!!!!!!!!!!!!!!!!!!!!!!!!!!!!!!!!!!!!!!!!!!!!!!!!!!!!!!!!!!!!!!!!!!!!!!!!!!!!!!!!!!!!!!!!!!!!!!!!!!!!!!!!!!!!!!!!!!!!!!!!!!!!!!!!!!!!!!!!!!!!!!!!!!!!!!!!!!!!!!!!!!!!!!!!!!!!!!!!!!!!!!!!!!!!!!!!!!!!!!!!!!!!!!!!!!!!!!!!!!!!!!!!!!!!!!!!!!!!!!!!!!!!!!!!!!!!!!!!!!!!!!!!!!!!!!!!!!!!!!!!!!!!!!!!!!!!!!!!!!!!!!!!!!!!!!!!!!!!!!!!!!!!!!!!!!!!!!!!!!!!!!!!!!!!!!!!!!!!!!!!!!!!!!!!!!!!!!!!!!!!!!!!!!!!!!!!!!!!!!!!!!!!!!!!!!!!!!!!!!!!!!!!!!!!!!!!!!!!!!!!!!!!!!!!!!!!!!!!!!!!!!!!!!!!!!!!!!!!!!!!!!!!!!!!!!!!!!!!!!!!!!!!!!!!!!!!!!!!!!!!!!!!!!!!!!!!!!!!!!!!!!!!!!!!!!!!!!!!!!!!!!!!!!!!!!!!!!!!!!!!!!!!!!!!!!!!!!!!!!!!!!!!!!!!!!!!!!!!!!!!!!!!!!!!!!!!!!!!!!!!!!!!!!!!!!!!!!!!!!!!!!!!!!!!!!!!!!!!!!!!!!!!!!!!!!!!!!!!!!!!!!!!!!!!!!!!!!!!!!!!!!!!!!!!!!!!!!!!!!!!!!!!!!!!!!!!!!!!!!!!!!!!!!!!!!!!!!!!!!!!!!!!!!!!!!!!!!!!!!!!!!!!!!!!!!!!!!!!!!!!!!!!!!!!!!!!!!!!!!!!!!!!!!!!!!!!!!!!!!!!!!!!!!!!!!!!!!!!!!!!!!!!!!!!!!!!!!!!!!!!!!!!!!!!!!!!!!!!!!!!!!!!!!!!!!!!!!!!!!!!!!!!!!!!!!!!!!!!!!!!!!!!!!!!!!!!!!!!!!!!!!!!!!!!!!!!!!!!!!!!!!!!!!!!!!!!!!!!!!!!!!!!!!!!!!!!!!!!!!!!!!!!!!!!!!!!!!!!!!!!!!!!!!!!!!!!!!!!!!!!!!!!!!!!!!!!!!!!!!!!!!!!!!!!!!!!!!!!!!!!!!!!!!!!!!!!!!!!!!!!!!!!!!!!!!!!!!!!!!!!!!!!!!!!!!!!!!!!!!!!!!!!!!!!!!!!!!!!!!!!!!!!!!!!!!!!!!!!!!!!!!!!!!!!!!!!!!!!!!!!!!!!!!!!!!!!!!!!!!!!!!!!!!!!!!!!!!!!!!!!!!!!!!!!!!!!!!!!!!!!!!!!!!!!!!!!!!!!!!!!!!!!!!!!!!!!!!!!!!!!!!!!!!!!!!!!!!!!!!!!!!!!!!!!!!!!!!!!!!!!!!!!!!!!!!!!!!!!!!!!!!!!!!!!!!!!!!!!!!!!!!!!!!!!!!!!!!!!!!!!!!!!!!!!!!!!!!!!!!!!!!!!!!!!!!!!!!!!!!!!!!!!!!!!!!!!!!!!!!!!!!!!!!!!!!!!!!!!!!!!!!!!!!!!!!!!!!!!!!!!!!!!!!!!!!!!!!!!!!!!!!!!!!!!!!!!!!!!!!!!!!!!!!!!!!!!!!!!!!!!!!!!!!!!!!!!!!!!!!!!!!!!!!!!!!!!!!!!!!!!!!!!!!!!!!!!!!!!!!!!!!!!!!!!!!!!!!!!!!!!!!!!!!!!!!!!!!!!!!!!!!!!!!!!!!!!!!!!!!!!!!!!!!!!!!!!!!!!!!!!!!!!!!!!!!!!!!!!!!!!!!!!!!!!!!!!!!!!!!!!!!!!!!!!!!!!!!!!!!!!!!!!!!!!!!!!!!!!!!!!!!!!!!!!!!!!!!!!!!!!!!!!!!!!!!!!!!!!!!!!!!!!!!!1!1" hidden="1"/>
          <p:cNvSpPr>
            <a:spLocks noChangeArrowheads="1"/>
          </p:cNvSpPr>
          <p:nvPr/>
        </p:nvSpPr>
        <p:spPr bwMode="auto">
          <a:xfrm>
            <a:off x="1143894" y="641524"/>
            <a:ext cx="343735" cy="433983"/>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sz="900"/>
          </a:p>
        </p:txBody>
      </p:sp>
      <p:sp>
        <p:nvSpPr>
          <p:cNvPr id="422967" name="Oval 55"/>
          <p:cNvSpPr>
            <a:spLocks noChangeArrowheads="1"/>
          </p:cNvSpPr>
          <p:nvPr/>
        </p:nvSpPr>
        <p:spPr bwMode="gray">
          <a:xfrm>
            <a:off x="3892021" y="2636271"/>
            <a:ext cx="1026052" cy="1026052"/>
          </a:xfrm>
          <a:prstGeom prst="ellipse">
            <a:avLst/>
          </a:prstGeom>
          <a:solidFill>
            <a:srgbClr val="990000"/>
          </a:solidFill>
          <a:ln w="28575" algn="ctr">
            <a:noFill/>
            <a:round/>
            <a:headEnd/>
            <a:tailEnd/>
          </a:ln>
          <a:effectLst/>
        </p:spPr>
        <p:txBody>
          <a:bodyPr wrap="none" anchor="ctr"/>
          <a:lstStyle/>
          <a:p>
            <a:pPr>
              <a:defRPr/>
            </a:pPr>
            <a:endParaRPr lang="zh-CN" altLang="en-US">
              <a:solidFill>
                <a:schemeClr val="tx1"/>
              </a:solidFill>
              <a:latin typeface="+mn-lt"/>
            </a:endParaRPr>
          </a:p>
        </p:txBody>
      </p:sp>
      <p:sp>
        <p:nvSpPr>
          <p:cNvPr id="55322" name="Text Box 41"/>
          <p:cNvSpPr txBox="1">
            <a:spLocks noChangeArrowheads="1"/>
          </p:cNvSpPr>
          <p:nvPr/>
        </p:nvSpPr>
        <p:spPr bwMode="auto">
          <a:xfrm>
            <a:off x="3889640" y="296908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r>
              <a:rPr lang="zh-CN" altLang="en-US" sz="1800" dirty="0">
                <a:solidFill>
                  <a:schemeClr val="bg1"/>
                </a:solidFill>
                <a:latin typeface="+mn-lt"/>
                <a:ea typeface="+mn-ea"/>
              </a:rPr>
              <a:t>迭代开发</a:t>
            </a:r>
          </a:p>
        </p:txBody>
      </p:sp>
    </p:spTree>
    <p:extLst>
      <p:ext uri="{BB962C8B-B14F-4D97-AF65-F5344CB8AC3E}">
        <p14:creationId xmlns:p14="http://schemas.microsoft.com/office/powerpoint/2010/main" val="130373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CE879591-E6A9-4BA4-91F8-31708CEE3E6D}"/>
              </a:ext>
            </a:extLst>
          </p:cNvPr>
          <p:cNvSpPr txBox="1">
            <a:spLocks noGrp="1"/>
          </p:cNvSpPr>
          <p:nvPr>
            <p:ph type="title"/>
          </p:nvPr>
        </p:nvSpPr>
        <p:spPr>
          <a:xfrm>
            <a:off x="251520" y="404664"/>
            <a:ext cx="2191385" cy="380937"/>
          </a:xfrm>
          <a:prstGeom prst="rect">
            <a:avLst/>
          </a:prstGeom>
        </p:spPr>
        <p:txBody>
          <a:bodyPr vert="horz" wrap="square" lIns="0" tIns="12700" rIns="0" bIns="0" rtlCol="0">
            <a:spAutoFit/>
          </a:bodyPr>
          <a:lstStyle/>
          <a:p>
            <a:pPr marL="12700">
              <a:lnSpc>
                <a:spcPct val="100000"/>
              </a:lnSpc>
              <a:spcBef>
                <a:spcPts val="100"/>
              </a:spcBef>
            </a:pPr>
            <a:r>
              <a:rPr sz="3400" spc="-5" dirty="0">
                <a:solidFill>
                  <a:srgbClr val="990000"/>
                </a:solidFill>
              </a:rPr>
              <a:t>Scrum</a:t>
            </a:r>
            <a:r>
              <a:rPr sz="3400" dirty="0">
                <a:solidFill>
                  <a:srgbClr val="990000"/>
                </a:solidFill>
              </a:rPr>
              <a:t>框架</a:t>
            </a:r>
            <a:endParaRPr sz="3400" dirty="0"/>
          </a:p>
        </p:txBody>
      </p:sp>
      <p:sp>
        <p:nvSpPr>
          <p:cNvPr id="5" name="object 20">
            <a:extLst>
              <a:ext uri="{FF2B5EF4-FFF2-40B4-BE49-F238E27FC236}">
                <a16:creationId xmlns:a16="http://schemas.microsoft.com/office/drawing/2014/main" id="{900CDC89-9531-4FF0-BE82-2E760D29C8B3}"/>
              </a:ext>
            </a:extLst>
          </p:cNvPr>
          <p:cNvSpPr/>
          <p:nvPr/>
        </p:nvSpPr>
        <p:spPr>
          <a:xfrm>
            <a:off x="395536" y="1268760"/>
            <a:ext cx="8493515" cy="4007358"/>
          </a:xfrm>
          <a:prstGeom prst="rect">
            <a:avLst/>
          </a:prstGeom>
          <a:blipFill>
            <a:blip r:embed="rId2" cstate="print"/>
            <a:stretch>
              <a:fillRect/>
            </a:stretch>
          </a:blipFill>
        </p:spPr>
        <p:txBody>
          <a:bodyPr wrap="square" lIns="0" tIns="0" rIns="0" bIns="0" rtlCol="0"/>
          <a:lstStyle/>
          <a:p>
            <a:endParaRPr/>
          </a:p>
        </p:txBody>
      </p:sp>
      <p:sp>
        <p:nvSpPr>
          <p:cNvPr id="6" name="object 21">
            <a:extLst>
              <a:ext uri="{FF2B5EF4-FFF2-40B4-BE49-F238E27FC236}">
                <a16:creationId xmlns:a16="http://schemas.microsoft.com/office/drawing/2014/main" id="{F3B9B335-C2D9-4AB6-BC6B-30420EB17A97}"/>
              </a:ext>
            </a:extLst>
          </p:cNvPr>
          <p:cNvSpPr txBox="1"/>
          <p:nvPr/>
        </p:nvSpPr>
        <p:spPr>
          <a:xfrm>
            <a:off x="3635896" y="5502737"/>
            <a:ext cx="2380801" cy="513080"/>
          </a:xfrm>
          <a:prstGeom prst="rect">
            <a:avLst/>
          </a:prstGeom>
        </p:spPr>
        <p:txBody>
          <a:bodyPr vert="horz" wrap="square" lIns="0" tIns="12065" rIns="0" bIns="0" rtlCol="0">
            <a:spAutoFit/>
          </a:bodyPr>
          <a:lstStyle/>
          <a:p>
            <a:pPr marL="12700" algn="ctr">
              <a:lnSpc>
                <a:spcPct val="100000"/>
              </a:lnSpc>
              <a:spcBef>
                <a:spcPts val="95"/>
              </a:spcBef>
            </a:pPr>
            <a:r>
              <a:rPr sz="3200" spc="-10" dirty="0">
                <a:latin typeface="Calibri"/>
                <a:cs typeface="Calibri"/>
              </a:rPr>
              <a:t>Scrum</a:t>
            </a:r>
            <a:r>
              <a:rPr sz="3200" spc="-5" dirty="0">
                <a:latin typeface="SimSun"/>
                <a:cs typeface="SimSun"/>
              </a:rPr>
              <a:t>流程</a:t>
            </a:r>
            <a:endParaRPr sz="3200" dirty="0">
              <a:latin typeface="SimSun"/>
              <a:cs typeface="SimSun"/>
            </a:endParaRPr>
          </a:p>
        </p:txBody>
      </p:sp>
      <p:grpSp>
        <p:nvGrpSpPr>
          <p:cNvPr id="12" name="Group 11">
            <a:extLst>
              <a:ext uri="{FF2B5EF4-FFF2-40B4-BE49-F238E27FC236}">
                <a16:creationId xmlns:a16="http://schemas.microsoft.com/office/drawing/2014/main" id="{5F17420D-2CD8-45F8-9740-FA94B5EE2033}"/>
              </a:ext>
            </a:extLst>
          </p:cNvPr>
          <p:cNvGrpSpPr/>
          <p:nvPr/>
        </p:nvGrpSpPr>
        <p:grpSpPr>
          <a:xfrm>
            <a:off x="3754563" y="4468398"/>
            <a:ext cx="887730" cy="807720"/>
            <a:chOff x="6811898" y="2306192"/>
            <a:chExt cx="887730" cy="807720"/>
          </a:xfrm>
        </p:grpSpPr>
        <p:sp>
          <p:nvSpPr>
            <p:cNvPr id="13" name="object 25">
              <a:extLst>
                <a:ext uri="{FF2B5EF4-FFF2-40B4-BE49-F238E27FC236}">
                  <a16:creationId xmlns:a16="http://schemas.microsoft.com/office/drawing/2014/main" id="{35628D7E-A42B-4392-84AF-39BC92BDE804}"/>
                </a:ext>
              </a:extLst>
            </p:cNvPr>
            <p:cNvSpPr/>
            <p:nvPr/>
          </p:nvSpPr>
          <p:spPr>
            <a:xfrm>
              <a:off x="7082663" y="2407157"/>
              <a:ext cx="346710" cy="605790"/>
            </a:xfrm>
            <a:custGeom>
              <a:avLst/>
              <a:gdLst/>
              <a:ahLst/>
              <a:cxnLst/>
              <a:rect l="l" t="t" r="r" b="b"/>
              <a:pathLst>
                <a:path w="346709" h="605789">
                  <a:moveTo>
                    <a:pt x="322898" y="86486"/>
                  </a:moveTo>
                  <a:lnTo>
                    <a:pt x="173101" y="86486"/>
                  </a:lnTo>
                  <a:lnTo>
                    <a:pt x="206759" y="93305"/>
                  </a:lnTo>
                  <a:lnTo>
                    <a:pt x="234251" y="111886"/>
                  </a:lnTo>
                  <a:lnTo>
                    <a:pt x="252789" y="139422"/>
                  </a:lnTo>
                  <a:lnTo>
                    <a:pt x="259588" y="173100"/>
                  </a:lnTo>
                  <a:lnTo>
                    <a:pt x="256198" y="198350"/>
                  </a:lnTo>
                  <a:lnTo>
                    <a:pt x="246951" y="218979"/>
                  </a:lnTo>
                  <a:lnTo>
                    <a:pt x="233227" y="232894"/>
                  </a:lnTo>
                  <a:lnTo>
                    <a:pt x="182675" y="248205"/>
                  </a:lnTo>
                  <a:lnTo>
                    <a:pt x="155146" y="276034"/>
                  </a:lnTo>
                  <a:lnTo>
                    <a:pt x="136594" y="317293"/>
                  </a:lnTo>
                  <a:lnTo>
                    <a:pt x="129794" y="367791"/>
                  </a:lnTo>
                  <a:lnTo>
                    <a:pt x="129794" y="454278"/>
                  </a:lnTo>
                  <a:lnTo>
                    <a:pt x="216408" y="454278"/>
                  </a:lnTo>
                  <a:lnTo>
                    <a:pt x="216408" y="367791"/>
                  </a:lnTo>
                  <a:lnTo>
                    <a:pt x="219797" y="342542"/>
                  </a:lnTo>
                  <a:lnTo>
                    <a:pt x="229044" y="321913"/>
                  </a:lnTo>
                  <a:lnTo>
                    <a:pt x="242768" y="307998"/>
                  </a:lnTo>
                  <a:lnTo>
                    <a:pt x="293320" y="292687"/>
                  </a:lnTo>
                  <a:lnTo>
                    <a:pt x="320849" y="264858"/>
                  </a:lnTo>
                  <a:lnTo>
                    <a:pt x="339401" y="223599"/>
                  </a:lnTo>
                  <a:lnTo>
                    <a:pt x="346202" y="173100"/>
                  </a:lnTo>
                  <a:lnTo>
                    <a:pt x="340020" y="127073"/>
                  </a:lnTo>
                  <a:lnTo>
                    <a:pt x="322898" y="86486"/>
                  </a:lnTo>
                  <a:close/>
                </a:path>
                <a:path w="346709" h="605789">
                  <a:moveTo>
                    <a:pt x="173101" y="0"/>
                  </a:moveTo>
                  <a:lnTo>
                    <a:pt x="127073" y="6181"/>
                  </a:lnTo>
                  <a:lnTo>
                    <a:pt x="85720" y="23626"/>
                  </a:lnTo>
                  <a:lnTo>
                    <a:pt x="50688" y="50688"/>
                  </a:lnTo>
                  <a:lnTo>
                    <a:pt x="23626" y="85720"/>
                  </a:lnTo>
                  <a:lnTo>
                    <a:pt x="6181" y="127073"/>
                  </a:lnTo>
                  <a:lnTo>
                    <a:pt x="0" y="173100"/>
                  </a:lnTo>
                  <a:lnTo>
                    <a:pt x="86614" y="173100"/>
                  </a:lnTo>
                  <a:lnTo>
                    <a:pt x="93412" y="139422"/>
                  </a:lnTo>
                  <a:lnTo>
                    <a:pt x="111950" y="111886"/>
                  </a:lnTo>
                  <a:lnTo>
                    <a:pt x="139442" y="93305"/>
                  </a:lnTo>
                  <a:lnTo>
                    <a:pt x="173101" y="86486"/>
                  </a:lnTo>
                  <a:lnTo>
                    <a:pt x="322898" y="86486"/>
                  </a:lnTo>
                  <a:lnTo>
                    <a:pt x="322575" y="85720"/>
                  </a:lnTo>
                  <a:lnTo>
                    <a:pt x="295513" y="50688"/>
                  </a:lnTo>
                  <a:lnTo>
                    <a:pt x="260481" y="23626"/>
                  </a:lnTo>
                  <a:lnTo>
                    <a:pt x="219128" y="6181"/>
                  </a:lnTo>
                  <a:lnTo>
                    <a:pt x="173101" y="0"/>
                  </a:lnTo>
                  <a:close/>
                </a:path>
                <a:path w="346709" h="605789">
                  <a:moveTo>
                    <a:pt x="173101" y="475995"/>
                  </a:moveTo>
                  <a:lnTo>
                    <a:pt x="147851" y="481099"/>
                  </a:lnTo>
                  <a:lnTo>
                    <a:pt x="127222" y="495014"/>
                  </a:lnTo>
                  <a:lnTo>
                    <a:pt x="113307" y="515643"/>
                  </a:lnTo>
                  <a:lnTo>
                    <a:pt x="108204" y="540893"/>
                  </a:lnTo>
                  <a:lnTo>
                    <a:pt x="113307" y="566142"/>
                  </a:lnTo>
                  <a:lnTo>
                    <a:pt x="127222" y="586771"/>
                  </a:lnTo>
                  <a:lnTo>
                    <a:pt x="147851" y="600686"/>
                  </a:lnTo>
                  <a:lnTo>
                    <a:pt x="173101" y="605790"/>
                  </a:lnTo>
                  <a:lnTo>
                    <a:pt x="198350" y="600686"/>
                  </a:lnTo>
                  <a:lnTo>
                    <a:pt x="218979" y="586771"/>
                  </a:lnTo>
                  <a:lnTo>
                    <a:pt x="232894" y="566142"/>
                  </a:lnTo>
                  <a:lnTo>
                    <a:pt x="237997" y="540893"/>
                  </a:lnTo>
                  <a:lnTo>
                    <a:pt x="232894" y="515643"/>
                  </a:lnTo>
                  <a:lnTo>
                    <a:pt x="218979" y="495014"/>
                  </a:lnTo>
                  <a:lnTo>
                    <a:pt x="198350" y="481099"/>
                  </a:lnTo>
                  <a:lnTo>
                    <a:pt x="173101" y="475995"/>
                  </a:lnTo>
                  <a:close/>
                </a:path>
              </a:pathLst>
            </a:custGeom>
            <a:solidFill>
              <a:srgbClr val="998561"/>
            </a:solidFill>
          </p:spPr>
          <p:txBody>
            <a:bodyPr wrap="square" lIns="0" tIns="0" rIns="0" bIns="0" rtlCol="0"/>
            <a:lstStyle/>
            <a:p>
              <a:endParaRPr/>
            </a:p>
          </p:txBody>
        </p:sp>
        <p:grpSp>
          <p:nvGrpSpPr>
            <p:cNvPr id="14" name="Group 13">
              <a:extLst>
                <a:ext uri="{FF2B5EF4-FFF2-40B4-BE49-F238E27FC236}">
                  <a16:creationId xmlns:a16="http://schemas.microsoft.com/office/drawing/2014/main" id="{82D530AF-DFE3-45B3-BF06-D48C545119CB}"/>
                </a:ext>
              </a:extLst>
            </p:cNvPr>
            <p:cNvGrpSpPr/>
            <p:nvPr/>
          </p:nvGrpSpPr>
          <p:grpSpPr>
            <a:xfrm>
              <a:off x="7082663" y="2407157"/>
              <a:ext cx="346710" cy="610743"/>
              <a:chOff x="7082663" y="2407157"/>
              <a:chExt cx="346710" cy="610743"/>
            </a:xfrm>
          </p:grpSpPr>
          <p:sp>
            <p:nvSpPr>
              <p:cNvPr id="16" name="object 26">
                <a:extLst>
                  <a:ext uri="{FF2B5EF4-FFF2-40B4-BE49-F238E27FC236}">
                    <a16:creationId xmlns:a16="http://schemas.microsoft.com/office/drawing/2014/main" id="{3232C269-1A7C-4E8E-86F5-832363EB8AD5}"/>
                  </a:ext>
                </a:extLst>
              </p:cNvPr>
              <p:cNvSpPr/>
              <p:nvPr/>
            </p:nvSpPr>
            <p:spPr>
              <a:xfrm>
                <a:off x="7082663" y="2407157"/>
                <a:ext cx="346710" cy="454659"/>
              </a:xfrm>
              <a:custGeom>
                <a:avLst/>
                <a:gdLst/>
                <a:ahLst/>
                <a:cxnLst/>
                <a:rect l="l" t="t" r="r" b="b"/>
                <a:pathLst>
                  <a:path w="346709" h="454660">
                    <a:moveTo>
                      <a:pt x="0" y="173100"/>
                    </a:moveTo>
                    <a:lnTo>
                      <a:pt x="6181" y="127073"/>
                    </a:lnTo>
                    <a:lnTo>
                      <a:pt x="23626" y="85720"/>
                    </a:lnTo>
                    <a:lnTo>
                      <a:pt x="50688" y="50688"/>
                    </a:lnTo>
                    <a:lnTo>
                      <a:pt x="85720" y="23626"/>
                    </a:lnTo>
                    <a:lnTo>
                      <a:pt x="127073" y="6181"/>
                    </a:lnTo>
                    <a:lnTo>
                      <a:pt x="173101" y="0"/>
                    </a:lnTo>
                    <a:lnTo>
                      <a:pt x="219128" y="6181"/>
                    </a:lnTo>
                    <a:lnTo>
                      <a:pt x="260481" y="23626"/>
                    </a:lnTo>
                    <a:lnTo>
                      <a:pt x="295513" y="50688"/>
                    </a:lnTo>
                    <a:lnTo>
                      <a:pt x="322575" y="85720"/>
                    </a:lnTo>
                    <a:lnTo>
                      <a:pt x="340020" y="127073"/>
                    </a:lnTo>
                    <a:lnTo>
                      <a:pt x="346202" y="173100"/>
                    </a:lnTo>
                    <a:lnTo>
                      <a:pt x="339401" y="223599"/>
                    </a:lnTo>
                    <a:lnTo>
                      <a:pt x="320849" y="264858"/>
                    </a:lnTo>
                    <a:lnTo>
                      <a:pt x="293320" y="292687"/>
                    </a:lnTo>
                    <a:lnTo>
                      <a:pt x="259588" y="302894"/>
                    </a:lnTo>
                    <a:lnTo>
                      <a:pt x="242768" y="307998"/>
                    </a:lnTo>
                    <a:lnTo>
                      <a:pt x="229044" y="321913"/>
                    </a:lnTo>
                    <a:lnTo>
                      <a:pt x="219797" y="342542"/>
                    </a:lnTo>
                    <a:lnTo>
                      <a:pt x="216408" y="367791"/>
                    </a:lnTo>
                    <a:lnTo>
                      <a:pt x="216408" y="454278"/>
                    </a:lnTo>
                    <a:lnTo>
                      <a:pt x="129794" y="454278"/>
                    </a:lnTo>
                    <a:lnTo>
                      <a:pt x="129794" y="367791"/>
                    </a:lnTo>
                    <a:lnTo>
                      <a:pt x="136594" y="317293"/>
                    </a:lnTo>
                    <a:lnTo>
                      <a:pt x="155146" y="276034"/>
                    </a:lnTo>
                    <a:lnTo>
                      <a:pt x="182675" y="248205"/>
                    </a:lnTo>
                    <a:lnTo>
                      <a:pt x="216408" y="237997"/>
                    </a:lnTo>
                    <a:lnTo>
                      <a:pt x="233227" y="232894"/>
                    </a:lnTo>
                    <a:lnTo>
                      <a:pt x="246951" y="218979"/>
                    </a:lnTo>
                    <a:lnTo>
                      <a:pt x="256198" y="198350"/>
                    </a:lnTo>
                    <a:lnTo>
                      <a:pt x="259588" y="173100"/>
                    </a:lnTo>
                    <a:lnTo>
                      <a:pt x="252789" y="139422"/>
                    </a:lnTo>
                    <a:lnTo>
                      <a:pt x="234251" y="111886"/>
                    </a:lnTo>
                    <a:lnTo>
                      <a:pt x="206759" y="93305"/>
                    </a:lnTo>
                    <a:lnTo>
                      <a:pt x="173101" y="86486"/>
                    </a:lnTo>
                    <a:lnTo>
                      <a:pt x="139442" y="93305"/>
                    </a:lnTo>
                    <a:lnTo>
                      <a:pt x="111950" y="111886"/>
                    </a:lnTo>
                    <a:lnTo>
                      <a:pt x="93412" y="139422"/>
                    </a:lnTo>
                    <a:lnTo>
                      <a:pt x="86614" y="173100"/>
                    </a:lnTo>
                    <a:lnTo>
                      <a:pt x="0" y="173100"/>
                    </a:lnTo>
                    <a:close/>
                  </a:path>
                </a:pathLst>
              </a:custGeom>
              <a:ln w="9906">
                <a:solidFill>
                  <a:srgbClr val="000000"/>
                </a:solidFill>
              </a:ln>
            </p:spPr>
            <p:txBody>
              <a:bodyPr wrap="square" lIns="0" tIns="0" rIns="0" bIns="0" rtlCol="0"/>
              <a:lstStyle/>
              <a:p>
                <a:endParaRPr/>
              </a:p>
            </p:txBody>
          </p:sp>
          <p:sp>
            <p:nvSpPr>
              <p:cNvPr id="17" name="object 27">
                <a:extLst>
                  <a:ext uri="{FF2B5EF4-FFF2-40B4-BE49-F238E27FC236}">
                    <a16:creationId xmlns:a16="http://schemas.microsoft.com/office/drawing/2014/main" id="{D4BA5CE6-EADF-4D3E-8464-FCB48674EB7F}"/>
                  </a:ext>
                </a:extLst>
              </p:cNvPr>
              <p:cNvSpPr/>
              <p:nvPr/>
            </p:nvSpPr>
            <p:spPr>
              <a:xfrm>
                <a:off x="7185914" y="2878201"/>
                <a:ext cx="139700" cy="139699"/>
              </a:xfrm>
              <a:prstGeom prst="rect">
                <a:avLst/>
              </a:prstGeom>
              <a:blipFill>
                <a:blip r:embed="rId3" cstate="print"/>
                <a:stretch>
                  <a:fillRect/>
                </a:stretch>
              </a:blipFill>
            </p:spPr>
            <p:txBody>
              <a:bodyPr wrap="square" lIns="0" tIns="0" rIns="0" bIns="0" rtlCol="0"/>
              <a:lstStyle/>
              <a:p>
                <a:endParaRPr/>
              </a:p>
            </p:txBody>
          </p:sp>
        </p:grpSp>
        <p:sp>
          <p:nvSpPr>
            <p:cNvPr id="15" name="object 28">
              <a:extLst>
                <a:ext uri="{FF2B5EF4-FFF2-40B4-BE49-F238E27FC236}">
                  <a16:creationId xmlns:a16="http://schemas.microsoft.com/office/drawing/2014/main" id="{8F694615-476F-4365-AA71-C6E17165B6E0}"/>
                </a:ext>
              </a:extLst>
            </p:cNvPr>
            <p:cNvSpPr/>
            <p:nvPr/>
          </p:nvSpPr>
          <p:spPr>
            <a:xfrm>
              <a:off x="6811898" y="2306192"/>
              <a:ext cx="887730" cy="807720"/>
            </a:xfrm>
            <a:custGeom>
              <a:avLst/>
              <a:gdLst/>
              <a:ahLst/>
              <a:cxnLst/>
              <a:rect l="l" t="t" r="r" b="b"/>
              <a:pathLst>
                <a:path w="887729" h="807719">
                  <a:moveTo>
                    <a:pt x="0" y="807720"/>
                  </a:moveTo>
                  <a:lnTo>
                    <a:pt x="887729" y="807720"/>
                  </a:lnTo>
                  <a:lnTo>
                    <a:pt x="887729" y="0"/>
                  </a:lnTo>
                  <a:lnTo>
                    <a:pt x="0" y="0"/>
                  </a:lnTo>
                  <a:lnTo>
                    <a:pt x="0" y="807720"/>
                  </a:lnTo>
                  <a:close/>
                </a:path>
              </a:pathLst>
            </a:custGeom>
            <a:ln w="9906">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18841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84214" y="1376363"/>
            <a:ext cx="7920037" cy="3780829"/>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58372" name="Rectangle 2"/>
          <p:cNvSpPr>
            <a:spLocks noGrp="1" noChangeArrowheads="1"/>
          </p:cNvSpPr>
          <p:nvPr>
            <p:ph type="title"/>
          </p:nvPr>
        </p:nvSpPr>
        <p:spPr>
          <a:prstGeom prst="rect">
            <a:avLst/>
          </a:prstGeom>
        </p:spPr>
        <p:txBody>
          <a:bodyPr vert="horz" wrap="square" lIns="60062" tIns="30030" rIns="60062" bIns="30030" numCol="1" anchor="ctr" anchorCtr="0" compatLnSpc="1">
            <a:prstTxWarp prst="textNoShape">
              <a:avLst/>
            </a:prstTxWarp>
          </a:bodyPr>
          <a:lstStyle/>
          <a:p>
            <a:pPr eaLnBrk="1" hangingPunct="1"/>
            <a:r>
              <a:rPr lang="zh-CN" altLang="en-US" sz="3500" dirty="0"/>
              <a:t>敏捷团队的三个核心角色</a:t>
            </a:r>
          </a:p>
        </p:txBody>
      </p:sp>
      <p:sp>
        <p:nvSpPr>
          <p:cNvPr id="58371" name="Rectangle 5"/>
          <p:cNvSpPr>
            <a:spLocks noChangeArrowheads="1"/>
          </p:cNvSpPr>
          <p:nvPr/>
        </p:nvSpPr>
        <p:spPr bwMode="auto">
          <a:xfrm>
            <a:off x="611560" y="5323360"/>
            <a:ext cx="7992691" cy="32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mn-ea"/>
                <a:ea typeface="+mn-ea"/>
              </a:rPr>
              <a:t>敏捷</a:t>
            </a:r>
            <a:r>
              <a:rPr lang="zh-CN" altLang="zh-CN" sz="1400" dirty="0">
                <a:solidFill>
                  <a:schemeClr val="tx2"/>
                </a:solidFill>
                <a:latin typeface="+mn-ea"/>
                <a:ea typeface="+mn-ea"/>
              </a:rPr>
              <a:t>团队</a:t>
            </a:r>
            <a:r>
              <a:rPr lang="zh-CN" altLang="en-US" sz="1400" dirty="0">
                <a:solidFill>
                  <a:schemeClr val="tx2"/>
                </a:solidFill>
                <a:latin typeface="+mn-ea"/>
                <a:ea typeface="+mn-ea"/>
              </a:rPr>
              <a:t>包括</a:t>
            </a:r>
            <a:r>
              <a:rPr lang="zh-CN" altLang="zh-CN" sz="1400" dirty="0">
                <a:solidFill>
                  <a:schemeClr val="tx2"/>
                </a:solidFill>
                <a:latin typeface="+mn-ea"/>
                <a:ea typeface="+mn-ea"/>
              </a:rPr>
              <a:t>3个核心角色</a:t>
            </a:r>
            <a:r>
              <a:rPr lang="zh-CN" altLang="en-US" sz="1400" dirty="0">
                <a:solidFill>
                  <a:schemeClr val="tx2"/>
                </a:solidFill>
                <a:latin typeface="+mn-ea"/>
                <a:ea typeface="+mn-ea"/>
              </a:rPr>
              <a:t>: </a:t>
            </a:r>
            <a:r>
              <a:rPr lang="zh-CN" altLang="zh-CN" sz="1400" dirty="0">
                <a:solidFill>
                  <a:schemeClr val="tx2"/>
                </a:solidFill>
                <a:latin typeface="+mn-lt"/>
                <a:ea typeface="+mn-ea"/>
              </a:rPr>
              <a:t>PO</a:t>
            </a:r>
            <a:r>
              <a:rPr lang="zh-CN" altLang="en-US" sz="1400" dirty="0">
                <a:solidFill>
                  <a:schemeClr val="tx2"/>
                </a:solidFill>
                <a:latin typeface="+mn-lt"/>
                <a:ea typeface="+mn-ea"/>
              </a:rPr>
              <a:t>(</a:t>
            </a:r>
            <a:r>
              <a:rPr lang="en-US" altLang="zh-CN" sz="1400" dirty="0">
                <a:solidFill>
                  <a:schemeClr val="tx2"/>
                </a:solidFill>
                <a:latin typeface="+mn-lt"/>
                <a:ea typeface="+mn-ea"/>
              </a:rPr>
              <a:t>Product Owner)</a:t>
            </a:r>
            <a:r>
              <a:rPr lang="zh-CN" altLang="en-US" sz="1400" dirty="0">
                <a:solidFill>
                  <a:schemeClr val="tx2"/>
                </a:solidFill>
                <a:latin typeface="+mn-lt"/>
                <a:ea typeface="+mn-ea"/>
              </a:rPr>
              <a:t>、</a:t>
            </a:r>
            <a:r>
              <a:rPr lang="zh-CN" altLang="zh-CN" sz="1400" dirty="0">
                <a:solidFill>
                  <a:schemeClr val="tx2"/>
                </a:solidFill>
                <a:latin typeface="+mn-lt"/>
                <a:ea typeface="+mn-ea"/>
              </a:rPr>
              <a:t>Scrum Master</a:t>
            </a:r>
            <a:r>
              <a:rPr lang="en-US" altLang="zh-CN" sz="1400" dirty="0">
                <a:solidFill>
                  <a:schemeClr val="tx2"/>
                </a:solidFill>
                <a:latin typeface="+mn-lt"/>
                <a:ea typeface="+mn-ea"/>
              </a:rPr>
              <a:t>(Scrum</a:t>
            </a:r>
            <a:r>
              <a:rPr lang="zh-CN" altLang="en-US" sz="1400" dirty="0">
                <a:solidFill>
                  <a:schemeClr val="tx2"/>
                </a:solidFill>
                <a:latin typeface="+mn-ea"/>
                <a:ea typeface="+mn-ea"/>
              </a:rPr>
              <a:t>教练</a:t>
            </a:r>
            <a:r>
              <a:rPr lang="en-US" altLang="zh-CN" sz="1400" dirty="0">
                <a:solidFill>
                  <a:schemeClr val="tx2"/>
                </a:solidFill>
                <a:latin typeface="+mn-ea"/>
                <a:ea typeface="+mn-ea"/>
              </a:rPr>
              <a:t>)</a:t>
            </a:r>
            <a:r>
              <a:rPr lang="zh-CN" altLang="en-US" sz="1400" dirty="0">
                <a:solidFill>
                  <a:schemeClr val="tx2"/>
                </a:solidFill>
                <a:latin typeface="+mn-ea"/>
                <a:ea typeface="+mn-ea"/>
              </a:rPr>
              <a:t>和</a:t>
            </a:r>
            <a:r>
              <a:rPr lang="zh-CN" altLang="zh-CN" sz="1400" dirty="0">
                <a:solidFill>
                  <a:schemeClr val="tx2"/>
                </a:solidFill>
                <a:latin typeface="+mn-lt"/>
                <a:ea typeface="+mn-ea"/>
              </a:rPr>
              <a:t>Team</a:t>
            </a:r>
            <a:r>
              <a:rPr lang="en-US" altLang="zh-CN" sz="1400" dirty="0">
                <a:solidFill>
                  <a:schemeClr val="tx2"/>
                </a:solidFill>
                <a:latin typeface="+mn-ea"/>
                <a:ea typeface="+mn-ea"/>
              </a:rPr>
              <a:t>(</a:t>
            </a:r>
            <a:r>
              <a:rPr lang="zh-CN" altLang="en-US" sz="1400" dirty="0">
                <a:solidFill>
                  <a:schemeClr val="tx2"/>
                </a:solidFill>
                <a:latin typeface="+mn-ea"/>
                <a:ea typeface="+mn-ea"/>
              </a:rPr>
              <a:t>开发产品</a:t>
            </a:r>
            <a:r>
              <a:rPr lang="en-US" altLang="zh-CN" sz="1400" dirty="0">
                <a:solidFill>
                  <a:schemeClr val="tx2"/>
                </a:solidFill>
                <a:latin typeface="+mn-ea"/>
                <a:ea typeface="+mn-ea"/>
              </a:rPr>
              <a:t>)</a:t>
            </a:r>
          </a:p>
        </p:txBody>
      </p:sp>
      <p:grpSp>
        <p:nvGrpSpPr>
          <p:cNvPr id="3" name="组合 2"/>
          <p:cNvGrpSpPr/>
          <p:nvPr/>
        </p:nvGrpSpPr>
        <p:grpSpPr>
          <a:xfrm>
            <a:off x="1187624" y="1454808"/>
            <a:ext cx="6562861" cy="3510239"/>
            <a:chOff x="988098" y="1454808"/>
            <a:chExt cx="6562861" cy="3510239"/>
          </a:xfrm>
        </p:grpSpPr>
        <p:pic>
          <p:nvPicPr>
            <p:cNvPr id="5837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851" y="1454808"/>
              <a:ext cx="5886108" cy="351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11"/>
            <p:cNvSpPr txBox="1">
              <a:spLocks noChangeArrowheads="1"/>
            </p:cNvSpPr>
            <p:nvPr/>
          </p:nvSpPr>
          <p:spPr bwMode="auto">
            <a:xfrm>
              <a:off x="988098" y="2881456"/>
              <a:ext cx="890219" cy="25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68536" tIns="34268" rIns="68536" bIns="34268">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en-US" altLang="zh-CN" sz="1200" dirty="0">
                  <a:solidFill>
                    <a:srgbClr val="4D4D4D"/>
                  </a:solidFill>
                  <a:latin typeface="+mn-ea"/>
                  <a:ea typeface="+mn-ea"/>
                  <a:cs typeface="Arial Unicode MS" panose="020B0604020202020204" pitchFamily="34" charset="-122"/>
                </a:rPr>
                <a:t>Marketing</a:t>
              </a:r>
            </a:p>
          </p:txBody>
        </p:sp>
        <p:sp>
          <p:nvSpPr>
            <p:cNvPr id="58375" name="Text Box 12"/>
            <p:cNvSpPr txBox="1">
              <a:spLocks noChangeArrowheads="1"/>
            </p:cNvSpPr>
            <p:nvPr/>
          </p:nvSpPr>
          <p:spPr bwMode="auto">
            <a:xfrm>
              <a:off x="1432130" y="2296893"/>
              <a:ext cx="446187" cy="25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68536" tIns="34268" rIns="68536" bIns="34268">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200" dirty="0">
                  <a:solidFill>
                    <a:srgbClr val="4D4D4D"/>
                  </a:solidFill>
                  <a:latin typeface="+mn-ea"/>
                  <a:ea typeface="+mn-ea"/>
                  <a:cs typeface="Arial Unicode MS" panose="020B0604020202020204" pitchFamily="34" charset="-122"/>
                </a:rPr>
                <a:t>用户</a:t>
              </a:r>
            </a:p>
          </p:txBody>
        </p:sp>
        <p:sp>
          <p:nvSpPr>
            <p:cNvPr id="58376" name="Text Box 13"/>
            <p:cNvSpPr txBox="1">
              <a:spLocks noChangeArrowheads="1"/>
            </p:cNvSpPr>
            <p:nvPr/>
          </p:nvSpPr>
          <p:spPr bwMode="auto">
            <a:xfrm>
              <a:off x="1432129" y="3277831"/>
              <a:ext cx="446187" cy="25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68536" tIns="34268" rIns="68536" bIns="34268">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200" dirty="0">
                  <a:solidFill>
                    <a:srgbClr val="4D4D4D"/>
                  </a:solidFill>
                  <a:latin typeface="+mn-ea"/>
                  <a:ea typeface="+mn-ea"/>
                  <a:cs typeface="Arial Unicode MS" panose="020B0604020202020204" pitchFamily="34" charset="-122"/>
                </a:rPr>
                <a:t>用服</a:t>
              </a:r>
            </a:p>
          </p:txBody>
        </p:sp>
        <p:sp>
          <p:nvSpPr>
            <p:cNvPr id="58377" name="Text Box 14"/>
            <p:cNvSpPr txBox="1">
              <a:spLocks noChangeArrowheads="1"/>
            </p:cNvSpPr>
            <p:nvPr/>
          </p:nvSpPr>
          <p:spPr bwMode="auto">
            <a:xfrm>
              <a:off x="1432128" y="3671824"/>
              <a:ext cx="446187" cy="25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68536" tIns="34268" rIns="68536" bIns="34268">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200" dirty="0">
                  <a:solidFill>
                    <a:srgbClr val="4D4D4D"/>
                  </a:solidFill>
                  <a:latin typeface="+mn-ea"/>
                  <a:ea typeface="+mn-ea"/>
                  <a:cs typeface="Arial Unicode MS" panose="020B0604020202020204" pitchFamily="34" charset="-122"/>
                </a:rPr>
                <a:t>管理</a:t>
              </a:r>
            </a:p>
          </p:txBody>
        </p:sp>
        <p:sp>
          <p:nvSpPr>
            <p:cNvPr id="58378" name="Text Box 15"/>
            <p:cNvSpPr txBox="1">
              <a:spLocks noChangeArrowheads="1"/>
            </p:cNvSpPr>
            <p:nvPr/>
          </p:nvSpPr>
          <p:spPr bwMode="auto">
            <a:xfrm>
              <a:off x="1339954" y="4175720"/>
              <a:ext cx="630533" cy="25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68536" tIns="34268" rIns="68536" bIns="34268">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en-US" altLang="zh-CN" sz="1200" dirty="0">
                  <a:solidFill>
                    <a:srgbClr val="4D4D4D"/>
                  </a:solidFill>
                  <a:latin typeface="+mn-ea"/>
                  <a:ea typeface="+mn-ea"/>
                  <a:cs typeface="Arial Unicode MS" panose="020B0604020202020204" pitchFamily="34" charset="-122"/>
                </a:rPr>
                <a:t>..</a:t>
              </a:r>
              <a:r>
                <a:rPr lang="en-US" altLang="zh-CN" sz="1200" dirty="0" err="1">
                  <a:solidFill>
                    <a:srgbClr val="4D4D4D"/>
                  </a:solidFill>
                  <a:latin typeface="+mn-ea"/>
                  <a:ea typeface="+mn-ea"/>
                  <a:cs typeface="Arial Unicode MS" panose="020B0604020202020204" pitchFamily="34" charset="-122"/>
                </a:rPr>
                <a:t>etc</a:t>
              </a:r>
              <a:r>
                <a:rPr lang="en-US" altLang="zh-CN" sz="1200" dirty="0">
                  <a:solidFill>
                    <a:srgbClr val="4D4D4D"/>
                  </a:solidFill>
                  <a:latin typeface="+mn-ea"/>
                  <a:ea typeface="+mn-ea"/>
                  <a:cs typeface="Arial Unicode MS" panose="020B0604020202020204" pitchFamily="34" charset="-122"/>
                </a:rPr>
                <a:t>…</a:t>
              </a:r>
            </a:p>
          </p:txBody>
        </p:sp>
        <p:sp>
          <p:nvSpPr>
            <p:cNvPr id="58379" name="Text Box 16"/>
            <p:cNvSpPr txBox="1">
              <a:spLocks noChangeArrowheads="1"/>
            </p:cNvSpPr>
            <p:nvPr/>
          </p:nvSpPr>
          <p:spPr bwMode="auto">
            <a:xfrm>
              <a:off x="1664851" y="1657828"/>
              <a:ext cx="907852" cy="25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68536" tIns="34268" rIns="68536" bIns="34268">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200" dirty="0">
                  <a:solidFill>
                    <a:schemeClr val="bg1">
                      <a:lumMod val="65000"/>
                    </a:schemeClr>
                  </a:solidFill>
                  <a:latin typeface="+mn-ea"/>
                  <a:ea typeface="+mn-ea"/>
                </a:rPr>
                <a:t>利益相关人</a:t>
              </a:r>
            </a:p>
          </p:txBody>
        </p:sp>
        <p:sp>
          <p:nvSpPr>
            <p:cNvPr id="58380" name="Text Box 19"/>
            <p:cNvSpPr txBox="1">
              <a:spLocks noChangeArrowheads="1"/>
            </p:cNvSpPr>
            <p:nvPr/>
          </p:nvSpPr>
          <p:spPr bwMode="auto">
            <a:xfrm>
              <a:off x="5921817" y="1701853"/>
              <a:ext cx="295198" cy="184666"/>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en-US" altLang="zh-CN" sz="1200" dirty="0">
                  <a:solidFill>
                    <a:srgbClr val="99660A"/>
                  </a:solidFill>
                  <a:latin typeface="+mj-lt"/>
                  <a:ea typeface="Arial Unicode MS" panose="020B0604020202020204" pitchFamily="34" charset="-122"/>
                  <a:cs typeface="Arial Unicode MS" panose="020B0604020202020204" pitchFamily="34" charset="-122"/>
                </a:rPr>
                <a:t>SM</a:t>
              </a:r>
            </a:p>
          </p:txBody>
        </p:sp>
        <p:sp>
          <p:nvSpPr>
            <p:cNvPr id="58381" name="Text Box 20"/>
            <p:cNvSpPr txBox="1">
              <a:spLocks noChangeArrowheads="1"/>
            </p:cNvSpPr>
            <p:nvPr/>
          </p:nvSpPr>
          <p:spPr bwMode="auto">
            <a:xfrm>
              <a:off x="5706371" y="3375436"/>
              <a:ext cx="294007" cy="184666"/>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en-US" altLang="zh-CN" sz="1200" dirty="0">
                  <a:solidFill>
                    <a:srgbClr val="99660A"/>
                  </a:solidFill>
                  <a:latin typeface="+mj-lt"/>
                  <a:ea typeface="Arial Unicode MS" panose="020B0604020202020204" pitchFamily="34" charset="-122"/>
                  <a:cs typeface="Arial Unicode MS" panose="020B0604020202020204" pitchFamily="34" charset="-122"/>
                </a:rPr>
                <a:t>SM</a:t>
              </a:r>
            </a:p>
          </p:txBody>
        </p:sp>
        <p:sp>
          <p:nvSpPr>
            <p:cNvPr id="58382" name="Text Box 21"/>
            <p:cNvSpPr txBox="1">
              <a:spLocks noChangeArrowheads="1"/>
            </p:cNvSpPr>
            <p:nvPr/>
          </p:nvSpPr>
          <p:spPr bwMode="auto">
            <a:xfrm>
              <a:off x="6356283" y="4112241"/>
              <a:ext cx="267821" cy="184666"/>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en-US" altLang="zh-CN" sz="1200">
                  <a:solidFill>
                    <a:srgbClr val="99660A"/>
                  </a:solidFill>
                  <a:latin typeface="+mj-lt"/>
                  <a:ea typeface="Arial Unicode MS" panose="020B0604020202020204" pitchFamily="34" charset="-122"/>
                  <a:cs typeface="Arial Unicode MS" panose="020B0604020202020204" pitchFamily="34" charset="-122"/>
                </a:rPr>
                <a:t>SM</a:t>
              </a:r>
            </a:p>
          </p:txBody>
        </p:sp>
      </p:grpSp>
      <p:sp>
        <p:nvSpPr>
          <p:cNvPr id="58383" name="Text Box 14"/>
          <p:cNvSpPr txBox="1">
            <a:spLocks noChangeArrowheads="1"/>
          </p:cNvSpPr>
          <p:nvPr/>
        </p:nvSpPr>
        <p:spPr bwMode="auto">
          <a:xfrm>
            <a:off x="684214" y="4792727"/>
            <a:ext cx="3239714" cy="20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60000"/>
              </a:lnSpc>
              <a:spcBef>
                <a:spcPct val="50000"/>
              </a:spcBef>
              <a:buClr>
                <a:schemeClr val="bg2"/>
              </a:buClr>
              <a:buSzPct val="60000"/>
              <a:buFont typeface="Wingdings" panose="05000000000000000000" pitchFamily="2" charset="2"/>
              <a:buNone/>
            </a:pPr>
            <a:r>
              <a:rPr lang="en-US" altLang="zh-CN" sz="1200" b="0" dirty="0">
                <a:solidFill>
                  <a:schemeClr val="tx1"/>
                </a:solidFill>
                <a:latin typeface="+mj-lt"/>
                <a:ea typeface="华文细黑" panose="02010600040101010101" pitchFamily="2" charset="-122"/>
              </a:rPr>
              <a:t>SM</a:t>
            </a:r>
            <a:r>
              <a:rPr lang="zh-CN" altLang="en-US" sz="1200" b="0" dirty="0">
                <a:solidFill>
                  <a:schemeClr val="tx1"/>
                </a:solidFill>
                <a:latin typeface="+mj-lt"/>
                <a:ea typeface="华文细黑" panose="02010600040101010101" pitchFamily="2" charset="-122"/>
              </a:rPr>
              <a:t>：</a:t>
            </a:r>
            <a:r>
              <a:rPr lang="en-US" altLang="zh-CN" sz="1200" b="0" dirty="0">
                <a:solidFill>
                  <a:schemeClr val="tx1"/>
                </a:solidFill>
                <a:latin typeface="+mn-lt"/>
                <a:ea typeface="华文细黑" panose="02010600040101010101" pitchFamily="2" charset="-122"/>
              </a:rPr>
              <a:t>Scrum Master    </a:t>
            </a:r>
            <a:r>
              <a:rPr lang="zh-CN" altLang="zh-CN" sz="1200" b="0" dirty="0">
                <a:solidFill>
                  <a:schemeClr val="tx1"/>
                </a:solidFill>
                <a:latin typeface="+mj-lt"/>
                <a:ea typeface="华文细黑" panose="02010600040101010101" pitchFamily="2" charset="-122"/>
              </a:rPr>
              <a:t>PO</a:t>
            </a:r>
            <a:r>
              <a:rPr lang="zh-CN" altLang="en-US" sz="1200" b="0" dirty="0">
                <a:solidFill>
                  <a:schemeClr val="tx1"/>
                </a:solidFill>
                <a:latin typeface="+mj-lt"/>
                <a:ea typeface="华文细黑" panose="02010600040101010101" pitchFamily="2" charset="-122"/>
              </a:rPr>
              <a:t>：</a:t>
            </a:r>
            <a:r>
              <a:rPr lang="en-US" altLang="zh-CN" sz="1200" b="0" dirty="0">
                <a:solidFill>
                  <a:schemeClr val="tx1"/>
                </a:solidFill>
                <a:latin typeface="+mn-lt"/>
                <a:ea typeface="华文细黑" panose="02010600040101010101" pitchFamily="2" charset="-122"/>
              </a:rPr>
              <a:t>Product Owner</a:t>
            </a:r>
          </a:p>
        </p:txBody>
      </p:sp>
    </p:spTree>
    <p:extLst>
      <p:ext uri="{BB962C8B-B14F-4D97-AF65-F5344CB8AC3E}">
        <p14:creationId xmlns:p14="http://schemas.microsoft.com/office/powerpoint/2010/main" val="409727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prstGeom prst="rect">
            <a:avLst/>
          </a:prstGeom>
        </p:spPr>
        <p:txBody>
          <a:bodyPr vert="horz" wrap="square" lIns="60062" tIns="30030" rIns="60062" bIns="30030" numCol="1" anchor="ctr" anchorCtr="0" compatLnSpc="1">
            <a:prstTxWarp prst="textNoShape">
              <a:avLst/>
            </a:prstTxWarp>
          </a:bodyPr>
          <a:lstStyle/>
          <a:p>
            <a:pPr eaLnBrk="1" hangingPunct="1"/>
            <a:r>
              <a:rPr lang="zh-CN" altLang="en-US" sz="3500" dirty="0">
                <a:latin typeface="黑体" panose="02010609060101010101" pitchFamily="49" charset="-122"/>
              </a:rPr>
              <a:t>敏捷团队的角色职责</a:t>
            </a:r>
            <a:endParaRPr lang="zh-CN" altLang="en-US" sz="3500" dirty="0"/>
          </a:p>
        </p:txBody>
      </p:sp>
      <p:graphicFrame>
        <p:nvGraphicFramePr>
          <p:cNvPr id="16" name="Group 38"/>
          <p:cNvGraphicFramePr>
            <a:graphicFrameLocks noGrp="1"/>
          </p:cNvGraphicFramePr>
          <p:nvPr>
            <p:extLst>
              <p:ext uri="{D42A27DB-BD31-4B8C-83A1-F6EECF244321}">
                <p14:modId xmlns:p14="http://schemas.microsoft.com/office/powerpoint/2010/main" val="2617815522"/>
              </p:ext>
            </p:extLst>
          </p:nvPr>
        </p:nvGraphicFramePr>
        <p:xfrm>
          <a:off x="684214" y="1255715"/>
          <a:ext cx="7920037" cy="4788736"/>
        </p:xfrm>
        <a:graphic>
          <a:graphicData uri="http://schemas.openxmlformats.org/drawingml/2006/table">
            <a:tbl>
              <a:tblPr/>
              <a:tblGrid>
                <a:gridCol w="136750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gridCol w="2232051">
                  <a:extLst>
                    <a:ext uri="{9D8B030D-6E8A-4147-A177-3AD203B41FA5}">
                      <a16:colId xmlns:a16="http://schemas.microsoft.com/office/drawing/2014/main" val="20003"/>
                    </a:ext>
                  </a:extLst>
                </a:gridCol>
              </a:tblGrid>
              <a:tr h="331755">
                <a:tc>
                  <a:txBody>
                    <a:bodyPr/>
                    <a:lstStyle/>
                    <a:p>
                      <a:pPr marL="0" marR="0" lvl="0" indent="0" algn="ctr"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dirty="0">
                          <a:ln>
                            <a:noFill/>
                          </a:ln>
                          <a:solidFill>
                            <a:schemeClr val="tx1"/>
                          </a:solidFill>
                          <a:effectLst/>
                          <a:latin typeface="+mn-lt"/>
                          <a:ea typeface="华文细黑" pitchFamily="2" charset="-122"/>
                        </a:rPr>
                        <a:t>角色名称</a:t>
                      </a:r>
                    </a:p>
                  </a:txBody>
                  <a:tcPr marL="68562" marR="68562" marT="34278" marB="342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a:ln>
                            <a:noFill/>
                          </a:ln>
                          <a:solidFill>
                            <a:schemeClr val="tx1"/>
                          </a:solidFill>
                          <a:effectLst/>
                          <a:latin typeface="+mn-lt"/>
                          <a:ea typeface="华文细黑" pitchFamily="2" charset="-122"/>
                        </a:rPr>
                        <a:t>角色定义</a:t>
                      </a: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a:ln>
                            <a:noFill/>
                          </a:ln>
                          <a:solidFill>
                            <a:schemeClr val="tx1"/>
                          </a:solidFill>
                          <a:effectLst/>
                          <a:latin typeface="+mn-lt"/>
                          <a:ea typeface="华文细黑" pitchFamily="2" charset="-122"/>
                        </a:rPr>
                        <a:t>角色职责</a:t>
                      </a: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dirty="0">
                          <a:ln>
                            <a:noFill/>
                          </a:ln>
                          <a:solidFill>
                            <a:schemeClr val="tx1"/>
                          </a:solidFill>
                          <a:effectLst/>
                          <a:latin typeface="+mn-lt"/>
                          <a:ea typeface="华文细黑" pitchFamily="2" charset="-122"/>
                        </a:rPr>
                        <a:t>注意事项</a:t>
                      </a:r>
                    </a:p>
                  </a:txBody>
                  <a:tcPr marL="68562" marR="68562" marT="34278" marB="342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alpha val="50000"/>
                      </a:schemeClr>
                    </a:solidFill>
                  </a:tcPr>
                </a:tc>
                <a:extLst>
                  <a:ext uri="{0D108BD9-81ED-4DB2-BD59-A6C34878D82A}">
                    <a16:rowId xmlns:a16="http://schemas.microsoft.com/office/drawing/2014/main" val="10000"/>
                  </a:ext>
                </a:extLst>
              </a:tr>
              <a:tr h="1549200">
                <a:tc>
                  <a:txBody>
                    <a:bodyPr/>
                    <a:lstStyle/>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200" b="1" i="0" u="none" strike="noStrike" cap="none" normalizeH="0" baseline="0" dirty="0">
                          <a:ln>
                            <a:noFill/>
                          </a:ln>
                          <a:solidFill>
                            <a:schemeClr val="tx2"/>
                          </a:solidFill>
                          <a:effectLst/>
                          <a:latin typeface="+mn-lt"/>
                          <a:ea typeface="+mn-ea"/>
                        </a:rPr>
                        <a:t>Product Owner</a:t>
                      </a:r>
                      <a:r>
                        <a:rPr kumimoji="0" lang="zh-CN" altLang="en-US" sz="1200" b="1" i="0" u="none" strike="noStrike" cap="none" normalizeH="0" baseline="0" dirty="0">
                          <a:ln>
                            <a:noFill/>
                          </a:ln>
                          <a:solidFill>
                            <a:schemeClr val="tx2"/>
                          </a:solidFill>
                          <a:effectLst/>
                          <a:latin typeface="+mn-lt"/>
                          <a:ea typeface="+mn-ea"/>
                        </a:rPr>
                        <a:t>（产品负责人）</a:t>
                      </a:r>
                    </a:p>
                  </a:txBody>
                  <a:tcPr marL="68562" marR="68562" marT="34278" marB="342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dirty="0">
                          <a:ln>
                            <a:noFill/>
                          </a:ln>
                          <a:solidFill>
                            <a:schemeClr val="tx1"/>
                          </a:solidFill>
                          <a:effectLst/>
                          <a:latin typeface="+mn-lt"/>
                          <a:ea typeface="+mn-ea"/>
                        </a:rPr>
                        <a:t>确保</a:t>
                      </a:r>
                      <a:r>
                        <a:rPr kumimoji="0" lang="en-US" altLang="zh-CN" sz="1200" b="0" i="0" u="none" strike="noStrike" cap="none" normalizeH="0" baseline="0" dirty="0">
                          <a:ln>
                            <a:noFill/>
                          </a:ln>
                          <a:solidFill>
                            <a:schemeClr val="tx1"/>
                          </a:solidFill>
                          <a:effectLst/>
                          <a:latin typeface="+mn-lt"/>
                          <a:ea typeface="+mn-ea"/>
                        </a:rPr>
                        <a:t>Team</a:t>
                      </a:r>
                      <a:r>
                        <a:rPr kumimoji="0" lang="zh-CN" altLang="en-US" sz="1200" b="0" i="0" u="none" strike="noStrike" cap="none" normalizeH="0" baseline="0" dirty="0">
                          <a:ln>
                            <a:noFill/>
                          </a:ln>
                          <a:solidFill>
                            <a:schemeClr val="tx1"/>
                          </a:solidFill>
                          <a:effectLst/>
                          <a:latin typeface="+mn-lt"/>
                          <a:ea typeface="+mn-ea"/>
                        </a:rPr>
                        <a:t>做正确的事</a:t>
                      </a:r>
                    </a:p>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Char char="•"/>
                        <a:tabLst/>
                      </a:pPr>
                      <a:endParaRPr kumimoji="0" lang="zh-CN" altLang="en-US" sz="1200" b="0" i="0" u="none" strike="noStrike" cap="none" normalizeH="0" baseline="0" dirty="0">
                        <a:ln>
                          <a:noFill/>
                        </a:ln>
                        <a:solidFill>
                          <a:schemeClr val="tx1"/>
                        </a:solidFill>
                        <a:effectLst/>
                        <a:latin typeface="+mn-lt"/>
                        <a:ea typeface="+mn-ea"/>
                      </a:endParaRP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代表利益相关人（如用户、</a:t>
                      </a:r>
                      <a:r>
                        <a:rPr kumimoji="0" lang="en-US" altLang="zh-CN" sz="1200" b="0" i="0" u="none" strike="noStrike" cap="none" normalizeH="0" baseline="0" dirty="0">
                          <a:ln>
                            <a:noFill/>
                          </a:ln>
                          <a:solidFill>
                            <a:schemeClr val="tx1"/>
                          </a:solidFill>
                          <a:effectLst/>
                          <a:latin typeface="+mn-lt"/>
                          <a:ea typeface="+mn-ea"/>
                        </a:rPr>
                        <a:t>Marketing</a:t>
                      </a:r>
                      <a:r>
                        <a:rPr kumimoji="0" lang="zh-CN" altLang="en-US" sz="1200" b="0" i="0" u="none" strike="noStrike" cap="none" normalizeH="0" baseline="0" dirty="0">
                          <a:ln>
                            <a:noFill/>
                          </a:ln>
                          <a:solidFill>
                            <a:schemeClr val="tx1"/>
                          </a:solidFill>
                          <a:effectLst/>
                          <a:latin typeface="+mn-lt"/>
                          <a:ea typeface="+mn-ea"/>
                        </a:rPr>
                        <a:t>、用服、管理者等），对产品投资回报负责</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确定产品发布计划</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定义产品需求并确定优先级</a:t>
                      </a:r>
                      <a:endParaRPr kumimoji="0" lang="en-US" altLang="zh-CN" sz="1200" b="0" i="0" u="none" strike="noStrike" cap="none" normalizeH="0" baseline="0" dirty="0">
                        <a:ln>
                          <a:noFill/>
                        </a:ln>
                        <a:solidFill>
                          <a:schemeClr val="tx1"/>
                        </a:solidFill>
                        <a:effectLst/>
                        <a:latin typeface="+mn-lt"/>
                        <a:ea typeface="+mn-ea"/>
                      </a:endParaRP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验收迭代结果，并根据验收结果和需求变化刷新需求清单和优先级</a:t>
                      </a:r>
                      <a:endParaRPr kumimoji="0" lang="en-US" altLang="zh-CN" sz="1200" b="0" i="0" u="none" strike="noStrike" cap="none" normalizeH="0" baseline="0" dirty="0">
                        <a:ln>
                          <a:noFill/>
                        </a:ln>
                        <a:solidFill>
                          <a:schemeClr val="tx1"/>
                        </a:solidFill>
                        <a:effectLst/>
                        <a:latin typeface="+mn-lt"/>
                        <a:ea typeface="+mn-ea"/>
                      </a:endParaRP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除了客户需求之外，内部任务如重构、持续集成环境搭建等也由</a:t>
                      </a:r>
                      <a:r>
                        <a:rPr kumimoji="0" lang="en-US" altLang="zh-CN" sz="1200" b="0" i="0" u="none" strike="noStrike" cap="none" normalizeH="0" baseline="0" dirty="0">
                          <a:ln>
                            <a:noFill/>
                          </a:ln>
                          <a:solidFill>
                            <a:schemeClr val="tx1"/>
                          </a:solidFill>
                          <a:effectLst/>
                          <a:latin typeface="+mn-lt"/>
                          <a:ea typeface="+mn-ea"/>
                        </a:rPr>
                        <a:t>PO</a:t>
                      </a:r>
                      <a:r>
                        <a:rPr kumimoji="0" lang="zh-CN" altLang="en-US" sz="1200" b="0" i="0" u="none" strike="noStrike" cap="none" normalizeH="0" baseline="0" dirty="0">
                          <a:ln>
                            <a:noFill/>
                          </a:ln>
                          <a:solidFill>
                            <a:schemeClr val="tx1"/>
                          </a:solidFill>
                          <a:effectLst/>
                          <a:latin typeface="+mn-lt"/>
                          <a:ea typeface="+mn-ea"/>
                        </a:rPr>
                        <a:t>纳入产品</a:t>
                      </a:r>
                      <a:r>
                        <a:rPr kumimoji="0" lang="en-US" altLang="zh-CN" sz="1200" b="0" i="0" u="none" strike="noStrike" cap="none" normalizeH="0" baseline="0" dirty="0">
                          <a:ln>
                            <a:noFill/>
                          </a:ln>
                          <a:solidFill>
                            <a:schemeClr val="tx1"/>
                          </a:solidFill>
                          <a:effectLst/>
                          <a:latin typeface="+mn-lt"/>
                          <a:ea typeface="+mn-ea"/>
                        </a:rPr>
                        <a:t>Backlog</a:t>
                      </a:r>
                      <a:r>
                        <a:rPr kumimoji="0" lang="zh-CN" altLang="en-US" sz="1200" b="0" i="0" u="none" strike="noStrike" cap="none" normalizeH="0" baseline="0" dirty="0">
                          <a:ln>
                            <a:noFill/>
                          </a:ln>
                          <a:solidFill>
                            <a:schemeClr val="tx1"/>
                          </a:solidFill>
                          <a:effectLst/>
                          <a:latin typeface="+mn-lt"/>
                          <a:ea typeface="+mn-ea"/>
                        </a:rPr>
                        <a:t>统一管理</a:t>
                      </a:r>
                    </a:p>
                  </a:txBody>
                  <a:tcPr marL="68562" marR="68562" marT="34278" marB="342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7519">
                <a:tc>
                  <a:txBody>
                    <a:bodyPr/>
                    <a:lstStyle/>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200" b="1" i="0" u="none" strike="noStrike" cap="none" normalizeH="0" baseline="0" dirty="0">
                          <a:ln>
                            <a:noFill/>
                          </a:ln>
                          <a:solidFill>
                            <a:schemeClr val="tx2"/>
                          </a:solidFill>
                          <a:effectLst/>
                          <a:latin typeface="+mn-lt"/>
                          <a:ea typeface="+mn-ea"/>
                        </a:rPr>
                        <a:t>Scrum Master</a:t>
                      </a:r>
                      <a:r>
                        <a:rPr kumimoji="0" lang="zh-CN" altLang="en-US" sz="1200" b="1" i="0" u="none" strike="noStrike" cap="none" normalizeH="0" baseline="0" dirty="0">
                          <a:ln>
                            <a:noFill/>
                          </a:ln>
                          <a:solidFill>
                            <a:schemeClr val="tx2"/>
                          </a:solidFill>
                          <a:effectLst/>
                          <a:latin typeface="+mn-lt"/>
                          <a:ea typeface="+mn-ea"/>
                        </a:rPr>
                        <a:t>（</a:t>
                      </a:r>
                      <a:r>
                        <a:rPr kumimoji="0" lang="en-US" altLang="zh-CN" sz="1200" b="1" i="0" u="none" strike="noStrike" cap="none" normalizeH="0" baseline="0" dirty="0">
                          <a:ln>
                            <a:noFill/>
                          </a:ln>
                          <a:solidFill>
                            <a:schemeClr val="tx2"/>
                          </a:solidFill>
                          <a:effectLst/>
                          <a:latin typeface="+mn-lt"/>
                          <a:ea typeface="+mn-ea"/>
                        </a:rPr>
                        <a:t>Scrum</a:t>
                      </a:r>
                      <a:r>
                        <a:rPr kumimoji="0" lang="zh-CN" altLang="en-US" sz="1200" b="1" i="0" u="none" strike="noStrike" cap="none" normalizeH="0" baseline="0" dirty="0">
                          <a:ln>
                            <a:noFill/>
                          </a:ln>
                          <a:solidFill>
                            <a:schemeClr val="tx2"/>
                          </a:solidFill>
                          <a:effectLst/>
                          <a:latin typeface="+mn-lt"/>
                          <a:ea typeface="+mn-ea"/>
                        </a:rPr>
                        <a:t>教练）</a:t>
                      </a:r>
                    </a:p>
                  </a:txBody>
                  <a:tcPr marL="68562" marR="68562" marT="34278" marB="342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a:ln>
                            <a:noFill/>
                          </a:ln>
                          <a:solidFill>
                            <a:schemeClr val="tx1"/>
                          </a:solidFill>
                          <a:effectLst/>
                          <a:latin typeface="+mn-lt"/>
                          <a:ea typeface="+mn-ea"/>
                        </a:rPr>
                        <a:t>确保</a:t>
                      </a:r>
                      <a:r>
                        <a:rPr kumimoji="0" lang="en-US" altLang="zh-CN" sz="1200" b="0" i="0" u="none" strike="noStrike" cap="none" normalizeH="0" baseline="0">
                          <a:ln>
                            <a:noFill/>
                          </a:ln>
                          <a:solidFill>
                            <a:schemeClr val="tx1"/>
                          </a:solidFill>
                          <a:effectLst/>
                          <a:latin typeface="+mn-lt"/>
                          <a:ea typeface="+mn-ea"/>
                        </a:rPr>
                        <a:t>Team</a:t>
                      </a:r>
                      <a:r>
                        <a:rPr kumimoji="0" lang="zh-CN" altLang="en-US" sz="1200" b="0" i="0" u="none" strike="noStrike" cap="none" normalizeH="0" baseline="0">
                          <a:ln>
                            <a:noFill/>
                          </a:ln>
                          <a:solidFill>
                            <a:schemeClr val="tx1"/>
                          </a:solidFill>
                          <a:effectLst/>
                          <a:latin typeface="+mn-lt"/>
                          <a:ea typeface="+mn-ea"/>
                        </a:rPr>
                        <a:t>正确地做事</a:t>
                      </a:r>
                      <a:endParaRPr kumimoji="0" lang="en-US" altLang="zh-CN" sz="1200" b="0" i="0" u="none" strike="noStrike" cap="none" normalizeH="0" baseline="0">
                        <a:ln>
                          <a:noFill/>
                        </a:ln>
                        <a:solidFill>
                          <a:schemeClr val="tx1"/>
                        </a:solidFill>
                        <a:effectLst/>
                        <a:latin typeface="+mn-lt"/>
                        <a:ea typeface="+mn-ea"/>
                      </a:endParaRPr>
                    </a:p>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Char char="•"/>
                        <a:tabLst/>
                      </a:pPr>
                      <a:endParaRPr kumimoji="0" lang="zh-CN" altLang="en-US" sz="1200" b="0" i="0" u="none" strike="noStrike" cap="none" normalizeH="0" baseline="0">
                        <a:ln>
                          <a:noFill/>
                        </a:ln>
                        <a:solidFill>
                          <a:schemeClr val="tx1"/>
                        </a:solidFill>
                        <a:effectLst/>
                        <a:latin typeface="+mn-lt"/>
                        <a:ea typeface="+mn-ea"/>
                      </a:endParaRP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辅导团队正确应用敏捷实践</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引导团队建立并遵守规则</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保护团队不受打扰</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推动解决团队遇到的障碍</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激励团队</a:t>
                      </a: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不命令和控制</a:t>
                      </a:r>
                      <a:r>
                        <a:rPr kumimoji="0" lang="en-US" altLang="zh-CN" sz="1200" b="0" i="0" u="none" strike="noStrike" cap="none" normalizeH="0" baseline="0" dirty="0">
                          <a:ln>
                            <a:noFill/>
                          </a:ln>
                          <a:solidFill>
                            <a:schemeClr val="tx1"/>
                          </a:solidFill>
                          <a:effectLst/>
                          <a:latin typeface="+mn-lt"/>
                          <a:ea typeface="+mn-ea"/>
                        </a:rPr>
                        <a:t>Team</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endParaRPr kumimoji="0" lang="zh-CN" altLang="en-US" sz="1200" b="0" i="0" u="none" strike="noStrike" cap="none" normalizeH="0" baseline="0" dirty="0">
                        <a:ln>
                          <a:noFill/>
                        </a:ln>
                        <a:solidFill>
                          <a:schemeClr val="tx1"/>
                        </a:solidFill>
                        <a:effectLst/>
                        <a:latin typeface="+mn-lt"/>
                        <a:ea typeface="+mn-ea"/>
                      </a:endParaRPr>
                    </a:p>
                  </a:txBody>
                  <a:tcPr marL="68562" marR="68562" marT="34278" marB="342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3517">
                <a:tc>
                  <a:txBody>
                    <a:bodyPr/>
                    <a:lstStyle/>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200" b="1" i="0" u="none" strike="noStrike" cap="none" normalizeH="0" baseline="0" dirty="0">
                          <a:ln>
                            <a:noFill/>
                          </a:ln>
                          <a:solidFill>
                            <a:schemeClr val="tx2"/>
                          </a:solidFill>
                          <a:effectLst/>
                          <a:latin typeface="+mn-lt"/>
                          <a:ea typeface="+mn-ea"/>
                        </a:rPr>
                        <a:t>Team</a:t>
                      </a:r>
                    </a:p>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dirty="0">
                          <a:ln>
                            <a:noFill/>
                          </a:ln>
                          <a:solidFill>
                            <a:schemeClr val="tx2"/>
                          </a:solidFill>
                          <a:effectLst/>
                          <a:latin typeface="+mn-lt"/>
                          <a:ea typeface="+mn-ea"/>
                        </a:rPr>
                        <a:t>（开发团队）</a:t>
                      </a:r>
                    </a:p>
                  </a:txBody>
                  <a:tcPr marL="68562" marR="68562" marT="34278" marB="342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a:ln>
                            <a:noFill/>
                          </a:ln>
                          <a:solidFill>
                            <a:schemeClr val="tx1"/>
                          </a:solidFill>
                          <a:effectLst/>
                          <a:latin typeface="+mn-lt"/>
                          <a:ea typeface="+mn-ea"/>
                        </a:rPr>
                        <a:t>负责产品需求实现</a:t>
                      </a: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负责估计工作量并根据自身能力找出最佳方案去完成任务且保证交付质量</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向</a:t>
                      </a:r>
                      <a:r>
                        <a:rPr kumimoji="0" lang="en-US" altLang="zh-CN" sz="1200" b="0" i="0" u="none" strike="noStrike" cap="none" normalizeH="0" baseline="0" dirty="0">
                          <a:ln>
                            <a:noFill/>
                          </a:ln>
                          <a:solidFill>
                            <a:schemeClr val="tx1"/>
                          </a:solidFill>
                          <a:effectLst/>
                          <a:latin typeface="+mn-lt"/>
                          <a:ea typeface="+mn-ea"/>
                        </a:rPr>
                        <a:t>PO</a:t>
                      </a:r>
                      <a:r>
                        <a:rPr kumimoji="0" lang="zh-CN" altLang="en-US" sz="1200" b="0" i="0" u="none" strike="noStrike" cap="none" normalizeH="0" baseline="0" dirty="0">
                          <a:ln>
                            <a:noFill/>
                          </a:ln>
                          <a:solidFill>
                            <a:schemeClr val="tx1"/>
                          </a:solidFill>
                          <a:effectLst/>
                          <a:latin typeface="+mn-lt"/>
                          <a:ea typeface="+mn-ea"/>
                        </a:rPr>
                        <a:t>和利益相关人演示工作成果（可运行的软件）</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团队自我管理、持续改进</a:t>
                      </a:r>
                    </a:p>
                  </a:txBody>
                  <a:tcPr marL="68562" marR="68562"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一般由</a:t>
                      </a:r>
                      <a:r>
                        <a:rPr kumimoji="0" lang="en-US" altLang="zh-CN" sz="1200" b="0" i="0" u="none" strike="noStrike" cap="none" normalizeH="0" baseline="0" dirty="0">
                          <a:ln>
                            <a:noFill/>
                          </a:ln>
                          <a:solidFill>
                            <a:schemeClr val="tx1"/>
                          </a:solidFill>
                          <a:effectLst/>
                          <a:latin typeface="+mn-lt"/>
                          <a:ea typeface="+mn-ea"/>
                        </a:rPr>
                        <a:t>5-9</a:t>
                      </a:r>
                      <a:r>
                        <a:rPr kumimoji="0" lang="zh-CN" altLang="en-US" sz="1200" b="0" i="0" u="none" strike="noStrike" cap="none" normalizeH="0" baseline="0" dirty="0">
                          <a:ln>
                            <a:noFill/>
                          </a:ln>
                          <a:solidFill>
                            <a:schemeClr val="tx1"/>
                          </a:solidFill>
                          <a:effectLst/>
                          <a:latin typeface="+mn-lt"/>
                          <a:ea typeface="+mn-ea"/>
                        </a:rPr>
                        <a:t>名跨功能领域人员组成</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坐在一起工作</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有共同的目标，共担责任</a:t>
                      </a:r>
                    </a:p>
                    <a:p>
                      <a:pPr marL="180975" marR="0" lvl="0" indent="-180975" algn="l" defTabSz="801688" rtl="0" eaLnBrk="1" fontAlgn="base" latinLnBrk="0" hangingPunct="1">
                        <a:lnSpc>
                          <a:spcPct val="140000"/>
                        </a:lnSpc>
                        <a:spcBef>
                          <a:spcPct val="0"/>
                        </a:spcBef>
                        <a:spcAft>
                          <a:spcPct val="0"/>
                        </a:spcAft>
                        <a:buClr>
                          <a:schemeClr val="bg1">
                            <a:lumMod val="50000"/>
                          </a:schemeClr>
                        </a:buClr>
                        <a:buSzPct val="60000"/>
                        <a:buFont typeface="Wingdings" pitchFamily="2" charset="2"/>
                        <a:buChar char="l"/>
                        <a:tabLst/>
                      </a:pPr>
                      <a:r>
                        <a:rPr kumimoji="0" lang="zh-CN" altLang="en-US" sz="1200" b="0" i="0" u="none" strike="noStrike" cap="none" normalizeH="0" baseline="0" dirty="0">
                          <a:ln>
                            <a:noFill/>
                          </a:ln>
                          <a:solidFill>
                            <a:schemeClr val="tx1"/>
                          </a:solidFill>
                          <a:effectLst/>
                          <a:latin typeface="+mn-lt"/>
                          <a:ea typeface="+mn-ea"/>
                        </a:rPr>
                        <a:t>团队成员严格遵守团队规则</a:t>
                      </a:r>
                    </a:p>
                  </a:txBody>
                  <a:tcPr marL="68562" marR="68562" marT="34278" marB="342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87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500" dirty="0">
                <a:latin typeface="+mj-ea"/>
              </a:rPr>
              <a:t>敏捷软件开发核心</a:t>
            </a:r>
            <a:r>
              <a:rPr lang="en-US" altLang="zh-CN" sz="3500" dirty="0">
                <a:latin typeface="+mj-ea"/>
              </a:rPr>
              <a:t>—</a:t>
            </a:r>
            <a:r>
              <a:rPr lang="zh-CN" altLang="en-US" sz="3500" dirty="0">
                <a:latin typeface="+mj-ea"/>
              </a:rPr>
              <a:t>迭代开发</a:t>
            </a:r>
            <a:endParaRPr lang="zh-CN" altLang="en-US" sz="3500" dirty="0"/>
          </a:p>
        </p:txBody>
      </p:sp>
      <p:sp>
        <p:nvSpPr>
          <p:cNvPr id="60419" name="Rectangle 3"/>
          <p:cNvSpPr>
            <a:spLocks noChangeArrowheads="1"/>
          </p:cNvSpPr>
          <p:nvPr/>
        </p:nvSpPr>
        <p:spPr bwMode="auto">
          <a:xfrm>
            <a:off x="684213" y="1380469"/>
            <a:ext cx="4029495" cy="1759825"/>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buClr>
                <a:schemeClr val="bg2"/>
              </a:buClr>
              <a:buSzPct val="60000"/>
            </a:pPr>
            <a:r>
              <a:rPr lang="zh-CN" altLang="en-US" sz="1200" dirty="0">
                <a:solidFill>
                  <a:schemeClr val="tx1"/>
                </a:solidFill>
                <a:latin typeface="+mn-lt"/>
                <a:ea typeface="+mn-ea"/>
              </a:rPr>
              <a:t>什么是迭代式开发</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迭代开发将整个软件生命周期分成多个小的迭代（一般</a:t>
            </a:r>
            <a:r>
              <a:rPr lang="en-US" altLang="zh-CN" sz="1200" b="0" dirty="0">
                <a:solidFill>
                  <a:schemeClr val="tx1"/>
                </a:solidFill>
                <a:latin typeface="+mn-lt"/>
                <a:ea typeface="+mn-ea"/>
              </a:rPr>
              <a:t>2-4</a:t>
            </a:r>
            <a:r>
              <a:rPr lang="zh-CN" altLang="en-US" sz="1200" b="0" dirty="0">
                <a:solidFill>
                  <a:schemeClr val="tx1"/>
                </a:solidFill>
                <a:latin typeface="+mn-lt"/>
                <a:ea typeface="+mn-ea"/>
              </a:rPr>
              <a:t>周），每一次迭代都由需求分析、设计、实现和测试在内的多个活动组成，每一次迭代都可以生成一个稳定和被验证过的软件版本。</a:t>
            </a:r>
          </a:p>
        </p:txBody>
      </p:sp>
      <p:sp>
        <p:nvSpPr>
          <p:cNvPr id="60420" name="Rectangle 3"/>
          <p:cNvSpPr>
            <a:spLocks noChangeArrowheads="1"/>
          </p:cNvSpPr>
          <p:nvPr/>
        </p:nvSpPr>
        <p:spPr bwMode="auto">
          <a:xfrm>
            <a:off x="684214" y="3201639"/>
            <a:ext cx="4029494" cy="1955184"/>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20000"/>
              </a:lnSpc>
              <a:buClr>
                <a:schemeClr val="bg2"/>
              </a:buClr>
              <a:buSzPct val="60000"/>
            </a:pPr>
            <a:r>
              <a:rPr lang="zh-CN" altLang="en-US" sz="1200" dirty="0">
                <a:solidFill>
                  <a:schemeClr val="tx1"/>
                </a:solidFill>
                <a:latin typeface="+mn-lt"/>
                <a:ea typeface="华文细黑" panose="02010600040101010101" pitchFamily="2" charset="-122"/>
              </a:rPr>
              <a:t>迭代式开发的好处</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通过将高技术风险的需求在早期迭代里实现，有助于尽早暴露问题和及时消除风险</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通过提供功能渐增的产品，持续从客户获得反馈，根据反馈及时调整，使最终产品更加符合客户的需要</a:t>
            </a:r>
            <a:endParaRPr lang="en-US" altLang="zh-CN" sz="1200" b="0" dirty="0">
              <a:solidFill>
                <a:schemeClr val="tx1"/>
              </a:solidFill>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通过小批量减少排队，提供更灵活、快速的交付能力</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平滑人力资源的使用，避免出现瓶颈</a:t>
            </a:r>
          </a:p>
        </p:txBody>
      </p:sp>
      <p:sp>
        <p:nvSpPr>
          <p:cNvPr id="60421" name="Rectangle 3"/>
          <p:cNvSpPr>
            <a:spLocks noChangeArrowheads="1"/>
          </p:cNvSpPr>
          <p:nvPr/>
        </p:nvSpPr>
        <p:spPr bwMode="auto">
          <a:xfrm>
            <a:off x="4788024" y="1380493"/>
            <a:ext cx="3816227" cy="2022171"/>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buClr>
                <a:schemeClr val="bg2"/>
              </a:buClr>
              <a:buSzPct val="60000"/>
            </a:pPr>
            <a:r>
              <a:rPr lang="zh-CN" altLang="en-US" sz="1200" dirty="0">
                <a:solidFill>
                  <a:schemeClr val="tx1"/>
                </a:solidFill>
                <a:latin typeface="+mn-lt"/>
                <a:ea typeface="华文细黑" panose="02010600040101010101" pitchFamily="2" charset="-122"/>
              </a:rPr>
              <a:t>迭代式开发的关键要点</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每一次迭代都建立在稳定的质量基础上，并做为下一轮迭代的基线，整个系统的功能随着迭代稳定地增长和不断完善。</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每次迭代要邀请用户代表（外部或内部）验收，提供需求是否满足的反馈</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迭代推荐采用固定的周期（</a:t>
            </a:r>
            <a:r>
              <a:rPr lang="en-US" altLang="zh-CN" sz="1200" b="0" dirty="0">
                <a:solidFill>
                  <a:schemeClr val="tx1"/>
                </a:solidFill>
                <a:latin typeface="+mn-lt"/>
                <a:ea typeface="华文细黑" panose="02010600040101010101" pitchFamily="2" charset="-122"/>
              </a:rPr>
              <a:t>2-4</a:t>
            </a:r>
            <a:r>
              <a:rPr lang="zh-CN" altLang="en-US" sz="1200" b="0" dirty="0">
                <a:solidFill>
                  <a:schemeClr val="tx1"/>
                </a:solidFill>
                <a:latin typeface="+mn-lt"/>
                <a:ea typeface="华文细黑" panose="02010600040101010101" pitchFamily="2" charset="-122"/>
              </a:rPr>
              <a:t>周），迭代内工作不能完成，应当缩减交付范围而不是延长周期</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396103"/>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1400" dirty="0">
                <a:solidFill>
                  <a:schemeClr val="tx2"/>
                </a:solidFill>
                <a:ea typeface="华文细黑" panose="02010600040101010101" pitchFamily="2" charset="-122"/>
              </a:rPr>
              <a:t>迭代开发是有节奏地小步快跑，但建立在坚实的质量基础上</a:t>
            </a:r>
          </a:p>
        </p:txBody>
      </p:sp>
      <p:grpSp>
        <p:nvGrpSpPr>
          <p:cNvPr id="9" name="Group 94"/>
          <p:cNvGrpSpPr>
            <a:grpSpLocks/>
          </p:cNvGrpSpPr>
          <p:nvPr/>
        </p:nvGrpSpPr>
        <p:grpSpPr bwMode="auto">
          <a:xfrm>
            <a:off x="4860032" y="3501008"/>
            <a:ext cx="3528391" cy="2016224"/>
            <a:chOff x="3198" y="2320"/>
            <a:chExt cx="2339" cy="1297"/>
          </a:xfrm>
        </p:grpSpPr>
        <p:sp>
          <p:nvSpPr>
            <p:cNvPr id="10" name="AutoShape 92"/>
            <p:cNvSpPr>
              <a:spLocks noChangeArrowheads="1"/>
            </p:cNvSpPr>
            <p:nvPr/>
          </p:nvSpPr>
          <p:spPr bwMode="gray">
            <a:xfrm>
              <a:off x="4014" y="2478"/>
              <a:ext cx="600" cy="271"/>
            </a:xfrm>
            <a:prstGeom prst="roundRect">
              <a:avLst>
                <a:gd name="adj" fmla="val 50000"/>
              </a:avLst>
            </a:prstGeom>
            <a:gradFill rotWithShape="1">
              <a:gsLst>
                <a:gs pos="0">
                  <a:schemeClr val="accent2"/>
                </a:gs>
                <a:gs pos="50000">
                  <a:schemeClr val="accent2">
                    <a:gamma/>
                    <a:tint val="64314"/>
                    <a:invGamma/>
                  </a:schemeClr>
                </a:gs>
                <a:gs pos="100000">
                  <a:schemeClr val="accent2"/>
                </a:gs>
              </a:gsLst>
              <a:lin ang="0" scaled="1"/>
            </a:gradFill>
            <a:ln w="28575" algn="ctr">
              <a:solidFill>
                <a:srgbClr val="FFFFFF"/>
              </a:solidFill>
              <a:round/>
              <a:headEnd/>
              <a:tailEnd/>
            </a:ln>
            <a:effectLst>
              <a:outerShdw dist="45791" dir="3378596" algn="ctr" rotWithShape="0">
                <a:srgbClr val="001D3A">
                  <a:alpha val="50000"/>
                </a:srgbClr>
              </a:outerShdw>
            </a:effectLst>
          </p:spPr>
          <p:txBody>
            <a:bodyPr wrap="none" anchor="ctr"/>
            <a:lstStyle/>
            <a:p>
              <a:pPr eaLnBrk="0" hangingPunct="0">
                <a:defRPr/>
              </a:pPr>
              <a:endParaRPr lang="en-US" altLang="zh-CN" sz="1500">
                <a:solidFill>
                  <a:schemeClr val="tx2"/>
                </a:solidFill>
                <a:effectLst>
                  <a:outerShdw blurRad="38100" dist="38100" dir="2700000" algn="tl">
                    <a:srgbClr val="000000"/>
                  </a:outerShdw>
                </a:effectLst>
                <a:latin typeface="Verdana" pitchFamily="34" charset="0"/>
              </a:endParaRPr>
            </a:p>
          </p:txBody>
        </p:sp>
        <p:sp>
          <p:nvSpPr>
            <p:cNvPr id="11" name="AutoShape 93"/>
            <p:cNvSpPr>
              <a:spLocks noChangeArrowheads="1"/>
            </p:cNvSpPr>
            <p:nvPr/>
          </p:nvSpPr>
          <p:spPr bwMode="gray">
            <a:xfrm>
              <a:off x="4740" y="2478"/>
              <a:ext cx="600" cy="271"/>
            </a:xfrm>
            <a:prstGeom prst="roundRect">
              <a:avLst>
                <a:gd name="adj" fmla="val 50000"/>
              </a:avLst>
            </a:prstGeom>
            <a:gradFill rotWithShape="1">
              <a:gsLst>
                <a:gs pos="0">
                  <a:schemeClr val="accent2"/>
                </a:gs>
                <a:gs pos="50000">
                  <a:schemeClr val="accent2">
                    <a:gamma/>
                    <a:tint val="64314"/>
                    <a:invGamma/>
                  </a:schemeClr>
                </a:gs>
                <a:gs pos="100000">
                  <a:schemeClr val="accent2"/>
                </a:gs>
              </a:gsLst>
              <a:lin ang="0" scaled="1"/>
            </a:gradFill>
            <a:ln w="28575" algn="ctr">
              <a:solidFill>
                <a:srgbClr val="FFFFFF"/>
              </a:solidFill>
              <a:round/>
              <a:headEnd/>
              <a:tailEnd/>
            </a:ln>
            <a:effectLst>
              <a:outerShdw dist="45791" dir="3378596" algn="ctr" rotWithShape="0">
                <a:srgbClr val="001D3A">
                  <a:alpha val="50000"/>
                </a:srgbClr>
              </a:outerShdw>
            </a:effectLst>
          </p:spPr>
          <p:txBody>
            <a:bodyPr wrap="none" anchor="ctr"/>
            <a:lstStyle/>
            <a:p>
              <a:pPr eaLnBrk="0" hangingPunct="0">
                <a:defRPr/>
              </a:pPr>
              <a:endParaRPr lang="en-US" altLang="zh-CN" sz="1500">
                <a:solidFill>
                  <a:schemeClr val="tx2"/>
                </a:solidFill>
                <a:effectLst>
                  <a:outerShdw blurRad="38100" dist="38100" dir="2700000" algn="tl">
                    <a:srgbClr val="000000"/>
                  </a:outerShdw>
                </a:effectLst>
                <a:latin typeface="Verdana" pitchFamily="34" charset="0"/>
              </a:endParaRPr>
            </a:p>
          </p:txBody>
        </p:sp>
        <p:sp>
          <p:nvSpPr>
            <p:cNvPr id="12" name="AutoShape 52"/>
            <p:cNvSpPr>
              <a:spLocks noChangeArrowheads="1"/>
            </p:cNvSpPr>
            <p:nvPr/>
          </p:nvSpPr>
          <p:spPr bwMode="gray">
            <a:xfrm>
              <a:off x="3198" y="2478"/>
              <a:ext cx="600" cy="271"/>
            </a:xfrm>
            <a:prstGeom prst="roundRect">
              <a:avLst>
                <a:gd name="adj" fmla="val 50000"/>
              </a:avLst>
            </a:prstGeom>
            <a:gradFill rotWithShape="1">
              <a:gsLst>
                <a:gs pos="0">
                  <a:schemeClr val="accent2"/>
                </a:gs>
                <a:gs pos="50000">
                  <a:schemeClr val="accent2">
                    <a:gamma/>
                    <a:tint val="64314"/>
                    <a:invGamma/>
                  </a:schemeClr>
                </a:gs>
                <a:gs pos="100000">
                  <a:schemeClr val="accent2"/>
                </a:gs>
              </a:gsLst>
              <a:lin ang="0" scaled="1"/>
            </a:gradFill>
            <a:ln w="28575" algn="ctr">
              <a:solidFill>
                <a:srgbClr val="FFFFFF"/>
              </a:solidFill>
              <a:round/>
              <a:headEnd/>
              <a:tailEnd/>
            </a:ln>
            <a:effectLst>
              <a:outerShdw dist="45791" dir="3378596" algn="ctr" rotWithShape="0">
                <a:srgbClr val="001D3A">
                  <a:alpha val="50000"/>
                </a:srgbClr>
              </a:outerShdw>
            </a:effectLst>
          </p:spPr>
          <p:txBody>
            <a:bodyPr wrap="none" anchor="ctr"/>
            <a:lstStyle/>
            <a:p>
              <a:pPr eaLnBrk="0" hangingPunct="0">
                <a:defRPr/>
              </a:pPr>
              <a:endParaRPr lang="en-US" altLang="zh-CN" sz="1500">
                <a:solidFill>
                  <a:schemeClr val="tx2"/>
                </a:solidFill>
                <a:effectLst>
                  <a:outerShdw blurRad="38100" dist="38100" dir="2700000" algn="tl">
                    <a:srgbClr val="000000"/>
                  </a:outerShdw>
                </a:effectLst>
                <a:latin typeface="Verdana" pitchFamily="34" charset="0"/>
              </a:endParaRPr>
            </a:p>
          </p:txBody>
        </p:sp>
        <p:sp>
          <p:nvSpPr>
            <p:cNvPr id="13" name="Rectangle 8"/>
            <p:cNvSpPr>
              <a:spLocks noChangeArrowheads="1"/>
            </p:cNvSpPr>
            <p:nvPr/>
          </p:nvSpPr>
          <p:spPr bwMode="auto">
            <a:xfrm>
              <a:off x="3243" y="2502"/>
              <a:ext cx="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buClr>
                  <a:schemeClr val="bg2"/>
                </a:buClr>
                <a:buSzPct val="60000"/>
                <a:buFont typeface="Wingdings" panose="05000000000000000000" pitchFamily="2" charset="2"/>
                <a:buNone/>
              </a:pPr>
              <a:r>
                <a:rPr lang="zh-CN" altLang="en-US" sz="1200">
                  <a:solidFill>
                    <a:schemeClr val="tx1"/>
                  </a:solidFill>
                  <a:latin typeface="黑体" panose="02010609060101010101" pitchFamily="49" charset="-122"/>
                </a:rPr>
                <a:t>迭代</a:t>
              </a:r>
              <a:r>
                <a:rPr lang="en-US" altLang="zh-CN" sz="1200">
                  <a:solidFill>
                    <a:schemeClr val="tx1"/>
                  </a:solidFill>
                  <a:latin typeface="黑体" panose="02010609060101010101" pitchFamily="49" charset="-122"/>
                </a:rPr>
                <a:t>1</a:t>
              </a:r>
            </a:p>
          </p:txBody>
        </p:sp>
        <p:sp>
          <p:nvSpPr>
            <p:cNvPr id="14" name="Rectangle 9"/>
            <p:cNvSpPr>
              <a:spLocks noChangeArrowheads="1"/>
            </p:cNvSpPr>
            <p:nvPr/>
          </p:nvSpPr>
          <p:spPr bwMode="auto">
            <a:xfrm>
              <a:off x="4021" y="2502"/>
              <a:ext cx="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buClr>
                  <a:schemeClr val="bg2"/>
                </a:buClr>
                <a:buSzPct val="60000"/>
                <a:buFont typeface="Wingdings" panose="05000000000000000000" pitchFamily="2" charset="2"/>
                <a:buNone/>
              </a:pPr>
              <a:r>
                <a:rPr lang="zh-CN" altLang="en-US" sz="1200" dirty="0">
                  <a:solidFill>
                    <a:schemeClr val="tx1"/>
                  </a:solidFill>
                  <a:latin typeface="黑体" panose="02010609060101010101" pitchFamily="49" charset="-122"/>
                </a:rPr>
                <a:t>迭代</a:t>
              </a:r>
              <a:r>
                <a:rPr lang="en-US" altLang="zh-CN" sz="1200" dirty="0">
                  <a:solidFill>
                    <a:schemeClr val="tx1"/>
                  </a:solidFill>
                  <a:latin typeface="黑体" panose="02010609060101010101" pitchFamily="49" charset="-122"/>
                </a:rPr>
                <a:t>2</a:t>
              </a:r>
            </a:p>
          </p:txBody>
        </p:sp>
        <p:sp>
          <p:nvSpPr>
            <p:cNvPr id="15" name="Rectangle 10"/>
            <p:cNvSpPr>
              <a:spLocks noChangeArrowheads="1"/>
            </p:cNvSpPr>
            <p:nvPr/>
          </p:nvSpPr>
          <p:spPr bwMode="auto">
            <a:xfrm>
              <a:off x="4788" y="2502"/>
              <a:ext cx="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buClr>
                  <a:schemeClr val="bg2"/>
                </a:buClr>
                <a:buSzPct val="60000"/>
                <a:buFont typeface="Wingdings" panose="05000000000000000000" pitchFamily="2" charset="2"/>
                <a:buNone/>
              </a:pPr>
              <a:r>
                <a:rPr lang="zh-CN" altLang="en-US" sz="1200">
                  <a:solidFill>
                    <a:schemeClr val="tx1"/>
                  </a:solidFill>
                  <a:latin typeface="黑体" panose="02010609060101010101" pitchFamily="49" charset="-122"/>
                </a:rPr>
                <a:t>迭代</a:t>
              </a:r>
              <a:r>
                <a:rPr lang="en-US" altLang="zh-CN" sz="1200">
                  <a:solidFill>
                    <a:schemeClr val="tx1"/>
                  </a:solidFill>
                  <a:latin typeface="黑体" panose="02010609060101010101" pitchFamily="49" charset="-122"/>
                </a:rPr>
                <a:t>3</a:t>
              </a:r>
            </a:p>
          </p:txBody>
        </p:sp>
        <p:sp>
          <p:nvSpPr>
            <p:cNvPr id="16" name="Line 11"/>
            <p:cNvSpPr>
              <a:spLocks noChangeShapeType="1"/>
            </p:cNvSpPr>
            <p:nvPr/>
          </p:nvSpPr>
          <p:spPr bwMode="auto">
            <a:xfrm>
              <a:off x="3744" y="2614"/>
              <a:ext cx="273"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900"/>
            </a:p>
          </p:txBody>
        </p:sp>
        <p:sp>
          <p:nvSpPr>
            <p:cNvPr id="17" name="Line 12"/>
            <p:cNvSpPr>
              <a:spLocks noChangeShapeType="1"/>
            </p:cNvSpPr>
            <p:nvPr/>
          </p:nvSpPr>
          <p:spPr bwMode="auto">
            <a:xfrm>
              <a:off x="4604" y="2614"/>
              <a:ext cx="229"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900"/>
            </a:p>
          </p:txBody>
        </p:sp>
        <p:sp>
          <p:nvSpPr>
            <p:cNvPr id="18" name="Rectangle 13"/>
            <p:cNvSpPr>
              <a:spLocks noChangeArrowheads="1"/>
            </p:cNvSpPr>
            <p:nvPr/>
          </p:nvSpPr>
          <p:spPr bwMode="auto">
            <a:xfrm>
              <a:off x="3790" y="2528"/>
              <a:ext cx="15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2399"/>
            </a:p>
          </p:txBody>
        </p:sp>
        <p:sp>
          <p:nvSpPr>
            <p:cNvPr id="19" name="Rectangle 14"/>
            <p:cNvSpPr>
              <a:spLocks noChangeArrowheads="1"/>
            </p:cNvSpPr>
            <p:nvPr/>
          </p:nvSpPr>
          <p:spPr bwMode="auto">
            <a:xfrm>
              <a:off x="3719" y="2320"/>
              <a:ext cx="3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buClr>
                  <a:schemeClr val="bg2"/>
                </a:buClr>
                <a:buSzPct val="60000"/>
                <a:buFont typeface="Wingdings" panose="05000000000000000000" pitchFamily="2" charset="2"/>
                <a:buNone/>
              </a:pPr>
              <a:r>
                <a:rPr lang="zh-CN" altLang="en-US" sz="1050">
                  <a:solidFill>
                    <a:schemeClr val="tx1"/>
                  </a:solidFill>
                  <a:latin typeface="华文细黑" panose="02010600040101010101" pitchFamily="2" charset="-122"/>
                  <a:ea typeface="华文细黑" panose="02010600040101010101" pitchFamily="2" charset="-122"/>
                </a:rPr>
                <a:t>反馈</a:t>
              </a:r>
            </a:p>
          </p:txBody>
        </p:sp>
        <p:sp>
          <p:nvSpPr>
            <p:cNvPr id="20" name="Rectangle 15"/>
            <p:cNvSpPr>
              <a:spLocks noChangeArrowheads="1"/>
            </p:cNvSpPr>
            <p:nvPr/>
          </p:nvSpPr>
          <p:spPr bwMode="auto">
            <a:xfrm>
              <a:off x="4493" y="2320"/>
              <a:ext cx="3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buClr>
                  <a:schemeClr val="bg2"/>
                </a:buClr>
                <a:buSzPct val="60000"/>
                <a:buFont typeface="Wingdings" panose="05000000000000000000" pitchFamily="2" charset="2"/>
                <a:buNone/>
              </a:pPr>
              <a:r>
                <a:rPr lang="zh-CN" altLang="en-US" sz="1050">
                  <a:solidFill>
                    <a:schemeClr val="tx1"/>
                  </a:solidFill>
                  <a:latin typeface="华文细黑" panose="02010600040101010101" pitchFamily="2" charset="-122"/>
                  <a:ea typeface="华文细黑" panose="02010600040101010101" pitchFamily="2" charset="-122"/>
                </a:rPr>
                <a:t>反馈</a:t>
              </a:r>
            </a:p>
          </p:txBody>
        </p:sp>
        <p:sp>
          <p:nvSpPr>
            <p:cNvPr id="21" name="Line 16"/>
            <p:cNvSpPr>
              <a:spLocks noChangeShapeType="1"/>
            </p:cNvSpPr>
            <p:nvPr/>
          </p:nvSpPr>
          <p:spPr bwMode="auto">
            <a:xfrm>
              <a:off x="3742" y="2750"/>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900"/>
            </a:p>
          </p:txBody>
        </p:sp>
        <p:sp>
          <p:nvSpPr>
            <p:cNvPr id="22" name="Line 19"/>
            <p:cNvSpPr>
              <a:spLocks noChangeShapeType="1"/>
            </p:cNvSpPr>
            <p:nvPr/>
          </p:nvSpPr>
          <p:spPr bwMode="auto">
            <a:xfrm flipH="1">
              <a:off x="4513" y="2750"/>
              <a:ext cx="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900"/>
            </a:p>
          </p:txBody>
        </p:sp>
        <p:sp>
          <p:nvSpPr>
            <p:cNvPr id="24" name="Line 21"/>
            <p:cNvSpPr>
              <a:spLocks noChangeShapeType="1"/>
            </p:cNvSpPr>
            <p:nvPr/>
          </p:nvSpPr>
          <p:spPr bwMode="auto">
            <a:xfrm flipH="1">
              <a:off x="5239" y="2750"/>
              <a:ext cx="2"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900"/>
            </a:p>
          </p:txBody>
        </p:sp>
        <p:grpSp>
          <p:nvGrpSpPr>
            <p:cNvPr id="25" name="Group 67"/>
            <p:cNvGrpSpPr>
              <a:grpSpLocks/>
            </p:cNvGrpSpPr>
            <p:nvPr/>
          </p:nvGrpSpPr>
          <p:grpSpPr bwMode="auto">
            <a:xfrm>
              <a:off x="5012" y="2888"/>
              <a:ext cx="525" cy="729"/>
              <a:chOff x="3072" y="2355"/>
              <a:chExt cx="1028" cy="1425"/>
            </a:xfrm>
          </p:grpSpPr>
          <p:grpSp>
            <p:nvGrpSpPr>
              <p:cNvPr id="38" name="Group 68"/>
              <p:cNvGrpSpPr>
                <a:grpSpLocks/>
              </p:cNvGrpSpPr>
              <p:nvPr/>
            </p:nvGrpSpPr>
            <p:grpSpPr bwMode="auto">
              <a:xfrm>
                <a:off x="3072" y="2355"/>
                <a:ext cx="959" cy="958"/>
                <a:chOff x="2017" y="1755"/>
                <a:chExt cx="1679" cy="1679"/>
              </a:xfrm>
            </p:grpSpPr>
            <p:sp>
              <p:nvSpPr>
                <p:cNvPr id="41" name="Oval 69"/>
                <p:cNvSpPr>
                  <a:spLocks noChangeArrowheads="1"/>
                </p:cNvSpPr>
                <p:nvPr/>
              </p:nvSpPr>
              <p:spPr bwMode="gray">
                <a:xfrm>
                  <a:off x="2017" y="1755"/>
                  <a:ext cx="1679" cy="1679"/>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sz="900">
                    <a:ea typeface="黑体" pitchFamily="2" charset="-122"/>
                  </a:endParaRPr>
                </a:p>
              </p:txBody>
            </p:sp>
            <p:sp>
              <p:nvSpPr>
                <p:cNvPr id="42" name="Freeform 70"/>
                <p:cNvSpPr>
                  <a:spLocks/>
                </p:cNvSpPr>
                <p:nvPr/>
              </p:nvSpPr>
              <p:spPr bwMode="gray">
                <a:xfrm>
                  <a:off x="2208" y="1782"/>
                  <a:ext cx="1295" cy="63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sz="900">
                    <a:ea typeface="黑体" pitchFamily="2" charset="-122"/>
                  </a:endParaRPr>
                </a:p>
              </p:txBody>
            </p:sp>
          </p:grpSp>
          <p:sp>
            <p:nvSpPr>
              <p:cNvPr id="39" name="Text Box 71"/>
              <p:cNvSpPr txBox="1">
                <a:spLocks noChangeArrowheads="1"/>
              </p:cNvSpPr>
              <p:nvPr/>
            </p:nvSpPr>
            <p:spPr bwMode="gray">
              <a:xfrm>
                <a:off x="3121" y="2813"/>
                <a:ext cx="864" cy="532"/>
              </a:xfrm>
              <a:prstGeom prst="rect">
                <a:avLst/>
              </a:prstGeom>
              <a:noFill/>
              <a:ln w="9525">
                <a:noFill/>
                <a:miter lim="800000"/>
                <a:headEnd/>
                <a:tailEnd/>
              </a:ln>
              <a:effectLst/>
            </p:spPr>
            <p:txBody>
              <a:bodyPr>
                <a:spAutoFit/>
              </a:bodyPr>
              <a:lstStyle/>
              <a:p>
                <a:pPr eaLnBrk="0" hangingPunct="0">
                  <a:defRPr/>
                </a:pPr>
                <a:endParaRPr lang="en-US" altLang="zh-CN" sz="1500">
                  <a:solidFill>
                    <a:srgbClr val="FFFFFF"/>
                  </a:solidFill>
                  <a:effectLst>
                    <a:outerShdw blurRad="38100" dist="38100" dir="2700000" algn="tl">
                      <a:srgbClr val="C0C0C0"/>
                    </a:outerShdw>
                  </a:effectLst>
                  <a:latin typeface="Arial" pitchFamily="34" charset="0"/>
                </a:endParaRPr>
              </a:p>
            </p:txBody>
          </p:sp>
          <p:sp>
            <p:nvSpPr>
              <p:cNvPr id="40" name="Oval 72"/>
              <p:cNvSpPr>
                <a:spLocks noChangeArrowheads="1"/>
              </p:cNvSpPr>
              <p:nvPr/>
            </p:nvSpPr>
            <p:spPr bwMode="gray">
              <a:xfrm>
                <a:off x="3105" y="3504"/>
                <a:ext cx="995" cy="276"/>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1350">
                  <a:solidFill>
                    <a:schemeClr val="tx1"/>
                  </a:solidFill>
                  <a:latin typeface="Arial" panose="020B0604020202020204" pitchFamily="34" charset="0"/>
                  <a:ea typeface="宋体" panose="02010600030101010101" pitchFamily="2" charset="-122"/>
                </a:endParaRPr>
              </a:p>
            </p:txBody>
          </p:sp>
        </p:grpSp>
        <p:grpSp>
          <p:nvGrpSpPr>
            <p:cNvPr id="26" name="Group 80"/>
            <p:cNvGrpSpPr>
              <a:grpSpLocks/>
            </p:cNvGrpSpPr>
            <p:nvPr/>
          </p:nvGrpSpPr>
          <p:grpSpPr bwMode="auto">
            <a:xfrm>
              <a:off x="4355" y="3068"/>
              <a:ext cx="385" cy="499"/>
              <a:chOff x="3072" y="2448"/>
              <a:chExt cx="1028" cy="1332"/>
            </a:xfrm>
          </p:grpSpPr>
          <p:grpSp>
            <p:nvGrpSpPr>
              <p:cNvPr id="33" name="Group 81"/>
              <p:cNvGrpSpPr>
                <a:grpSpLocks/>
              </p:cNvGrpSpPr>
              <p:nvPr/>
            </p:nvGrpSpPr>
            <p:grpSpPr bwMode="auto">
              <a:xfrm>
                <a:off x="3072" y="2448"/>
                <a:ext cx="960" cy="958"/>
                <a:chOff x="2016" y="1920"/>
                <a:chExt cx="1680" cy="1680"/>
              </a:xfrm>
            </p:grpSpPr>
            <p:sp>
              <p:nvSpPr>
                <p:cNvPr id="36" name="Oval 82"/>
                <p:cNvSpPr>
                  <a:spLocks noChangeArrowheads="1"/>
                </p:cNvSpPr>
                <p:nvPr/>
              </p:nvSpPr>
              <p:spPr bwMode="gray">
                <a:xfrm>
                  <a:off x="2016" y="1920"/>
                  <a:ext cx="1682" cy="1681"/>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sz="900">
                    <a:ea typeface="黑体" pitchFamily="2" charset="-122"/>
                  </a:endParaRPr>
                </a:p>
              </p:txBody>
            </p:sp>
            <p:sp>
              <p:nvSpPr>
                <p:cNvPr id="37" name="Freeform 83"/>
                <p:cNvSpPr>
                  <a:spLocks/>
                </p:cNvSpPr>
                <p:nvPr/>
              </p:nvSpPr>
              <p:spPr bwMode="gray">
                <a:xfrm>
                  <a:off x="2208" y="1948"/>
                  <a:ext cx="1308" cy="632"/>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sz="900">
                    <a:ea typeface="黑体" pitchFamily="2" charset="-122"/>
                  </a:endParaRPr>
                </a:p>
              </p:txBody>
            </p:sp>
          </p:grpSp>
          <p:sp>
            <p:nvSpPr>
              <p:cNvPr id="34" name="Text Box 84"/>
              <p:cNvSpPr txBox="1">
                <a:spLocks noChangeArrowheads="1"/>
              </p:cNvSpPr>
              <p:nvPr/>
            </p:nvSpPr>
            <p:spPr bwMode="gray">
              <a:xfrm>
                <a:off x="3120" y="2907"/>
                <a:ext cx="865" cy="725"/>
              </a:xfrm>
              <a:prstGeom prst="rect">
                <a:avLst/>
              </a:prstGeom>
              <a:noFill/>
              <a:ln w="9525">
                <a:noFill/>
                <a:miter lim="800000"/>
                <a:headEnd/>
                <a:tailEnd/>
              </a:ln>
              <a:effectLst/>
            </p:spPr>
            <p:txBody>
              <a:bodyPr>
                <a:spAutoFit/>
              </a:bodyPr>
              <a:lstStyle/>
              <a:p>
                <a:pPr eaLnBrk="0" hangingPunct="0">
                  <a:defRPr/>
                </a:pPr>
                <a:endParaRPr lang="en-US" altLang="zh-CN" sz="1500">
                  <a:solidFill>
                    <a:srgbClr val="FFFFFF"/>
                  </a:solidFill>
                  <a:effectLst>
                    <a:outerShdw blurRad="38100" dist="38100" dir="2700000" algn="tl">
                      <a:srgbClr val="C0C0C0"/>
                    </a:outerShdw>
                  </a:effectLst>
                  <a:latin typeface="Arial" pitchFamily="34" charset="0"/>
                </a:endParaRPr>
              </a:p>
            </p:txBody>
          </p:sp>
          <p:sp>
            <p:nvSpPr>
              <p:cNvPr id="35" name="Oval 85"/>
              <p:cNvSpPr>
                <a:spLocks noChangeArrowheads="1"/>
              </p:cNvSpPr>
              <p:nvPr/>
            </p:nvSpPr>
            <p:spPr bwMode="gray">
              <a:xfrm>
                <a:off x="3105" y="3504"/>
                <a:ext cx="995" cy="276"/>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1350">
                  <a:solidFill>
                    <a:schemeClr val="tx1"/>
                  </a:solidFill>
                  <a:latin typeface="Arial" panose="020B0604020202020204" pitchFamily="34" charset="0"/>
                  <a:ea typeface="宋体" panose="02010600030101010101" pitchFamily="2" charset="-122"/>
                </a:endParaRPr>
              </a:p>
            </p:txBody>
          </p:sp>
        </p:grpSp>
        <p:grpSp>
          <p:nvGrpSpPr>
            <p:cNvPr id="27" name="Group 86"/>
            <p:cNvGrpSpPr>
              <a:grpSpLocks/>
            </p:cNvGrpSpPr>
            <p:nvPr/>
          </p:nvGrpSpPr>
          <p:grpSpPr bwMode="auto">
            <a:xfrm>
              <a:off x="3606" y="3205"/>
              <a:ext cx="280" cy="397"/>
              <a:chOff x="3072" y="2448"/>
              <a:chExt cx="1028" cy="1455"/>
            </a:xfrm>
          </p:grpSpPr>
          <p:grpSp>
            <p:nvGrpSpPr>
              <p:cNvPr id="28" name="Group 87"/>
              <p:cNvGrpSpPr>
                <a:grpSpLocks/>
              </p:cNvGrpSpPr>
              <p:nvPr/>
            </p:nvGrpSpPr>
            <p:grpSpPr bwMode="auto">
              <a:xfrm>
                <a:off x="3072" y="2448"/>
                <a:ext cx="960" cy="958"/>
                <a:chOff x="2016" y="1920"/>
                <a:chExt cx="1680" cy="1680"/>
              </a:xfrm>
            </p:grpSpPr>
            <p:sp>
              <p:nvSpPr>
                <p:cNvPr id="31" name="Oval 88"/>
                <p:cNvSpPr>
                  <a:spLocks noChangeArrowheads="1"/>
                </p:cNvSpPr>
                <p:nvPr/>
              </p:nvSpPr>
              <p:spPr bwMode="gray">
                <a:xfrm>
                  <a:off x="2016" y="1920"/>
                  <a:ext cx="1677" cy="1679"/>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sz="900">
                    <a:ea typeface="黑体" pitchFamily="2" charset="-122"/>
                  </a:endParaRPr>
                </a:p>
              </p:txBody>
            </p:sp>
            <p:sp>
              <p:nvSpPr>
                <p:cNvPr id="32" name="Freeform 89"/>
                <p:cNvSpPr>
                  <a:spLocks/>
                </p:cNvSpPr>
                <p:nvPr/>
              </p:nvSpPr>
              <p:spPr bwMode="gray">
                <a:xfrm>
                  <a:off x="2209" y="1946"/>
                  <a:ext cx="1291" cy="637"/>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sz="900">
                    <a:ea typeface="黑体" pitchFamily="2" charset="-122"/>
                  </a:endParaRPr>
                </a:p>
              </p:txBody>
            </p:sp>
          </p:grpSp>
          <p:sp>
            <p:nvSpPr>
              <p:cNvPr id="29" name="Text Box 90"/>
              <p:cNvSpPr txBox="1">
                <a:spLocks noChangeArrowheads="1"/>
              </p:cNvSpPr>
              <p:nvPr/>
            </p:nvSpPr>
            <p:spPr bwMode="gray">
              <a:xfrm>
                <a:off x="3120" y="2907"/>
                <a:ext cx="866" cy="996"/>
              </a:xfrm>
              <a:prstGeom prst="rect">
                <a:avLst/>
              </a:prstGeom>
              <a:noFill/>
              <a:ln w="9525">
                <a:noFill/>
                <a:miter lim="800000"/>
                <a:headEnd/>
                <a:tailEnd/>
              </a:ln>
              <a:effectLst/>
            </p:spPr>
            <p:txBody>
              <a:bodyPr>
                <a:spAutoFit/>
              </a:bodyPr>
              <a:lstStyle/>
              <a:p>
                <a:pPr eaLnBrk="0" hangingPunct="0">
                  <a:defRPr/>
                </a:pPr>
                <a:endParaRPr lang="en-US" altLang="zh-CN" sz="1500">
                  <a:solidFill>
                    <a:srgbClr val="FFFFFF"/>
                  </a:solidFill>
                  <a:effectLst>
                    <a:outerShdw blurRad="38100" dist="38100" dir="2700000" algn="tl">
                      <a:srgbClr val="C0C0C0"/>
                    </a:outerShdw>
                  </a:effectLst>
                  <a:latin typeface="Arial" pitchFamily="34" charset="0"/>
                </a:endParaRPr>
              </a:p>
            </p:txBody>
          </p:sp>
          <p:sp>
            <p:nvSpPr>
              <p:cNvPr id="30" name="Oval 91"/>
              <p:cNvSpPr>
                <a:spLocks noChangeArrowheads="1"/>
              </p:cNvSpPr>
              <p:nvPr/>
            </p:nvSpPr>
            <p:spPr bwMode="gray">
              <a:xfrm>
                <a:off x="3105" y="3504"/>
                <a:ext cx="995" cy="276"/>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1350">
                  <a:solidFill>
                    <a:schemeClr val="tx1"/>
                  </a:solidFill>
                  <a:latin typeface="Arial" panose="020B0604020202020204" pitchFamily="34" charset="0"/>
                  <a:ea typeface="宋体" panose="02010600030101010101" pitchFamily="2" charset="-122"/>
                </a:endParaRPr>
              </a:p>
            </p:txBody>
          </p:sp>
        </p:grpSp>
      </p:grpSp>
    </p:spTree>
    <p:extLst>
      <p:ext uri="{BB962C8B-B14F-4D97-AF65-F5344CB8AC3E}">
        <p14:creationId xmlns:p14="http://schemas.microsoft.com/office/powerpoint/2010/main" val="272291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F320F0D4-6975-4DD7-ADCB-3AB420CBEAC6}"/>
              </a:ext>
            </a:extLst>
          </p:cNvPr>
          <p:cNvSpPr txBox="1">
            <a:spLocks noGrp="1"/>
          </p:cNvSpPr>
          <p:nvPr>
            <p:ph type="title"/>
          </p:nvPr>
        </p:nvSpPr>
        <p:spPr>
          <a:xfrm>
            <a:off x="323528" y="404664"/>
            <a:ext cx="2122170" cy="544195"/>
          </a:xfrm>
          <a:prstGeom prst="rect">
            <a:avLst/>
          </a:prstGeom>
        </p:spPr>
        <p:txBody>
          <a:bodyPr vert="horz" wrap="square" lIns="0" tIns="12700" rIns="0" bIns="0" rtlCol="0">
            <a:spAutoFit/>
          </a:bodyPr>
          <a:lstStyle/>
          <a:p>
            <a:pPr marL="12700">
              <a:lnSpc>
                <a:spcPct val="100000"/>
              </a:lnSpc>
              <a:spcBef>
                <a:spcPts val="100"/>
              </a:spcBef>
            </a:pPr>
            <a:r>
              <a:rPr sz="3400" spc="-5" dirty="0">
                <a:solidFill>
                  <a:srgbClr val="990000"/>
                </a:solidFill>
              </a:rPr>
              <a:t>Sprin</a:t>
            </a:r>
            <a:r>
              <a:rPr sz="3400" dirty="0">
                <a:solidFill>
                  <a:srgbClr val="990000"/>
                </a:solidFill>
              </a:rPr>
              <a:t>t周期</a:t>
            </a:r>
            <a:endParaRPr sz="3400" dirty="0"/>
          </a:p>
        </p:txBody>
      </p:sp>
      <p:graphicFrame>
        <p:nvGraphicFramePr>
          <p:cNvPr id="5" name="object 4">
            <a:extLst>
              <a:ext uri="{FF2B5EF4-FFF2-40B4-BE49-F238E27FC236}">
                <a16:creationId xmlns:a16="http://schemas.microsoft.com/office/drawing/2014/main" id="{DDBFDFD7-E91A-4E5F-906C-0B6BDA2FD689}"/>
              </a:ext>
            </a:extLst>
          </p:cNvPr>
          <p:cNvGraphicFramePr>
            <a:graphicFrameLocks noGrp="1"/>
          </p:cNvGraphicFramePr>
          <p:nvPr>
            <p:extLst>
              <p:ext uri="{D42A27DB-BD31-4B8C-83A1-F6EECF244321}">
                <p14:modId xmlns:p14="http://schemas.microsoft.com/office/powerpoint/2010/main" val="1724358361"/>
              </p:ext>
            </p:extLst>
          </p:nvPr>
        </p:nvGraphicFramePr>
        <p:xfrm>
          <a:off x="323528" y="1340768"/>
          <a:ext cx="8568952" cy="4536503"/>
        </p:xfrm>
        <a:graphic>
          <a:graphicData uri="http://schemas.openxmlformats.org/drawingml/2006/table">
            <a:tbl>
              <a:tblPr firstRow="1" bandRow="1">
                <a:tableStyleId>{2D5ABB26-0587-4C30-8999-92F81FD0307C}</a:tableStyleId>
              </a:tblPr>
              <a:tblGrid>
                <a:gridCol w="2441698">
                  <a:extLst>
                    <a:ext uri="{9D8B030D-6E8A-4147-A177-3AD203B41FA5}">
                      <a16:colId xmlns:a16="http://schemas.microsoft.com/office/drawing/2014/main" val="20000"/>
                    </a:ext>
                  </a:extLst>
                </a:gridCol>
                <a:gridCol w="1571069">
                  <a:extLst>
                    <a:ext uri="{9D8B030D-6E8A-4147-A177-3AD203B41FA5}">
                      <a16:colId xmlns:a16="http://schemas.microsoft.com/office/drawing/2014/main" val="20001"/>
                    </a:ext>
                  </a:extLst>
                </a:gridCol>
                <a:gridCol w="1402151">
                  <a:extLst>
                    <a:ext uri="{9D8B030D-6E8A-4147-A177-3AD203B41FA5}">
                      <a16:colId xmlns:a16="http://schemas.microsoft.com/office/drawing/2014/main" val="20002"/>
                    </a:ext>
                  </a:extLst>
                </a:gridCol>
                <a:gridCol w="1447873">
                  <a:extLst>
                    <a:ext uri="{9D8B030D-6E8A-4147-A177-3AD203B41FA5}">
                      <a16:colId xmlns:a16="http://schemas.microsoft.com/office/drawing/2014/main" val="20003"/>
                    </a:ext>
                  </a:extLst>
                </a:gridCol>
                <a:gridCol w="1706161">
                  <a:extLst>
                    <a:ext uri="{9D8B030D-6E8A-4147-A177-3AD203B41FA5}">
                      <a16:colId xmlns:a16="http://schemas.microsoft.com/office/drawing/2014/main" val="20004"/>
                    </a:ext>
                  </a:extLst>
                </a:gridCol>
              </a:tblGrid>
              <a:tr h="410991">
                <a:tc>
                  <a:txBody>
                    <a:bodyPr/>
                    <a:lstStyle/>
                    <a:p>
                      <a:pPr>
                        <a:lnSpc>
                          <a:spcPct val="100000"/>
                        </a:lnSpc>
                      </a:pPr>
                      <a:endParaRPr sz="1700">
                        <a:latin typeface="Times New Roman"/>
                        <a:cs typeface="Times New Roman"/>
                      </a:endParaRPr>
                    </a:p>
                  </a:txBody>
                  <a:tcPr marL="0" marR="0" marT="0" marB="0">
                    <a:lnB w="76200">
                      <a:solidFill>
                        <a:srgbClr val="FFFFFF"/>
                      </a:solidFill>
                      <a:prstDash val="solid"/>
                    </a:lnB>
                    <a:solidFill>
                      <a:srgbClr val="003A90"/>
                    </a:solidFill>
                  </a:tcPr>
                </a:tc>
                <a:tc>
                  <a:txBody>
                    <a:bodyPr/>
                    <a:lstStyle/>
                    <a:p>
                      <a:pPr marR="177165" algn="ctr">
                        <a:lnSpc>
                          <a:spcPct val="100000"/>
                        </a:lnSpc>
                        <a:spcBef>
                          <a:spcPts val="855"/>
                        </a:spcBef>
                      </a:pPr>
                      <a:r>
                        <a:rPr sz="1800" b="1" spc="-5" dirty="0">
                          <a:solidFill>
                            <a:srgbClr val="FFFFFF"/>
                          </a:solidFill>
                          <a:latin typeface="Arial"/>
                          <a:cs typeface="Arial"/>
                        </a:rPr>
                        <a:t>1</a:t>
                      </a:r>
                      <a:r>
                        <a:rPr sz="1800" b="1" dirty="0">
                          <a:solidFill>
                            <a:srgbClr val="FFFFFF"/>
                          </a:solidFill>
                          <a:latin typeface="Microsoft JhengHei"/>
                          <a:cs typeface="Microsoft JhengHei"/>
                        </a:rPr>
                        <a:t>周</a:t>
                      </a:r>
                      <a:endParaRPr sz="1800">
                        <a:latin typeface="Microsoft JhengHei"/>
                        <a:cs typeface="Microsoft JhengHei"/>
                      </a:endParaRPr>
                    </a:p>
                  </a:txBody>
                  <a:tcPr marL="0" marR="0" marT="108585" marB="0">
                    <a:lnB w="76200">
                      <a:solidFill>
                        <a:srgbClr val="FFFFFF"/>
                      </a:solidFill>
                      <a:prstDash val="solid"/>
                    </a:lnB>
                    <a:solidFill>
                      <a:srgbClr val="003A90"/>
                    </a:solidFill>
                  </a:tcPr>
                </a:tc>
                <a:tc>
                  <a:txBody>
                    <a:bodyPr/>
                    <a:lstStyle/>
                    <a:p>
                      <a:pPr marR="94615" algn="ctr">
                        <a:lnSpc>
                          <a:spcPct val="100000"/>
                        </a:lnSpc>
                        <a:spcBef>
                          <a:spcPts val="855"/>
                        </a:spcBef>
                      </a:pPr>
                      <a:r>
                        <a:rPr sz="1800" b="1" spc="-5" dirty="0">
                          <a:solidFill>
                            <a:srgbClr val="FFFFFF"/>
                          </a:solidFill>
                          <a:latin typeface="Arial"/>
                          <a:cs typeface="Arial"/>
                        </a:rPr>
                        <a:t>2</a:t>
                      </a:r>
                      <a:r>
                        <a:rPr sz="1800" b="1" dirty="0">
                          <a:solidFill>
                            <a:srgbClr val="FFFFFF"/>
                          </a:solidFill>
                          <a:latin typeface="Microsoft JhengHei"/>
                          <a:cs typeface="Microsoft JhengHei"/>
                        </a:rPr>
                        <a:t>周</a:t>
                      </a:r>
                      <a:endParaRPr sz="1800">
                        <a:latin typeface="Microsoft JhengHei"/>
                        <a:cs typeface="Microsoft JhengHei"/>
                      </a:endParaRPr>
                    </a:p>
                  </a:txBody>
                  <a:tcPr marL="0" marR="0" marT="108585" marB="0">
                    <a:lnB w="76200">
                      <a:solidFill>
                        <a:srgbClr val="FFFFFF"/>
                      </a:solidFill>
                      <a:prstDash val="solid"/>
                    </a:lnB>
                    <a:solidFill>
                      <a:srgbClr val="003A90"/>
                    </a:solidFill>
                  </a:tcPr>
                </a:tc>
                <a:tc>
                  <a:txBody>
                    <a:bodyPr/>
                    <a:lstStyle/>
                    <a:p>
                      <a:pPr marL="58419" algn="ctr">
                        <a:lnSpc>
                          <a:spcPct val="100000"/>
                        </a:lnSpc>
                        <a:spcBef>
                          <a:spcPts val="855"/>
                        </a:spcBef>
                      </a:pPr>
                      <a:r>
                        <a:rPr sz="1800" b="1" spc="-5" dirty="0">
                          <a:solidFill>
                            <a:srgbClr val="FFFFFF"/>
                          </a:solidFill>
                          <a:latin typeface="Arial"/>
                          <a:cs typeface="Arial"/>
                        </a:rPr>
                        <a:t>3</a:t>
                      </a:r>
                      <a:r>
                        <a:rPr sz="1800" b="1" dirty="0">
                          <a:solidFill>
                            <a:srgbClr val="FFFFFF"/>
                          </a:solidFill>
                          <a:latin typeface="Microsoft JhengHei"/>
                          <a:cs typeface="Microsoft JhengHei"/>
                        </a:rPr>
                        <a:t>周</a:t>
                      </a:r>
                      <a:endParaRPr sz="1800">
                        <a:latin typeface="Microsoft JhengHei"/>
                        <a:cs typeface="Microsoft JhengHei"/>
                      </a:endParaRPr>
                    </a:p>
                  </a:txBody>
                  <a:tcPr marL="0" marR="0" marT="108585" marB="0">
                    <a:lnB w="76200">
                      <a:solidFill>
                        <a:srgbClr val="FFFFFF"/>
                      </a:solidFill>
                      <a:prstDash val="solid"/>
                    </a:lnB>
                    <a:solidFill>
                      <a:srgbClr val="003A90"/>
                    </a:solidFill>
                  </a:tcPr>
                </a:tc>
                <a:tc>
                  <a:txBody>
                    <a:bodyPr/>
                    <a:lstStyle/>
                    <a:p>
                      <a:pPr marL="64769" algn="ctr">
                        <a:lnSpc>
                          <a:spcPct val="100000"/>
                        </a:lnSpc>
                        <a:spcBef>
                          <a:spcPts val="855"/>
                        </a:spcBef>
                      </a:pPr>
                      <a:r>
                        <a:rPr sz="1800" b="1" spc="-5" dirty="0">
                          <a:solidFill>
                            <a:srgbClr val="FFFFFF"/>
                          </a:solidFill>
                          <a:latin typeface="Arial"/>
                          <a:cs typeface="Arial"/>
                        </a:rPr>
                        <a:t>4</a:t>
                      </a:r>
                      <a:r>
                        <a:rPr sz="1800" b="1" dirty="0">
                          <a:solidFill>
                            <a:srgbClr val="FFFFFF"/>
                          </a:solidFill>
                          <a:latin typeface="Microsoft JhengHei"/>
                          <a:cs typeface="Microsoft JhengHei"/>
                        </a:rPr>
                        <a:t>周</a:t>
                      </a:r>
                      <a:endParaRPr sz="1800">
                        <a:latin typeface="Microsoft JhengHei"/>
                        <a:cs typeface="Microsoft JhengHei"/>
                      </a:endParaRPr>
                    </a:p>
                  </a:txBody>
                  <a:tcPr marL="0" marR="0" marT="108585" marB="0">
                    <a:lnB w="76200">
                      <a:solidFill>
                        <a:srgbClr val="FFFFFF"/>
                      </a:solidFill>
                      <a:prstDash val="solid"/>
                    </a:lnB>
                    <a:solidFill>
                      <a:srgbClr val="003A90"/>
                    </a:solidFill>
                  </a:tcPr>
                </a:tc>
                <a:extLst>
                  <a:ext uri="{0D108BD9-81ED-4DB2-BD59-A6C34878D82A}">
                    <a16:rowId xmlns:a16="http://schemas.microsoft.com/office/drawing/2014/main" val="10000"/>
                  </a:ext>
                </a:extLst>
              </a:tr>
              <a:tr h="1378755">
                <a:tc>
                  <a:txBody>
                    <a:bodyPr/>
                    <a:lstStyle/>
                    <a:p>
                      <a:pPr marL="160655">
                        <a:lnSpc>
                          <a:spcPct val="100000"/>
                        </a:lnSpc>
                        <a:spcBef>
                          <a:spcPts val="330"/>
                        </a:spcBef>
                      </a:pPr>
                      <a:r>
                        <a:rPr sz="1800" spc="-5" dirty="0">
                          <a:latin typeface="Arial"/>
                          <a:cs typeface="Arial"/>
                        </a:rPr>
                        <a:t>Scrum</a:t>
                      </a:r>
                      <a:r>
                        <a:rPr sz="1800" spc="-5" dirty="0">
                          <a:latin typeface="SimSun"/>
                          <a:cs typeface="SimSun"/>
                        </a:rPr>
                        <a:t>的事务性成本</a:t>
                      </a:r>
                      <a:endParaRPr sz="1800">
                        <a:latin typeface="SimSun"/>
                        <a:cs typeface="SimSun"/>
                      </a:endParaRPr>
                    </a:p>
                    <a:p>
                      <a:pPr marL="376555">
                        <a:lnSpc>
                          <a:spcPts val="2120"/>
                        </a:lnSpc>
                        <a:spcBef>
                          <a:spcPts val="85"/>
                        </a:spcBef>
                      </a:pPr>
                      <a:r>
                        <a:rPr sz="1800" dirty="0">
                          <a:latin typeface="SimSun"/>
                          <a:cs typeface="SimSun"/>
                        </a:rPr>
                        <a:t>（整个项目花在</a:t>
                      </a:r>
                      <a:endParaRPr sz="1800">
                        <a:latin typeface="SimSun"/>
                        <a:cs typeface="SimSun"/>
                      </a:endParaRPr>
                    </a:p>
                    <a:p>
                      <a:pPr marL="262255" marR="271780" indent="-70485">
                        <a:lnSpc>
                          <a:spcPts val="2160"/>
                        </a:lnSpc>
                        <a:spcBef>
                          <a:spcPts val="30"/>
                        </a:spcBef>
                      </a:pPr>
                      <a:r>
                        <a:rPr sz="1800" dirty="0">
                          <a:latin typeface="Arial"/>
                          <a:cs typeface="Arial"/>
                        </a:rPr>
                        <a:t>Sprint</a:t>
                      </a:r>
                      <a:r>
                        <a:rPr sz="1800" dirty="0">
                          <a:latin typeface="SimSun"/>
                          <a:cs typeface="SimSun"/>
                        </a:rPr>
                        <a:t>计划，回顾， 评审的时间总和）</a:t>
                      </a:r>
                      <a:endParaRPr sz="1800">
                        <a:latin typeface="SimSun"/>
                        <a:cs typeface="SimSun"/>
                      </a:endParaRPr>
                    </a:p>
                  </a:txBody>
                  <a:tcPr marL="0" marR="0" marT="41910" marB="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dirty="0">
                        <a:latin typeface="Times New Roman"/>
                        <a:cs typeface="Times New Roman"/>
                      </a:endParaRPr>
                    </a:p>
                    <a:p>
                      <a:pPr marR="177165" algn="ctr">
                        <a:lnSpc>
                          <a:spcPct val="100000"/>
                        </a:lnSpc>
                        <a:spcBef>
                          <a:spcPts val="1500"/>
                        </a:spcBef>
                      </a:pPr>
                      <a:r>
                        <a:rPr sz="1800" dirty="0">
                          <a:latin typeface="SimSun"/>
                          <a:cs typeface="SimSun"/>
                        </a:rPr>
                        <a:t>最高</a:t>
                      </a:r>
                    </a:p>
                  </a:txBody>
                  <a:tcPr marL="0" marR="0" marT="0" marB="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a:latin typeface="Times New Roman"/>
                        <a:cs typeface="Times New Roman"/>
                      </a:endParaRPr>
                    </a:p>
                    <a:p>
                      <a:pPr marR="94615" algn="ctr">
                        <a:lnSpc>
                          <a:spcPct val="100000"/>
                        </a:lnSpc>
                        <a:spcBef>
                          <a:spcPts val="1500"/>
                        </a:spcBef>
                      </a:pPr>
                      <a:r>
                        <a:rPr sz="1800" dirty="0">
                          <a:latin typeface="SimSun"/>
                          <a:cs typeface="SimSun"/>
                        </a:rPr>
                        <a:t>中</a:t>
                      </a:r>
                      <a:endParaRPr sz="1800">
                        <a:latin typeface="SimSun"/>
                        <a:cs typeface="SimSun"/>
                      </a:endParaRPr>
                    </a:p>
                  </a:txBody>
                  <a:tcPr marL="0" marR="0" marT="0" marB="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a:latin typeface="Times New Roman"/>
                        <a:cs typeface="Times New Roman"/>
                      </a:endParaRPr>
                    </a:p>
                    <a:p>
                      <a:pPr marL="59055" algn="ctr">
                        <a:lnSpc>
                          <a:spcPct val="100000"/>
                        </a:lnSpc>
                        <a:spcBef>
                          <a:spcPts val="1500"/>
                        </a:spcBef>
                      </a:pPr>
                      <a:r>
                        <a:rPr sz="1800" dirty="0">
                          <a:latin typeface="SimSun"/>
                          <a:cs typeface="SimSun"/>
                        </a:rPr>
                        <a:t>低</a:t>
                      </a:r>
                      <a:endParaRPr sz="1800">
                        <a:latin typeface="SimSun"/>
                        <a:cs typeface="SimSun"/>
                      </a:endParaRPr>
                    </a:p>
                  </a:txBody>
                  <a:tcPr marL="0" marR="0" marT="0" marB="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a:latin typeface="Times New Roman"/>
                        <a:cs typeface="Times New Roman"/>
                      </a:endParaRPr>
                    </a:p>
                    <a:p>
                      <a:pPr marL="66040" algn="ctr">
                        <a:lnSpc>
                          <a:spcPct val="100000"/>
                        </a:lnSpc>
                        <a:spcBef>
                          <a:spcPts val="1500"/>
                        </a:spcBef>
                      </a:pPr>
                      <a:r>
                        <a:rPr sz="1800" dirty="0">
                          <a:latin typeface="SimSun"/>
                          <a:cs typeface="SimSun"/>
                        </a:rPr>
                        <a:t>最低</a:t>
                      </a:r>
                      <a:endParaRPr sz="1800">
                        <a:latin typeface="SimSun"/>
                        <a:cs typeface="SimSun"/>
                      </a:endParaRPr>
                    </a:p>
                  </a:txBody>
                  <a:tcPr marL="0" marR="0" marT="0" marB="0">
                    <a:lnT w="76200">
                      <a:solidFill>
                        <a:srgbClr val="FFFFFF"/>
                      </a:solidFill>
                      <a:prstDash val="solid"/>
                    </a:lnT>
                    <a:lnB w="76200">
                      <a:solidFill>
                        <a:srgbClr val="FFFFFF"/>
                      </a:solidFill>
                      <a:prstDash val="solid"/>
                    </a:lnB>
                    <a:solidFill>
                      <a:srgbClr val="B5D2FF"/>
                    </a:solidFill>
                  </a:tcPr>
                </a:tc>
                <a:extLst>
                  <a:ext uri="{0D108BD9-81ED-4DB2-BD59-A6C34878D82A}">
                    <a16:rowId xmlns:a16="http://schemas.microsoft.com/office/drawing/2014/main" val="10001"/>
                  </a:ext>
                </a:extLst>
              </a:tr>
              <a:tr h="410991">
                <a:tc>
                  <a:txBody>
                    <a:bodyPr/>
                    <a:lstStyle/>
                    <a:p>
                      <a:pPr marL="262255">
                        <a:lnSpc>
                          <a:spcPct val="100000"/>
                        </a:lnSpc>
                        <a:spcBef>
                          <a:spcPts val="855"/>
                        </a:spcBef>
                      </a:pPr>
                      <a:r>
                        <a:rPr sz="1800" dirty="0">
                          <a:latin typeface="SimSun"/>
                          <a:cs typeface="SimSun"/>
                        </a:rPr>
                        <a:t>对业务变化的响应</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ECEDED"/>
                    </a:solidFill>
                  </a:tcPr>
                </a:tc>
                <a:tc>
                  <a:txBody>
                    <a:bodyPr/>
                    <a:lstStyle/>
                    <a:p>
                      <a:pPr marR="177165" algn="ctr">
                        <a:lnSpc>
                          <a:spcPct val="100000"/>
                        </a:lnSpc>
                        <a:spcBef>
                          <a:spcPts val="855"/>
                        </a:spcBef>
                      </a:pPr>
                      <a:r>
                        <a:rPr sz="1800" dirty="0">
                          <a:latin typeface="SimSun"/>
                          <a:cs typeface="SimSun"/>
                        </a:rPr>
                        <a:t>最快</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ECEDED"/>
                    </a:solidFill>
                  </a:tcPr>
                </a:tc>
                <a:tc>
                  <a:txBody>
                    <a:bodyPr/>
                    <a:lstStyle/>
                    <a:p>
                      <a:pPr marR="94615" algn="ctr">
                        <a:lnSpc>
                          <a:spcPct val="100000"/>
                        </a:lnSpc>
                        <a:spcBef>
                          <a:spcPts val="855"/>
                        </a:spcBef>
                      </a:pPr>
                      <a:r>
                        <a:rPr sz="1800" dirty="0">
                          <a:latin typeface="SimSun"/>
                          <a:cs typeface="SimSun"/>
                        </a:rPr>
                        <a:t>一般</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ECEDED"/>
                    </a:solidFill>
                  </a:tcPr>
                </a:tc>
                <a:tc>
                  <a:txBody>
                    <a:bodyPr/>
                    <a:lstStyle/>
                    <a:p>
                      <a:pPr marL="59055" algn="ctr">
                        <a:lnSpc>
                          <a:spcPct val="100000"/>
                        </a:lnSpc>
                        <a:spcBef>
                          <a:spcPts val="855"/>
                        </a:spcBef>
                      </a:pPr>
                      <a:r>
                        <a:rPr sz="1800" dirty="0">
                          <a:latin typeface="SimSun"/>
                          <a:cs typeface="SimSun"/>
                        </a:rPr>
                        <a:t>慢</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ECEDED"/>
                    </a:solidFill>
                  </a:tcPr>
                </a:tc>
                <a:tc>
                  <a:txBody>
                    <a:bodyPr/>
                    <a:lstStyle/>
                    <a:p>
                      <a:pPr marL="66040" algn="ctr">
                        <a:lnSpc>
                          <a:spcPct val="100000"/>
                        </a:lnSpc>
                        <a:spcBef>
                          <a:spcPts val="855"/>
                        </a:spcBef>
                      </a:pPr>
                      <a:r>
                        <a:rPr sz="1800" dirty="0">
                          <a:latin typeface="SimSun"/>
                          <a:cs typeface="SimSun"/>
                        </a:rPr>
                        <a:t>最慢</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ECEDED"/>
                    </a:solidFill>
                  </a:tcPr>
                </a:tc>
                <a:extLst>
                  <a:ext uri="{0D108BD9-81ED-4DB2-BD59-A6C34878D82A}">
                    <a16:rowId xmlns:a16="http://schemas.microsoft.com/office/drawing/2014/main" val="10002"/>
                  </a:ext>
                </a:extLst>
              </a:tr>
              <a:tr h="410991">
                <a:tc>
                  <a:txBody>
                    <a:bodyPr/>
                    <a:lstStyle/>
                    <a:p>
                      <a:pPr marL="262255">
                        <a:lnSpc>
                          <a:spcPct val="100000"/>
                        </a:lnSpc>
                        <a:spcBef>
                          <a:spcPts val="855"/>
                        </a:spcBef>
                      </a:pPr>
                      <a:r>
                        <a:rPr sz="1800" dirty="0">
                          <a:latin typeface="SimSun"/>
                          <a:cs typeface="SimSun"/>
                        </a:rPr>
                        <a:t>团队问题的透明性</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B5D2FF"/>
                    </a:solidFill>
                  </a:tcPr>
                </a:tc>
                <a:tc>
                  <a:txBody>
                    <a:bodyPr/>
                    <a:lstStyle/>
                    <a:p>
                      <a:pPr marR="177165" algn="ctr">
                        <a:lnSpc>
                          <a:spcPct val="100000"/>
                        </a:lnSpc>
                        <a:spcBef>
                          <a:spcPts val="855"/>
                        </a:spcBef>
                      </a:pPr>
                      <a:r>
                        <a:rPr sz="1800" dirty="0">
                          <a:latin typeface="SimSun"/>
                          <a:cs typeface="SimSun"/>
                        </a:rPr>
                        <a:t>最高</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B5D2FF"/>
                    </a:solidFill>
                  </a:tcPr>
                </a:tc>
                <a:tc>
                  <a:txBody>
                    <a:bodyPr/>
                    <a:lstStyle/>
                    <a:p>
                      <a:pPr marR="94615" algn="ctr">
                        <a:lnSpc>
                          <a:spcPct val="100000"/>
                        </a:lnSpc>
                        <a:spcBef>
                          <a:spcPts val="855"/>
                        </a:spcBef>
                      </a:pPr>
                      <a:r>
                        <a:rPr sz="1800" dirty="0">
                          <a:latin typeface="SimSun"/>
                          <a:cs typeface="SimSun"/>
                        </a:rPr>
                        <a:t>中</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B5D2FF"/>
                    </a:solidFill>
                  </a:tcPr>
                </a:tc>
                <a:tc>
                  <a:txBody>
                    <a:bodyPr/>
                    <a:lstStyle/>
                    <a:p>
                      <a:pPr marL="59055" algn="ctr">
                        <a:lnSpc>
                          <a:spcPct val="100000"/>
                        </a:lnSpc>
                        <a:spcBef>
                          <a:spcPts val="855"/>
                        </a:spcBef>
                      </a:pPr>
                      <a:r>
                        <a:rPr sz="1800" dirty="0">
                          <a:latin typeface="SimSun"/>
                          <a:cs typeface="SimSun"/>
                        </a:rPr>
                        <a:t>低</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B5D2FF"/>
                    </a:solidFill>
                  </a:tcPr>
                </a:tc>
                <a:tc>
                  <a:txBody>
                    <a:bodyPr/>
                    <a:lstStyle/>
                    <a:p>
                      <a:pPr marL="66040" algn="ctr">
                        <a:lnSpc>
                          <a:spcPct val="100000"/>
                        </a:lnSpc>
                        <a:spcBef>
                          <a:spcPts val="855"/>
                        </a:spcBef>
                      </a:pPr>
                      <a:r>
                        <a:rPr sz="1800" dirty="0">
                          <a:latin typeface="SimSun"/>
                          <a:cs typeface="SimSun"/>
                        </a:rPr>
                        <a:t>最低</a:t>
                      </a:r>
                      <a:endParaRPr sz="1800">
                        <a:latin typeface="SimSun"/>
                        <a:cs typeface="SimSun"/>
                      </a:endParaRPr>
                    </a:p>
                  </a:txBody>
                  <a:tcPr marL="0" marR="0" marT="108585" marB="0">
                    <a:lnT w="76200">
                      <a:solidFill>
                        <a:srgbClr val="FFFFFF"/>
                      </a:solidFill>
                      <a:prstDash val="solid"/>
                    </a:lnT>
                    <a:lnB w="76200">
                      <a:solidFill>
                        <a:srgbClr val="FFFFFF"/>
                      </a:solidFill>
                      <a:prstDash val="solid"/>
                    </a:lnB>
                    <a:solidFill>
                      <a:srgbClr val="B5D2FF"/>
                    </a:solidFill>
                  </a:tcPr>
                </a:tc>
                <a:extLst>
                  <a:ext uri="{0D108BD9-81ED-4DB2-BD59-A6C34878D82A}">
                    <a16:rowId xmlns:a16="http://schemas.microsoft.com/office/drawing/2014/main" val="10003"/>
                  </a:ext>
                </a:extLst>
              </a:tr>
              <a:tr h="647499">
                <a:tc>
                  <a:txBody>
                    <a:bodyPr/>
                    <a:lstStyle/>
                    <a:p>
                      <a:pPr marL="1062355" marR="227965" indent="-914400">
                        <a:lnSpc>
                          <a:spcPts val="2080"/>
                        </a:lnSpc>
                        <a:spcBef>
                          <a:spcPts val="550"/>
                        </a:spcBef>
                      </a:pPr>
                      <a:r>
                        <a:rPr sz="1800" dirty="0">
                          <a:latin typeface="SimSun"/>
                          <a:cs typeface="SimSun"/>
                        </a:rPr>
                        <a:t>市场和用户的反馈周 期</a:t>
                      </a:r>
                      <a:endParaRPr sz="1800">
                        <a:latin typeface="SimSun"/>
                        <a:cs typeface="SimSun"/>
                      </a:endParaRPr>
                    </a:p>
                  </a:txBody>
                  <a:tcPr marL="0" marR="0" marT="69850" marB="0">
                    <a:lnT w="76200">
                      <a:solidFill>
                        <a:srgbClr val="FFFFFF"/>
                      </a:solidFill>
                      <a:prstDash val="solid"/>
                    </a:lnT>
                    <a:lnB w="76200">
                      <a:solidFill>
                        <a:srgbClr val="FFFFFF"/>
                      </a:solidFill>
                      <a:prstDash val="solid"/>
                    </a:lnB>
                    <a:solidFill>
                      <a:srgbClr val="ECEDED"/>
                    </a:solidFill>
                  </a:tcPr>
                </a:tc>
                <a:tc>
                  <a:txBody>
                    <a:bodyPr/>
                    <a:lstStyle/>
                    <a:p>
                      <a:pPr marR="177165" algn="ctr">
                        <a:lnSpc>
                          <a:spcPct val="100000"/>
                        </a:lnSpc>
                        <a:spcBef>
                          <a:spcPts val="1410"/>
                        </a:spcBef>
                      </a:pPr>
                      <a:r>
                        <a:rPr sz="1800" dirty="0">
                          <a:latin typeface="SimSun"/>
                          <a:cs typeface="SimSun"/>
                        </a:rPr>
                        <a:t>最短</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ECEDED"/>
                    </a:solidFill>
                  </a:tcPr>
                </a:tc>
                <a:tc>
                  <a:txBody>
                    <a:bodyPr/>
                    <a:lstStyle/>
                    <a:p>
                      <a:pPr marR="94615" algn="ctr">
                        <a:lnSpc>
                          <a:spcPct val="100000"/>
                        </a:lnSpc>
                        <a:spcBef>
                          <a:spcPts val="1410"/>
                        </a:spcBef>
                      </a:pPr>
                      <a:r>
                        <a:rPr sz="1800" dirty="0">
                          <a:latin typeface="SimSun"/>
                          <a:cs typeface="SimSun"/>
                        </a:rPr>
                        <a:t>中</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ECEDED"/>
                    </a:solidFill>
                  </a:tcPr>
                </a:tc>
                <a:tc>
                  <a:txBody>
                    <a:bodyPr/>
                    <a:lstStyle/>
                    <a:p>
                      <a:pPr marL="59055" algn="ctr">
                        <a:lnSpc>
                          <a:spcPct val="100000"/>
                        </a:lnSpc>
                        <a:spcBef>
                          <a:spcPts val="1410"/>
                        </a:spcBef>
                      </a:pPr>
                      <a:r>
                        <a:rPr sz="1800" dirty="0">
                          <a:latin typeface="SimSun"/>
                          <a:cs typeface="SimSun"/>
                        </a:rPr>
                        <a:t>长</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ECEDED"/>
                    </a:solidFill>
                  </a:tcPr>
                </a:tc>
                <a:tc>
                  <a:txBody>
                    <a:bodyPr/>
                    <a:lstStyle/>
                    <a:p>
                      <a:pPr marL="66040" algn="ctr">
                        <a:lnSpc>
                          <a:spcPct val="100000"/>
                        </a:lnSpc>
                        <a:spcBef>
                          <a:spcPts val="1410"/>
                        </a:spcBef>
                      </a:pPr>
                      <a:r>
                        <a:rPr sz="1800" dirty="0">
                          <a:latin typeface="SimSun"/>
                          <a:cs typeface="SimSun"/>
                        </a:rPr>
                        <a:t>最长</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ECEDED"/>
                    </a:solidFill>
                  </a:tcPr>
                </a:tc>
                <a:extLst>
                  <a:ext uri="{0D108BD9-81ED-4DB2-BD59-A6C34878D82A}">
                    <a16:rowId xmlns:a16="http://schemas.microsoft.com/office/drawing/2014/main" val="10004"/>
                  </a:ext>
                </a:extLst>
              </a:tr>
              <a:tr h="629096">
                <a:tc>
                  <a:txBody>
                    <a:bodyPr/>
                    <a:lstStyle/>
                    <a:p>
                      <a:pPr marR="79375" algn="ctr">
                        <a:lnSpc>
                          <a:spcPts val="2120"/>
                        </a:lnSpc>
                        <a:spcBef>
                          <a:spcPts val="415"/>
                        </a:spcBef>
                      </a:pPr>
                      <a:r>
                        <a:rPr sz="1800" spc="-5" dirty="0">
                          <a:latin typeface="SimSun"/>
                          <a:cs typeface="SimSun"/>
                        </a:rPr>
                        <a:t>团队容易陷入微瀑布</a:t>
                      </a:r>
                      <a:endParaRPr sz="1800">
                        <a:latin typeface="SimSun"/>
                        <a:cs typeface="SimSun"/>
                      </a:endParaRPr>
                    </a:p>
                    <a:p>
                      <a:pPr marR="79375" algn="ctr">
                        <a:lnSpc>
                          <a:spcPts val="2120"/>
                        </a:lnSpc>
                      </a:pPr>
                      <a:r>
                        <a:rPr sz="1800" dirty="0">
                          <a:latin typeface="SimSun"/>
                          <a:cs typeface="SimSun"/>
                        </a:rPr>
                        <a:t>的风险</a:t>
                      </a:r>
                      <a:endParaRPr sz="1800">
                        <a:latin typeface="SimSun"/>
                        <a:cs typeface="SimSun"/>
                      </a:endParaRPr>
                    </a:p>
                  </a:txBody>
                  <a:tcPr marL="0" marR="0" marT="52705" marB="0">
                    <a:lnT w="76200">
                      <a:solidFill>
                        <a:srgbClr val="FFFFFF"/>
                      </a:solidFill>
                      <a:prstDash val="solid"/>
                    </a:lnT>
                    <a:lnB w="76200">
                      <a:solidFill>
                        <a:srgbClr val="FFFFFF"/>
                      </a:solidFill>
                      <a:prstDash val="solid"/>
                    </a:lnB>
                    <a:solidFill>
                      <a:srgbClr val="B5D2FF"/>
                    </a:solidFill>
                  </a:tcPr>
                </a:tc>
                <a:tc>
                  <a:txBody>
                    <a:bodyPr/>
                    <a:lstStyle/>
                    <a:p>
                      <a:pPr marR="177165" algn="ctr">
                        <a:lnSpc>
                          <a:spcPct val="100000"/>
                        </a:lnSpc>
                        <a:spcBef>
                          <a:spcPts val="1410"/>
                        </a:spcBef>
                      </a:pPr>
                      <a:r>
                        <a:rPr sz="1800" dirty="0">
                          <a:latin typeface="SimSun"/>
                          <a:cs typeface="SimSun"/>
                        </a:rPr>
                        <a:t>最低</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B5D2FF"/>
                    </a:solidFill>
                  </a:tcPr>
                </a:tc>
                <a:tc>
                  <a:txBody>
                    <a:bodyPr/>
                    <a:lstStyle/>
                    <a:p>
                      <a:pPr marR="94615" algn="ctr">
                        <a:lnSpc>
                          <a:spcPct val="100000"/>
                        </a:lnSpc>
                        <a:spcBef>
                          <a:spcPts val="1410"/>
                        </a:spcBef>
                      </a:pPr>
                      <a:r>
                        <a:rPr sz="1800" dirty="0">
                          <a:latin typeface="SimSun"/>
                          <a:cs typeface="SimSun"/>
                        </a:rPr>
                        <a:t>中</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B5D2FF"/>
                    </a:solidFill>
                  </a:tcPr>
                </a:tc>
                <a:tc>
                  <a:txBody>
                    <a:bodyPr/>
                    <a:lstStyle/>
                    <a:p>
                      <a:pPr marL="59055" algn="ctr">
                        <a:lnSpc>
                          <a:spcPct val="100000"/>
                        </a:lnSpc>
                        <a:spcBef>
                          <a:spcPts val="1410"/>
                        </a:spcBef>
                      </a:pPr>
                      <a:r>
                        <a:rPr sz="1800" dirty="0">
                          <a:latin typeface="SimSun"/>
                          <a:cs typeface="SimSun"/>
                        </a:rPr>
                        <a:t>高</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B5D2FF"/>
                    </a:solidFill>
                  </a:tcPr>
                </a:tc>
                <a:tc>
                  <a:txBody>
                    <a:bodyPr/>
                    <a:lstStyle/>
                    <a:p>
                      <a:pPr marL="66040" algn="ctr">
                        <a:lnSpc>
                          <a:spcPct val="100000"/>
                        </a:lnSpc>
                        <a:spcBef>
                          <a:spcPts val="1410"/>
                        </a:spcBef>
                      </a:pPr>
                      <a:r>
                        <a:rPr sz="1800" dirty="0">
                          <a:latin typeface="SimSun"/>
                          <a:cs typeface="SimSun"/>
                        </a:rPr>
                        <a:t>最高</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B5D2FF"/>
                    </a:solidFill>
                  </a:tcPr>
                </a:tc>
                <a:extLst>
                  <a:ext uri="{0D108BD9-81ED-4DB2-BD59-A6C34878D82A}">
                    <a16:rowId xmlns:a16="http://schemas.microsoft.com/office/drawing/2014/main" val="10005"/>
                  </a:ext>
                </a:extLst>
              </a:tr>
              <a:tr h="648180">
                <a:tc>
                  <a:txBody>
                    <a:bodyPr/>
                    <a:lstStyle/>
                    <a:p>
                      <a:pPr marL="719455" marR="227965" indent="-571500">
                        <a:lnSpc>
                          <a:spcPts val="2080"/>
                        </a:lnSpc>
                        <a:spcBef>
                          <a:spcPts val="555"/>
                        </a:spcBef>
                      </a:pPr>
                      <a:r>
                        <a:rPr sz="1800" dirty="0">
                          <a:latin typeface="SimSun"/>
                          <a:cs typeface="SimSun"/>
                        </a:rPr>
                        <a:t>与组织传统工作方式 的适配性</a:t>
                      </a:r>
                      <a:endParaRPr sz="1800">
                        <a:latin typeface="SimSun"/>
                        <a:cs typeface="SimSun"/>
                      </a:endParaRPr>
                    </a:p>
                  </a:txBody>
                  <a:tcPr marL="0" marR="0" marT="70485" marB="0">
                    <a:lnT w="76200">
                      <a:solidFill>
                        <a:srgbClr val="FFFFFF"/>
                      </a:solidFill>
                      <a:prstDash val="solid"/>
                    </a:lnT>
                    <a:lnB w="76200">
                      <a:solidFill>
                        <a:srgbClr val="FFFFFF"/>
                      </a:solidFill>
                      <a:prstDash val="solid"/>
                    </a:lnB>
                    <a:solidFill>
                      <a:srgbClr val="ECEDED"/>
                    </a:solidFill>
                  </a:tcPr>
                </a:tc>
                <a:tc>
                  <a:txBody>
                    <a:bodyPr/>
                    <a:lstStyle/>
                    <a:p>
                      <a:pPr marR="177165" algn="ctr">
                        <a:lnSpc>
                          <a:spcPct val="100000"/>
                        </a:lnSpc>
                        <a:spcBef>
                          <a:spcPts val="1410"/>
                        </a:spcBef>
                      </a:pPr>
                      <a:r>
                        <a:rPr sz="1800" dirty="0">
                          <a:latin typeface="SimSun"/>
                          <a:cs typeface="SimSun"/>
                        </a:rPr>
                        <a:t>最不适配</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ECEDED"/>
                    </a:solidFill>
                  </a:tcPr>
                </a:tc>
                <a:tc>
                  <a:txBody>
                    <a:bodyPr/>
                    <a:lstStyle/>
                    <a:p>
                      <a:pPr marR="94615" algn="ctr">
                        <a:lnSpc>
                          <a:spcPct val="100000"/>
                        </a:lnSpc>
                        <a:spcBef>
                          <a:spcPts val="1410"/>
                        </a:spcBef>
                      </a:pPr>
                      <a:r>
                        <a:rPr sz="1800" dirty="0">
                          <a:latin typeface="SimSun"/>
                          <a:cs typeface="SimSun"/>
                        </a:rPr>
                        <a:t>居中</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ECEDED"/>
                    </a:solidFill>
                  </a:tcPr>
                </a:tc>
                <a:tc>
                  <a:txBody>
                    <a:bodyPr/>
                    <a:lstStyle/>
                    <a:p>
                      <a:pPr marL="59055" algn="ctr">
                        <a:lnSpc>
                          <a:spcPct val="100000"/>
                        </a:lnSpc>
                        <a:spcBef>
                          <a:spcPts val="1410"/>
                        </a:spcBef>
                      </a:pPr>
                      <a:r>
                        <a:rPr sz="1800" dirty="0">
                          <a:latin typeface="SimSun"/>
                          <a:cs typeface="SimSun"/>
                        </a:rPr>
                        <a:t>适配</a:t>
                      </a:r>
                      <a:endParaRPr sz="1800">
                        <a:latin typeface="SimSun"/>
                        <a:cs typeface="SimSun"/>
                      </a:endParaRPr>
                    </a:p>
                  </a:txBody>
                  <a:tcPr marL="0" marR="0" marT="179070" marB="0">
                    <a:lnT w="76200">
                      <a:solidFill>
                        <a:srgbClr val="FFFFFF"/>
                      </a:solidFill>
                      <a:prstDash val="solid"/>
                    </a:lnT>
                    <a:lnB w="76200">
                      <a:solidFill>
                        <a:srgbClr val="FFFFFF"/>
                      </a:solidFill>
                      <a:prstDash val="solid"/>
                    </a:lnB>
                    <a:solidFill>
                      <a:srgbClr val="ECEDED"/>
                    </a:solidFill>
                  </a:tcPr>
                </a:tc>
                <a:tc>
                  <a:txBody>
                    <a:bodyPr/>
                    <a:lstStyle/>
                    <a:p>
                      <a:pPr marL="66040" algn="ctr">
                        <a:lnSpc>
                          <a:spcPct val="100000"/>
                        </a:lnSpc>
                        <a:spcBef>
                          <a:spcPts val="1410"/>
                        </a:spcBef>
                      </a:pPr>
                      <a:r>
                        <a:rPr sz="1800" dirty="0">
                          <a:latin typeface="SimSun"/>
                          <a:cs typeface="SimSun"/>
                        </a:rPr>
                        <a:t>最适配</a:t>
                      </a:r>
                    </a:p>
                  </a:txBody>
                  <a:tcPr marL="0" marR="0" marT="179070" marB="0">
                    <a:lnT w="76200">
                      <a:solidFill>
                        <a:srgbClr val="FFFFFF"/>
                      </a:solidFill>
                      <a:prstDash val="solid"/>
                    </a:lnT>
                    <a:lnB w="76200">
                      <a:solidFill>
                        <a:srgbClr val="FFFFFF"/>
                      </a:solidFill>
                      <a:prstDash val="solid"/>
                    </a:lnB>
                    <a:solidFill>
                      <a:srgbClr val="ECEDED"/>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6662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500" dirty="0"/>
              <a:t>敏捷工作件：产品</a:t>
            </a:r>
            <a:r>
              <a:rPr lang="en-US" altLang="zh-CN" sz="3500" dirty="0"/>
              <a:t>Backlog</a:t>
            </a:r>
            <a:endParaRPr lang="zh-CN" altLang="en-US" sz="3500" dirty="0"/>
          </a:p>
        </p:txBody>
      </p:sp>
      <p:sp>
        <p:nvSpPr>
          <p:cNvPr id="60419" name="Rectangle 3"/>
          <p:cNvSpPr>
            <a:spLocks noChangeArrowheads="1"/>
          </p:cNvSpPr>
          <p:nvPr/>
        </p:nvSpPr>
        <p:spPr bwMode="auto">
          <a:xfrm>
            <a:off x="684213" y="1380469"/>
            <a:ext cx="4029495" cy="2862748"/>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40000"/>
              </a:lnSpc>
              <a:buClr>
                <a:schemeClr val="bg2"/>
              </a:buClr>
              <a:buSzPct val="60000"/>
              <a:buFont typeface="Wingdings" panose="05000000000000000000" pitchFamily="2" charset="2"/>
              <a:buNone/>
            </a:pPr>
            <a:r>
              <a:rPr lang="zh-CN" altLang="en-US" sz="1200" dirty="0">
                <a:solidFill>
                  <a:schemeClr val="tx1"/>
                </a:solidFill>
                <a:latin typeface="+mn-lt"/>
                <a:ea typeface="+mn-ea"/>
              </a:rPr>
              <a:t>什么是产品</a:t>
            </a:r>
            <a:r>
              <a:rPr lang="en-US" altLang="zh-CN" sz="1200" dirty="0">
                <a:solidFill>
                  <a:schemeClr val="tx1"/>
                </a:solidFill>
                <a:latin typeface="+mn-lt"/>
                <a:ea typeface="+mn-ea"/>
              </a:rPr>
              <a:t>Backlog</a:t>
            </a:r>
            <a:endParaRPr lang="zh-CN" altLang="en-US" sz="1200" dirty="0">
              <a:solidFill>
                <a:schemeClr val="tx1"/>
              </a:solidFill>
              <a:latin typeface="+mn-lt"/>
              <a:ea typeface="+mn-ea"/>
            </a:endParaRP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经过优先级排序的动态刷新的产品需求清单，用来制定发布计划和迭代计划。</a:t>
            </a:r>
            <a:endParaRPr lang="en-US" altLang="zh-CN" sz="1200" b="0" dirty="0">
              <a:solidFill>
                <a:schemeClr val="tx1"/>
              </a:solidFill>
              <a:latin typeface="+mn-lt"/>
              <a:ea typeface="+mn-ea"/>
            </a:endParaRPr>
          </a:p>
        </p:txBody>
      </p:sp>
      <p:sp>
        <p:nvSpPr>
          <p:cNvPr id="60420" name="Rectangle 3"/>
          <p:cNvSpPr>
            <a:spLocks noChangeArrowheads="1"/>
          </p:cNvSpPr>
          <p:nvPr/>
        </p:nvSpPr>
        <p:spPr bwMode="auto">
          <a:xfrm>
            <a:off x="684214" y="4325814"/>
            <a:ext cx="4029494" cy="1108821"/>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40000"/>
              </a:lnSpc>
              <a:buClr>
                <a:schemeClr val="bg2"/>
              </a:buClr>
              <a:buSzPct val="60000"/>
              <a:buFont typeface="Wingdings" panose="05000000000000000000" pitchFamily="2" charset="2"/>
              <a:buNone/>
            </a:pPr>
            <a:r>
              <a:rPr lang="zh-CN" altLang="en-US" sz="1200" dirty="0">
                <a:solidFill>
                  <a:schemeClr val="tx1"/>
                </a:solidFill>
                <a:latin typeface="+mn-lt"/>
                <a:ea typeface="+mn-ea"/>
              </a:rPr>
              <a:t>产品</a:t>
            </a:r>
            <a:r>
              <a:rPr lang="en-US" altLang="zh-CN" sz="1200" dirty="0">
                <a:solidFill>
                  <a:schemeClr val="tx1"/>
                </a:solidFill>
                <a:latin typeface="+mn-lt"/>
                <a:ea typeface="+mn-ea"/>
              </a:rPr>
              <a:t>Backlog</a:t>
            </a:r>
            <a:r>
              <a:rPr lang="zh-CN" altLang="en-US" sz="1200" dirty="0">
                <a:solidFill>
                  <a:schemeClr val="tx1"/>
                </a:solidFill>
                <a:latin typeface="+mn-lt"/>
                <a:ea typeface="+mn-ea"/>
              </a:rPr>
              <a:t>的好处</a:t>
            </a:r>
            <a:endParaRPr lang="en-US" altLang="zh-CN" sz="1200" dirty="0">
              <a:solidFill>
                <a:schemeClr val="tx1"/>
              </a:solidFill>
              <a:latin typeface="+mn-lt"/>
              <a:ea typeface="+mn-ea"/>
            </a:endParaRP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通过需求的动态管理应对变化，避免浪费；</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易于优先交付对用户价值高的需求。</a:t>
            </a:r>
          </a:p>
        </p:txBody>
      </p:sp>
      <p:sp>
        <p:nvSpPr>
          <p:cNvPr id="60421" name="Rectangle 3"/>
          <p:cNvSpPr>
            <a:spLocks noChangeArrowheads="1"/>
          </p:cNvSpPr>
          <p:nvPr/>
        </p:nvSpPr>
        <p:spPr bwMode="auto">
          <a:xfrm>
            <a:off x="4788024" y="1380493"/>
            <a:ext cx="3816227" cy="2264531"/>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buClr>
                <a:schemeClr val="bg2"/>
              </a:buClr>
              <a:buSzPct val="60000"/>
              <a:buFont typeface="Wingdings" panose="05000000000000000000" pitchFamily="2" charset="2"/>
              <a:buNone/>
            </a:pPr>
            <a:r>
              <a:rPr lang="zh-CN" altLang="en-US" sz="1200" dirty="0">
                <a:solidFill>
                  <a:schemeClr val="tx1"/>
                </a:solidFill>
                <a:latin typeface="+mn-lt"/>
                <a:ea typeface="+mn-ea"/>
              </a:rPr>
              <a:t>产品</a:t>
            </a:r>
            <a:r>
              <a:rPr lang="en-US" altLang="zh-CN" sz="1200" dirty="0">
                <a:solidFill>
                  <a:schemeClr val="tx1"/>
                </a:solidFill>
                <a:latin typeface="+mn-lt"/>
                <a:ea typeface="+mn-ea"/>
              </a:rPr>
              <a:t>Backlog</a:t>
            </a:r>
            <a:r>
              <a:rPr lang="zh-CN" altLang="en-US" sz="1200" dirty="0">
                <a:solidFill>
                  <a:schemeClr val="tx1"/>
                </a:solidFill>
                <a:latin typeface="+mn-lt"/>
                <a:ea typeface="+mn-ea"/>
              </a:rPr>
              <a:t>关键要点</a:t>
            </a:r>
          </a:p>
          <a:p>
            <a:pPr marL="171450" indent="-171450" eaLnBrk="1" hangingPunct="1">
              <a:spcBef>
                <a:spcPct val="50000"/>
              </a:spcBef>
              <a:buClr>
                <a:schemeClr val="bg1">
                  <a:lumMod val="50000"/>
                </a:schemeClr>
              </a:buClr>
              <a:buSzPct val="60000"/>
              <a:buFont typeface="Wingdings" panose="05000000000000000000" pitchFamily="2" charset="2"/>
              <a:buChar char="l"/>
            </a:pPr>
            <a:r>
              <a:rPr lang="zh-CN" altLang="en-US" sz="1200" dirty="0">
                <a:latin typeface="+mn-lt"/>
                <a:ea typeface="+mn-ea"/>
              </a:rPr>
              <a:t>清楚表述列表中每个需求任务对用户带来的价值</a:t>
            </a:r>
            <a:r>
              <a:rPr lang="zh-CN" altLang="en-US" sz="1200" b="0" dirty="0">
                <a:solidFill>
                  <a:schemeClr val="tx1"/>
                </a:solidFill>
                <a:latin typeface="+mn-lt"/>
                <a:ea typeface="+mn-ea"/>
              </a:rPr>
              <a:t>，做为优先级排序的重要参考；</a:t>
            </a:r>
          </a:p>
          <a:p>
            <a:pPr marL="171450" indent="-171450" eaLnBrk="1" hangingPunct="1">
              <a:spcBef>
                <a:spcPct val="50000"/>
              </a:spcBef>
              <a:buClr>
                <a:schemeClr val="bg1">
                  <a:lumMod val="50000"/>
                </a:schemeClr>
              </a:buClr>
              <a:buSzPct val="60000"/>
              <a:buFont typeface="Wingdings" panose="05000000000000000000" pitchFamily="2" charset="2"/>
              <a:buChar char="l"/>
            </a:pPr>
            <a:r>
              <a:rPr lang="zh-CN" altLang="en-US" sz="1200" dirty="0">
                <a:latin typeface="+mn-lt"/>
                <a:ea typeface="+mn-ea"/>
              </a:rPr>
              <a:t>动态的需求管理而非“冻结”方式，</a:t>
            </a:r>
            <a:r>
              <a:rPr lang="en-US" altLang="zh-CN" sz="1200" b="0" dirty="0">
                <a:solidFill>
                  <a:schemeClr val="tx1"/>
                </a:solidFill>
                <a:latin typeface="+mn-lt"/>
                <a:ea typeface="+mn-ea"/>
              </a:rPr>
              <a:t>PO</a:t>
            </a:r>
            <a:r>
              <a:rPr lang="zh-CN" altLang="en-US" sz="1200" b="0" dirty="0">
                <a:solidFill>
                  <a:schemeClr val="tx1"/>
                </a:solidFill>
                <a:latin typeface="+mn-lt"/>
                <a:ea typeface="+mn-ea"/>
              </a:rPr>
              <a:t>持续地管理和及时刷新需求清单，在每轮迭代前，都要重新筛选出高优先级需求进入本轮迭代；</a:t>
            </a:r>
          </a:p>
          <a:p>
            <a:pPr marL="171450" indent="-171450" eaLnBrk="1" hangingPunct="1">
              <a:spcBef>
                <a:spcPct val="50000"/>
              </a:spcBef>
              <a:buClr>
                <a:schemeClr val="bg1">
                  <a:lumMod val="50000"/>
                </a:schemeClr>
              </a:buClr>
              <a:buSzPct val="60000"/>
              <a:buFont typeface="Wingdings" panose="05000000000000000000" pitchFamily="2" charset="2"/>
              <a:buChar char="l"/>
            </a:pPr>
            <a:r>
              <a:rPr lang="zh-CN" altLang="en-US" sz="1200" dirty="0">
                <a:latin typeface="+mn-lt"/>
                <a:ea typeface="+mn-ea"/>
              </a:rPr>
              <a:t>迭代的需求分析过程，而非一次性分析清楚所有需求</a:t>
            </a:r>
            <a:r>
              <a:rPr lang="zh-CN" altLang="en-US" sz="1200" b="0" dirty="0">
                <a:solidFill>
                  <a:schemeClr val="tx1"/>
                </a:solidFill>
                <a:latin typeface="+mn-lt"/>
                <a:ea typeface="+mn-ea"/>
              </a:rPr>
              <a:t>（只对近期迭代要做的需求进行详细分析，其它需求停留在粗粒度）。</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517232"/>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mn-lt"/>
                <a:ea typeface="+mn-ea"/>
              </a:rPr>
              <a:t>产品</a:t>
            </a:r>
            <a:r>
              <a:rPr lang="en-US" altLang="zh-CN" sz="1400" dirty="0">
                <a:solidFill>
                  <a:schemeClr val="tx2"/>
                </a:solidFill>
                <a:latin typeface="+mn-lt"/>
                <a:ea typeface="+mn-ea"/>
              </a:rPr>
              <a:t>Backlog</a:t>
            </a:r>
            <a:r>
              <a:rPr lang="zh-CN" altLang="en-US" sz="1400" dirty="0">
                <a:solidFill>
                  <a:schemeClr val="tx2"/>
                </a:solidFill>
                <a:latin typeface="+mn-lt"/>
                <a:ea typeface="+mn-ea"/>
              </a:rPr>
              <a:t>是需求动态管理的载体</a:t>
            </a:r>
          </a:p>
        </p:txBody>
      </p:sp>
      <p:pic>
        <p:nvPicPr>
          <p:cNvPr id="4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159" y="2303034"/>
            <a:ext cx="3483638" cy="174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540" y="3769802"/>
            <a:ext cx="1349817" cy="167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6821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59FB56D-7272-40D9-A909-7485ED2070BB}"/>
              </a:ext>
            </a:extLst>
          </p:cNvPr>
          <p:cNvSpPr txBox="1"/>
          <p:nvPr/>
        </p:nvSpPr>
        <p:spPr>
          <a:xfrm>
            <a:off x="584186" y="2318227"/>
            <a:ext cx="3640454" cy="1628651"/>
          </a:xfrm>
          <a:prstGeom prst="rect">
            <a:avLst/>
          </a:prstGeom>
        </p:spPr>
        <p:txBody>
          <a:bodyPr vert="horz" wrap="square" lIns="0" tIns="134620" rIns="0" bIns="0" rtlCol="0">
            <a:spAutoFit/>
          </a:bodyPr>
          <a:lstStyle/>
          <a:p>
            <a:pPr marL="312420" indent="-299720">
              <a:lnSpc>
                <a:spcPct val="100000"/>
              </a:lnSpc>
              <a:spcBef>
                <a:spcPts val="1060"/>
              </a:spcBef>
              <a:buClr>
                <a:srgbClr val="777777"/>
              </a:buClr>
              <a:buSzPct val="60000"/>
              <a:buFont typeface="Wingdings"/>
              <a:buChar char=""/>
              <a:tabLst>
                <a:tab pos="312420" algn="l"/>
                <a:tab pos="313055" algn="l"/>
              </a:tabLst>
            </a:pPr>
            <a:r>
              <a:rPr sz="1800" b="1" spc="-5" dirty="0">
                <a:latin typeface="Microsoft JhengHei"/>
                <a:cs typeface="Microsoft JhengHei"/>
              </a:rPr>
              <a:t>为什么要敏</a:t>
            </a:r>
            <a:r>
              <a:rPr sz="1800" b="1" spc="0" dirty="0">
                <a:latin typeface="Microsoft JhengHei"/>
                <a:cs typeface="Microsoft JhengHei"/>
              </a:rPr>
              <a:t>捷</a:t>
            </a:r>
            <a:r>
              <a:rPr sz="1800" b="1" spc="-5" dirty="0">
                <a:latin typeface="Microsoft JhengHei"/>
                <a:cs typeface="Microsoft JhengHei"/>
              </a:rPr>
              <a:t>开发？</a:t>
            </a:r>
            <a:endParaRPr sz="1800" dirty="0">
              <a:latin typeface="Microsoft JhengHei"/>
              <a:cs typeface="Microsoft JhengHei"/>
            </a:endParaRPr>
          </a:p>
          <a:p>
            <a:pPr marL="312420" indent="-299720">
              <a:lnSpc>
                <a:spcPct val="100000"/>
              </a:lnSpc>
              <a:spcBef>
                <a:spcPts val="960"/>
              </a:spcBef>
              <a:buClr>
                <a:srgbClr val="777777"/>
              </a:buClr>
              <a:buSzPct val="60000"/>
              <a:buFont typeface="Wingdings"/>
              <a:buChar char=""/>
              <a:tabLst>
                <a:tab pos="312420" algn="l"/>
                <a:tab pos="313055" algn="l"/>
              </a:tabLst>
            </a:pPr>
            <a:r>
              <a:rPr sz="1800" b="1" spc="-5" dirty="0">
                <a:latin typeface="Microsoft JhengHei"/>
                <a:cs typeface="Microsoft JhengHei"/>
              </a:rPr>
              <a:t>敏捷开发宣</a:t>
            </a:r>
            <a:r>
              <a:rPr sz="1800" b="1" spc="0" dirty="0">
                <a:latin typeface="Microsoft JhengHei"/>
                <a:cs typeface="Microsoft JhengHei"/>
              </a:rPr>
              <a:t>言</a:t>
            </a:r>
            <a:r>
              <a:rPr sz="1800" b="1" spc="-5" dirty="0">
                <a:latin typeface="Microsoft JhengHei"/>
                <a:cs typeface="Microsoft JhengHei"/>
              </a:rPr>
              <a:t>，从</a:t>
            </a:r>
            <a:r>
              <a:rPr sz="1800" b="1" spc="0" dirty="0">
                <a:latin typeface="Microsoft JhengHei"/>
                <a:cs typeface="Microsoft JhengHei"/>
              </a:rPr>
              <a:t>原</a:t>
            </a:r>
            <a:r>
              <a:rPr sz="1800" b="1" spc="-5" dirty="0">
                <a:latin typeface="Microsoft JhengHei"/>
                <a:cs typeface="Microsoft JhengHei"/>
              </a:rPr>
              <a:t>则</a:t>
            </a:r>
            <a:r>
              <a:rPr sz="1800" b="1" spc="0" dirty="0">
                <a:latin typeface="Microsoft JhengHei"/>
                <a:cs typeface="Microsoft JhengHei"/>
              </a:rPr>
              <a:t>到</a:t>
            </a:r>
            <a:r>
              <a:rPr sz="1800" b="1" spc="-5" dirty="0">
                <a:latin typeface="Microsoft JhengHei"/>
                <a:cs typeface="Microsoft JhengHei"/>
              </a:rPr>
              <a:t>方法</a:t>
            </a:r>
            <a:endParaRPr sz="1800" dirty="0">
              <a:latin typeface="Microsoft JhengHei"/>
              <a:cs typeface="Microsoft JhengHei"/>
            </a:endParaRPr>
          </a:p>
          <a:p>
            <a:pPr marL="312420" indent="-299720">
              <a:lnSpc>
                <a:spcPct val="100000"/>
              </a:lnSpc>
              <a:spcBef>
                <a:spcPts val="960"/>
              </a:spcBef>
              <a:buClr>
                <a:srgbClr val="777777"/>
              </a:buClr>
              <a:buSzPct val="60000"/>
              <a:buFont typeface="Wingdings"/>
              <a:buChar char=""/>
              <a:tabLst>
                <a:tab pos="312420" algn="l"/>
                <a:tab pos="313055" algn="l"/>
              </a:tabLst>
            </a:pPr>
            <a:r>
              <a:rPr sz="1800" b="1" spc="-5" dirty="0">
                <a:latin typeface="Arial"/>
                <a:cs typeface="Arial"/>
              </a:rPr>
              <a:t>Scrum</a:t>
            </a:r>
            <a:r>
              <a:rPr sz="1800" b="1" spc="-5" dirty="0">
                <a:latin typeface="Microsoft JhengHei"/>
                <a:cs typeface="Microsoft JhengHei"/>
              </a:rPr>
              <a:t>精讲（</a:t>
            </a:r>
            <a:r>
              <a:rPr sz="1800" b="1" spc="-5" dirty="0">
                <a:latin typeface="Arial"/>
                <a:cs typeface="Arial"/>
              </a:rPr>
              <a:t>3-4-3</a:t>
            </a:r>
            <a:r>
              <a:rPr sz="1800" b="1" spc="-5" dirty="0">
                <a:latin typeface="Microsoft JhengHei"/>
                <a:cs typeface="Microsoft JhengHei"/>
              </a:rPr>
              <a:t>）</a:t>
            </a:r>
            <a:endParaRPr sz="1800" dirty="0">
              <a:latin typeface="Microsoft JhengHei"/>
              <a:cs typeface="Microsoft JhengHei"/>
            </a:endParaRPr>
          </a:p>
          <a:p>
            <a:pPr marL="312420" indent="-299720">
              <a:lnSpc>
                <a:spcPct val="100000"/>
              </a:lnSpc>
              <a:spcBef>
                <a:spcPts val="960"/>
              </a:spcBef>
              <a:buClr>
                <a:srgbClr val="777777"/>
              </a:buClr>
              <a:buSzPct val="60000"/>
              <a:buFont typeface="Wingdings"/>
              <a:buChar char=""/>
              <a:tabLst>
                <a:tab pos="312420" algn="l"/>
                <a:tab pos="313055" algn="l"/>
              </a:tabLst>
            </a:pPr>
            <a:r>
              <a:rPr sz="1800" b="1" spc="-5" dirty="0">
                <a:latin typeface="Microsoft JhengHei"/>
                <a:cs typeface="Microsoft JhengHei"/>
              </a:rPr>
              <a:t>如何</a:t>
            </a:r>
            <a:r>
              <a:rPr sz="1800" b="1" dirty="0">
                <a:latin typeface="Microsoft JhengHei"/>
                <a:cs typeface="Microsoft JhengHei"/>
              </a:rPr>
              <a:t>用</a:t>
            </a:r>
            <a:r>
              <a:rPr sz="1800" b="1" spc="-5" dirty="0">
                <a:latin typeface="Arial"/>
                <a:cs typeface="Arial"/>
              </a:rPr>
              <a:t>DevCloud</a:t>
            </a:r>
            <a:r>
              <a:rPr sz="1800" b="1" dirty="0">
                <a:latin typeface="Microsoft JhengHei"/>
                <a:cs typeface="Microsoft JhengHei"/>
              </a:rPr>
              <a:t>实践</a:t>
            </a:r>
            <a:r>
              <a:rPr sz="1800" b="1" spc="-5" dirty="0">
                <a:latin typeface="Arial"/>
                <a:cs typeface="Arial"/>
              </a:rPr>
              <a:t>Scrum</a:t>
            </a:r>
            <a:endParaRPr sz="1800" dirty="0">
              <a:latin typeface="Arial"/>
              <a:cs typeface="Arial"/>
            </a:endParaRPr>
          </a:p>
        </p:txBody>
      </p:sp>
      <p:sp>
        <p:nvSpPr>
          <p:cNvPr id="14" name="object 5">
            <a:extLst>
              <a:ext uri="{FF2B5EF4-FFF2-40B4-BE49-F238E27FC236}">
                <a16:creationId xmlns:a16="http://schemas.microsoft.com/office/drawing/2014/main" id="{961A4B4A-70DF-45FD-B6FA-CAC0E1206B45}"/>
              </a:ext>
            </a:extLst>
          </p:cNvPr>
          <p:cNvSpPr/>
          <p:nvPr/>
        </p:nvSpPr>
        <p:spPr>
          <a:xfrm>
            <a:off x="4224640" y="2060848"/>
            <a:ext cx="4635886" cy="2232248"/>
          </a:xfrm>
          <a:prstGeom prst="rect">
            <a:avLst/>
          </a:prstGeom>
          <a:blipFill>
            <a:blip r:embed="rId3" cstate="print"/>
            <a:stretch>
              <a:fillRect/>
            </a:stretch>
          </a:blipFill>
        </p:spPr>
        <p:txBody>
          <a:bodyPr wrap="square" lIns="0" tIns="0" rIns="0" bIns="0" rtlCol="0"/>
          <a:lstStyle/>
          <a:p>
            <a:endParaRPr/>
          </a:p>
        </p:txBody>
      </p:sp>
      <p:sp>
        <p:nvSpPr>
          <p:cNvPr id="15" name="标题 1">
            <a:extLst>
              <a:ext uri="{FF2B5EF4-FFF2-40B4-BE49-F238E27FC236}">
                <a16:creationId xmlns:a16="http://schemas.microsoft.com/office/drawing/2014/main" id="{3F221957-523F-4482-9D97-6659C83483D1}"/>
              </a:ext>
            </a:extLst>
          </p:cNvPr>
          <p:cNvSpPr>
            <a:spLocks noGrp="1"/>
          </p:cNvSpPr>
          <p:nvPr>
            <p:ph type="title"/>
          </p:nvPr>
        </p:nvSpPr>
        <p:spPr>
          <a:xfrm>
            <a:off x="684214" y="387352"/>
            <a:ext cx="7713662" cy="868363"/>
          </a:xfrm>
        </p:spPr>
        <p:txBody>
          <a:bodyPr/>
          <a:lstStyle/>
          <a:p>
            <a:r>
              <a:rPr lang="zh-CN" altLang="en-US" sz="3500" dirty="0"/>
              <a:t>目录</a:t>
            </a:r>
          </a:p>
        </p:txBody>
      </p:sp>
    </p:spTree>
    <p:extLst>
      <p:ext uri="{BB962C8B-B14F-4D97-AF65-F5344CB8AC3E}">
        <p14:creationId xmlns:p14="http://schemas.microsoft.com/office/powerpoint/2010/main" val="21049831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0" y="4217309"/>
            <a:ext cx="7901551" cy="144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z="3500" dirty="0"/>
              <a:t>敏捷工作件：迭代</a:t>
            </a:r>
            <a:r>
              <a:rPr lang="en-US" altLang="zh-CN" sz="3500" dirty="0"/>
              <a:t>Backlog</a:t>
            </a:r>
            <a:endParaRPr lang="zh-CN" altLang="en-US" sz="3500" dirty="0"/>
          </a:p>
        </p:txBody>
      </p:sp>
      <p:sp>
        <p:nvSpPr>
          <p:cNvPr id="60419" name="Rectangle 3"/>
          <p:cNvSpPr>
            <a:spLocks noChangeArrowheads="1"/>
          </p:cNvSpPr>
          <p:nvPr/>
        </p:nvSpPr>
        <p:spPr bwMode="auto">
          <a:xfrm>
            <a:off x="684213" y="1196752"/>
            <a:ext cx="4895899" cy="1760499"/>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40000"/>
              </a:lnSpc>
              <a:buClr>
                <a:schemeClr val="bg2"/>
              </a:buClr>
              <a:buSzPct val="60000"/>
              <a:buFont typeface="Wingdings" panose="05000000000000000000" pitchFamily="2" charset="2"/>
              <a:buNone/>
            </a:pPr>
            <a:r>
              <a:rPr lang="zh-CN" altLang="en-US" sz="1200" dirty="0">
                <a:solidFill>
                  <a:schemeClr val="tx1"/>
                </a:solidFill>
                <a:latin typeface="+mn-lt"/>
                <a:ea typeface="+mn-ea"/>
              </a:rPr>
              <a:t>什么是迭代</a:t>
            </a:r>
            <a:r>
              <a:rPr lang="en-US" altLang="zh-CN" sz="1200" dirty="0">
                <a:solidFill>
                  <a:schemeClr val="tx1"/>
                </a:solidFill>
                <a:latin typeface="+mn-lt"/>
                <a:ea typeface="+mn-ea"/>
              </a:rPr>
              <a:t>Backlog</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迭代</a:t>
            </a:r>
            <a:r>
              <a:rPr lang="en-US" altLang="zh-CN" sz="1200" b="0" dirty="0">
                <a:solidFill>
                  <a:schemeClr val="tx1"/>
                </a:solidFill>
                <a:latin typeface="+mn-lt"/>
                <a:ea typeface="+mn-ea"/>
              </a:rPr>
              <a:t>Backlog</a:t>
            </a:r>
            <a:r>
              <a:rPr lang="zh-CN" altLang="en-US" sz="1200" b="0" dirty="0">
                <a:solidFill>
                  <a:schemeClr val="tx1"/>
                </a:solidFill>
                <a:latin typeface="+mn-lt"/>
                <a:ea typeface="+mn-ea"/>
              </a:rPr>
              <a:t>是团队在一轮迭代中的“任务”（</a:t>
            </a:r>
            <a:r>
              <a:rPr lang="en-US" altLang="zh-CN" sz="1200" b="0" dirty="0">
                <a:solidFill>
                  <a:schemeClr val="tx1"/>
                </a:solidFill>
                <a:latin typeface="+mn-lt"/>
                <a:ea typeface="+mn-ea"/>
              </a:rPr>
              <a:t>Task</a:t>
            </a:r>
            <a:r>
              <a:rPr lang="zh-CN" altLang="en-US" sz="1200" b="0" dirty="0">
                <a:solidFill>
                  <a:schemeClr val="tx1"/>
                </a:solidFill>
                <a:latin typeface="+mn-lt"/>
                <a:ea typeface="+mn-ea"/>
              </a:rPr>
              <a:t>）清单，是团队的详细迭代开发计划；</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当团队接收从产品</a:t>
            </a:r>
            <a:r>
              <a:rPr lang="en-US" altLang="zh-CN" sz="1200" b="0" dirty="0">
                <a:solidFill>
                  <a:schemeClr val="tx1"/>
                </a:solidFill>
                <a:latin typeface="+mn-lt"/>
                <a:ea typeface="+mn-ea"/>
              </a:rPr>
              <a:t>Backlog</a:t>
            </a:r>
            <a:r>
              <a:rPr lang="zh-CN" altLang="en-US" sz="1200" b="0" dirty="0">
                <a:solidFill>
                  <a:schemeClr val="tx1"/>
                </a:solidFill>
                <a:latin typeface="+mn-lt"/>
                <a:ea typeface="+mn-ea"/>
              </a:rPr>
              <a:t>挑选出要在本轮迭代实现的需求时，召开团队迭代计划会议，将需求转化为具体的“任务”；</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每项任务信息包括当前剩余工作量和责任人。</a:t>
            </a:r>
          </a:p>
        </p:txBody>
      </p:sp>
      <p:sp>
        <p:nvSpPr>
          <p:cNvPr id="60420" name="Rectangle 3"/>
          <p:cNvSpPr>
            <a:spLocks noChangeArrowheads="1"/>
          </p:cNvSpPr>
          <p:nvPr/>
        </p:nvSpPr>
        <p:spPr bwMode="auto">
          <a:xfrm>
            <a:off x="684212" y="3039848"/>
            <a:ext cx="4895900" cy="1108821"/>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40000"/>
              </a:lnSpc>
              <a:buClr>
                <a:schemeClr val="bg2"/>
              </a:buClr>
              <a:buSzPct val="60000"/>
              <a:buFont typeface="Wingdings" panose="05000000000000000000" pitchFamily="2" charset="2"/>
              <a:buNone/>
            </a:pPr>
            <a:r>
              <a:rPr lang="zh-CN" altLang="en-US" sz="1200" dirty="0">
                <a:solidFill>
                  <a:schemeClr val="tx1"/>
                </a:solidFill>
                <a:latin typeface="+mn-lt"/>
                <a:ea typeface="+mn-ea"/>
              </a:rPr>
              <a:t>迭代</a:t>
            </a:r>
            <a:r>
              <a:rPr lang="en-US" altLang="zh-CN" sz="1200" dirty="0">
                <a:solidFill>
                  <a:schemeClr val="tx1"/>
                </a:solidFill>
                <a:latin typeface="+mn-lt"/>
                <a:ea typeface="+mn-ea"/>
              </a:rPr>
              <a:t>Backlog</a:t>
            </a:r>
            <a:r>
              <a:rPr lang="zh-CN" altLang="en-US" sz="1200" dirty="0">
                <a:solidFill>
                  <a:schemeClr val="tx1"/>
                </a:solidFill>
                <a:latin typeface="+mn-lt"/>
                <a:ea typeface="+mn-ea"/>
              </a:rPr>
              <a:t>的好处</a:t>
            </a:r>
            <a:endParaRPr lang="en-US" altLang="zh-CN" sz="1200" dirty="0">
              <a:solidFill>
                <a:schemeClr val="tx1"/>
              </a:solidFill>
              <a:latin typeface="+mn-lt"/>
              <a:ea typeface="+mn-ea"/>
            </a:endParaRP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将需求分解成更细小的任务，利于对迭代内进度进行精确控制；</a:t>
            </a:r>
            <a:endParaRPr lang="en-US" altLang="zh-CN" sz="1200" b="0" dirty="0">
              <a:solidFill>
                <a:schemeClr val="tx1"/>
              </a:solidFill>
              <a:latin typeface="+mn-lt"/>
              <a:ea typeface="+mn-ea"/>
            </a:endParaRP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剩余工作量可用来实时跟踪团队当前进展。</a:t>
            </a:r>
            <a:endParaRPr lang="en-US" altLang="zh-CN" sz="1200" b="0" dirty="0">
              <a:solidFill>
                <a:schemeClr val="tx1"/>
              </a:solidFill>
              <a:latin typeface="+mn-lt"/>
              <a:ea typeface="+mn-ea"/>
            </a:endParaRPr>
          </a:p>
        </p:txBody>
      </p:sp>
      <p:sp>
        <p:nvSpPr>
          <p:cNvPr id="60421" name="Rectangle 3"/>
          <p:cNvSpPr>
            <a:spLocks noChangeArrowheads="1"/>
          </p:cNvSpPr>
          <p:nvPr/>
        </p:nvSpPr>
        <p:spPr bwMode="auto">
          <a:xfrm>
            <a:off x="5652120" y="1196776"/>
            <a:ext cx="2952131" cy="2951893"/>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40000"/>
              </a:lnSpc>
              <a:buClr>
                <a:schemeClr val="bg2"/>
              </a:buClr>
              <a:buSzPct val="60000"/>
              <a:buFont typeface="Wingdings" panose="05000000000000000000" pitchFamily="2" charset="2"/>
              <a:buNone/>
            </a:pPr>
            <a:r>
              <a:rPr lang="zh-CN" altLang="en-US" sz="1200" dirty="0">
                <a:solidFill>
                  <a:schemeClr val="tx1"/>
                </a:solidFill>
                <a:latin typeface="+mn-lt"/>
                <a:ea typeface="华文细黑" panose="02010600040101010101" pitchFamily="2" charset="-122"/>
              </a:rPr>
              <a:t>迭代</a:t>
            </a:r>
            <a:r>
              <a:rPr lang="en-US" altLang="zh-CN" sz="1200" dirty="0">
                <a:solidFill>
                  <a:schemeClr val="tx1"/>
                </a:solidFill>
                <a:latin typeface="+mn-lt"/>
                <a:ea typeface="华文细黑" panose="02010600040101010101" pitchFamily="2" charset="-122"/>
              </a:rPr>
              <a:t>Backlog</a:t>
            </a:r>
            <a:r>
              <a:rPr lang="zh-CN" altLang="en-US" sz="1200" dirty="0">
                <a:solidFill>
                  <a:schemeClr val="tx1"/>
                </a:solidFill>
                <a:latin typeface="+mn-lt"/>
                <a:ea typeface="华文细黑" panose="02010600040101010101" pitchFamily="2" charset="-122"/>
              </a:rPr>
              <a:t>关键要点</a:t>
            </a:r>
            <a:endParaRPr lang="en-US" altLang="zh-CN" sz="1200" dirty="0">
              <a:solidFill>
                <a:schemeClr val="tx1"/>
              </a:solidFill>
              <a:latin typeface="+mn-lt"/>
              <a:ea typeface="华文细黑" panose="02010600040101010101" pitchFamily="2" charset="-122"/>
            </a:endParaRP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“任务”由团队成员自己分解和定义，而不是上级指派，支撑需求完成的所有工作都可以列为任务；</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任务要落实到具体的责任人；</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任务粒度要小，工作量大于两天的任务要进一步分解；</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用小时做为任务剩余工作量的估计单位，并每日重估计和刷新。</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729888"/>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mn-lt"/>
                <a:ea typeface="+mn-ea"/>
              </a:rPr>
              <a:t>迭代</a:t>
            </a:r>
            <a:r>
              <a:rPr lang="en-US" altLang="zh-CN" sz="1400" dirty="0">
                <a:solidFill>
                  <a:schemeClr val="tx2"/>
                </a:solidFill>
                <a:latin typeface="+mn-lt"/>
                <a:ea typeface="+mn-ea"/>
              </a:rPr>
              <a:t>Backlog</a:t>
            </a:r>
            <a:r>
              <a:rPr lang="zh-CN" altLang="en-US" sz="1400" dirty="0">
                <a:solidFill>
                  <a:schemeClr val="tx2"/>
                </a:solidFill>
                <a:latin typeface="+mn-lt"/>
                <a:ea typeface="+mn-ea"/>
              </a:rPr>
              <a:t>提供精细的迭代开发计划</a:t>
            </a:r>
          </a:p>
        </p:txBody>
      </p:sp>
      <p:sp>
        <p:nvSpPr>
          <p:cNvPr id="11" name="Text Box 8"/>
          <p:cNvSpPr txBox="1">
            <a:spLocks noChangeArrowheads="1"/>
          </p:cNvSpPr>
          <p:nvPr/>
        </p:nvSpPr>
        <p:spPr bwMode="auto">
          <a:xfrm>
            <a:off x="1619672" y="4423137"/>
            <a:ext cx="443742" cy="267014"/>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0025" tIns="40014" rIns="80025" bIns="40014">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10000"/>
              </a:lnSpc>
            </a:pPr>
            <a:r>
              <a:rPr lang="zh-CN" altLang="en-US" sz="1100" dirty="0">
                <a:latin typeface="+mn-ea"/>
                <a:ea typeface="+mn-ea"/>
              </a:rPr>
              <a:t>任务</a:t>
            </a:r>
          </a:p>
        </p:txBody>
      </p:sp>
      <p:sp>
        <p:nvSpPr>
          <p:cNvPr id="12" name="Text Box 9"/>
          <p:cNvSpPr txBox="1">
            <a:spLocks noChangeArrowheads="1"/>
          </p:cNvSpPr>
          <p:nvPr/>
        </p:nvSpPr>
        <p:spPr bwMode="auto">
          <a:xfrm>
            <a:off x="3132162" y="4437232"/>
            <a:ext cx="584806" cy="267014"/>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0025" tIns="40014" rIns="80025" bIns="40014">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10000"/>
              </a:lnSpc>
            </a:pPr>
            <a:r>
              <a:rPr lang="zh-CN" altLang="en-US" sz="1100" dirty="0">
                <a:latin typeface="+mn-ea"/>
                <a:ea typeface="+mn-ea"/>
              </a:rPr>
              <a:t>责任人</a:t>
            </a:r>
          </a:p>
        </p:txBody>
      </p:sp>
      <p:sp>
        <p:nvSpPr>
          <p:cNvPr id="13" name="Text Box 10"/>
          <p:cNvSpPr txBox="1">
            <a:spLocks noChangeArrowheads="1"/>
          </p:cNvSpPr>
          <p:nvPr/>
        </p:nvSpPr>
        <p:spPr bwMode="auto">
          <a:xfrm>
            <a:off x="3923928" y="4450294"/>
            <a:ext cx="443742" cy="267014"/>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0025" tIns="40014" rIns="80025" bIns="40014">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10000"/>
              </a:lnSpc>
            </a:pPr>
            <a:r>
              <a:rPr lang="zh-CN" altLang="en-US" sz="1100" dirty="0">
                <a:latin typeface="+mn-ea"/>
                <a:ea typeface="+mn-ea"/>
              </a:rPr>
              <a:t>状态</a:t>
            </a:r>
          </a:p>
        </p:txBody>
      </p:sp>
      <p:sp>
        <p:nvSpPr>
          <p:cNvPr id="14" name="Text Box 12"/>
          <p:cNvSpPr txBox="1">
            <a:spLocks noChangeArrowheads="1"/>
          </p:cNvSpPr>
          <p:nvPr/>
        </p:nvSpPr>
        <p:spPr bwMode="auto">
          <a:xfrm>
            <a:off x="5382271" y="4195993"/>
            <a:ext cx="443742" cy="267014"/>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0025" tIns="40014" rIns="80025" bIns="40014">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10000"/>
              </a:lnSpc>
            </a:pPr>
            <a:r>
              <a:rPr lang="zh-CN" altLang="en-US" sz="1100" dirty="0">
                <a:latin typeface="+mn-ea"/>
                <a:ea typeface="+mn-ea"/>
              </a:rPr>
              <a:t>日期</a:t>
            </a:r>
          </a:p>
        </p:txBody>
      </p:sp>
      <p:sp>
        <p:nvSpPr>
          <p:cNvPr id="15" name="Text Box 11"/>
          <p:cNvSpPr txBox="1">
            <a:spLocks noChangeArrowheads="1"/>
          </p:cNvSpPr>
          <p:nvPr/>
        </p:nvSpPr>
        <p:spPr bwMode="auto">
          <a:xfrm>
            <a:off x="7308304" y="4958093"/>
            <a:ext cx="725870" cy="267014"/>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0025" tIns="40014" rIns="80025" bIns="40014">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10000"/>
              </a:lnSpc>
            </a:pPr>
            <a:r>
              <a:rPr lang="zh-CN" altLang="en-US" sz="1100" dirty="0">
                <a:latin typeface="+mn-ea"/>
                <a:ea typeface="+mn-ea"/>
              </a:rPr>
              <a:t>剩余工时</a:t>
            </a:r>
          </a:p>
        </p:txBody>
      </p:sp>
    </p:spTree>
    <p:extLst>
      <p:ext uri="{BB962C8B-B14F-4D97-AF65-F5344CB8AC3E}">
        <p14:creationId xmlns:p14="http://schemas.microsoft.com/office/powerpoint/2010/main" val="115126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2"/>
            <a:ext cx="7920037" cy="868363"/>
          </a:xfrm>
        </p:spPr>
        <p:txBody>
          <a:bodyPr/>
          <a:lstStyle/>
          <a:p>
            <a:r>
              <a:rPr lang="zh-CN" altLang="en-US" sz="3200" dirty="0"/>
              <a:t>敏捷工作件：完成标准 </a:t>
            </a:r>
            <a:r>
              <a:rPr lang="en-US" altLang="zh-CN" sz="3200" dirty="0"/>
              <a:t>(Definition of Done)</a:t>
            </a:r>
            <a:endParaRPr lang="zh-CN" altLang="en-US" sz="3200" dirty="0"/>
          </a:p>
        </p:txBody>
      </p:sp>
      <p:sp>
        <p:nvSpPr>
          <p:cNvPr id="60419" name="Rectangle 3"/>
          <p:cNvSpPr>
            <a:spLocks noChangeArrowheads="1"/>
          </p:cNvSpPr>
          <p:nvPr/>
        </p:nvSpPr>
        <p:spPr bwMode="auto">
          <a:xfrm>
            <a:off x="684213" y="1380469"/>
            <a:ext cx="4029495" cy="1471117"/>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什么是完成标准</a:t>
            </a:r>
            <a:endParaRPr lang="en-US" altLang="zh-CN" sz="1200" dirty="0">
              <a:solidFill>
                <a:schemeClr val="tx1"/>
              </a:solidFill>
              <a:latin typeface="+mn-lt"/>
              <a:ea typeface="+mn-ea"/>
            </a:endParaRPr>
          </a:p>
          <a:p>
            <a:pPr marL="171450" indent="-171450"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基于“随时可向用户发布”的目标制定衡量团队工作是否已完成的标准，由团队和</a:t>
            </a:r>
            <a:r>
              <a:rPr lang="en-US" altLang="zh-CN" sz="1200" b="0" dirty="0">
                <a:solidFill>
                  <a:schemeClr val="tx1"/>
                </a:solidFill>
                <a:latin typeface="+mn-lt"/>
                <a:ea typeface="+mn-ea"/>
              </a:rPr>
              <a:t>PO</a:t>
            </a:r>
            <a:r>
              <a:rPr lang="zh-CN" altLang="en-US" sz="1200" b="0" dirty="0">
                <a:solidFill>
                  <a:schemeClr val="tx1"/>
                </a:solidFill>
                <a:latin typeface="+mn-lt"/>
                <a:ea typeface="+mn-ea"/>
              </a:rPr>
              <a:t>形成共识；</a:t>
            </a:r>
          </a:p>
        </p:txBody>
      </p:sp>
      <p:sp>
        <p:nvSpPr>
          <p:cNvPr id="60420" name="Rectangle 3"/>
          <p:cNvSpPr>
            <a:spLocks noChangeArrowheads="1"/>
          </p:cNvSpPr>
          <p:nvPr/>
        </p:nvSpPr>
        <p:spPr bwMode="auto">
          <a:xfrm>
            <a:off x="684214" y="2942836"/>
            <a:ext cx="4029494" cy="2646404"/>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华文细黑" panose="02010600040101010101" pitchFamily="2" charset="-122"/>
              </a:rPr>
              <a:t>完成标准的好处</a:t>
            </a:r>
            <a:endParaRPr lang="en-US" altLang="zh-CN" sz="1200" dirty="0">
              <a:solidFill>
                <a:schemeClr val="tx1"/>
              </a:solidFill>
              <a:latin typeface="+mn-lt"/>
              <a:ea typeface="华文细黑" panose="02010600040101010101" pitchFamily="2" charset="-122"/>
            </a:endParaRPr>
          </a:p>
          <a:p>
            <a:pPr marL="171450" indent="-171450"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共同协商的完成标准是团队的自我承诺，团队会更认真；</a:t>
            </a:r>
          </a:p>
          <a:p>
            <a:pPr marL="171450" indent="-171450"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用于准确评估团队工作进展；</a:t>
            </a:r>
          </a:p>
          <a:p>
            <a:pPr marL="171450" indent="-171450" eaLnBrk="1" hangingPunct="1">
              <a:lnSpc>
                <a:spcPct val="13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清晰和明确的完成标准保证了每次迭代是高质量的。</a:t>
            </a:r>
          </a:p>
        </p:txBody>
      </p:sp>
      <p:sp>
        <p:nvSpPr>
          <p:cNvPr id="60421" name="Rectangle 3"/>
          <p:cNvSpPr>
            <a:spLocks noChangeArrowheads="1"/>
          </p:cNvSpPr>
          <p:nvPr/>
        </p:nvSpPr>
        <p:spPr bwMode="auto">
          <a:xfrm>
            <a:off x="4788024" y="1380493"/>
            <a:ext cx="3816227" cy="1471093"/>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完成标准的关键要点</a:t>
            </a:r>
            <a:endParaRPr lang="en-US" altLang="zh-CN" sz="1200" dirty="0">
              <a:solidFill>
                <a:schemeClr val="tx1"/>
              </a:solidFill>
              <a:latin typeface="+mn-lt"/>
              <a:ea typeface="+mn-ea"/>
            </a:endParaRPr>
          </a:p>
          <a:p>
            <a:pPr marL="171450" indent="-171450" eaLnBrk="1" hangingPunct="1">
              <a:lnSpc>
                <a:spcPct val="130000"/>
              </a:lnSpc>
              <a:buClr>
                <a:schemeClr val="bg1">
                  <a:lumMod val="50000"/>
                </a:schemeClr>
              </a:buClr>
              <a:buSzPct val="60000"/>
              <a:buFont typeface="Wingdings" panose="05000000000000000000" pitchFamily="2" charset="2"/>
              <a:buChar char="l"/>
            </a:pPr>
            <a:r>
              <a:rPr lang="zh-CN" altLang="en-US" sz="1200" dirty="0">
                <a:solidFill>
                  <a:schemeClr val="tx2"/>
                </a:solidFill>
                <a:latin typeface="+mn-lt"/>
                <a:ea typeface="+mn-ea"/>
              </a:rPr>
              <a:t>团队自协商</a:t>
            </a:r>
            <a:r>
              <a:rPr lang="zh-CN" altLang="en-US" sz="1200" dirty="0">
                <a:latin typeface="+mn-lt"/>
                <a:ea typeface="+mn-ea"/>
              </a:rPr>
              <a:t>：</a:t>
            </a:r>
            <a:r>
              <a:rPr lang="zh-CN" altLang="en-US" sz="1200" b="0" dirty="0">
                <a:solidFill>
                  <a:schemeClr val="tx1"/>
                </a:solidFill>
                <a:latin typeface="+mn-lt"/>
                <a:ea typeface="+mn-ea"/>
              </a:rPr>
              <a:t>团队根据项目实际情况来定义完成标准，并严格遵守；</a:t>
            </a:r>
          </a:p>
          <a:p>
            <a:pPr marL="171450" indent="-171450" eaLnBrk="1" hangingPunct="1">
              <a:lnSpc>
                <a:spcPct val="130000"/>
              </a:lnSpc>
              <a:buClr>
                <a:schemeClr val="bg1">
                  <a:lumMod val="50000"/>
                </a:schemeClr>
              </a:buClr>
              <a:buSzPct val="60000"/>
              <a:buFont typeface="Wingdings" panose="05000000000000000000" pitchFamily="2" charset="2"/>
              <a:buChar char="l"/>
            </a:pPr>
            <a:r>
              <a:rPr lang="zh-CN" altLang="en-US" sz="1200" dirty="0">
                <a:solidFill>
                  <a:schemeClr val="tx2"/>
                </a:solidFill>
                <a:latin typeface="+mn-lt"/>
                <a:ea typeface="+mn-ea"/>
              </a:rPr>
              <a:t>有层次</a:t>
            </a:r>
            <a:r>
              <a:rPr lang="zh-CN" altLang="en-US" sz="1200" b="0" dirty="0">
                <a:solidFill>
                  <a:schemeClr val="tx1"/>
                </a:solidFill>
                <a:latin typeface="+mn-lt"/>
                <a:ea typeface="+mn-ea"/>
              </a:rPr>
              <a:t>：一般分为三个层次：</a:t>
            </a:r>
            <a:r>
              <a:rPr lang="en-US" altLang="zh-CN" sz="1200" b="0" dirty="0">
                <a:solidFill>
                  <a:schemeClr val="tx1"/>
                </a:solidFill>
                <a:latin typeface="+mn-lt"/>
                <a:ea typeface="+mn-ea"/>
              </a:rPr>
              <a:t>Story</a:t>
            </a:r>
            <a:r>
              <a:rPr lang="zh-CN" altLang="en-US" sz="1200" b="0" dirty="0">
                <a:solidFill>
                  <a:schemeClr val="tx1"/>
                </a:solidFill>
                <a:latin typeface="+mn-lt"/>
                <a:ea typeface="+mn-ea"/>
              </a:rPr>
              <a:t>级别，迭代级和发布级，每个级别都有各自的完成标准。</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652819"/>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mn-lt"/>
                <a:ea typeface="华文细黑" panose="02010600040101010101" pitchFamily="2" charset="-122"/>
              </a:rPr>
              <a:t>完成标准确保团队每一步前进都奠定在坚实的质量基础之上</a:t>
            </a:r>
          </a:p>
        </p:txBody>
      </p:sp>
      <p:grpSp>
        <p:nvGrpSpPr>
          <p:cNvPr id="3" name="组合 2"/>
          <p:cNvGrpSpPr/>
          <p:nvPr/>
        </p:nvGrpSpPr>
        <p:grpSpPr>
          <a:xfrm>
            <a:off x="4792621" y="2942836"/>
            <a:ext cx="3811628" cy="2646403"/>
            <a:chOff x="4788637" y="2888598"/>
            <a:chExt cx="2915082" cy="2213986"/>
          </a:xfrm>
          <a:effectLst/>
        </p:grpSpPr>
        <p:sp>
          <p:nvSpPr>
            <p:cNvPr id="43" name="Rectangle 6"/>
            <p:cNvSpPr>
              <a:spLocks noChangeArrowheads="1"/>
            </p:cNvSpPr>
            <p:nvPr/>
          </p:nvSpPr>
          <p:spPr bwMode="auto">
            <a:xfrm>
              <a:off x="4788637" y="4508617"/>
              <a:ext cx="2915082" cy="593967"/>
            </a:xfrm>
            <a:prstGeom prst="rect">
              <a:avLst/>
            </a:prstGeom>
            <a:solidFill>
              <a:srgbClr val="EAEAEA"/>
            </a:solidFill>
            <a:ln w="9525" algn="ctr">
              <a:solidFill>
                <a:schemeClr val="bg1">
                  <a:lumMod val="50000"/>
                </a:schemeClr>
              </a:solidFill>
              <a:miter lim="800000"/>
              <a:headEnd/>
              <a:tailEnd/>
            </a:ln>
            <a:effectLst/>
          </p:spPr>
          <p:txBody>
            <a:bodyPr anchor="ctr"/>
            <a:lstStyle/>
            <a:p>
              <a:pPr marL="66657">
                <a:buClr>
                  <a:schemeClr val="bg2"/>
                </a:buClr>
                <a:buSzPct val="60000"/>
                <a:defRPr/>
              </a:pPr>
              <a:endParaRPr lang="zh-CN" altLang="en-US" sz="1050">
                <a:solidFill>
                  <a:schemeClr val="tx1"/>
                </a:solidFill>
                <a:latin typeface="+mn-lt"/>
                <a:ea typeface="华文细黑" pitchFamily="2" charset="-122"/>
              </a:endParaRPr>
            </a:p>
          </p:txBody>
        </p:sp>
        <p:sp>
          <p:nvSpPr>
            <p:cNvPr id="44" name="Rectangle 7"/>
            <p:cNvSpPr>
              <a:spLocks noChangeArrowheads="1"/>
            </p:cNvSpPr>
            <p:nvPr/>
          </p:nvSpPr>
          <p:spPr bwMode="auto">
            <a:xfrm>
              <a:off x="4788637" y="3859896"/>
              <a:ext cx="2915082" cy="641215"/>
            </a:xfrm>
            <a:prstGeom prst="rect">
              <a:avLst/>
            </a:prstGeom>
            <a:solidFill>
              <a:srgbClr val="EAEAEA"/>
            </a:solidFill>
            <a:ln w="9525" algn="ctr">
              <a:solidFill>
                <a:schemeClr val="bg1">
                  <a:lumMod val="50000"/>
                </a:schemeClr>
              </a:solidFill>
              <a:miter lim="800000"/>
              <a:headEnd/>
              <a:tailEnd/>
            </a:ln>
            <a:effectLst/>
          </p:spPr>
          <p:txBody>
            <a:bodyPr anchor="ctr"/>
            <a:lstStyle/>
            <a:p>
              <a:pPr marL="66657">
                <a:buClr>
                  <a:schemeClr val="bg2"/>
                </a:buClr>
                <a:buSzPct val="60000"/>
                <a:defRPr/>
              </a:pPr>
              <a:endParaRPr lang="zh-CN" altLang="en-US" sz="1050">
                <a:solidFill>
                  <a:schemeClr val="tx1"/>
                </a:solidFill>
                <a:latin typeface="+mn-lt"/>
                <a:ea typeface="华文细黑" pitchFamily="2" charset="-122"/>
              </a:endParaRPr>
            </a:p>
          </p:txBody>
        </p:sp>
        <p:sp>
          <p:nvSpPr>
            <p:cNvPr id="45" name="Rectangle 8"/>
            <p:cNvSpPr>
              <a:spLocks noChangeArrowheads="1"/>
            </p:cNvSpPr>
            <p:nvPr/>
          </p:nvSpPr>
          <p:spPr bwMode="auto">
            <a:xfrm>
              <a:off x="4788637" y="3104044"/>
              <a:ext cx="2915082" cy="755850"/>
            </a:xfrm>
            <a:prstGeom prst="rect">
              <a:avLst/>
            </a:prstGeom>
            <a:solidFill>
              <a:srgbClr val="EAEAEA"/>
            </a:solidFill>
            <a:ln w="9525" algn="ctr">
              <a:solidFill>
                <a:schemeClr val="bg1">
                  <a:lumMod val="50000"/>
                </a:schemeClr>
              </a:solidFill>
              <a:miter lim="800000"/>
              <a:headEnd/>
              <a:tailEnd/>
            </a:ln>
            <a:effectLst/>
          </p:spPr>
          <p:txBody>
            <a:bodyPr anchor="ctr"/>
            <a:lstStyle/>
            <a:p>
              <a:pPr marL="66657">
                <a:buClr>
                  <a:schemeClr val="bg2"/>
                </a:buClr>
                <a:buSzPct val="60000"/>
                <a:defRPr/>
              </a:pPr>
              <a:endParaRPr lang="zh-CN" altLang="en-US" sz="1050">
                <a:solidFill>
                  <a:schemeClr val="tx1"/>
                </a:solidFill>
                <a:latin typeface="+mn-lt"/>
                <a:ea typeface="华文细黑" pitchFamily="2" charset="-122"/>
              </a:endParaRPr>
            </a:p>
          </p:txBody>
        </p:sp>
        <p:sp>
          <p:nvSpPr>
            <p:cNvPr id="46" name="Text Box 10"/>
            <p:cNvSpPr txBox="1">
              <a:spLocks noChangeArrowheads="1"/>
            </p:cNvSpPr>
            <p:nvPr/>
          </p:nvSpPr>
          <p:spPr bwMode="auto">
            <a:xfrm>
              <a:off x="4842203" y="3169148"/>
              <a:ext cx="568971" cy="30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en-US" altLang="zh-CN" sz="1000" b="0" dirty="0">
                  <a:solidFill>
                    <a:schemeClr val="tx1"/>
                  </a:solidFill>
                  <a:latin typeface="+mn-lt"/>
                  <a:ea typeface="华文细黑" panose="02010600040101010101" pitchFamily="2" charset="-122"/>
                </a:rPr>
                <a:t>Story</a:t>
              </a:r>
              <a:r>
                <a:rPr lang="zh-CN" altLang="en-US" sz="1000" b="0" dirty="0">
                  <a:solidFill>
                    <a:schemeClr val="tx1"/>
                  </a:solidFill>
                  <a:latin typeface="+mn-lt"/>
                  <a:ea typeface="华文细黑" panose="02010600040101010101" pitchFamily="2" charset="-122"/>
                </a:rPr>
                <a:t>完成标准样例</a:t>
              </a:r>
              <a:endParaRPr lang="zh-CN" altLang="en-US" sz="1000" b="0" dirty="0">
                <a:solidFill>
                  <a:schemeClr val="tx1"/>
                </a:solidFill>
                <a:latin typeface="+mn-lt"/>
                <a:ea typeface="MS PGothic" panose="020B0600070205080204" pitchFamily="34" charset="-128"/>
              </a:endParaRPr>
            </a:p>
          </p:txBody>
        </p:sp>
        <p:sp>
          <p:nvSpPr>
            <p:cNvPr id="47" name="Text Box 11"/>
            <p:cNvSpPr txBox="1">
              <a:spLocks noChangeArrowheads="1"/>
            </p:cNvSpPr>
            <p:nvPr/>
          </p:nvSpPr>
          <p:spPr bwMode="auto">
            <a:xfrm>
              <a:off x="4842202" y="3871434"/>
              <a:ext cx="513025" cy="30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华文细黑" panose="02010600040101010101" pitchFamily="2" charset="-122"/>
                </a:rPr>
                <a:t>迭代完成标准样例</a:t>
              </a:r>
            </a:p>
          </p:txBody>
        </p:sp>
        <p:sp>
          <p:nvSpPr>
            <p:cNvPr id="48" name="Text Box 12"/>
            <p:cNvSpPr txBox="1">
              <a:spLocks noChangeArrowheads="1"/>
            </p:cNvSpPr>
            <p:nvPr/>
          </p:nvSpPr>
          <p:spPr bwMode="auto">
            <a:xfrm>
              <a:off x="4842203" y="4501111"/>
              <a:ext cx="568971" cy="30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华文细黑" panose="02010600040101010101" pitchFamily="2" charset="-122"/>
                </a:rPr>
                <a:t>发布完成标准样例</a:t>
              </a:r>
            </a:p>
          </p:txBody>
        </p:sp>
        <p:sp>
          <p:nvSpPr>
            <p:cNvPr id="49" name="Text Box 13"/>
            <p:cNvSpPr txBox="1">
              <a:spLocks noChangeArrowheads="1"/>
            </p:cNvSpPr>
            <p:nvPr/>
          </p:nvSpPr>
          <p:spPr bwMode="auto">
            <a:xfrm>
              <a:off x="5543135" y="3167131"/>
              <a:ext cx="835601"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dirty="0">
                  <a:solidFill>
                    <a:schemeClr val="tx1"/>
                  </a:solidFill>
                  <a:latin typeface="+mn-lt"/>
                  <a:ea typeface="+mn-ea"/>
                </a:rPr>
                <a:t>代码合入主干</a:t>
              </a:r>
            </a:p>
          </p:txBody>
        </p:sp>
        <p:sp>
          <p:nvSpPr>
            <p:cNvPr id="50" name="Text Box 15"/>
            <p:cNvSpPr txBox="1">
              <a:spLocks noChangeArrowheads="1"/>
            </p:cNvSpPr>
            <p:nvPr/>
          </p:nvSpPr>
          <p:spPr bwMode="auto">
            <a:xfrm>
              <a:off x="5543135" y="3644448"/>
              <a:ext cx="864169"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dirty="0">
                  <a:solidFill>
                    <a:schemeClr val="tx1"/>
                  </a:solidFill>
                  <a:latin typeface="+mn-lt"/>
                  <a:ea typeface="+mn-ea"/>
                </a:rPr>
                <a:t>代码符合规范</a:t>
              </a:r>
            </a:p>
          </p:txBody>
        </p:sp>
        <p:sp>
          <p:nvSpPr>
            <p:cNvPr id="51" name="Text Box 16"/>
            <p:cNvSpPr txBox="1">
              <a:spLocks noChangeArrowheads="1"/>
            </p:cNvSpPr>
            <p:nvPr/>
          </p:nvSpPr>
          <p:spPr bwMode="auto">
            <a:xfrm>
              <a:off x="5543133" y="3409955"/>
              <a:ext cx="834411"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dirty="0">
                  <a:solidFill>
                    <a:schemeClr val="tx1"/>
                  </a:solidFill>
                  <a:latin typeface="+mn-lt"/>
                  <a:ea typeface="+mn-ea"/>
                </a:rPr>
                <a:t>代码</a:t>
              </a:r>
              <a:r>
                <a:rPr lang="en-US" altLang="zh-CN" sz="1000" b="0" dirty="0">
                  <a:solidFill>
                    <a:schemeClr val="tx1"/>
                  </a:solidFill>
                  <a:latin typeface="+mn-lt"/>
                  <a:ea typeface="+mn-ea"/>
                </a:rPr>
                <a:t>100%</a:t>
              </a:r>
              <a:r>
                <a:rPr lang="zh-CN" altLang="en-US" sz="1000" b="0" dirty="0">
                  <a:solidFill>
                    <a:schemeClr val="tx1"/>
                  </a:solidFill>
                  <a:latin typeface="+mn-lt"/>
                  <a:ea typeface="+mn-ea"/>
                </a:rPr>
                <a:t>检视</a:t>
              </a:r>
            </a:p>
          </p:txBody>
        </p:sp>
        <p:sp>
          <p:nvSpPr>
            <p:cNvPr id="52" name="Text Box 17"/>
            <p:cNvSpPr txBox="1">
              <a:spLocks noChangeArrowheads="1"/>
            </p:cNvSpPr>
            <p:nvPr/>
          </p:nvSpPr>
          <p:spPr bwMode="auto">
            <a:xfrm>
              <a:off x="6460867" y="3646828"/>
              <a:ext cx="755850"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通过验收测试</a:t>
              </a:r>
            </a:p>
          </p:txBody>
        </p:sp>
        <p:sp>
          <p:nvSpPr>
            <p:cNvPr id="53" name="Text Box 21"/>
            <p:cNvSpPr txBox="1">
              <a:spLocks noChangeArrowheads="1"/>
            </p:cNvSpPr>
            <p:nvPr/>
          </p:nvSpPr>
          <p:spPr bwMode="auto">
            <a:xfrm>
              <a:off x="6460867" y="4238414"/>
              <a:ext cx="1134370"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通过迭代验收</a:t>
              </a:r>
            </a:p>
          </p:txBody>
        </p:sp>
        <p:sp>
          <p:nvSpPr>
            <p:cNvPr id="54" name="Text Box 25"/>
            <p:cNvSpPr txBox="1">
              <a:spLocks noChangeArrowheads="1"/>
            </p:cNvSpPr>
            <p:nvPr/>
          </p:nvSpPr>
          <p:spPr bwMode="auto">
            <a:xfrm>
              <a:off x="6460867" y="3982497"/>
              <a:ext cx="1133180"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系统测试用例</a:t>
              </a:r>
              <a:r>
                <a:rPr lang="en-US" altLang="zh-CN" sz="1000" b="0">
                  <a:solidFill>
                    <a:schemeClr val="tx1"/>
                  </a:solidFill>
                  <a:latin typeface="+mn-lt"/>
                  <a:ea typeface="+mn-ea"/>
                </a:rPr>
                <a:t>100%</a:t>
              </a:r>
              <a:r>
                <a:rPr lang="zh-CN" altLang="en-US" sz="1000" b="0">
                  <a:solidFill>
                    <a:schemeClr val="tx1"/>
                  </a:solidFill>
                  <a:latin typeface="+mn-lt"/>
                  <a:ea typeface="+mn-ea"/>
                </a:rPr>
                <a:t>通过</a:t>
              </a:r>
            </a:p>
          </p:txBody>
        </p:sp>
        <p:sp>
          <p:nvSpPr>
            <p:cNvPr id="55" name="Text Box 26"/>
            <p:cNvSpPr txBox="1">
              <a:spLocks noChangeArrowheads="1"/>
            </p:cNvSpPr>
            <p:nvPr/>
          </p:nvSpPr>
          <p:spPr bwMode="auto">
            <a:xfrm>
              <a:off x="6460866" y="4596700"/>
              <a:ext cx="740376"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通过性能测试</a:t>
              </a:r>
            </a:p>
          </p:txBody>
        </p:sp>
        <p:sp>
          <p:nvSpPr>
            <p:cNvPr id="56" name="Text Box 27"/>
            <p:cNvSpPr txBox="1">
              <a:spLocks noChangeArrowheads="1"/>
            </p:cNvSpPr>
            <p:nvPr/>
          </p:nvSpPr>
          <p:spPr bwMode="auto">
            <a:xfrm>
              <a:off x="5543133" y="3987258"/>
              <a:ext cx="780847"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dirty="0">
                  <a:solidFill>
                    <a:schemeClr val="tx1"/>
                  </a:solidFill>
                  <a:latin typeface="+mn-lt"/>
                  <a:ea typeface="+mn-ea"/>
                </a:rPr>
                <a:t>所有</a:t>
              </a:r>
              <a:r>
                <a:rPr lang="en-US" altLang="zh-CN" sz="1000" b="0" dirty="0">
                  <a:solidFill>
                    <a:schemeClr val="tx1"/>
                  </a:solidFill>
                  <a:latin typeface="+mn-lt"/>
                  <a:ea typeface="+mn-ea"/>
                </a:rPr>
                <a:t>Story</a:t>
              </a:r>
              <a:r>
                <a:rPr lang="zh-CN" altLang="en-US" sz="1000" b="0" dirty="0">
                  <a:solidFill>
                    <a:schemeClr val="tx1"/>
                  </a:solidFill>
                  <a:latin typeface="+mn-lt"/>
                  <a:ea typeface="+mn-ea"/>
                </a:rPr>
                <a:t>完成</a:t>
              </a:r>
            </a:p>
          </p:txBody>
        </p:sp>
        <p:sp>
          <p:nvSpPr>
            <p:cNvPr id="57" name="Text Box 28"/>
            <p:cNvSpPr txBox="1">
              <a:spLocks noChangeArrowheads="1"/>
            </p:cNvSpPr>
            <p:nvPr/>
          </p:nvSpPr>
          <p:spPr bwMode="auto">
            <a:xfrm>
              <a:off x="5543135" y="4600270"/>
              <a:ext cx="797511"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通过回归测试</a:t>
              </a:r>
            </a:p>
          </p:txBody>
        </p:sp>
        <p:sp>
          <p:nvSpPr>
            <p:cNvPr id="58" name="Text Box 29"/>
            <p:cNvSpPr txBox="1">
              <a:spLocks noChangeArrowheads="1"/>
            </p:cNvSpPr>
            <p:nvPr/>
          </p:nvSpPr>
          <p:spPr bwMode="auto">
            <a:xfrm>
              <a:off x="5543135" y="4238414"/>
              <a:ext cx="755850"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所有缺陷解决</a:t>
              </a:r>
            </a:p>
          </p:txBody>
        </p:sp>
        <p:sp>
          <p:nvSpPr>
            <p:cNvPr id="59" name="Text Box 30"/>
            <p:cNvSpPr txBox="1">
              <a:spLocks noChangeArrowheads="1"/>
            </p:cNvSpPr>
            <p:nvPr/>
          </p:nvSpPr>
          <p:spPr bwMode="auto">
            <a:xfrm>
              <a:off x="5543133" y="4866901"/>
              <a:ext cx="739186"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更新配套资料</a:t>
              </a:r>
            </a:p>
          </p:txBody>
        </p:sp>
        <p:sp>
          <p:nvSpPr>
            <p:cNvPr id="60" name="Text Box 32"/>
            <p:cNvSpPr txBox="1">
              <a:spLocks noChangeArrowheads="1"/>
            </p:cNvSpPr>
            <p:nvPr/>
          </p:nvSpPr>
          <p:spPr bwMode="auto">
            <a:xfrm>
              <a:off x="5868254" y="2888598"/>
              <a:ext cx="1026052" cy="1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100" b="0" dirty="0">
                  <a:solidFill>
                    <a:schemeClr val="tx1"/>
                  </a:solidFill>
                  <a:latin typeface="+mn-lt"/>
                  <a:ea typeface="华文细黑" panose="02010600040101010101" pitchFamily="2" charset="-122"/>
                </a:rPr>
                <a:t>完成标准的样例</a:t>
              </a:r>
            </a:p>
          </p:txBody>
        </p:sp>
        <p:sp>
          <p:nvSpPr>
            <p:cNvPr id="61" name="Text Box 35"/>
            <p:cNvSpPr txBox="1">
              <a:spLocks noChangeArrowheads="1"/>
            </p:cNvSpPr>
            <p:nvPr/>
          </p:nvSpPr>
          <p:spPr bwMode="auto">
            <a:xfrm>
              <a:off x="6460867" y="3406385"/>
              <a:ext cx="1187934"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dirty="0">
                  <a:solidFill>
                    <a:schemeClr val="tx1"/>
                  </a:solidFill>
                  <a:latin typeface="+mn-lt"/>
                  <a:ea typeface="+mn-ea"/>
                </a:rPr>
                <a:t>代码</a:t>
              </a:r>
              <a:r>
                <a:rPr lang="en-US" altLang="zh-CN" sz="1000" b="0" dirty="0">
                  <a:solidFill>
                    <a:schemeClr val="tx1"/>
                  </a:solidFill>
                  <a:latin typeface="+mn-lt"/>
                  <a:ea typeface="+mn-ea"/>
                </a:rPr>
                <a:t>100%</a:t>
              </a:r>
              <a:r>
                <a:rPr lang="zh-CN" altLang="en-US" sz="1000" b="0" dirty="0">
                  <a:solidFill>
                    <a:schemeClr val="tx1"/>
                  </a:solidFill>
                  <a:latin typeface="+mn-lt"/>
                  <a:ea typeface="+mn-ea"/>
                </a:rPr>
                <a:t>通过单元测试</a:t>
              </a:r>
            </a:p>
          </p:txBody>
        </p:sp>
        <p:sp>
          <p:nvSpPr>
            <p:cNvPr id="62" name="Text Box 36"/>
            <p:cNvSpPr txBox="1">
              <a:spLocks noChangeArrowheads="1"/>
            </p:cNvSpPr>
            <p:nvPr/>
          </p:nvSpPr>
          <p:spPr bwMode="auto">
            <a:xfrm>
              <a:off x="6460867" y="3167131"/>
              <a:ext cx="809414" cy="178909"/>
            </a:xfrm>
            <a:prstGeom prst="rect">
              <a:avLst/>
            </a:prstGeom>
            <a:solidFill>
              <a:srgbClr val="FFE0C1"/>
            </a:solidFill>
            <a:ln w="9525" algn="ctr">
              <a:solidFill>
                <a:schemeClr val="bg2"/>
              </a:solidFill>
              <a:miter lim="800000"/>
              <a:headEnd/>
              <a:tailEnd/>
            </a:ln>
          </p:spPr>
          <p:txBody>
            <a:bodyPr lIns="59385" tIns="29692" rIns="59385" bIns="29692">
              <a:spAutoFit/>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spcBef>
                  <a:spcPct val="50000"/>
                </a:spcBef>
              </a:pPr>
              <a:r>
                <a:rPr lang="zh-CN" altLang="en-US" sz="1000" b="0">
                  <a:solidFill>
                    <a:schemeClr val="tx1"/>
                  </a:solidFill>
                  <a:latin typeface="+mn-lt"/>
                  <a:ea typeface="+mn-ea"/>
                </a:rPr>
                <a:t>持续集成无错误</a:t>
              </a:r>
            </a:p>
          </p:txBody>
        </p:sp>
        <p:pic>
          <p:nvPicPr>
            <p:cNvPr id="63"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0521" y="3537320"/>
              <a:ext cx="270202" cy="24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0520" y="4173229"/>
              <a:ext cx="319004" cy="2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 name="Picture 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0520" y="4792716"/>
              <a:ext cx="319004" cy="28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22259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2"/>
            <a:ext cx="7920037" cy="868363"/>
          </a:xfrm>
        </p:spPr>
        <p:txBody>
          <a:bodyPr/>
          <a:lstStyle/>
          <a:p>
            <a:r>
              <a:rPr lang="zh-CN" altLang="en-US" sz="3500" dirty="0">
                <a:latin typeface="黑体" panose="02010609060101010101" pitchFamily="49" charset="-122"/>
              </a:rPr>
              <a:t>敏捷管理实践：迭代计划会议</a:t>
            </a:r>
            <a:endParaRPr lang="zh-CN" altLang="en-US" sz="3500" dirty="0"/>
          </a:p>
        </p:txBody>
      </p:sp>
      <p:sp>
        <p:nvSpPr>
          <p:cNvPr id="60419" name="Rectangle 3"/>
          <p:cNvSpPr>
            <a:spLocks noChangeArrowheads="1"/>
          </p:cNvSpPr>
          <p:nvPr/>
        </p:nvSpPr>
        <p:spPr bwMode="auto">
          <a:xfrm>
            <a:off x="684213" y="1255475"/>
            <a:ext cx="4103811" cy="3006906"/>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什么是迭代计划会议</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每轮迭代启动前，团队共同讨论本轮迭代详细开发计划的过程，输入是产品</a:t>
            </a:r>
            <a:r>
              <a:rPr lang="en-US" altLang="zh-CN" sz="1200" b="0" dirty="0">
                <a:solidFill>
                  <a:schemeClr val="tx1"/>
                </a:solidFill>
                <a:latin typeface="+mn-lt"/>
                <a:ea typeface="+mn-ea"/>
              </a:rPr>
              <a:t>Backlog</a:t>
            </a:r>
            <a:r>
              <a:rPr lang="zh-CN" altLang="en-US" sz="1200" b="0" dirty="0">
                <a:solidFill>
                  <a:schemeClr val="tx1"/>
                </a:solidFill>
                <a:latin typeface="+mn-lt"/>
                <a:ea typeface="+mn-ea"/>
              </a:rPr>
              <a:t>，输出是团队迭代</a:t>
            </a:r>
            <a:r>
              <a:rPr lang="en-US" altLang="zh-CN" sz="1200" b="0" dirty="0">
                <a:solidFill>
                  <a:schemeClr val="tx1"/>
                </a:solidFill>
                <a:latin typeface="+mn-lt"/>
                <a:ea typeface="+mn-ea"/>
              </a:rPr>
              <a:t>Backlog</a:t>
            </a:r>
            <a:r>
              <a:rPr lang="zh-CN" altLang="en-US" sz="1200" b="0" dirty="0">
                <a:solidFill>
                  <a:schemeClr val="tx1"/>
                </a:solidFill>
                <a:latin typeface="+mn-lt"/>
                <a:ea typeface="+mn-ea"/>
              </a:rPr>
              <a:t>；</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多团队迭代计划会议要分层召开</a:t>
            </a:r>
            <a:endParaRPr lang="en-US" altLang="zh-CN" sz="1200" b="0" dirty="0">
              <a:solidFill>
                <a:schemeClr val="tx1"/>
              </a:solidFill>
              <a:latin typeface="+mn-lt"/>
              <a:ea typeface="+mn-ea"/>
            </a:endParaRPr>
          </a:p>
          <a:p>
            <a:pPr marL="552450" lvl="1" indent="-171450">
              <a:lnSpc>
                <a:spcPct val="120000"/>
              </a:lnSpc>
              <a:buClr>
                <a:schemeClr val="tx1"/>
              </a:buClr>
              <a:buSzPct val="50000"/>
              <a:buFont typeface="Wingdings" panose="05000000000000000000" pitchFamily="2" charset="2"/>
              <a:buChar char="p"/>
            </a:pPr>
            <a:r>
              <a:rPr lang="zh-CN" altLang="en-US" sz="1100" b="0" dirty="0">
                <a:solidFill>
                  <a:schemeClr val="tx1"/>
                </a:solidFill>
                <a:latin typeface="+mn-lt"/>
                <a:ea typeface="+mn-ea"/>
              </a:rPr>
              <a:t>版本迭代计划会议：将产品</a:t>
            </a:r>
            <a:r>
              <a:rPr lang="en-US" altLang="zh-CN" sz="1100" b="0" dirty="0">
                <a:solidFill>
                  <a:schemeClr val="tx1"/>
                </a:solidFill>
                <a:latin typeface="+mn-lt"/>
                <a:ea typeface="+mn-ea"/>
              </a:rPr>
              <a:t>Backlog</a:t>
            </a:r>
            <a:r>
              <a:rPr lang="zh-CN" altLang="en-US" sz="1100" b="0" dirty="0">
                <a:solidFill>
                  <a:schemeClr val="tx1"/>
                </a:solidFill>
                <a:latin typeface="+mn-lt"/>
                <a:ea typeface="+mn-ea"/>
              </a:rPr>
              <a:t>（需求）分配给团队；</a:t>
            </a:r>
            <a:endParaRPr lang="en-US" altLang="zh-CN" sz="1100" b="0" dirty="0">
              <a:solidFill>
                <a:schemeClr val="tx1"/>
              </a:solidFill>
              <a:latin typeface="+mn-lt"/>
              <a:ea typeface="+mn-ea"/>
            </a:endParaRPr>
          </a:p>
          <a:p>
            <a:pPr marL="552450" lvl="1" indent="-171450">
              <a:lnSpc>
                <a:spcPct val="120000"/>
              </a:lnSpc>
              <a:buClr>
                <a:schemeClr val="tx1"/>
              </a:buClr>
              <a:buSzPct val="50000"/>
              <a:buFont typeface="Wingdings" panose="05000000000000000000" pitchFamily="2" charset="2"/>
              <a:buChar char="p"/>
            </a:pPr>
            <a:r>
              <a:rPr lang="zh-CN" altLang="en-US" sz="1100" b="0" dirty="0">
                <a:solidFill>
                  <a:schemeClr val="tx1"/>
                </a:solidFill>
                <a:latin typeface="+mn-lt"/>
                <a:ea typeface="+mn-ea"/>
              </a:rPr>
              <a:t>团队迭代计划会议：将选取的产品</a:t>
            </a:r>
            <a:r>
              <a:rPr lang="en-US" altLang="zh-CN" sz="1100" b="0" dirty="0">
                <a:solidFill>
                  <a:schemeClr val="tx1"/>
                </a:solidFill>
                <a:latin typeface="+mn-lt"/>
                <a:ea typeface="+mn-ea"/>
              </a:rPr>
              <a:t>Backlog</a:t>
            </a:r>
            <a:r>
              <a:rPr lang="zh-CN" altLang="en-US" sz="1100" b="0" dirty="0">
                <a:solidFill>
                  <a:schemeClr val="tx1"/>
                </a:solidFill>
                <a:latin typeface="+mn-lt"/>
                <a:ea typeface="+mn-ea"/>
              </a:rPr>
              <a:t>需求转换成迭代</a:t>
            </a:r>
            <a:r>
              <a:rPr lang="en-US" altLang="zh-CN" sz="1100" b="0" dirty="0">
                <a:solidFill>
                  <a:schemeClr val="tx1"/>
                </a:solidFill>
                <a:latin typeface="+mn-lt"/>
                <a:ea typeface="+mn-ea"/>
              </a:rPr>
              <a:t>Backlog</a:t>
            </a:r>
            <a:r>
              <a:rPr lang="zh-CN" altLang="en-US" sz="1100" b="0" dirty="0">
                <a:solidFill>
                  <a:schemeClr val="tx1"/>
                </a:solidFill>
                <a:latin typeface="+mn-lt"/>
                <a:ea typeface="+mn-ea"/>
              </a:rPr>
              <a:t>（任务） ，分配给团队成员；</a:t>
            </a:r>
            <a:endParaRPr lang="en-US" altLang="zh-CN" sz="1100" b="0" dirty="0">
              <a:solidFill>
                <a:schemeClr val="tx1"/>
              </a:solidFill>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迭代计划会议内容：</a:t>
            </a:r>
            <a:endParaRPr lang="en-US" altLang="zh-CN" sz="1200" b="0" dirty="0">
              <a:solidFill>
                <a:schemeClr val="tx1"/>
              </a:solidFill>
              <a:latin typeface="+mn-lt"/>
              <a:ea typeface="+mn-ea"/>
            </a:endParaRPr>
          </a:p>
          <a:p>
            <a:pPr marL="552450" lvl="1" indent="-171450">
              <a:lnSpc>
                <a:spcPct val="120000"/>
              </a:lnSpc>
              <a:buClr>
                <a:schemeClr val="tx1"/>
              </a:buClr>
              <a:buSzPct val="50000"/>
              <a:buFont typeface="Wingdings" panose="05000000000000000000" pitchFamily="2" charset="2"/>
              <a:buChar char="p"/>
            </a:pPr>
            <a:r>
              <a:rPr lang="zh-CN" altLang="en-US" sz="1100" b="0" dirty="0">
                <a:solidFill>
                  <a:schemeClr val="tx1"/>
                </a:solidFill>
                <a:latin typeface="+mn-lt"/>
                <a:ea typeface="+mn-ea"/>
              </a:rPr>
              <a:t>澄清需求、对“完成标准”达成一致</a:t>
            </a:r>
            <a:endParaRPr lang="en-US" altLang="zh-CN" sz="1100" b="0" dirty="0">
              <a:solidFill>
                <a:schemeClr val="tx1"/>
              </a:solidFill>
              <a:latin typeface="+mn-lt"/>
              <a:ea typeface="+mn-ea"/>
            </a:endParaRPr>
          </a:p>
          <a:p>
            <a:pPr marL="552450" lvl="1" indent="-171450">
              <a:lnSpc>
                <a:spcPct val="120000"/>
              </a:lnSpc>
              <a:buClr>
                <a:schemeClr val="tx1"/>
              </a:buClr>
              <a:buSzPct val="50000"/>
              <a:buFont typeface="Wingdings" panose="05000000000000000000" pitchFamily="2" charset="2"/>
              <a:buChar char="p"/>
            </a:pPr>
            <a:r>
              <a:rPr lang="zh-CN" altLang="en-US" sz="1100" b="0" dirty="0">
                <a:solidFill>
                  <a:schemeClr val="tx1"/>
                </a:solidFill>
                <a:latin typeface="+mn-lt"/>
                <a:ea typeface="+mn-ea"/>
              </a:rPr>
              <a:t>工作量估计、根据团队能力确定本轮迭代交付内容；</a:t>
            </a:r>
            <a:endParaRPr lang="en-US" altLang="zh-CN" sz="1100" b="0" dirty="0">
              <a:solidFill>
                <a:schemeClr val="tx1"/>
              </a:solidFill>
              <a:latin typeface="+mn-lt"/>
              <a:ea typeface="+mn-ea"/>
            </a:endParaRPr>
          </a:p>
          <a:p>
            <a:pPr marL="552450" lvl="1" indent="-171450">
              <a:lnSpc>
                <a:spcPct val="120000"/>
              </a:lnSpc>
              <a:buClr>
                <a:schemeClr val="tx1"/>
              </a:buClr>
              <a:buSzPct val="50000"/>
              <a:buFont typeface="Wingdings" panose="05000000000000000000" pitchFamily="2" charset="2"/>
              <a:buChar char="p"/>
            </a:pPr>
            <a:r>
              <a:rPr lang="zh-CN" altLang="en-US" sz="1100" b="0" dirty="0">
                <a:solidFill>
                  <a:schemeClr val="tx1"/>
                </a:solidFill>
                <a:latin typeface="+mn-lt"/>
                <a:ea typeface="+mn-ea"/>
              </a:rPr>
              <a:t>细化、分配迭代任务和初始工作计划。</a:t>
            </a:r>
          </a:p>
        </p:txBody>
      </p:sp>
      <p:sp>
        <p:nvSpPr>
          <p:cNvPr id="60420" name="Rectangle 3"/>
          <p:cNvSpPr>
            <a:spLocks noChangeArrowheads="1"/>
          </p:cNvSpPr>
          <p:nvPr/>
        </p:nvSpPr>
        <p:spPr bwMode="auto">
          <a:xfrm>
            <a:off x="4860032" y="2817841"/>
            <a:ext cx="3744218" cy="2646404"/>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40000"/>
              </a:lnSpc>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迭代计划会议的关键要点</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dirty="0">
                <a:latin typeface="+mn-lt"/>
                <a:ea typeface="+mn-ea"/>
              </a:rPr>
              <a:t>充分参与：</a:t>
            </a:r>
            <a:r>
              <a:rPr lang="en-US" altLang="zh-CN" sz="1200" b="0" dirty="0">
                <a:solidFill>
                  <a:schemeClr val="tx1"/>
                </a:solidFill>
                <a:latin typeface="+mn-lt"/>
                <a:ea typeface="+mn-ea"/>
              </a:rPr>
              <a:t>Scrum Master</a:t>
            </a:r>
            <a:r>
              <a:rPr lang="zh-CN" altLang="en-US" sz="1200" b="0" dirty="0">
                <a:solidFill>
                  <a:schemeClr val="tx1"/>
                </a:solidFill>
                <a:latin typeface="+mn-lt"/>
                <a:ea typeface="+mn-ea"/>
              </a:rPr>
              <a:t>确保</a:t>
            </a:r>
            <a:r>
              <a:rPr lang="en-US" altLang="zh-CN" sz="1200" b="0" dirty="0">
                <a:solidFill>
                  <a:schemeClr val="tx1"/>
                </a:solidFill>
                <a:latin typeface="+mn-lt"/>
                <a:ea typeface="+mn-ea"/>
              </a:rPr>
              <a:t>PO</a:t>
            </a:r>
            <a:r>
              <a:rPr lang="zh-CN" altLang="en-US" sz="1200" b="0" dirty="0">
                <a:solidFill>
                  <a:schemeClr val="tx1"/>
                </a:solidFill>
                <a:latin typeface="+mn-lt"/>
                <a:ea typeface="+mn-ea"/>
              </a:rPr>
              <a:t>和</a:t>
            </a:r>
            <a:r>
              <a:rPr lang="en-US" altLang="zh-CN" sz="1200" b="0" dirty="0">
                <a:solidFill>
                  <a:schemeClr val="tx1"/>
                </a:solidFill>
                <a:latin typeface="+mn-lt"/>
                <a:ea typeface="+mn-ea"/>
              </a:rPr>
              <a:t>Team</a:t>
            </a:r>
            <a:r>
              <a:rPr lang="zh-CN" altLang="en-US" sz="1200" b="0" dirty="0">
                <a:solidFill>
                  <a:schemeClr val="tx1"/>
                </a:solidFill>
                <a:latin typeface="+mn-lt"/>
                <a:ea typeface="+mn-ea"/>
              </a:rPr>
              <a:t>充分参与讨论，达成理解一致；</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dirty="0">
                <a:latin typeface="+mn-lt"/>
                <a:ea typeface="+mn-ea"/>
              </a:rPr>
              <a:t>相互承诺：</a:t>
            </a:r>
            <a:r>
              <a:rPr lang="en-US" altLang="zh-CN" sz="1200" b="0" dirty="0">
                <a:solidFill>
                  <a:schemeClr val="tx1"/>
                </a:solidFill>
                <a:latin typeface="+mn-lt"/>
                <a:ea typeface="+mn-ea"/>
              </a:rPr>
              <a:t>Team</a:t>
            </a:r>
            <a:r>
              <a:rPr lang="zh-CN" altLang="en-US" sz="1200" b="0" dirty="0">
                <a:solidFill>
                  <a:schemeClr val="tx1"/>
                </a:solidFill>
                <a:latin typeface="+mn-lt"/>
                <a:ea typeface="+mn-ea"/>
              </a:rPr>
              <a:t>承诺完成迭代</a:t>
            </a:r>
            <a:r>
              <a:rPr lang="en-US" altLang="zh-CN" sz="1200" b="0" dirty="0">
                <a:solidFill>
                  <a:schemeClr val="tx1"/>
                </a:solidFill>
                <a:latin typeface="+mn-lt"/>
                <a:ea typeface="+mn-ea"/>
              </a:rPr>
              <a:t>Backlog</a:t>
            </a:r>
            <a:r>
              <a:rPr lang="zh-CN" altLang="en-US" sz="1200" b="0" dirty="0">
                <a:solidFill>
                  <a:schemeClr val="tx1"/>
                </a:solidFill>
                <a:latin typeface="+mn-lt"/>
                <a:ea typeface="+mn-ea"/>
              </a:rPr>
              <a:t>中的需求并达到”完成标准“，</a:t>
            </a:r>
            <a:r>
              <a:rPr lang="en-US" altLang="zh-CN" sz="1200" b="0" dirty="0">
                <a:solidFill>
                  <a:schemeClr val="tx1"/>
                </a:solidFill>
                <a:latin typeface="+mn-lt"/>
                <a:ea typeface="+mn-ea"/>
              </a:rPr>
              <a:t>PO</a:t>
            </a:r>
            <a:r>
              <a:rPr lang="zh-CN" altLang="en-US" sz="1200" b="0" dirty="0">
                <a:solidFill>
                  <a:schemeClr val="tx1"/>
                </a:solidFill>
                <a:latin typeface="+mn-lt"/>
                <a:ea typeface="+mn-ea"/>
              </a:rPr>
              <a:t>承诺在短迭代周期不增加需求（</a:t>
            </a:r>
            <a:r>
              <a:rPr lang="en-US" altLang="zh-CN" sz="1200" b="0" dirty="0">
                <a:solidFill>
                  <a:schemeClr val="tx1"/>
                </a:solidFill>
                <a:latin typeface="+mn-lt"/>
                <a:ea typeface="+mn-ea"/>
              </a:rPr>
              <a:t>2-4</a:t>
            </a:r>
            <a:r>
              <a:rPr lang="zh-CN" altLang="en-US" sz="1200" b="0" dirty="0">
                <a:solidFill>
                  <a:schemeClr val="tx1"/>
                </a:solidFill>
                <a:latin typeface="+mn-lt"/>
                <a:ea typeface="+mn-ea"/>
              </a:rPr>
              <a:t>周）；</a:t>
            </a:r>
          </a:p>
          <a:p>
            <a:pPr marL="171450" indent="-171450" eaLnBrk="1" hangingPunct="1">
              <a:lnSpc>
                <a:spcPct val="140000"/>
              </a:lnSpc>
              <a:buClr>
                <a:schemeClr val="bg1">
                  <a:lumMod val="50000"/>
                </a:schemeClr>
              </a:buClr>
              <a:buSzPct val="60000"/>
              <a:buFont typeface="Wingdings" panose="05000000000000000000" pitchFamily="2" charset="2"/>
              <a:buChar char="l"/>
            </a:pPr>
            <a:r>
              <a:rPr lang="zh-CN" altLang="en-US" sz="1200" dirty="0">
                <a:latin typeface="+mn-lt"/>
                <a:ea typeface="+mn-ea"/>
              </a:rPr>
              <a:t>确定内部任务：</a:t>
            </a:r>
            <a:r>
              <a:rPr lang="en-US" altLang="zh-CN" sz="1200" b="0" dirty="0">
                <a:solidFill>
                  <a:schemeClr val="tx1"/>
                </a:solidFill>
                <a:latin typeface="+mn-lt"/>
                <a:ea typeface="+mn-ea"/>
              </a:rPr>
              <a:t>Team</a:t>
            </a:r>
            <a:r>
              <a:rPr lang="zh-CN" altLang="en-US" sz="1200" b="0" dirty="0">
                <a:solidFill>
                  <a:schemeClr val="tx1"/>
                </a:solidFill>
                <a:latin typeface="+mn-lt"/>
                <a:ea typeface="+mn-ea"/>
              </a:rPr>
              <a:t>和</a:t>
            </a:r>
            <a:r>
              <a:rPr lang="en-US" altLang="zh-CN" sz="1200" b="0" dirty="0">
                <a:solidFill>
                  <a:schemeClr val="tx1"/>
                </a:solidFill>
                <a:latin typeface="+mn-lt"/>
                <a:ea typeface="+mn-ea"/>
              </a:rPr>
              <a:t>PO</a:t>
            </a:r>
            <a:r>
              <a:rPr lang="zh-CN" altLang="en-US" sz="1200" b="0" dirty="0">
                <a:solidFill>
                  <a:schemeClr val="tx1"/>
                </a:solidFill>
                <a:latin typeface="+mn-lt"/>
                <a:ea typeface="+mn-ea"/>
              </a:rPr>
              <a:t>协商把一些内部任务放入迭代中（例如重构、持续集成环境搭建等），由</a:t>
            </a:r>
            <a:r>
              <a:rPr lang="en-US" altLang="zh-CN" sz="1200" b="0" dirty="0">
                <a:solidFill>
                  <a:schemeClr val="tx1"/>
                </a:solidFill>
                <a:latin typeface="+mn-lt"/>
                <a:ea typeface="+mn-ea"/>
              </a:rPr>
              <a:t>PO</a:t>
            </a:r>
            <a:r>
              <a:rPr lang="zh-CN" altLang="en-US" sz="1200" b="0" dirty="0">
                <a:solidFill>
                  <a:schemeClr val="tx1"/>
                </a:solidFill>
                <a:latin typeface="+mn-lt"/>
                <a:ea typeface="+mn-ea"/>
              </a:rPr>
              <a:t>考虑并与其他外部需求一起排序 。</a:t>
            </a:r>
          </a:p>
        </p:txBody>
      </p:sp>
      <p:sp>
        <p:nvSpPr>
          <p:cNvPr id="60421" name="Rectangle 3"/>
          <p:cNvSpPr>
            <a:spLocks noChangeArrowheads="1"/>
          </p:cNvSpPr>
          <p:nvPr/>
        </p:nvSpPr>
        <p:spPr bwMode="auto">
          <a:xfrm>
            <a:off x="4860032" y="1255498"/>
            <a:ext cx="3744219" cy="1471093"/>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迭代计划会议的好处</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通过充分讨论，使团队成员对任务和完成标准理解一致；</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团队共同参与，促进团队成员更认真对待自己的承偌。</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733256"/>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20000"/>
              </a:lnSpc>
              <a:buClr>
                <a:schemeClr val="bg2"/>
              </a:buClr>
              <a:buFont typeface="Wingdings" panose="05000000000000000000" pitchFamily="2" charset="2"/>
              <a:buNone/>
            </a:pPr>
            <a:r>
              <a:rPr lang="zh-CN" altLang="en-US" sz="1400" dirty="0">
                <a:solidFill>
                  <a:schemeClr val="tx2"/>
                </a:solidFill>
                <a:latin typeface="+mn-lt"/>
                <a:ea typeface="华文细黑" panose="02010600040101010101" pitchFamily="2" charset="-122"/>
              </a:rPr>
              <a:t>迭代计划会议由团队共同确定迭代交付内容和完成标准</a:t>
            </a:r>
          </a:p>
        </p:txBody>
      </p:sp>
      <p:pic>
        <p:nvPicPr>
          <p:cNvPr id="3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93096"/>
            <a:ext cx="3312368" cy="145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18646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500" dirty="0">
                <a:latin typeface="黑体" panose="02010609060101010101" pitchFamily="49" charset="-122"/>
              </a:rPr>
              <a:t>敏捷管理实践：每日站立会议</a:t>
            </a:r>
            <a:endParaRPr lang="zh-CN" altLang="en-US" sz="3500" dirty="0"/>
          </a:p>
        </p:txBody>
      </p:sp>
      <p:sp>
        <p:nvSpPr>
          <p:cNvPr id="60419" name="Rectangle 3"/>
          <p:cNvSpPr>
            <a:spLocks noChangeArrowheads="1"/>
          </p:cNvSpPr>
          <p:nvPr/>
        </p:nvSpPr>
        <p:spPr bwMode="auto">
          <a:xfrm>
            <a:off x="684213" y="1380469"/>
            <a:ext cx="4029495" cy="2196546"/>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25000"/>
              </a:lnSpc>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什么是每日站立会议</a:t>
            </a:r>
          </a:p>
          <a:p>
            <a:pPr marL="171450" indent="-171450">
              <a:lnSpc>
                <a:spcPct val="125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每日工作前，团队成员的例行沟通机制，由</a:t>
            </a:r>
            <a:r>
              <a:rPr lang="en-US" altLang="zh-CN" sz="1200" b="0" dirty="0">
                <a:solidFill>
                  <a:schemeClr val="tx1"/>
                </a:solidFill>
                <a:latin typeface="+mn-lt"/>
                <a:ea typeface="+mn-ea"/>
              </a:rPr>
              <a:t>Scrum Master</a:t>
            </a:r>
            <a:r>
              <a:rPr lang="zh-CN" altLang="en-US" sz="1200" b="0" dirty="0">
                <a:solidFill>
                  <a:schemeClr val="tx1"/>
                </a:solidFill>
                <a:latin typeface="+mn-lt"/>
                <a:ea typeface="+mn-ea"/>
              </a:rPr>
              <a:t>组织，</a:t>
            </a:r>
            <a:r>
              <a:rPr lang="en-US" altLang="zh-CN" sz="1200" b="0" dirty="0">
                <a:solidFill>
                  <a:schemeClr val="tx1"/>
                </a:solidFill>
                <a:latin typeface="+mn-lt"/>
                <a:ea typeface="+mn-ea"/>
              </a:rPr>
              <a:t>Team</a:t>
            </a:r>
            <a:r>
              <a:rPr lang="zh-CN" altLang="en-US" sz="1200" b="0" dirty="0">
                <a:solidFill>
                  <a:schemeClr val="tx1"/>
                </a:solidFill>
                <a:latin typeface="+mn-lt"/>
                <a:ea typeface="+mn-ea"/>
              </a:rPr>
              <a:t>成员全体站立参加</a:t>
            </a:r>
          </a:p>
          <a:p>
            <a:pPr marL="171450" indent="-171450">
              <a:lnSpc>
                <a:spcPct val="125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聚焦在下面的三个主题：</a:t>
            </a:r>
            <a:endParaRPr lang="en-US" altLang="zh-CN" sz="1200" b="0" dirty="0">
              <a:solidFill>
                <a:schemeClr val="tx1"/>
              </a:solidFill>
              <a:latin typeface="+mn-lt"/>
              <a:ea typeface="+mn-ea"/>
            </a:endParaRPr>
          </a:p>
          <a:p>
            <a:pPr marL="552450" lvl="1" indent="-171450">
              <a:lnSpc>
                <a:spcPct val="125000"/>
              </a:lnSpc>
              <a:buSzPct val="50000"/>
              <a:buFont typeface="Wingdings" panose="05000000000000000000" pitchFamily="2" charset="2"/>
              <a:buChar char="p"/>
            </a:pPr>
            <a:r>
              <a:rPr lang="zh-CN" altLang="en-US" sz="1200" b="0" dirty="0">
                <a:solidFill>
                  <a:schemeClr val="tx1"/>
                </a:solidFill>
                <a:latin typeface="+mn-lt"/>
                <a:ea typeface="+mn-ea"/>
              </a:rPr>
              <a:t>我昨天为本项目做了什么？</a:t>
            </a:r>
            <a:endParaRPr lang="en-US" altLang="zh-CN" sz="1200" b="0" dirty="0">
              <a:solidFill>
                <a:schemeClr val="tx1"/>
              </a:solidFill>
              <a:latin typeface="+mn-lt"/>
              <a:ea typeface="+mn-ea"/>
            </a:endParaRPr>
          </a:p>
          <a:p>
            <a:pPr marL="552450" lvl="1" indent="-171450">
              <a:lnSpc>
                <a:spcPct val="125000"/>
              </a:lnSpc>
              <a:buSzPct val="50000"/>
              <a:buFont typeface="Wingdings" panose="05000000000000000000" pitchFamily="2" charset="2"/>
              <a:buChar char="p"/>
            </a:pPr>
            <a:r>
              <a:rPr lang="zh-CN" altLang="en-US" sz="1200" b="0" dirty="0">
                <a:solidFill>
                  <a:schemeClr val="tx1"/>
                </a:solidFill>
                <a:latin typeface="+mn-lt"/>
                <a:ea typeface="+mn-ea"/>
              </a:rPr>
              <a:t>我计划今天为本项目做什么？</a:t>
            </a:r>
            <a:endParaRPr lang="en-US" altLang="zh-CN" sz="1200" b="0" dirty="0">
              <a:solidFill>
                <a:schemeClr val="tx1"/>
              </a:solidFill>
              <a:latin typeface="+mn-lt"/>
              <a:ea typeface="+mn-ea"/>
            </a:endParaRPr>
          </a:p>
          <a:p>
            <a:pPr marL="552450" lvl="1" indent="-171450">
              <a:lnSpc>
                <a:spcPct val="125000"/>
              </a:lnSpc>
              <a:buSzPct val="50000"/>
              <a:buFont typeface="Wingdings" panose="05000000000000000000" pitchFamily="2" charset="2"/>
              <a:buChar char="p"/>
            </a:pPr>
            <a:r>
              <a:rPr lang="zh-CN" altLang="en-US" sz="1200" b="0" dirty="0">
                <a:solidFill>
                  <a:schemeClr val="tx1"/>
                </a:solidFill>
                <a:latin typeface="+mn-lt"/>
                <a:ea typeface="+mn-ea"/>
              </a:rPr>
              <a:t>我需要什么帮助以更高效的工作？</a:t>
            </a:r>
          </a:p>
        </p:txBody>
      </p:sp>
      <p:sp>
        <p:nvSpPr>
          <p:cNvPr id="60420" name="Rectangle 3"/>
          <p:cNvSpPr>
            <a:spLocks noChangeArrowheads="1"/>
          </p:cNvSpPr>
          <p:nvPr/>
        </p:nvSpPr>
        <p:spPr bwMode="auto">
          <a:xfrm>
            <a:off x="684214" y="3668044"/>
            <a:ext cx="4029494" cy="1633164"/>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marL="199972" indent="-199972">
              <a:lnSpc>
                <a:spcPct val="125000"/>
              </a:lnSpc>
              <a:spcAft>
                <a:spcPct val="30000"/>
              </a:spcAft>
              <a:buClr>
                <a:schemeClr val="bg2"/>
              </a:buClr>
              <a:buSzPct val="60000"/>
              <a:defRPr/>
            </a:pPr>
            <a:r>
              <a:rPr lang="zh-CN" altLang="en-US" sz="1200" dirty="0">
                <a:solidFill>
                  <a:schemeClr val="tx1"/>
                </a:solidFill>
                <a:latin typeface="+mn-lt"/>
                <a:ea typeface="华文细黑" pitchFamily="2" charset="-122"/>
              </a:rPr>
              <a:t>每日站立会议的好处</a:t>
            </a:r>
          </a:p>
          <a:p>
            <a:pPr marL="171450" indent="-171450">
              <a:lnSpc>
                <a:spcPct val="125000"/>
              </a:lnSpc>
              <a:buClr>
                <a:schemeClr val="bg1">
                  <a:lumMod val="50000"/>
                </a:schemeClr>
              </a:buClr>
              <a:buSzPct val="60000"/>
              <a:buFont typeface="Wingdings" panose="05000000000000000000" pitchFamily="2" charset="2"/>
              <a:buChar char="l"/>
              <a:defRPr/>
            </a:pPr>
            <a:r>
              <a:rPr lang="zh-CN" altLang="en-US" sz="1200" b="0" dirty="0">
                <a:solidFill>
                  <a:schemeClr val="tx1"/>
                </a:solidFill>
                <a:latin typeface="+mn-lt"/>
                <a:ea typeface="华文细黑" pitchFamily="2" charset="-122"/>
              </a:rPr>
              <a:t>增加团队凝聚力，产生积极的工作氛围</a:t>
            </a:r>
          </a:p>
          <a:p>
            <a:pPr marL="171450" indent="-171450">
              <a:lnSpc>
                <a:spcPct val="125000"/>
              </a:lnSpc>
              <a:buClr>
                <a:schemeClr val="bg1">
                  <a:lumMod val="50000"/>
                </a:schemeClr>
              </a:buClr>
              <a:buSzPct val="60000"/>
              <a:buFont typeface="Wingdings" panose="05000000000000000000" pitchFamily="2" charset="2"/>
              <a:buChar char="l"/>
              <a:defRPr/>
            </a:pPr>
            <a:r>
              <a:rPr lang="zh-CN" altLang="en-US" sz="1200" b="0" dirty="0">
                <a:solidFill>
                  <a:schemeClr val="tx1"/>
                </a:solidFill>
                <a:latin typeface="+mn-lt"/>
                <a:ea typeface="华文细黑" pitchFamily="2" charset="-122"/>
              </a:rPr>
              <a:t>及时暴露风险和问题；</a:t>
            </a:r>
          </a:p>
          <a:p>
            <a:pPr marL="171450" indent="-171450">
              <a:lnSpc>
                <a:spcPct val="125000"/>
              </a:lnSpc>
              <a:buClr>
                <a:schemeClr val="bg1">
                  <a:lumMod val="50000"/>
                </a:schemeClr>
              </a:buClr>
              <a:buSzPct val="60000"/>
              <a:buFont typeface="Wingdings" panose="05000000000000000000" pitchFamily="2" charset="2"/>
              <a:buChar char="l"/>
              <a:defRPr/>
            </a:pPr>
            <a:r>
              <a:rPr lang="zh-CN" altLang="en-US" sz="1200" b="0" dirty="0">
                <a:solidFill>
                  <a:schemeClr val="tx1"/>
                </a:solidFill>
                <a:latin typeface="+mn-lt"/>
                <a:ea typeface="华文细黑" pitchFamily="2" charset="-122"/>
              </a:rPr>
              <a:t>促进团队内成员的沟通和协调。</a:t>
            </a:r>
          </a:p>
        </p:txBody>
      </p:sp>
      <p:sp>
        <p:nvSpPr>
          <p:cNvPr id="60421" name="Rectangle 3"/>
          <p:cNvSpPr>
            <a:spLocks noChangeArrowheads="1"/>
          </p:cNvSpPr>
          <p:nvPr/>
        </p:nvSpPr>
        <p:spPr bwMode="auto">
          <a:xfrm>
            <a:off x="4788024" y="1380493"/>
            <a:ext cx="3816227" cy="2196522"/>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25000"/>
              </a:lnSpc>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每日站立会议的关键要点</a:t>
            </a:r>
          </a:p>
          <a:p>
            <a:pPr marL="171450" indent="-171450" eaLnBrk="1" hangingPunct="1">
              <a:lnSpc>
                <a:spcPct val="125000"/>
              </a:lnSpc>
              <a:buClr>
                <a:schemeClr val="bg1">
                  <a:lumMod val="50000"/>
                </a:schemeClr>
              </a:buClr>
              <a:buSzPct val="60000"/>
              <a:buFont typeface="Wingdings" panose="05000000000000000000" pitchFamily="2" charset="2"/>
              <a:buChar char="l"/>
            </a:pPr>
            <a:r>
              <a:rPr lang="zh-CN" altLang="en-US" sz="1200" dirty="0">
                <a:latin typeface="+mn-lt"/>
                <a:ea typeface="+mn-ea"/>
              </a:rPr>
              <a:t>准时开始：</a:t>
            </a:r>
            <a:r>
              <a:rPr lang="zh-CN" altLang="en-US" sz="1200" b="0" dirty="0">
                <a:solidFill>
                  <a:schemeClr val="tx1"/>
                </a:solidFill>
                <a:latin typeface="+mn-lt"/>
                <a:ea typeface="+mn-ea"/>
              </a:rPr>
              <a:t>按计划会议制定的时间地点开会，形成团队成员的自然习惯；</a:t>
            </a:r>
          </a:p>
          <a:p>
            <a:pPr marL="171450" indent="-171450" eaLnBrk="1" hangingPunct="1">
              <a:lnSpc>
                <a:spcPct val="125000"/>
              </a:lnSpc>
              <a:buClr>
                <a:schemeClr val="bg1">
                  <a:lumMod val="50000"/>
                </a:schemeClr>
              </a:buClr>
              <a:buSzPct val="60000"/>
              <a:buFont typeface="Wingdings" panose="05000000000000000000" pitchFamily="2" charset="2"/>
              <a:buChar char="l"/>
            </a:pPr>
            <a:r>
              <a:rPr lang="zh-CN" altLang="en-US" sz="1200" dirty="0">
                <a:latin typeface="+mn-lt"/>
                <a:ea typeface="+mn-ea"/>
              </a:rPr>
              <a:t>高效会议：</a:t>
            </a:r>
            <a:r>
              <a:rPr lang="zh-CN" altLang="en-US" sz="1200" b="0" dirty="0">
                <a:solidFill>
                  <a:schemeClr val="tx1"/>
                </a:solidFill>
                <a:latin typeface="+mn-lt"/>
                <a:ea typeface="+mn-ea"/>
              </a:rPr>
              <a:t>会议限时</a:t>
            </a:r>
            <a:r>
              <a:rPr lang="en-US" altLang="zh-CN" sz="1200" b="0" dirty="0">
                <a:solidFill>
                  <a:schemeClr val="tx1"/>
                </a:solidFill>
                <a:latin typeface="+mn-lt"/>
                <a:ea typeface="+mn-ea"/>
              </a:rPr>
              <a:t>15</a:t>
            </a:r>
            <a:r>
              <a:rPr lang="zh-CN" altLang="en-US" sz="1200" b="0" dirty="0">
                <a:solidFill>
                  <a:schemeClr val="tx1"/>
                </a:solidFill>
                <a:latin typeface="+mn-lt"/>
                <a:ea typeface="+mn-ea"/>
              </a:rPr>
              <a:t>分钟，每个人都保持站立，依次发言，不讨论与会议三个主题无关的事情（如技术解决方案等）；</a:t>
            </a:r>
          </a:p>
          <a:p>
            <a:pPr marL="171450" indent="-171450" eaLnBrk="1" hangingPunct="1">
              <a:lnSpc>
                <a:spcPct val="125000"/>
              </a:lnSpc>
              <a:buClr>
                <a:schemeClr val="bg1">
                  <a:lumMod val="50000"/>
                </a:schemeClr>
              </a:buClr>
              <a:buSzPct val="60000"/>
              <a:buFont typeface="Wingdings" panose="05000000000000000000" pitchFamily="2" charset="2"/>
              <a:buChar char="l"/>
            </a:pPr>
            <a:r>
              <a:rPr lang="zh-CN" altLang="en-US" sz="1200" dirty="0">
                <a:latin typeface="+mn-lt"/>
                <a:ea typeface="+mn-ea"/>
              </a:rPr>
              <a:t>问题跟踪</a:t>
            </a:r>
            <a:r>
              <a:rPr lang="zh-CN" altLang="en-US" sz="1200" b="0" dirty="0">
                <a:latin typeface="+mn-lt"/>
                <a:ea typeface="+mn-ea"/>
              </a:rPr>
              <a:t>：</a:t>
            </a:r>
            <a:r>
              <a:rPr lang="en-US" altLang="zh-CN" sz="1200" b="0" dirty="0">
                <a:solidFill>
                  <a:schemeClr val="tx1"/>
                </a:solidFill>
                <a:latin typeface="+mn-lt"/>
                <a:ea typeface="+mn-ea"/>
              </a:rPr>
              <a:t>Scrum Master</a:t>
            </a:r>
            <a:r>
              <a:rPr lang="zh-CN" altLang="en-US" sz="1200" b="0" dirty="0">
                <a:solidFill>
                  <a:schemeClr val="tx1"/>
                </a:solidFill>
                <a:latin typeface="+mn-lt"/>
                <a:ea typeface="+mn-ea"/>
              </a:rPr>
              <a:t>应该记录下所有的问题并跟踪解决；</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392237"/>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华文细黑" panose="02010600040101010101" pitchFamily="2" charset="-122"/>
                <a:ea typeface="华文细黑" panose="02010600040101010101" pitchFamily="2" charset="-122"/>
              </a:rPr>
              <a:t>每日站立会议</a:t>
            </a:r>
            <a:r>
              <a:rPr lang="zh-CN" altLang="en-US" sz="1400" dirty="0">
                <a:solidFill>
                  <a:schemeClr val="tx2"/>
                </a:solidFill>
                <a:latin typeface="FrutigerNext LT Regular" panose="020B0803040504020204" pitchFamily="34" charset="0"/>
                <a:ea typeface="华文细黑" panose="02010600040101010101" pitchFamily="2" charset="-122"/>
              </a:rPr>
              <a:t>促进团队沟通协调，及时暴露问题</a:t>
            </a:r>
          </a:p>
        </p:txBody>
      </p:sp>
      <p:pic>
        <p:nvPicPr>
          <p:cNvPr id="43"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887" t="4270"/>
          <a:stretch/>
        </p:blipFill>
        <p:spPr bwMode="auto">
          <a:xfrm>
            <a:off x="4788024" y="3668044"/>
            <a:ext cx="3816226" cy="163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spTree>
    <p:extLst>
      <p:ext uri="{BB962C8B-B14F-4D97-AF65-F5344CB8AC3E}">
        <p14:creationId xmlns:p14="http://schemas.microsoft.com/office/powerpoint/2010/main" val="232262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500" dirty="0">
                <a:latin typeface="+mj-ea"/>
              </a:rPr>
              <a:t>敏捷管理实践：可视化管理</a:t>
            </a:r>
            <a:endParaRPr lang="zh-CN" altLang="en-US" sz="3500" dirty="0"/>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9" name="Rectangle 3"/>
          <p:cNvSpPr>
            <a:spLocks noChangeArrowheads="1"/>
          </p:cNvSpPr>
          <p:nvPr/>
        </p:nvSpPr>
        <p:spPr bwMode="auto">
          <a:xfrm>
            <a:off x="684213" y="1340780"/>
            <a:ext cx="4895899" cy="1077324"/>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什么是可视化管理</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将项目状态 </a:t>
            </a:r>
            <a:r>
              <a:rPr lang="en-US" altLang="zh-CN" sz="1200" b="0" dirty="0">
                <a:solidFill>
                  <a:schemeClr val="tx1"/>
                </a:solidFill>
                <a:latin typeface="+mn-lt"/>
                <a:ea typeface="+mn-ea"/>
              </a:rPr>
              <a:t>(</a:t>
            </a:r>
            <a:r>
              <a:rPr lang="zh-CN" altLang="en-US" sz="1200" b="0" dirty="0">
                <a:solidFill>
                  <a:schemeClr val="tx1"/>
                </a:solidFill>
                <a:latin typeface="+mn-lt"/>
                <a:ea typeface="+mn-ea"/>
              </a:rPr>
              <a:t>进度、质量等</a:t>
            </a:r>
            <a:r>
              <a:rPr lang="en-US" altLang="zh-CN" sz="1200" b="0" dirty="0">
                <a:solidFill>
                  <a:schemeClr val="tx1"/>
                </a:solidFill>
                <a:latin typeface="+mn-lt"/>
                <a:ea typeface="+mn-ea"/>
              </a:rPr>
              <a:t>)</a:t>
            </a:r>
            <a:r>
              <a:rPr lang="zh-CN" altLang="en-US" sz="1200" b="0" dirty="0">
                <a:solidFill>
                  <a:schemeClr val="tx1"/>
                </a:solidFill>
                <a:latin typeface="+mn-lt"/>
                <a:ea typeface="+mn-ea"/>
              </a:rPr>
              <a:t>通过物理实体（如白板，大屏幕）实时展示，让团队所有成员直观地获取当前项目进展信息。</a:t>
            </a:r>
          </a:p>
        </p:txBody>
      </p:sp>
      <p:sp>
        <p:nvSpPr>
          <p:cNvPr id="10" name="Rectangle 3"/>
          <p:cNvSpPr>
            <a:spLocks noChangeArrowheads="1"/>
          </p:cNvSpPr>
          <p:nvPr/>
        </p:nvSpPr>
        <p:spPr bwMode="auto">
          <a:xfrm>
            <a:off x="684212" y="2502081"/>
            <a:ext cx="4895900" cy="1430986"/>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可视化管理的好处</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简单，一目了然 ，降低管理成本；</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实时状态显示，及时暴露问题；</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信息同源使团队理解一致，提升团队凝聚力；</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激励先进，鞭策后进，增强团队进取心。</a:t>
            </a:r>
          </a:p>
        </p:txBody>
      </p:sp>
      <p:sp>
        <p:nvSpPr>
          <p:cNvPr id="11" name="Rectangle 3"/>
          <p:cNvSpPr>
            <a:spLocks noChangeArrowheads="1"/>
          </p:cNvSpPr>
          <p:nvPr/>
        </p:nvSpPr>
        <p:spPr bwMode="auto">
          <a:xfrm>
            <a:off x="5652120" y="1322870"/>
            <a:ext cx="2952131" cy="2610197"/>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可视化管理的关键要点</a:t>
            </a:r>
          </a:p>
          <a:p>
            <a:pPr marL="171450" indent="-171450" eaLnBrk="1" hangingPunct="1">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物理实体：</a:t>
            </a:r>
            <a:r>
              <a:rPr lang="zh-CN" altLang="en-US" sz="1200" b="0" dirty="0">
                <a:solidFill>
                  <a:schemeClr val="tx1"/>
                </a:solidFill>
                <a:latin typeface="+mn-lt"/>
                <a:ea typeface="+mn-ea"/>
              </a:rPr>
              <a:t>可视化一定要做到物理上的实体化，大家在公开场所都容易看到，触摸到，（存在电脑中的文件不是可视化的）；</a:t>
            </a:r>
          </a:p>
          <a:p>
            <a:pPr marL="171450" indent="-171450" eaLnBrk="1" hangingPunct="1">
              <a:lnSpc>
                <a:spcPct val="120000"/>
              </a:lnSpc>
              <a:buClr>
                <a:schemeClr val="bg1">
                  <a:lumMod val="50000"/>
                </a:schemeClr>
              </a:buClr>
              <a:buSzPct val="60000"/>
              <a:buFont typeface="Wingdings" panose="05000000000000000000" pitchFamily="2" charset="2"/>
              <a:buChar char="l"/>
            </a:pPr>
            <a:r>
              <a:rPr lang="zh-CN" altLang="en-US" sz="1200" dirty="0">
                <a:solidFill>
                  <a:schemeClr val="tx2"/>
                </a:solidFill>
                <a:latin typeface="+mn-lt"/>
                <a:ea typeface="+mn-ea"/>
              </a:rPr>
              <a:t>内容精简，易懂：</a:t>
            </a:r>
            <a:r>
              <a:rPr lang="zh-CN" altLang="en-US" sz="1200" b="0" dirty="0">
                <a:solidFill>
                  <a:schemeClr val="tx1"/>
                </a:solidFill>
                <a:latin typeface="+mn-lt"/>
                <a:ea typeface="+mn-ea"/>
              </a:rPr>
              <a:t>信息展示一目了然，切实对团队有帮助，切忌贪多求全，难以分辨；</a:t>
            </a:r>
          </a:p>
          <a:p>
            <a:pPr marL="171450" indent="-171450" eaLnBrk="1" hangingPunct="1">
              <a:lnSpc>
                <a:spcPct val="120000"/>
              </a:lnSpc>
              <a:buClr>
                <a:schemeClr val="bg1">
                  <a:lumMod val="50000"/>
                </a:schemeClr>
              </a:buClr>
              <a:buSzPct val="60000"/>
              <a:buFont typeface="Wingdings" panose="05000000000000000000" pitchFamily="2" charset="2"/>
              <a:buChar char="l"/>
            </a:pPr>
            <a:r>
              <a:rPr lang="zh-CN" altLang="en-US" sz="1200" dirty="0">
                <a:solidFill>
                  <a:schemeClr val="tx2"/>
                </a:solidFill>
                <a:latin typeface="+mn-lt"/>
                <a:ea typeface="+mn-ea"/>
              </a:rPr>
              <a:t>实时刷新：</a:t>
            </a:r>
            <a:r>
              <a:rPr lang="zh-CN" altLang="en-US" sz="1200" b="0" dirty="0">
                <a:solidFill>
                  <a:schemeClr val="tx1"/>
                </a:solidFill>
                <a:latin typeface="+mn-lt"/>
                <a:ea typeface="+mn-ea"/>
              </a:rPr>
              <a:t>延迟的信息拖延问题暴露，降低运作效率。</a:t>
            </a:r>
          </a:p>
        </p:txBody>
      </p:sp>
      <p:sp>
        <p:nvSpPr>
          <p:cNvPr id="12" name="Rectangle 7"/>
          <p:cNvSpPr>
            <a:spLocks noChangeArrowheads="1"/>
          </p:cNvSpPr>
          <p:nvPr/>
        </p:nvSpPr>
        <p:spPr bwMode="auto">
          <a:xfrm>
            <a:off x="650330" y="5680269"/>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mn-lt"/>
                <a:ea typeface="+mn-ea"/>
              </a:rPr>
              <a:t>可视化管理及时暴露问题，激励团队</a:t>
            </a:r>
          </a:p>
        </p:txBody>
      </p:sp>
      <p:grpSp>
        <p:nvGrpSpPr>
          <p:cNvPr id="13" name="组合 12"/>
          <p:cNvGrpSpPr/>
          <p:nvPr/>
        </p:nvGrpSpPr>
        <p:grpSpPr>
          <a:xfrm>
            <a:off x="691454" y="4020770"/>
            <a:ext cx="8670710" cy="1568470"/>
            <a:chOff x="1656920" y="4397608"/>
            <a:chExt cx="6587488" cy="1191632"/>
          </a:xfrm>
        </p:grpSpPr>
        <p:sp>
          <p:nvSpPr>
            <p:cNvPr id="14" name="Text Box 7"/>
            <p:cNvSpPr txBox="1">
              <a:spLocks noChangeArrowheads="1"/>
            </p:cNvSpPr>
            <p:nvPr/>
          </p:nvSpPr>
          <p:spPr bwMode="auto">
            <a:xfrm>
              <a:off x="1818803" y="4397609"/>
              <a:ext cx="1880695" cy="198756"/>
            </a:xfrm>
            <a:prstGeom prst="rect">
              <a:avLst/>
            </a:prstGeom>
            <a:noFill/>
            <a:ln w="3175">
              <a:noFill/>
              <a:miter lim="800000"/>
              <a:headEnd/>
              <a:tailEnd/>
            </a:ln>
            <a:effectLst>
              <a:prstShdw prst="shdw17" dist="17961" dir="2700000">
                <a:schemeClr val="accent1">
                  <a:gamma/>
                  <a:shade val="60000"/>
                  <a:invGamma/>
                </a:schemeClr>
              </a:prstShdw>
            </a:effectLst>
          </p:spPr>
          <p:txBody>
            <a:bodyPr wrap="square">
              <a:spAutoFit/>
            </a:bodyPr>
            <a:lstStyle/>
            <a:p>
              <a:pPr algn="l">
                <a:spcBef>
                  <a:spcPct val="50000"/>
                </a:spcBef>
                <a:defRPr/>
              </a:pPr>
              <a:r>
                <a:rPr lang="en-US" altLang="zh-CN" sz="1100" b="0" dirty="0">
                  <a:solidFill>
                    <a:schemeClr val="tx1"/>
                  </a:solidFill>
                  <a:latin typeface="+mn-lt"/>
                  <a:ea typeface="+mn-ea"/>
                </a:rPr>
                <a:t>Story</a:t>
              </a:r>
              <a:r>
                <a:rPr lang="zh-CN" altLang="en-US" sz="1100" b="0" dirty="0">
                  <a:solidFill>
                    <a:schemeClr val="tx1"/>
                  </a:solidFill>
                  <a:latin typeface="+mn-lt"/>
                  <a:ea typeface="+mn-ea"/>
                </a:rPr>
                <a:t>墙（展示</a:t>
              </a:r>
              <a:r>
                <a:rPr lang="en-US" altLang="zh-CN" sz="1100" b="0" dirty="0">
                  <a:solidFill>
                    <a:schemeClr val="tx1"/>
                  </a:solidFill>
                  <a:latin typeface="+mn-lt"/>
                  <a:ea typeface="+mn-ea"/>
                </a:rPr>
                <a:t>Story</a:t>
              </a:r>
              <a:r>
                <a:rPr lang="zh-CN" altLang="en-US" sz="1100" b="0" dirty="0">
                  <a:solidFill>
                    <a:schemeClr val="tx1"/>
                  </a:solidFill>
                  <a:latin typeface="+mn-lt"/>
                  <a:ea typeface="+mn-ea"/>
                </a:rPr>
                <a:t>进度）</a:t>
              </a:r>
            </a:p>
          </p:txBody>
        </p:sp>
        <p:sp>
          <p:nvSpPr>
            <p:cNvPr id="15" name="Text Box 9"/>
            <p:cNvSpPr txBox="1">
              <a:spLocks noChangeArrowheads="1"/>
            </p:cNvSpPr>
            <p:nvPr/>
          </p:nvSpPr>
          <p:spPr bwMode="auto">
            <a:xfrm>
              <a:off x="3816150" y="4397608"/>
              <a:ext cx="2196009" cy="198756"/>
            </a:xfrm>
            <a:prstGeom prst="rect">
              <a:avLst/>
            </a:prstGeom>
            <a:noFill/>
            <a:ln w="3175">
              <a:noFill/>
              <a:miter lim="800000"/>
              <a:headEnd/>
              <a:tailEnd/>
            </a:ln>
            <a:effectLst>
              <a:prstShdw prst="shdw17" dist="17961" dir="2700000">
                <a:schemeClr val="accent1">
                  <a:gamma/>
                  <a:shade val="60000"/>
                  <a:invGamma/>
                </a:schemeClr>
              </a:prstShdw>
            </a:effectLst>
          </p:spPr>
          <p:txBody>
            <a:bodyPr wrap="square">
              <a:spAutoFit/>
            </a:bodyPr>
            <a:lstStyle/>
            <a:p>
              <a:pPr algn="l">
                <a:spcBef>
                  <a:spcPct val="50000"/>
                </a:spcBef>
                <a:defRPr/>
              </a:pPr>
              <a:r>
                <a:rPr lang="zh-CN" altLang="en-US" sz="1100" b="0" dirty="0">
                  <a:solidFill>
                    <a:schemeClr val="tx1"/>
                  </a:solidFill>
                  <a:latin typeface="+mn-lt"/>
                  <a:ea typeface="+mn-ea"/>
                </a:rPr>
                <a:t>缺陷走势图（展示缺陷解决进展）</a:t>
              </a:r>
            </a:p>
          </p:txBody>
        </p:sp>
        <p:pic>
          <p:nvPicPr>
            <p:cNvPr id="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150" y="4617943"/>
              <a:ext cx="1880698" cy="9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500" y="4617943"/>
              <a:ext cx="1781901" cy="9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4"/>
            <p:cNvSpPr txBox="1">
              <a:spLocks noChangeArrowheads="1"/>
            </p:cNvSpPr>
            <p:nvPr/>
          </p:nvSpPr>
          <p:spPr bwMode="auto">
            <a:xfrm>
              <a:off x="5759936" y="4397610"/>
              <a:ext cx="2484472" cy="198756"/>
            </a:xfrm>
            <a:prstGeom prst="rect">
              <a:avLst/>
            </a:prstGeom>
            <a:noFill/>
            <a:ln w="3175">
              <a:noFill/>
              <a:miter lim="800000"/>
              <a:headEnd/>
              <a:tailEnd/>
            </a:ln>
            <a:effectLst>
              <a:prstShdw prst="shdw17" dist="17961" dir="2700000">
                <a:schemeClr val="accent1">
                  <a:gamma/>
                  <a:shade val="60000"/>
                  <a:invGamma/>
                </a:schemeClr>
              </a:prstShdw>
            </a:effectLst>
          </p:spPr>
          <p:txBody>
            <a:bodyPr wrap="square">
              <a:spAutoFit/>
            </a:bodyPr>
            <a:lstStyle/>
            <a:p>
              <a:pPr algn="l">
                <a:spcBef>
                  <a:spcPct val="50000"/>
                </a:spcBef>
                <a:defRPr/>
              </a:pPr>
              <a:r>
                <a:rPr lang="en-US" altLang="zh-CN" sz="1100" b="0" dirty="0">
                  <a:solidFill>
                    <a:schemeClr val="tx1"/>
                  </a:solidFill>
                  <a:latin typeface="+mn-lt"/>
                  <a:ea typeface="+mn-ea"/>
                </a:rPr>
                <a:t>Anatomy</a:t>
              </a:r>
              <a:r>
                <a:rPr lang="zh-CN" altLang="en-US" sz="1100" b="0" dirty="0">
                  <a:solidFill>
                    <a:schemeClr val="tx1"/>
                  </a:solidFill>
                  <a:latin typeface="+mn-lt"/>
                  <a:ea typeface="+mn-ea"/>
                </a:rPr>
                <a:t>视图（展示系统集成进展）</a:t>
              </a:r>
            </a:p>
          </p:txBody>
        </p:sp>
        <p:pic>
          <p:nvPicPr>
            <p:cNvPr id="19"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b="5632"/>
            <a:stretch/>
          </p:blipFill>
          <p:spPr bwMode="auto">
            <a:xfrm>
              <a:off x="1656920" y="4617944"/>
              <a:ext cx="2105667" cy="97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30709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500" dirty="0">
                <a:latin typeface="黑体" panose="02010609060101010101" pitchFamily="49" charset="-122"/>
              </a:rPr>
              <a:t>敏捷管理实践：迭代验收</a:t>
            </a:r>
            <a:endParaRPr lang="zh-CN" altLang="en-US" sz="3500" dirty="0"/>
          </a:p>
        </p:txBody>
      </p:sp>
      <p:sp>
        <p:nvSpPr>
          <p:cNvPr id="60419" name="Rectangle 3"/>
          <p:cNvSpPr>
            <a:spLocks noChangeArrowheads="1"/>
          </p:cNvSpPr>
          <p:nvPr/>
        </p:nvSpPr>
        <p:spPr bwMode="auto">
          <a:xfrm>
            <a:off x="684213" y="1380469"/>
            <a:ext cx="4029495" cy="1821170"/>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什么是迭代验收</a:t>
            </a:r>
          </a:p>
          <a:p>
            <a:pPr marL="171450" indent="-171450" eaLnBrk="1" hangingPunct="1">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每次迭代开发结束时举行，通过演示可工作的软件检查需求是否满足客户要求；</a:t>
            </a:r>
          </a:p>
          <a:p>
            <a:pPr marL="171450" indent="-171450" eaLnBrk="1" hangingPunct="1">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mn-ea"/>
              </a:rPr>
              <a:t>由</a:t>
            </a:r>
            <a:r>
              <a:rPr lang="en-US" altLang="zh-CN" sz="1200" b="0" dirty="0">
                <a:solidFill>
                  <a:schemeClr val="tx1"/>
                </a:solidFill>
                <a:latin typeface="+mn-lt"/>
                <a:ea typeface="+mn-ea"/>
              </a:rPr>
              <a:t>Scrum Master</a:t>
            </a:r>
            <a:r>
              <a:rPr lang="zh-CN" altLang="en-US" sz="1200" b="0" dirty="0">
                <a:solidFill>
                  <a:schemeClr val="tx1"/>
                </a:solidFill>
                <a:latin typeface="+mn-lt"/>
                <a:ea typeface="+mn-ea"/>
              </a:rPr>
              <a:t>组织， </a:t>
            </a:r>
            <a:r>
              <a:rPr lang="en-US" altLang="zh-CN" sz="1200" b="0" dirty="0">
                <a:solidFill>
                  <a:schemeClr val="tx1"/>
                </a:solidFill>
                <a:latin typeface="+mn-lt"/>
                <a:ea typeface="+mn-ea"/>
              </a:rPr>
              <a:t>PO</a:t>
            </a:r>
            <a:r>
              <a:rPr lang="zh-CN" altLang="en-US" sz="1200" b="0" dirty="0">
                <a:solidFill>
                  <a:schemeClr val="tx1"/>
                </a:solidFill>
                <a:latin typeface="+mn-lt"/>
                <a:ea typeface="+mn-ea"/>
              </a:rPr>
              <a:t>和用户代表（外部或内部利益相关人）负责验收、</a:t>
            </a:r>
            <a:r>
              <a:rPr lang="en-US" altLang="zh-CN" sz="1200" b="0" dirty="0">
                <a:solidFill>
                  <a:schemeClr val="tx1"/>
                </a:solidFill>
                <a:latin typeface="+mn-lt"/>
                <a:ea typeface="+mn-ea"/>
              </a:rPr>
              <a:t>Team</a:t>
            </a:r>
            <a:r>
              <a:rPr lang="zh-CN" altLang="en-US" sz="1200" b="0" dirty="0">
                <a:solidFill>
                  <a:schemeClr val="tx1"/>
                </a:solidFill>
                <a:latin typeface="+mn-lt"/>
                <a:ea typeface="+mn-ea"/>
              </a:rPr>
              <a:t>负责演示可工作软件。</a:t>
            </a:r>
          </a:p>
          <a:p>
            <a:pPr>
              <a:lnSpc>
                <a:spcPct val="120000"/>
              </a:lnSpc>
              <a:buClr>
                <a:schemeClr val="bg2"/>
              </a:buClr>
              <a:buSzPct val="60000"/>
              <a:buFont typeface="Wingdings" panose="05000000000000000000" pitchFamily="2" charset="2"/>
              <a:buChar char="l"/>
            </a:pPr>
            <a:endParaRPr lang="zh-CN" altLang="en-US" sz="1200" dirty="0">
              <a:solidFill>
                <a:schemeClr val="tx1"/>
              </a:solidFill>
              <a:latin typeface="+mn-lt"/>
              <a:ea typeface="+mn-ea"/>
            </a:endParaRPr>
          </a:p>
        </p:txBody>
      </p:sp>
      <p:sp>
        <p:nvSpPr>
          <p:cNvPr id="60420" name="Rectangle 3"/>
          <p:cNvSpPr>
            <a:spLocks noChangeArrowheads="1"/>
          </p:cNvSpPr>
          <p:nvPr/>
        </p:nvSpPr>
        <p:spPr bwMode="auto">
          <a:xfrm>
            <a:off x="684214" y="3284983"/>
            <a:ext cx="4029494" cy="2111119"/>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华文细黑" panose="02010600040101010101" pitchFamily="2" charset="-122"/>
              </a:rPr>
              <a:t>迭代验收的好处</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通过演示可工作的软件来确认项目的进度，具有真实性；</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能尽早的获得用户对产品的反馈，使产品更加贴近客户需求。</a:t>
            </a:r>
            <a:endParaRPr lang="en-US" altLang="zh-CN" sz="1200" b="0" dirty="0">
              <a:solidFill>
                <a:schemeClr val="tx1"/>
              </a:solidFill>
              <a:latin typeface="+mn-lt"/>
              <a:ea typeface="华文细黑" panose="02010600040101010101" pitchFamily="2" charset="-122"/>
            </a:endParaRPr>
          </a:p>
        </p:txBody>
      </p:sp>
      <p:sp>
        <p:nvSpPr>
          <p:cNvPr id="60421" name="Rectangle 3"/>
          <p:cNvSpPr>
            <a:spLocks noChangeArrowheads="1"/>
          </p:cNvSpPr>
          <p:nvPr/>
        </p:nvSpPr>
        <p:spPr bwMode="auto">
          <a:xfrm>
            <a:off x="4788024" y="1380493"/>
            <a:ext cx="3816227" cy="1821146"/>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迭代验收的关键要点</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展示</a:t>
            </a:r>
            <a:r>
              <a:rPr lang="en-US" altLang="zh-CN" sz="1200" dirty="0">
                <a:latin typeface="+mn-lt"/>
                <a:ea typeface="+mn-ea"/>
              </a:rPr>
              <a:t>“</a:t>
            </a:r>
            <a:r>
              <a:rPr lang="zh-CN" altLang="en-US" sz="1200" dirty="0">
                <a:latin typeface="+mn-lt"/>
                <a:ea typeface="+mn-ea"/>
              </a:rPr>
              <a:t>真实”的产品：</a:t>
            </a:r>
            <a:r>
              <a:rPr lang="en-US" altLang="zh-CN" sz="1200" b="0" dirty="0">
                <a:solidFill>
                  <a:schemeClr val="tx1"/>
                </a:solidFill>
                <a:latin typeface="+mn-lt"/>
                <a:ea typeface="+mn-ea"/>
              </a:rPr>
              <a:t>Team </a:t>
            </a:r>
            <a:r>
              <a:rPr lang="zh-CN" altLang="en-US" sz="1200" b="0" dirty="0">
                <a:solidFill>
                  <a:schemeClr val="tx1"/>
                </a:solidFill>
                <a:latin typeface="+mn-lt"/>
                <a:ea typeface="+mn-ea"/>
              </a:rPr>
              <a:t>应在真实环境中展示可运行的软件，判断是否达到“完成”标准；</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收集反馈：</a:t>
            </a:r>
            <a:r>
              <a:rPr lang="en-US" altLang="zh-CN" sz="1200" b="0" dirty="0">
                <a:solidFill>
                  <a:schemeClr val="tx1"/>
                </a:solidFill>
                <a:latin typeface="+mn-lt"/>
                <a:ea typeface="+mn-ea"/>
              </a:rPr>
              <a:t>PO </a:t>
            </a:r>
            <a:r>
              <a:rPr lang="zh-CN" altLang="en-US" sz="1200" b="0" dirty="0">
                <a:solidFill>
                  <a:schemeClr val="tx1"/>
                </a:solidFill>
                <a:latin typeface="+mn-lt"/>
                <a:ea typeface="+mn-ea"/>
              </a:rPr>
              <a:t>根据验收情况及客户反馈意见，及时调整产品</a:t>
            </a:r>
            <a:r>
              <a:rPr lang="en-US" altLang="zh-CN" sz="1200" b="0" dirty="0">
                <a:solidFill>
                  <a:schemeClr val="tx1"/>
                </a:solidFill>
                <a:latin typeface="+mn-lt"/>
                <a:ea typeface="+mn-ea"/>
              </a:rPr>
              <a:t>Backlog</a:t>
            </a:r>
            <a:r>
              <a:rPr lang="zh-CN" altLang="en-US" sz="1200" b="0" dirty="0">
                <a:solidFill>
                  <a:schemeClr val="tx1"/>
                </a:solidFill>
                <a:latin typeface="+mn-lt"/>
                <a:ea typeface="+mn-ea"/>
              </a:rPr>
              <a:t>。</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464245"/>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华文细黑" panose="02010600040101010101" pitchFamily="2" charset="-122"/>
                <a:ea typeface="华文细黑" panose="02010600040101010101" pitchFamily="2" charset="-122"/>
              </a:rPr>
              <a:t>迭代验收尽早演示可工作的软件，收集反馈意见</a:t>
            </a:r>
          </a:p>
        </p:txBody>
      </p:sp>
      <p:sp>
        <p:nvSpPr>
          <p:cNvPr id="43" name="Rectangle 6" descr="22-3"/>
          <p:cNvSpPr>
            <a:spLocks noChangeArrowheads="1"/>
          </p:cNvSpPr>
          <p:nvPr/>
        </p:nvSpPr>
        <p:spPr bwMode="auto">
          <a:xfrm>
            <a:off x="4788024" y="3284983"/>
            <a:ext cx="3816227" cy="2124000"/>
          </a:xfrm>
          <a:prstGeom prst="rect">
            <a:avLst/>
          </a:prstGeom>
          <a:blipFill dpi="0" rotWithShape="1">
            <a:blip r:embed="rId3">
              <a:lum bright="18000"/>
            </a:blip>
            <a:srcRect/>
            <a:stretch>
              <a:fillRect t="2" b="-19814"/>
            </a:stretch>
          </a:blipFill>
          <a:ln>
            <a:noFill/>
          </a:ln>
          <a:extLst>
            <a:ext uri="{91240B29-F687-4F45-9708-019B960494DF}">
              <a14:hiddenLine xmlns:a14="http://schemas.microsoft.com/office/drawing/2010/main" w="3175">
                <a:solidFill>
                  <a:srgbClr val="000000"/>
                </a:solidFill>
                <a:miter lim="800000"/>
                <a:headEnd/>
                <a:tailEnd/>
              </a14:hiddenLine>
            </a:ext>
          </a:extLst>
        </p:spPr>
        <p:txBody>
          <a:bodyPr wrap="none" bIns="144000"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buClr>
                <a:schemeClr val="bg2"/>
              </a:buClr>
              <a:buSzPct val="60000"/>
              <a:buFont typeface="Wingdings" panose="05000000000000000000" pitchFamily="2" charset="2"/>
              <a:buChar char="p"/>
            </a:pPr>
            <a:endParaRPr lang="zh-CN" altLang="en-US" sz="1050">
              <a:solidFill>
                <a:schemeClr val="tx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96948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500" dirty="0"/>
              <a:t>敏捷管理实践：迭代回顾会议</a:t>
            </a:r>
          </a:p>
        </p:txBody>
      </p:sp>
      <p:sp>
        <p:nvSpPr>
          <p:cNvPr id="60419" name="Rectangle 3"/>
          <p:cNvSpPr>
            <a:spLocks noChangeArrowheads="1"/>
          </p:cNvSpPr>
          <p:nvPr/>
        </p:nvSpPr>
        <p:spPr bwMode="auto">
          <a:xfrm>
            <a:off x="684213" y="1380468"/>
            <a:ext cx="4319835" cy="2069709"/>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华文细黑" panose="02010600040101010101" pitchFamily="2" charset="-122"/>
              </a:rPr>
              <a:t>什么是迭代回顾会议</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在每轮迭代结束后举行的会议，目的是分享好的经验和发现改进点，促进团队不断进步；</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围绕如下三个问题：</a:t>
            </a:r>
            <a:endParaRPr lang="en-US" altLang="zh-CN" sz="1200" b="0" dirty="0">
              <a:solidFill>
                <a:schemeClr val="tx1"/>
              </a:solidFill>
              <a:latin typeface="+mn-lt"/>
              <a:ea typeface="华文细黑" panose="02010600040101010101" pitchFamily="2" charset="-122"/>
            </a:endParaRPr>
          </a:p>
          <a:p>
            <a:pPr marL="552450" lvl="1" indent="-171450">
              <a:lnSpc>
                <a:spcPct val="120000"/>
              </a:lnSpc>
              <a:buClr>
                <a:schemeClr val="tx1"/>
              </a:buClr>
              <a:buSzPct val="50000"/>
              <a:buFont typeface="Wingdings" panose="05000000000000000000" pitchFamily="2" charset="2"/>
              <a:buChar char="p"/>
            </a:pPr>
            <a:r>
              <a:rPr lang="zh-CN" altLang="en-US" sz="1200" b="0" dirty="0">
                <a:solidFill>
                  <a:schemeClr val="tx1"/>
                </a:solidFill>
                <a:latin typeface="+mn-lt"/>
                <a:ea typeface="华文细黑" panose="02010600040101010101" pitchFamily="2" charset="-122"/>
              </a:rPr>
              <a:t>本次迭代有哪些做得好</a:t>
            </a:r>
            <a:endParaRPr lang="en-US" altLang="zh-CN" sz="1200" b="0" dirty="0">
              <a:solidFill>
                <a:schemeClr val="tx1"/>
              </a:solidFill>
              <a:latin typeface="+mn-lt"/>
              <a:ea typeface="华文细黑" panose="02010600040101010101" pitchFamily="2" charset="-122"/>
            </a:endParaRPr>
          </a:p>
          <a:p>
            <a:pPr marL="552450" lvl="1" indent="-171450">
              <a:lnSpc>
                <a:spcPct val="120000"/>
              </a:lnSpc>
              <a:buClr>
                <a:schemeClr val="tx1"/>
              </a:buClr>
              <a:buSzPct val="50000"/>
              <a:buFont typeface="Wingdings" panose="05000000000000000000" pitchFamily="2" charset="2"/>
              <a:buChar char="p"/>
            </a:pPr>
            <a:r>
              <a:rPr lang="zh-CN" altLang="en-US" sz="1200" b="0" dirty="0">
                <a:solidFill>
                  <a:schemeClr val="tx1"/>
                </a:solidFill>
                <a:latin typeface="+mn-lt"/>
                <a:ea typeface="华文细黑" panose="02010600040101010101" pitchFamily="2" charset="-122"/>
              </a:rPr>
              <a:t>本次迭代我们在哪些方面还能做得更好</a:t>
            </a:r>
            <a:endParaRPr lang="en-US" altLang="zh-CN" sz="1200" b="0" dirty="0">
              <a:solidFill>
                <a:schemeClr val="tx1"/>
              </a:solidFill>
              <a:latin typeface="+mn-lt"/>
              <a:ea typeface="华文细黑" panose="02010600040101010101" pitchFamily="2" charset="-122"/>
            </a:endParaRPr>
          </a:p>
          <a:p>
            <a:pPr marL="552450" lvl="1" indent="-171450">
              <a:lnSpc>
                <a:spcPct val="120000"/>
              </a:lnSpc>
              <a:buClr>
                <a:schemeClr val="tx1"/>
              </a:buClr>
              <a:buSzPct val="50000"/>
              <a:buFont typeface="Wingdings" panose="05000000000000000000" pitchFamily="2" charset="2"/>
              <a:buChar char="p"/>
            </a:pPr>
            <a:r>
              <a:rPr lang="zh-CN" altLang="en-US" sz="1200" b="0" dirty="0">
                <a:solidFill>
                  <a:schemeClr val="tx1"/>
                </a:solidFill>
                <a:latin typeface="+mn-lt"/>
                <a:ea typeface="华文细黑" panose="02010600040101010101" pitchFamily="2" charset="-122"/>
              </a:rPr>
              <a:t>我们在下次迭代准备在哪些方面改进？</a:t>
            </a:r>
          </a:p>
          <a:p>
            <a:pPr lvl="1">
              <a:lnSpc>
                <a:spcPct val="120000"/>
              </a:lnSpc>
              <a:buClr>
                <a:schemeClr val="bg2"/>
              </a:buClr>
              <a:buSzPct val="60000"/>
              <a:buFont typeface="Wingdings" panose="05000000000000000000" pitchFamily="2" charset="2"/>
              <a:buChar char="l"/>
            </a:pPr>
            <a:endParaRPr lang="zh-CN" altLang="en-US" sz="1200" dirty="0">
              <a:solidFill>
                <a:schemeClr val="tx1"/>
              </a:solidFill>
              <a:latin typeface="+mn-lt"/>
              <a:ea typeface="华文细黑" panose="02010600040101010101" pitchFamily="2" charset="-122"/>
            </a:endParaRPr>
          </a:p>
          <a:p>
            <a:pPr lvl="1">
              <a:lnSpc>
                <a:spcPct val="120000"/>
              </a:lnSpc>
              <a:buClr>
                <a:schemeClr val="bg2"/>
              </a:buClr>
              <a:buSzPct val="60000"/>
              <a:buFont typeface="Wingdings" panose="05000000000000000000" pitchFamily="2" charset="2"/>
              <a:buChar char="l"/>
            </a:pPr>
            <a:endParaRPr lang="zh-CN" altLang="en-US" sz="1200" dirty="0">
              <a:solidFill>
                <a:schemeClr val="tx1"/>
              </a:solidFill>
              <a:latin typeface="+mn-lt"/>
              <a:ea typeface="华文细黑" panose="02010600040101010101" pitchFamily="2" charset="-122"/>
            </a:endParaRPr>
          </a:p>
        </p:txBody>
      </p:sp>
      <p:sp>
        <p:nvSpPr>
          <p:cNvPr id="60420" name="Rectangle 3"/>
          <p:cNvSpPr>
            <a:spLocks noChangeArrowheads="1"/>
          </p:cNvSpPr>
          <p:nvPr/>
        </p:nvSpPr>
        <p:spPr bwMode="auto">
          <a:xfrm>
            <a:off x="684214" y="3518321"/>
            <a:ext cx="4319834" cy="1877781"/>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华文细黑" panose="02010600040101010101" pitchFamily="2" charset="-122"/>
              </a:rPr>
              <a:t>迭代回顾会议的好处</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激励团队成员；</a:t>
            </a:r>
            <a:endParaRPr kumimoji="1" lang="zh-CN" altLang="en-US" sz="1200" b="0" dirty="0">
              <a:solidFill>
                <a:schemeClr val="tx1"/>
              </a:solidFill>
              <a:latin typeface="+mn-lt"/>
              <a:ea typeface="华文细黑" panose="02010600040101010101" pitchFamily="2" charset="-122"/>
            </a:endParaRPr>
          </a:p>
          <a:p>
            <a:pPr marL="171450" indent="-171450">
              <a:lnSpc>
                <a:spcPct val="120000"/>
              </a:lnSpc>
              <a:buClr>
                <a:schemeClr val="bg1">
                  <a:lumMod val="50000"/>
                </a:schemeClr>
              </a:buClr>
              <a:buSzPct val="60000"/>
              <a:buFont typeface="Wingdings" panose="05000000000000000000" pitchFamily="2" charset="2"/>
              <a:buChar char="l"/>
            </a:pPr>
            <a:r>
              <a:rPr kumimoji="1" lang="zh-CN" altLang="en-US" sz="1200" b="0" dirty="0">
                <a:solidFill>
                  <a:schemeClr val="tx1"/>
                </a:solidFill>
                <a:latin typeface="+mn-lt"/>
                <a:ea typeface="华文细黑" panose="02010600040101010101" pitchFamily="2" charset="-122"/>
              </a:rPr>
              <a:t>帮助团队挖掘优秀经验并</a:t>
            </a:r>
            <a:r>
              <a:rPr lang="zh-CN" altLang="en-US" sz="1200" b="0" dirty="0">
                <a:solidFill>
                  <a:schemeClr val="tx1"/>
                </a:solidFill>
                <a:latin typeface="+mn-lt"/>
                <a:ea typeface="华文细黑" panose="02010600040101010101" pitchFamily="2" charset="-122"/>
              </a:rPr>
              <a:t>继承；</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避免团队犯重复的错误；</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营造团队自主改进的氛围。</a:t>
            </a:r>
          </a:p>
        </p:txBody>
      </p:sp>
      <p:sp>
        <p:nvSpPr>
          <p:cNvPr id="60421" name="Rectangle 3"/>
          <p:cNvSpPr>
            <a:spLocks noChangeArrowheads="1"/>
          </p:cNvSpPr>
          <p:nvPr/>
        </p:nvSpPr>
        <p:spPr bwMode="auto">
          <a:xfrm>
            <a:off x="5076056" y="1380493"/>
            <a:ext cx="3528195" cy="2069684"/>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Aft>
                <a:spcPct val="30000"/>
              </a:spcAft>
              <a:buClr>
                <a:schemeClr val="bg2"/>
              </a:buClr>
              <a:buSzPct val="60000"/>
              <a:buFont typeface="Wingdings" panose="05000000000000000000" pitchFamily="2" charset="2"/>
              <a:buNone/>
            </a:pPr>
            <a:r>
              <a:rPr lang="zh-CN" altLang="en-US" sz="1200" dirty="0">
                <a:solidFill>
                  <a:schemeClr val="tx1"/>
                </a:solidFill>
                <a:latin typeface="+mn-lt"/>
                <a:ea typeface="+mn-ea"/>
              </a:rPr>
              <a:t>迭代回顾会议的关键要点</a:t>
            </a:r>
          </a:p>
          <a:p>
            <a:pPr marL="171450" indent="-171450" eaLnBrk="1" hangingPunct="1">
              <a:lnSpc>
                <a:spcPct val="125000"/>
              </a:lnSpc>
              <a:buClr>
                <a:schemeClr val="bg1">
                  <a:lumMod val="50000"/>
                </a:schemeClr>
              </a:buClr>
              <a:buSzPct val="60000"/>
              <a:buFont typeface="Wingdings" panose="05000000000000000000" pitchFamily="2" charset="2"/>
              <a:buChar char="l"/>
            </a:pPr>
            <a:r>
              <a:rPr lang="zh-CN" altLang="en-US" sz="1200" dirty="0">
                <a:latin typeface="+mn-lt"/>
                <a:ea typeface="+mn-ea"/>
              </a:rPr>
              <a:t>会议气氛：</a:t>
            </a:r>
            <a:r>
              <a:rPr lang="en-US" altLang="zh-CN" sz="1200" b="0" dirty="0">
                <a:solidFill>
                  <a:schemeClr val="tx1"/>
                </a:solidFill>
                <a:latin typeface="+mn-lt"/>
                <a:ea typeface="+mn-ea"/>
              </a:rPr>
              <a:t>Team</a:t>
            </a:r>
            <a:r>
              <a:rPr lang="zh-CN" altLang="en-US" sz="1200" b="0" dirty="0">
                <a:solidFill>
                  <a:schemeClr val="tx1"/>
                </a:solidFill>
                <a:latin typeface="+mn-lt"/>
                <a:ea typeface="+mn-ea"/>
              </a:rPr>
              <a:t>全员参加，气氛宽松自由，畅所欲言，头脑风暴发现问题，共同分析根因；</a:t>
            </a:r>
          </a:p>
          <a:p>
            <a:pPr marL="171450" indent="-171450" eaLnBrk="1" hangingPunct="1">
              <a:lnSpc>
                <a:spcPct val="125000"/>
              </a:lnSpc>
              <a:buClr>
                <a:schemeClr val="bg1">
                  <a:lumMod val="50000"/>
                </a:schemeClr>
              </a:buClr>
              <a:buSzPct val="60000"/>
              <a:buFont typeface="Wingdings" panose="05000000000000000000" pitchFamily="2" charset="2"/>
              <a:buChar char="l"/>
            </a:pPr>
            <a:r>
              <a:rPr lang="zh-CN" altLang="en-US" sz="1200" dirty="0">
                <a:latin typeface="+mn-lt"/>
                <a:ea typeface="+mn-ea"/>
              </a:rPr>
              <a:t>关注重点：</a:t>
            </a:r>
            <a:r>
              <a:rPr lang="en-US" altLang="zh-CN" sz="1200" b="0" dirty="0">
                <a:solidFill>
                  <a:schemeClr val="tx1"/>
                </a:solidFill>
                <a:latin typeface="+mn-lt"/>
                <a:ea typeface="+mn-ea"/>
              </a:rPr>
              <a:t>Team</a:t>
            </a:r>
            <a:r>
              <a:rPr lang="zh-CN" altLang="en-US" sz="1200" b="0" dirty="0">
                <a:solidFill>
                  <a:schemeClr val="tx1"/>
                </a:solidFill>
                <a:latin typeface="+mn-lt"/>
                <a:ea typeface="+mn-ea"/>
              </a:rPr>
              <a:t>共同讨论优先级，将精力放在最需要的地方（关注几个改进就够了）；</a:t>
            </a:r>
          </a:p>
          <a:p>
            <a:pPr marL="171450" indent="-171450" eaLnBrk="1" hangingPunct="1">
              <a:lnSpc>
                <a:spcPct val="125000"/>
              </a:lnSpc>
              <a:buClr>
                <a:schemeClr val="bg1">
                  <a:lumMod val="50000"/>
                </a:schemeClr>
              </a:buClr>
              <a:buSzPct val="60000"/>
              <a:buFont typeface="Wingdings" panose="05000000000000000000" pitchFamily="2" charset="2"/>
              <a:buChar char="l"/>
            </a:pPr>
            <a:r>
              <a:rPr lang="zh-CN" altLang="en-US" sz="1200" dirty="0">
                <a:latin typeface="+mn-lt"/>
                <a:ea typeface="+mn-ea"/>
              </a:rPr>
              <a:t>会议结论要跟踪闭环：</a:t>
            </a:r>
            <a:r>
              <a:rPr lang="zh-CN" altLang="en-US" sz="1200" b="0" dirty="0">
                <a:solidFill>
                  <a:schemeClr val="tx1"/>
                </a:solidFill>
                <a:latin typeface="+mn-lt"/>
                <a:ea typeface="+mn-ea"/>
              </a:rPr>
              <a:t>可以放入迭代</a:t>
            </a:r>
            <a:r>
              <a:rPr lang="en-US" altLang="zh-CN" sz="1200" b="0" dirty="0">
                <a:solidFill>
                  <a:schemeClr val="tx1"/>
                </a:solidFill>
                <a:latin typeface="+mn-lt"/>
                <a:ea typeface="+mn-ea"/>
              </a:rPr>
              <a:t>backlog</a:t>
            </a:r>
            <a:r>
              <a:rPr lang="zh-CN" altLang="en-US" sz="1200" b="0" dirty="0">
                <a:solidFill>
                  <a:schemeClr val="tx1"/>
                </a:solidFill>
                <a:latin typeface="+mn-lt"/>
                <a:ea typeface="+mn-ea"/>
              </a:rPr>
              <a:t>中。</a:t>
            </a:r>
          </a:p>
          <a:p>
            <a:pPr eaLnBrk="1" hangingPunct="1">
              <a:lnSpc>
                <a:spcPct val="120000"/>
              </a:lnSpc>
              <a:buClr>
                <a:schemeClr val="bg2"/>
              </a:buClr>
              <a:buSzPct val="60000"/>
              <a:buFont typeface="Wingdings" panose="05000000000000000000" pitchFamily="2" charset="2"/>
              <a:buChar char="l"/>
            </a:pPr>
            <a:endParaRPr lang="zh-CN" altLang="zh-CN" sz="1200" dirty="0">
              <a:solidFill>
                <a:schemeClr val="tx1"/>
              </a:solidFill>
              <a:latin typeface="+mn-lt"/>
              <a:ea typeface="+mn-ea"/>
            </a:endParaRP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464245"/>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华文细黑" panose="02010600040101010101" pitchFamily="2" charset="-122"/>
                <a:ea typeface="华文细黑" panose="02010600040101010101" pitchFamily="2" charset="-122"/>
              </a:rPr>
              <a:t>迭代回顾会议是促进团队持续改进的最有效手段</a:t>
            </a:r>
          </a:p>
        </p:txBody>
      </p:sp>
      <p:grpSp>
        <p:nvGrpSpPr>
          <p:cNvPr id="3" name="组合 2"/>
          <p:cNvGrpSpPr/>
          <p:nvPr/>
        </p:nvGrpSpPr>
        <p:grpSpPr>
          <a:xfrm>
            <a:off x="5066109" y="3515642"/>
            <a:ext cx="3528000" cy="1872000"/>
            <a:chOff x="5066109" y="3515642"/>
            <a:chExt cx="3528000" cy="1872000"/>
          </a:xfrm>
        </p:grpSpPr>
        <p:pic>
          <p:nvPicPr>
            <p:cNvPr id="9" name="Picture 7"/>
            <p:cNvPicPr>
              <a:picLocks noChangeAspect="1" noChangeArrowheads="1"/>
            </p:cNvPicPr>
            <p:nvPr/>
          </p:nvPicPr>
          <p:blipFill rotWithShape="1">
            <a:blip r:embed="rId3">
              <a:lum bright="12000"/>
              <a:extLst>
                <a:ext uri="{28A0092B-C50C-407E-A947-70E740481C1C}">
                  <a14:useLocalDpi xmlns:a14="http://schemas.microsoft.com/office/drawing/2010/main" val="0"/>
                </a:ext>
              </a:extLst>
            </a:blip>
            <a:srcRect l="997" r="1013" b="15871"/>
            <a:stretch/>
          </p:blipFill>
          <p:spPr bwMode="auto">
            <a:xfrm>
              <a:off x="5066109" y="3515642"/>
              <a:ext cx="3528000" cy="18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5220072" y="3542819"/>
              <a:ext cx="542826" cy="246221"/>
            </a:xfrm>
            <a:prstGeom prst="rect">
              <a:avLst/>
            </a:prstGeom>
            <a:solidFill>
              <a:srgbClr val="FFCC99"/>
            </a:solidFill>
            <a:ln>
              <a:noFill/>
            </a:ln>
            <a:extLst/>
          </p:spPr>
          <p:txBody>
            <a:bodyPr wrap="square">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buClr>
                  <a:schemeClr val="bg2"/>
                </a:buClr>
                <a:buSzPct val="60000"/>
                <a:buFont typeface="Wingdings" panose="05000000000000000000" pitchFamily="2" charset="2"/>
                <a:buNone/>
              </a:pPr>
              <a:r>
                <a:rPr lang="zh-CN" altLang="en-US" sz="1000" b="0" dirty="0">
                  <a:solidFill>
                    <a:schemeClr val="tx1"/>
                  </a:solidFill>
                  <a:latin typeface="+mn-ea"/>
                  <a:ea typeface="+mn-ea"/>
                </a:rPr>
                <a:t>好的</a:t>
              </a:r>
            </a:p>
          </p:txBody>
        </p:sp>
        <p:sp>
          <p:nvSpPr>
            <p:cNvPr id="11" name="Text Box 9"/>
            <p:cNvSpPr txBox="1">
              <a:spLocks noChangeArrowheads="1"/>
            </p:cNvSpPr>
            <p:nvPr/>
          </p:nvSpPr>
          <p:spPr bwMode="auto">
            <a:xfrm>
              <a:off x="6157904" y="3542819"/>
              <a:ext cx="1156932" cy="246221"/>
            </a:xfrm>
            <a:prstGeom prst="rect">
              <a:avLst/>
            </a:prstGeom>
            <a:solidFill>
              <a:srgbClr val="FFCC99"/>
            </a:solidFill>
            <a:ln>
              <a:noFill/>
            </a:ln>
            <a:extLst/>
          </p:spPr>
          <p:txBody>
            <a:bodyPr wrap="square">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buClr>
                  <a:schemeClr val="bg2"/>
                </a:buClr>
                <a:buSzPct val="60000"/>
                <a:buFont typeface="Wingdings" panose="05000000000000000000" pitchFamily="2" charset="2"/>
                <a:buNone/>
              </a:pPr>
              <a:r>
                <a:rPr lang="zh-CN" altLang="en-US" sz="1000" b="0" dirty="0">
                  <a:solidFill>
                    <a:schemeClr val="tx1"/>
                  </a:solidFill>
                  <a:latin typeface="+mn-ea"/>
                  <a:ea typeface="+mn-ea"/>
                </a:rPr>
                <a:t>能做得更好的</a:t>
              </a:r>
            </a:p>
          </p:txBody>
        </p:sp>
        <p:sp>
          <p:nvSpPr>
            <p:cNvPr id="12" name="Text Box 10"/>
            <p:cNvSpPr txBox="1">
              <a:spLocks noChangeArrowheads="1"/>
            </p:cNvSpPr>
            <p:nvPr/>
          </p:nvSpPr>
          <p:spPr bwMode="auto">
            <a:xfrm>
              <a:off x="7452769" y="3542819"/>
              <a:ext cx="1003406" cy="246221"/>
            </a:xfrm>
            <a:prstGeom prst="rect">
              <a:avLst/>
            </a:prstGeom>
            <a:solidFill>
              <a:srgbClr val="FFCC99"/>
            </a:solidFill>
            <a:ln>
              <a:noFill/>
            </a:ln>
            <a:extLst/>
          </p:spPr>
          <p:txBody>
            <a:bodyPr wrap="square">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buClr>
                  <a:schemeClr val="bg2"/>
                </a:buClr>
                <a:buSzPct val="60000"/>
                <a:buFont typeface="Wingdings" panose="05000000000000000000" pitchFamily="2" charset="2"/>
                <a:buNone/>
              </a:pPr>
              <a:r>
                <a:rPr lang="zh-CN" altLang="en-US" sz="1000" b="0" dirty="0">
                  <a:solidFill>
                    <a:schemeClr val="tx1"/>
                  </a:solidFill>
                  <a:latin typeface="+mn-ea"/>
                  <a:ea typeface="+mn-ea"/>
                </a:rPr>
                <a:t>将来改进的</a:t>
              </a:r>
            </a:p>
          </p:txBody>
        </p:sp>
      </p:grpSp>
    </p:spTree>
    <p:extLst>
      <p:ext uri="{BB962C8B-B14F-4D97-AF65-F5344CB8AC3E}">
        <p14:creationId xmlns:p14="http://schemas.microsoft.com/office/powerpoint/2010/main" val="159900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2"/>
            <a:ext cx="8136259" cy="868363"/>
          </a:xfrm>
        </p:spPr>
        <p:txBody>
          <a:bodyPr/>
          <a:lstStyle/>
          <a:p>
            <a:r>
              <a:rPr lang="zh-CN" altLang="en-US" sz="3200" dirty="0">
                <a:latin typeface="黑体" panose="02010609060101010101" pitchFamily="49" charset="-122"/>
              </a:rPr>
              <a:t>敏捷工程实践：用户故事</a:t>
            </a:r>
            <a:r>
              <a:rPr lang="zh-CN" altLang="en-US" sz="3200" dirty="0">
                <a:latin typeface="FrutigerNext LT Regular" panose="020B0803040504020204" pitchFamily="34" charset="0"/>
              </a:rPr>
              <a:t> </a:t>
            </a:r>
            <a:r>
              <a:rPr lang="en-US" altLang="zh-CN" sz="3200" dirty="0"/>
              <a:t>(user story)</a:t>
            </a:r>
            <a:r>
              <a:rPr lang="zh-CN" altLang="en-US" sz="3200" dirty="0"/>
              <a:t>（</a:t>
            </a:r>
            <a:r>
              <a:rPr lang="en-US" altLang="zh-CN" sz="3200" dirty="0"/>
              <a:t>1/2</a:t>
            </a:r>
            <a:r>
              <a:rPr lang="zh-CN" altLang="en-US" sz="3200" dirty="0"/>
              <a:t>）</a:t>
            </a:r>
          </a:p>
        </p:txBody>
      </p:sp>
      <p:sp>
        <p:nvSpPr>
          <p:cNvPr id="60419" name="Rectangle 3"/>
          <p:cNvSpPr>
            <a:spLocks noChangeArrowheads="1"/>
          </p:cNvSpPr>
          <p:nvPr/>
        </p:nvSpPr>
        <p:spPr bwMode="auto">
          <a:xfrm>
            <a:off x="684213" y="1380467"/>
            <a:ext cx="3671763" cy="3848733"/>
          </a:xfrm>
          <a:prstGeom prst="rect">
            <a:avLst/>
          </a:prstGeom>
          <a:solidFill>
            <a:srgbClr val="EFF7F7"/>
          </a:solidFill>
          <a:ln>
            <a:noFill/>
          </a:ln>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60000"/>
              </a:lnSpc>
              <a:spcAft>
                <a:spcPct val="30000"/>
              </a:spcAft>
              <a:buClr>
                <a:schemeClr val="bg2"/>
              </a:buClr>
              <a:buSzPct val="60000"/>
              <a:buFont typeface="Wingdings" panose="05000000000000000000" pitchFamily="2" charset="2"/>
              <a:buNone/>
            </a:pPr>
            <a:r>
              <a:rPr lang="zh-CN" altLang="en-US" sz="1400" dirty="0">
                <a:solidFill>
                  <a:schemeClr val="tx1"/>
                </a:solidFill>
                <a:latin typeface="+mn-lt"/>
                <a:ea typeface="+mn-ea"/>
              </a:rPr>
              <a:t>什么是用户故事</a:t>
            </a:r>
          </a:p>
          <a:p>
            <a:pPr marL="171450" indent="-171450">
              <a:lnSpc>
                <a:spcPct val="160000"/>
              </a:lnSpc>
              <a:buClr>
                <a:schemeClr val="bg1">
                  <a:lumMod val="50000"/>
                </a:schemeClr>
              </a:buClr>
              <a:buSzPct val="60000"/>
              <a:buFont typeface="Wingdings" panose="05000000000000000000" pitchFamily="2" charset="2"/>
              <a:buChar char="l"/>
            </a:pPr>
            <a:r>
              <a:rPr lang="zh-CN" altLang="de-DE" sz="1400" b="0" dirty="0">
                <a:solidFill>
                  <a:schemeClr val="tx1"/>
                </a:solidFill>
                <a:latin typeface="+mn-lt"/>
                <a:ea typeface="+mn-ea"/>
              </a:rPr>
              <a:t>用户故事是站在用户角度描述需求的一种方式；</a:t>
            </a:r>
          </a:p>
          <a:p>
            <a:pPr marL="171450" indent="-171450">
              <a:lnSpc>
                <a:spcPct val="160000"/>
              </a:lnSpc>
              <a:buClr>
                <a:schemeClr val="bg1">
                  <a:lumMod val="50000"/>
                </a:schemeClr>
              </a:buClr>
              <a:buSzPct val="60000"/>
              <a:buFont typeface="Wingdings" panose="05000000000000000000" pitchFamily="2" charset="2"/>
              <a:buChar char="l"/>
            </a:pPr>
            <a:r>
              <a:rPr lang="zh-CN" altLang="en-US" sz="1400" b="0" dirty="0">
                <a:solidFill>
                  <a:schemeClr val="tx1"/>
                </a:solidFill>
                <a:latin typeface="+mn-lt"/>
                <a:ea typeface="+mn-ea"/>
              </a:rPr>
              <a:t>每个用户故事须有对应的验收测试用例；</a:t>
            </a:r>
            <a:endParaRPr lang="zh-CN" altLang="de-DE" sz="1400" b="0" dirty="0">
              <a:solidFill>
                <a:schemeClr val="tx1"/>
              </a:solidFill>
              <a:latin typeface="+mn-lt"/>
              <a:ea typeface="+mn-ea"/>
            </a:endParaRPr>
          </a:p>
          <a:p>
            <a:pPr marL="171450" indent="-171450">
              <a:lnSpc>
                <a:spcPct val="160000"/>
              </a:lnSpc>
              <a:buClr>
                <a:schemeClr val="bg1">
                  <a:lumMod val="50000"/>
                </a:schemeClr>
              </a:buClr>
              <a:buSzPct val="60000"/>
              <a:buFont typeface="Wingdings" panose="05000000000000000000" pitchFamily="2" charset="2"/>
              <a:buChar char="l"/>
            </a:pPr>
            <a:r>
              <a:rPr lang="zh-CN" altLang="de-DE" sz="1400" b="0" dirty="0">
                <a:solidFill>
                  <a:schemeClr val="tx1"/>
                </a:solidFill>
                <a:latin typeface="+mn-lt"/>
                <a:ea typeface="+mn-ea"/>
              </a:rPr>
              <a:t>用户故事是分层分级的，在使用过程中逐步分解细化；</a:t>
            </a:r>
            <a:endParaRPr lang="zh-CN" altLang="en-US" sz="1400" b="0" dirty="0">
              <a:solidFill>
                <a:schemeClr val="tx1"/>
              </a:solidFill>
              <a:latin typeface="+mn-lt"/>
              <a:ea typeface="+mn-ea"/>
            </a:endParaRPr>
          </a:p>
          <a:p>
            <a:pPr marL="171450" indent="-171450">
              <a:lnSpc>
                <a:spcPct val="160000"/>
              </a:lnSpc>
              <a:buClr>
                <a:schemeClr val="bg1">
                  <a:lumMod val="50000"/>
                </a:schemeClr>
              </a:buClr>
              <a:buSzPct val="60000"/>
              <a:buFont typeface="Wingdings" panose="05000000000000000000" pitchFamily="2" charset="2"/>
              <a:buChar char="l"/>
            </a:pPr>
            <a:r>
              <a:rPr lang="zh-CN" altLang="en-US" sz="1400" b="0" dirty="0">
                <a:solidFill>
                  <a:schemeClr val="tx1"/>
                </a:solidFill>
                <a:latin typeface="+mn-lt"/>
                <a:ea typeface="+mn-ea"/>
              </a:rPr>
              <a:t>典型的描述句式为：</a:t>
            </a:r>
            <a:r>
              <a:rPr lang="zh-CN" altLang="en-US" sz="1400" dirty="0">
                <a:latin typeface="+mn-lt"/>
                <a:ea typeface="+mn-ea"/>
              </a:rPr>
              <a:t>作为一个</a:t>
            </a:r>
            <a:r>
              <a:rPr lang="en-US" altLang="zh-CN" sz="1400" dirty="0">
                <a:latin typeface="+mn-lt"/>
                <a:ea typeface="+mn-ea"/>
              </a:rPr>
              <a:t>XXX</a:t>
            </a:r>
            <a:r>
              <a:rPr lang="zh-CN" altLang="en-US" sz="1400" dirty="0">
                <a:latin typeface="+mn-lt"/>
                <a:ea typeface="+mn-ea"/>
              </a:rPr>
              <a:t>客户角色，我需要</a:t>
            </a:r>
            <a:r>
              <a:rPr lang="en-US" altLang="zh-CN" sz="1400" dirty="0">
                <a:latin typeface="+mn-lt"/>
                <a:ea typeface="+mn-ea"/>
              </a:rPr>
              <a:t>XXX</a:t>
            </a:r>
            <a:r>
              <a:rPr lang="zh-CN" altLang="en-US" sz="1400" dirty="0">
                <a:latin typeface="+mn-lt"/>
                <a:ea typeface="+mn-ea"/>
              </a:rPr>
              <a:t>功能，带来</a:t>
            </a:r>
            <a:r>
              <a:rPr lang="en-US" altLang="zh-CN" sz="1400" dirty="0">
                <a:latin typeface="+mn-lt"/>
                <a:ea typeface="+mn-ea"/>
              </a:rPr>
              <a:t>XXX</a:t>
            </a:r>
            <a:r>
              <a:rPr lang="zh-CN" altLang="en-US" sz="1400" dirty="0">
                <a:latin typeface="+mn-lt"/>
                <a:ea typeface="+mn-ea"/>
              </a:rPr>
              <a:t>好处。</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13" name="Text Box 6"/>
          <p:cNvSpPr txBox="1">
            <a:spLocks noChangeArrowheads="1"/>
          </p:cNvSpPr>
          <p:nvPr/>
        </p:nvSpPr>
        <p:spPr bwMode="auto">
          <a:xfrm>
            <a:off x="4541045" y="1646681"/>
            <a:ext cx="4063206" cy="3582519"/>
          </a:xfrm>
          <a:prstGeom prst="rect">
            <a:avLst/>
          </a:prstGeom>
          <a:solidFill>
            <a:srgbClr val="F5F5F5"/>
          </a:solidFill>
          <a:ln w="9525" algn="ctr">
            <a:solidFill>
              <a:schemeClr val="bg2"/>
            </a:solidFill>
            <a:miter lim="800000"/>
            <a:headEnd/>
            <a:tailEnd/>
          </a:ln>
        </p:spPr>
        <p:txBody>
          <a:bodyPr wrap="square">
            <a:spAutoFit/>
          </a:bodyPr>
          <a:lstStyle>
            <a:lvl1pPr marL="627063" indent="-627063"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40000"/>
              </a:lnSpc>
              <a:spcBef>
                <a:spcPct val="50000"/>
              </a:spcBef>
              <a:buClr>
                <a:schemeClr val="bg2"/>
              </a:buClr>
              <a:buSzPct val="60000"/>
              <a:buFont typeface="Wingdings" panose="05000000000000000000" pitchFamily="2" charset="2"/>
              <a:buNone/>
            </a:pPr>
            <a:r>
              <a:rPr lang="zh-CN" altLang="en-US" sz="1050" b="0" dirty="0">
                <a:solidFill>
                  <a:srgbClr val="644300"/>
                </a:solidFill>
                <a:latin typeface="+mn-lt"/>
                <a:ea typeface="+mn-ea"/>
                <a:cs typeface="Times New Roman" panose="02020603050405020304" pitchFamily="18" charset="0"/>
              </a:rPr>
              <a:t>初始需求：</a:t>
            </a:r>
            <a:r>
              <a:rPr lang="en-US" altLang="zh-CN" sz="1050" b="0" dirty="0">
                <a:solidFill>
                  <a:srgbClr val="644300"/>
                </a:solidFill>
                <a:latin typeface="+mn-lt"/>
                <a:ea typeface="+mn-ea"/>
                <a:cs typeface="Times New Roman" panose="02020603050405020304" pitchFamily="18" charset="0"/>
              </a:rPr>
              <a:t>1.</a:t>
            </a:r>
            <a:r>
              <a:rPr lang="zh-CN" altLang="en-US" sz="1050" b="0" dirty="0">
                <a:solidFill>
                  <a:schemeClr val="tx2"/>
                </a:solidFill>
                <a:latin typeface="+mn-lt"/>
                <a:ea typeface="+mn-ea"/>
                <a:cs typeface="Times New Roman" panose="02020603050405020304" pitchFamily="18" charset="0"/>
              </a:rPr>
              <a:t>作为</a:t>
            </a:r>
            <a:r>
              <a:rPr lang="zh-CN" altLang="en-US" sz="1050" b="0" dirty="0">
                <a:solidFill>
                  <a:srgbClr val="644300"/>
                </a:solidFill>
                <a:latin typeface="+mn-lt"/>
                <a:ea typeface="+mn-ea"/>
                <a:cs typeface="Times New Roman" panose="02020603050405020304" pitchFamily="18" charset="0"/>
              </a:rPr>
              <a:t>网络规划人员，</a:t>
            </a:r>
            <a:r>
              <a:rPr lang="zh-CN" altLang="en-US" sz="1050" b="0" dirty="0">
                <a:solidFill>
                  <a:schemeClr val="tx2"/>
                </a:solidFill>
                <a:latin typeface="+mn-lt"/>
                <a:ea typeface="+mn-ea"/>
                <a:cs typeface="Times New Roman" panose="02020603050405020304" pitchFamily="18" charset="0"/>
              </a:rPr>
              <a:t>我想要</a:t>
            </a:r>
            <a:r>
              <a:rPr lang="zh-CN" altLang="en-US" sz="1050" b="0" dirty="0">
                <a:solidFill>
                  <a:srgbClr val="644300"/>
                </a:solidFill>
                <a:latin typeface="+mn-lt"/>
                <a:ea typeface="+mn-ea"/>
                <a:cs typeface="Times New Roman" panose="02020603050405020304" pitchFamily="18" charset="0"/>
              </a:rPr>
              <a:t>配置一个媒体网关，</a:t>
            </a:r>
            <a:r>
              <a:rPr lang="zh-CN" altLang="en-US" sz="1050" b="0" dirty="0">
                <a:solidFill>
                  <a:schemeClr val="tx2"/>
                </a:solidFill>
                <a:latin typeface="+mn-lt"/>
                <a:ea typeface="+mn-ea"/>
                <a:cs typeface="Times New Roman" panose="02020603050405020304" pitchFamily="18" charset="0"/>
              </a:rPr>
              <a:t>因为</a:t>
            </a:r>
            <a:r>
              <a:rPr lang="zh-CN" altLang="en-US" sz="1050" b="0" dirty="0">
                <a:solidFill>
                  <a:srgbClr val="644300"/>
                </a:solidFill>
                <a:latin typeface="+mn-lt"/>
                <a:ea typeface="+mn-ea"/>
                <a:cs typeface="Times New Roman" panose="02020603050405020304" pitchFamily="18" charset="0"/>
              </a:rPr>
              <a:t>想要增加网络容量和服务</a:t>
            </a:r>
          </a:p>
          <a:p>
            <a:pPr algn="l" eaLnBrk="1" hangingPunct="1">
              <a:lnSpc>
                <a:spcPct val="140000"/>
              </a:lnSpc>
              <a:spcBef>
                <a:spcPct val="50000"/>
              </a:spcBef>
              <a:buClr>
                <a:schemeClr val="bg2"/>
              </a:buClr>
              <a:buSzPct val="60000"/>
              <a:buFont typeface="Wingdings" panose="05000000000000000000" pitchFamily="2" charset="2"/>
              <a:buNone/>
            </a:pPr>
            <a:r>
              <a:rPr lang="zh-CN" altLang="en-US" sz="1050" b="0" dirty="0">
                <a:solidFill>
                  <a:srgbClr val="644300"/>
                </a:solidFill>
                <a:latin typeface="+mn-lt"/>
                <a:ea typeface="+mn-ea"/>
                <a:cs typeface="Times New Roman" panose="02020603050405020304" pitchFamily="18" charset="0"/>
              </a:rPr>
              <a:t>初次分解：</a:t>
            </a:r>
            <a:r>
              <a:rPr lang="en-US" altLang="zh-CN" sz="1050" b="0" dirty="0">
                <a:solidFill>
                  <a:srgbClr val="644300"/>
                </a:solidFill>
                <a:latin typeface="+mn-lt"/>
                <a:ea typeface="+mn-ea"/>
                <a:cs typeface="Times New Roman" panose="02020603050405020304" pitchFamily="18" charset="0"/>
              </a:rPr>
              <a:t>1.1</a:t>
            </a:r>
            <a:r>
              <a:rPr lang="zh-CN" altLang="en-US" sz="1050" b="0" dirty="0">
                <a:solidFill>
                  <a:srgbClr val="644300"/>
                </a:solidFill>
                <a:latin typeface="+mn-lt"/>
                <a:ea typeface="+mn-ea"/>
                <a:cs typeface="Times New Roman" panose="02020603050405020304" pitchFamily="18" charset="0"/>
              </a:rPr>
              <a:t>作为网络规划人员，我想把媒体网关参数上传到管理系统</a:t>
            </a:r>
          </a:p>
          <a:p>
            <a:pPr algn="l" eaLnBrk="1" hangingPunct="1">
              <a:lnSpc>
                <a:spcPct val="140000"/>
              </a:lnSpc>
              <a:spcBef>
                <a:spcPct val="50000"/>
              </a:spcBef>
              <a:buClr>
                <a:schemeClr val="bg2"/>
              </a:buClr>
              <a:buSzPct val="60000"/>
              <a:buFont typeface="Wingdings" panose="05000000000000000000" pitchFamily="2" charset="2"/>
              <a:buNone/>
            </a:pPr>
            <a:r>
              <a:rPr lang="zh-CN" altLang="en-US" sz="1050" b="0" dirty="0">
                <a:solidFill>
                  <a:srgbClr val="644300"/>
                </a:solidFill>
                <a:latin typeface="+mn-lt"/>
                <a:ea typeface="+mn-ea"/>
                <a:cs typeface="Times New Roman" panose="02020603050405020304" pitchFamily="18" charset="0"/>
              </a:rPr>
              <a:t>                    </a:t>
            </a:r>
            <a:r>
              <a:rPr lang="en-US" altLang="zh-CN" sz="1050" b="0" dirty="0">
                <a:solidFill>
                  <a:srgbClr val="644300"/>
                </a:solidFill>
                <a:latin typeface="+mn-lt"/>
                <a:ea typeface="+mn-ea"/>
                <a:cs typeface="Times New Roman" panose="02020603050405020304" pitchFamily="18" charset="0"/>
              </a:rPr>
              <a:t>1.2</a:t>
            </a:r>
            <a:r>
              <a:rPr lang="zh-CN" altLang="en-US" sz="1050" b="0" dirty="0">
                <a:solidFill>
                  <a:srgbClr val="644300"/>
                </a:solidFill>
                <a:latin typeface="+mn-lt"/>
                <a:ea typeface="+mn-ea"/>
                <a:cs typeface="Times New Roman" panose="02020603050405020304" pitchFamily="18" charset="0"/>
              </a:rPr>
              <a:t>作为网络规划人员，我想从管理系统下载媒体网关参数</a:t>
            </a:r>
          </a:p>
          <a:p>
            <a:pPr algn="l" eaLnBrk="1" hangingPunct="1">
              <a:lnSpc>
                <a:spcPct val="140000"/>
              </a:lnSpc>
              <a:spcBef>
                <a:spcPct val="50000"/>
              </a:spcBef>
              <a:buClr>
                <a:schemeClr val="bg2"/>
              </a:buClr>
              <a:buSzPct val="60000"/>
              <a:buFont typeface="Wingdings" panose="05000000000000000000" pitchFamily="2" charset="2"/>
              <a:buNone/>
            </a:pPr>
            <a:r>
              <a:rPr lang="zh-CN" altLang="en-US" sz="1050" b="0" dirty="0">
                <a:solidFill>
                  <a:srgbClr val="644300"/>
                </a:solidFill>
                <a:latin typeface="+mn-lt"/>
                <a:ea typeface="+mn-ea"/>
                <a:cs typeface="Times New Roman" panose="02020603050405020304" pitchFamily="18" charset="0"/>
              </a:rPr>
              <a:t>再次分解：</a:t>
            </a:r>
            <a:r>
              <a:rPr lang="en-US" altLang="zh-CN" sz="1050" b="0" dirty="0">
                <a:solidFill>
                  <a:srgbClr val="644300"/>
                </a:solidFill>
                <a:latin typeface="+mn-lt"/>
                <a:ea typeface="+mn-ea"/>
                <a:cs typeface="Times New Roman" panose="02020603050405020304" pitchFamily="18" charset="0"/>
              </a:rPr>
              <a:t>1.2.1</a:t>
            </a:r>
            <a:r>
              <a:rPr lang="zh-CN" altLang="en-US" sz="1050" b="0" dirty="0">
                <a:solidFill>
                  <a:srgbClr val="644300"/>
                </a:solidFill>
                <a:latin typeface="+mn-lt"/>
                <a:ea typeface="+mn-ea"/>
                <a:cs typeface="Times New Roman" panose="02020603050405020304" pitchFamily="18" charset="0"/>
              </a:rPr>
              <a:t>作为网络规划人员，我想用文件方式从管理系统下载媒体网关参数</a:t>
            </a:r>
          </a:p>
          <a:p>
            <a:pPr algn="l" eaLnBrk="1" hangingPunct="1">
              <a:lnSpc>
                <a:spcPct val="140000"/>
              </a:lnSpc>
              <a:buClr>
                <a:schemeClr val="bg2"/>
              </a:buClr>
              <a:buSzPct val="60000"/>
              <a:buFont typeface="Wingdings" panose="05000000000000000000" pitchFamily="2" charset="2"/>
              <a:buNone/>
            </a:pPr>
            <a:r>
              <a:rPr lang="zh-CN" altLang="en-US" sz="1050" b="0" dirty="0">
                <a:solidFill>
                  <a:srgbClr val="644300"/>
                </a:solidFill>
                <a:latin typeface="+mn-lt"/>
                <a:ea typeface="+mn-ea"/>
                <a:cs typeface="Times New Roman" panose="02020603050405020304" pitchFamily="18" charset="0"/>
              </a:rPr>
              <a:t>	</a:t>
            </a:r>
            <a:r>
              <a:rPr lang="zh-CN" altLang="en-US" sz="1050" b="0" dirty="0">
                <a:solidFill>
                  <a:srgbClr val="343434"/>
                </a:solidFill>
                <a:latin typeface="+mn-lt"/>
                <a:ea typeface="+mn-ea"/>
                <a:cs typeface="Times New Roman" panose="02020603050405020304" pitchFamily="18" charset="0"/>
              </a:rPr>
              <a:t>用例：用户在管理系统上选择以文件方式下载媒体网关参数，执行成功后，检查文件是否正确下载到本地且内容正确</a:t>
            </a:r>
          </a:p>
          <a:p>
            <a:pPr algn="l" eaLnBrk="1" hangingPunct="1">
              <a:lnSpc>
                <a:spcPct val="140000"/>
              </a:lnSpc>
              <a:spcBef>
                <a:spcPct val="50000"/>
              </a:spcBef>
              <a:buClr>
                <a:schemeClr val="bg2"/>
              </a:buClr>
              <a:buSzPct val="60000"/>
              <a:buFont typeface="Wingdings" panose="05000000000000000000" pitchFamily="2" charset="2"/>
              <a:buNone/>
            </a:pPr>
            <a:r>
              <a:rPr lang="zh-CN" altLang="en-US" sz="1050" b="0" dirty="0">
                <a:solidFill>
                  <a:srgbClr val="343434"/>
                </a:solidFill>
                <a:latin typeface="+mn-lt"/>
                <a:ea typeface="+mn-ea"/>
                <a:cs typeface="Times New Roman" panose="02020603050405020304" pitchFamily="18" charset="0"/>
              </a:rPr>
              <a:t>	</a:t>
            </a:r>
            <a:r>
              <a:rPr lang="en-US" altLang="zh-CN" sz="1050" b="0" dirty="0">
                <a:solidFill>
                  <a:srgbClr val="644300"/>
                </a:solidFill>
                <a:latin typeface="+mn-lt"/>
                <a:ea typeface="+mn-ea"/>
                <a:cs typeface="Times New Roman" panose="02020603050405020304" pitchFamily="18" charset="0"/>
              </a:rPr>
              <a:t>1.2.2</a:t>
            </a:r>
            <a:r>
              <a:rPr lang="zh-CN" altLang="en-US" sz="1050" b="0" dirty="0">
                <a:solidFill>
                  <a:srgbClr val="644300"/>
                </a:solidFill>
                <a:latin typeface="+mn-lt"/>
                <a:ea typeface="+mn-ea"/>
                <a:cs typeface="Times New Roman" panose="02020603050405020304" pitchFamily="18" charset="0"/>
              </a:rPr>
              <a:t>作为网络规划人员，我想用</a:t>
            </a:r>
            <a:r>
              <a:rPr lang="en-US" altLang="zh-CN" sz="1050" b="0" dirty="0">
                <a:solidFill>
                  <a:srgbClr val="644300"/>
                </a:solidFill>
                <a:latin typeface="+mn-lt"/>
                <a:ea typeface="+mn-ea"/>
                <a:cs typeface="Times New Roman" panose="02020603050405020304" pitchFamily="18" charset="0"/>
              </a:rPr>
              <a:t>MML</a:t>
            </a:r>
            <a:r>
              <a:rPr lang="zh-CN" altLang="en-US" sz="1050" b="0" dirty="0">
                <a:solidFill>
                  <a:srgbClr val="644300"/>
                </a:solidFill>
                <a:latin typeface="+mn-lt"/>
                <a:ea typeface="+mn-ea"/>
                <a:cs typeface="Times New Roman" panose="02020603050405020304" pitchFamily="18" charset="0"/>
              </a:rPr>
              <a:t>结构方式从管理系统下载媒体网关的参数</a:t>
            </a:r>
          </a:p>
          <a:p>
            <a:pPr algn="l" eaLnBrk="1" hangingPunct="1">
              <a:lnSpc>
                <a:spcPct val="140000"/>
              </a:lnSpc>
              <a:buClr>
                <a:schemeClr val="bg2"/>
              </a:buClr>
              <a:buSzPct val="60000"/>
              <a:buFont typeface="Wingdings" panose="05000000000000000000" pitchFamily="2" charset="2"/>
              <a:buNone/>
            </a:pPr>
            <a:r>
              <a:rPr lang="zh-CN" altLang="en-US" sz="1050" b="0" dirty="0">
                <a:solidFill>
                  <a:srgbClr val="644300"/>
                </a:solidFill>
                <a:latin typeface="+mn-lt"/>
                <a:ea typeface="+mn-ea"/>
                <a:cs typeface="Times New Roman" panose="02020603050405020304" pitchFamily="18" charset="0"/>
              </a:rPr>
              <a:t>	</a:t>
            </a:r>
            <a:r>
              <a:rPr lang="zh-CN" altLang="en-US" sz="1050" b="0" dirty="0">
                <a:solidFill>
                  <a:srgbClr val="343434"/>
                </a:solidFill>
                <a:latin typeface="+mn-lt"/>
                <a:ea typeface="+mn-ea"/>
                <a:cs typeface="Times New Roman" panose="02020603050405020304" pitchFamily="18" charset="0"/>
              </a:rPr>
              <a:t>用例</a:t>
            </a:r>
            <a:r>
              <a:rPr lang="en-US" altLang="zh-CN" sz="1050" b="0" dirty="0">
                <a:solidFill>
                  <a:srgbClr val="343434"/>
                </a:solidFill>
                <a:latin typeface="+mn-lt"/>
                <a:ea typeface="+mn-ea"/>
                <a:cs typeface="Times New Roman" panose="02020603050405020304" pitchFamily="18" charset="0"/>
              </a:rPr>
              <a:t>:…………</a:t>
            </a:r>
          </a:p>
        </p:txBody>
      </p:sp>
      <p:sp>
        <p:nvSpPr>
          <p:cNvPr id="15" name="Text Box 8"/>
          <p:cNvSpPr txBox="1">
            <a:spLocks noChangeArrowheads="1"/>
          </p:cNvSpPr>
          <p:nvPr/>
        </p:nvSpPr>
        <p:spPr bwMode="auto">
          <a:xfrm>
            <a:off x="4355976" y="1326340"/>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buClr>
                <a:schemeClr val="bg2"/>
              </a:buClr>
              <a:buSzPct val="60000"/>
              <a:buFont typeface="Wingdings" panose="05000000000000000000" pitchFamily="2" charset="2"/>
              <a:buNone/>
            </a:pPr>
            <a:r>
              <a:rPr lang="zh-CN" altLang="en-US" sz="1200" dirty="0">
                <a:solidFill>
                  <a:schemeClr val="tx1"/>
                </a:solidFill>
                <a:latin typeface="华文细黑" panose="02010600040101010101" pitchFamily="2" charset="-122"/>
                <a:ea typeface="华文细黑" panose="02010600040101010101" pitchFamily="2" charset="-122"/>
              </a:rPr>
              <a:t>故事样例</a:t>
            </a:r>
          </a:p>
        </p:txBody>
      </p:sp>
    </p:spTree>
    <p:extLst>
      <p:ext uri="{BB962C8B-B14F-4D97-AF65-F5344CB8AC3E}">
        <p14:creationId xmlns:p14="http://schemas.microsoft.com/office/powerpoint/2010/main" val="2552951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4" y="387352"/>
            <a:ext cx="8208266" cy="868363"/>
          </a:xfrm>
        </p:spPr>
        <p:txBody>
          <a:bodyPr/>
          <a:lstStyle/>
          <a:p>
            <a:r>
              <a:rPr lang="zh-CN" altLang="en-US" sz="3200" dirty="0">
                <a:latin typeface="黑体" panose="02010609060101010101" pitchFamily="49" charset="-122"/>
              </a:rPr>
              <a:t>敏捷工程实践：用户故事</a:t>
            </a:r>
            <a:r>
              <a:rPr lang="zh-CN" altLang="en-US" sz="3200" dirty="0">
                <a:latin typeface="FrutigerNext LT Regular" panose="020B0803040504020204" pitchFamily="34" charset="0"/>
              </a:rPr>
              <a:t> </a:t>
            </a:r>
            <a:r>
              <a:rPr lang="en-US" altLang="zh-CN" sz="3200" dirty="0"/>
              <a:t>(user story)</a:t>
            </a:r>
            <a:r>
              <a:rPr lang="zh-CN" altLang="en-US" sz="3200" dirty="0"/>
              <a:t>（</a:t>
            </a:r>
            <a:r>
              <a:rPr lang="en-US" altLang="zh-CN" sz="3200" dirty="0"/>
              <a:t>2/2</a:t>
            </a:r>
            <a:r>
              <a:rPr lang="zh-CN" altLang="en-US" sz="3200" dirty="0"/>
              <a:t>）</a:t>
            </a:r>
          </a:p>
        </p:txBody>
      </p:sp>
      <p:sp>
        <p:nvSpPr>
          <p:cNvPr id="60420" name="Rectangle 3"/>
          <p:cNvSpPr>
            <a:spLocks noChangeArrowheads="1"/>
          </p:cNvSpPr>
          <p:nvPr/>
        </p:nvSpPr>
        <p:spPr bwMode="auto">
          <a:xfrm>
            <a:off x="684214" y="3478596"/>
            <a:ext cx="4319834" cy="1930943"/>
          </a:xfrm>
          <a:prstGeom prst="rect">
            <a:avLst/>
          </a:prstGeom>
          <a:solidFill>
            <a:srgbClr val="F3F2D9"/>
          </a:solidFill>
          <a:ln>
            <a:noFill/>
          </a:ln>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400" dirty="0">
                <a:solidFill>
                  <a:schemeClr val="tx1"/>
                </a:solidFill>
                <a:latin typeface="+mn-lt"/>
                <a:ea typeface="华文细黑" panose="02010600040101010101" pitchFamily="2" charset="-122"/>
              </a:rPr>
              <a:t>用户故事的好处</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用户故事站在用户视角便于和客户交流，准确描述客户需求；</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用户故事可独立交付单元、规模小，适于迭代开发，以获得用户快速反馈；</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b="0" dirty="0">
                <a:solidFill>
                  <a:schemeClr val="tx1"/>
                </a:solidFill>
                <a:latin typeface="+mn-lt"/>
                <a:ea typeface="华文细黑" panose="02010600040101010101" pitchFamily="2" charset="-122"/>
              </a:rPr>
              <a:t>用户故事强调编写验收测试用例作为验收标准，能促使需求分析人员准确把握需求，牵引开发人员避免过度设计。</a:t>
            </a:r>
          </a:p>
        </p:txBody>
      </p:sp>
      <p:sp>
        <p:nvSpPr>
          <p:cNvPr id="60421" name="Rectangle 3"/>
          <p:cNvSpPr>
            <a:spLocks noChangeArrowheads="1"/>
          </p:cNvSpPr>
          <p:nvPr/>
        </p:nvSpPr>
        <p:spPr bwMode="auto">
          <a:xfrm>
            <a:off x="684214" y="1340768"/>
            <a:ext cx="4319834" cy="2069684"/>
          </a:xfrm>
          <a:prstGeom prst="rect">
            <a:avLst/>
          </a:prstGeom>
          <a:solidFill>
            <a:srgbClr val="F8EFE4"/>
          </a:solidFill>
          <a:ln>
            <a:noFill/>
          </a:ln>
          <a:extLst/>
        </p:spPr>
        <p:txBody>
          <a:bodyPr lIns="144000" tIns="144000" rIns="144000" bIns="144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400" dirty="0">
                <a:solidFill>
                  <a:schemeClr val="tx1"/>
                </a:solidFill>
                <a:latin typeface="+mn-lt"/>
                <a:ea typeface="+mn-ea"/>
              </a:rPr>
              <a:t>用户故事的关键要点</a:t>
            </a:r>
            <a:endParaRPr lang="en-US" altLang="zh-CN" sz="1400" dirty="0">
              <a:solidFill>
                <a:schemeClr val="tx1"/>
              </a:solidFill>
              <a:latin typeface="+mn-lt"/>
              <a:ea typeface="+mn-ea"/>
            </a:endParaRPr>
          </a:p>
          <a:p>
            <a:pPr marL="171450" indent="-171450">
              <a:spcAft>
                <a:spcPct val="30000"/>
              </a:spcAft>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I – Independent</a:t>
            </a:r>
            <a:r>
              <a:rPr lang="zh-CN" altLang="en-US" sz="1200" b="0" dirty="0">
                <a:solidFill>
                  <a:schemeClr val="tx1"/>
                </a:solidFill>
                <a:latin typeface="+mn-lt"/>
                <a:ea typeface="+mn-ea"/>
              </a:rPr>
              <a:t>，可独立交付给客户</a:t>
            </a:r>
            <a:endParaRPr lang="en-US" altLang="zh-CN" sz="1200" b="0" dirty="0">
              <a:solidFill>
                <a:schemeClr val="tx1"/>
              </a:solidFill>
              <a:latin typeface="+mn-lt"/>
              <a:ea typeface="+mn-ea"/>
            </a:endParaRPr>
          </a:p>
          <a:p>
            <a:pPr marL="171450" indent="-171450">
              <a:spcAft>
                <a:spcPct val="30000"/>
              </a:spcAft>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N – Negotiable</a:t>
            </a:r>
            <a:r>
              <a:rPr lang="zh-CN" altLang="en-US" sz="1200" b="0" dirty="0">
                <a:solidFill>
                  <a:schemeClr val="tx1"/>
                </a:solidFill>
                <a:latin typeface="+mn-lt"/>
                <a:ea typeface="+mn-ea"/>
              </a:rPr>
              <a:t>，便于与客户交流</a:t>
            </a:r>
            <a:endParaRPr lang="en-US" altLang="zh-CN" sz="1200" b="0" dirty="0">
              <a:solidFill>
                <a:schemeClr val="tx1"/>
              </a:solidFill>
              <a:latin typeface="+mn-lt"/>
              <a:ea typeface="+mn-ea"/>
            </a:endParaRPr>
          </a:p>
          <a:p>
            <a:pPr marL="171450" indent="-171450">
              <a:spcAft>
                <a:spcPct val="30000"/>
              </a:spcAft>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V - Valuable </a:t>
            </a:r>
            <a:r>
              <a:rPr lang="zh-CN" altLang="en-US" sz="1200" b="0" dirty="0">
                <a:solidFill>
                  <a:schemeClr val="tx1"/>
                </a:solidFill>
                <a:latin typeface="+mn-lt"/>
                <a:ea typeface="+mn-ea"/>
              </a:rPr>
              <a:t>，对客户有价值</a:t>
            </a:r>
            <a:endParaRPr lang="en-US" altLang="zh-CN" sz="1200" b="0" dirty="0">
              <a:solidFill>
                <a:schemeClr val="tx1"/>
              </a:solidFill>
              <a:latin typeface="+mn-lt"/>
              <a:ea typeface="+mn-ea"/>
            </a:endParaRPr>
          </a:p>
          <a:p>
            <a:pPr marL="171450" indent="-171450">
              <a:spcAft>
                <a:spcPct val="30000"/>
              </a:spcAft>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E - Estimable </a:t>
            </a:r>
            <a:r>
              <a:rPr lang="zh-CN" altLang="en-US" sz="1200" b="0" dirty="0">
                <a:solidFill>
                  <a:schemeClr val="tx1"/>
                </a:solidFill>
                <a:latin typeface="+mn-lt"/>
                <a:ea typeface="+mn-ea"/>
              </a:rPr>
              <a:t>，能估计出工作量</a:t>
            </a:r>
            <a:endParaRPr lang="en-US" altLang="zh-CN" sz="1200" b="0" dirty="0">
              <a:solidFill>
                <a:schemeClr val="tx1"/>
              </a:solidFill>
              <a:latin typeface="+mn-lt"/>
              <a:ea typeface="+mn-ea"/>
            </a:endParaRPr>
          </a:p>
          <a:p>
            <a:pPr marL="171450" indent="-171450">
              <a:spcAft>
                <a:spcPct val="30000"/>
              </a:spcAft>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S - Small </a:t>
            </a:r>
            <a:r>
              <a:rPr lang="zh-CN" altLang="en-US" sz="1200" b="0" dirty="0">
                <a:solidFill>
                  <a:schemeClr val="tx1"/>
                </a:solidFill>
                <a:latin typeface="+mn-lt"/>
                <a:ea typeface="+mn-ea"/>
              </a:rPr>
              <a:t>，分解到最底层的用户故事粒度尽量小，至少在一个迭代中能完成</a:t>
            </a:r>
            <a:endParaRPr lang="en-US" altLang="zh-CN" sz="1200" b="0" dirty="0">
              <a:solidFill>
                <a:schemeClr val="tx1"/>
              </a:solidFill>
              <a:latin typeface="+mn-lt"/>
              <a:ea typeface="+mn-ea"/>
            </a:endParaRPr>
          </a:p>
          <a:p>
            <a:pPr marL="171450" indent="-171450">
              <a:spcAft>
                <a:spcPct val="30000"/>
              </a:spcAft>
              <a:buClr>
                <a:schemeClr val="bg1">
                  <a:lumMod val="50000"/>
                </a:schemeClr>
              </a:buClr>
              <a:buSzPct val="60000"/>
              <a:buFont typeface="Wingdings" panose="05000000000000000000" pitchFamily="2" charset="2"/>
              <a:buChar char="l"/>
            </a:pPr>
            <a:r>
              <a:rPr lang="en-US" altLang="zh-CN" sz="1200" b="0" dirty="0">
                <a:solidFill>
                  <a:schemeClr val="tx1"/>
                </a:solidFill>
                <a:latin typeface="+mn-lt"/>
                <a:ea typeface="+mn-ea"/>
              </a:rPr>
              <a:t>T - Testable</a:t>
            </a:r>
            <a:r>
              <a:rPr lang="zh-CN" altLang="en-US" sz="1200" b="0" dirty="0">
                <a:solidFill>
                  <a:schemeClr val="tx1"/>
                </a:solidFill>
                <a:latin typeface="+mn-lt"/>
                <a:ea typeface="+mn-ea"/>
              </a:rPr>
              <a:t>，可测试 </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sp>
        <p:nvSpPr>
          <p:cNvPr id="60423" name="Rectangle 7"/>
          <p:cNvSpPr>
            <a:spLocks noChangeArrowheads="1"/>
          </p:cNvSpPr>
          <p:nvPr/>
        </p:nvSpPr>
        <p:spPr bwMode="auto">
          <a:xfrm>
            <a:off x="650330" y="5536738"/>
            <a:ext cx="6155119" cy="26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0065" tIns="30032" rIns="60065" bIns="30032"/>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400" dirty="0">
                <a:solidFill>
                  <a:schemeClr val="tx2"/>
                </a:solidFill>
                <a:latin typeface="+mn-lt"/>
                <a:ea typeface="华文细黑" panose="02010600040101010101" pitchFamily="2" charset="-122"/>
              </a:rPr>
              <a:t>用户故事便于团队站在用户角度分解细化需求并制定验收标准</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4950" y="1340768"/>
            <a:ext cx="3080060" cy="2056776"/>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5887" y="3478597"/>
            <a:ext cx="2999123" cy="1930942"/>
          </a:xfrm>
          <a:prstGeom prst="rect">
            <a:avLst/>
          </a:prstGeom>
        </p:spPr>
      </p:pic>
    </p:spTree>
    <p:extLst>
      <p:ext uri="{BB962C8B-B14F-4D97-AF65-F5344CB8AC3E}">
        <p14:creationId xmlns:p14="http://schemas.microsoft.com/office/powerpoint/2010/main" val="131640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C068445-9A6C-41F1-83B6-17654C35FBA5}"/>
              </a:ext>
            </a:extLst>
          </p:cNvPr>
          <p:cNvGraphicFramePr/>
          <p:nvPr>
            <p:extLst>
              <p:ext uri="{D42A27DB-BD31-4B8C-83A1-F6EECF244321}">
                <p14:modId xmlns:p14="http://schemas.microsoft.com/office/powerpoint/2010/main" val="2741821352"/>
              </p:ext>
            </p:extLst>
          </p:nvPr>
        </p:nvGraphicFramePr>
        <p:xfrm>
          <a:off x="755576" y="1556792"/>
          <a:ext cx="7704856" cy="3121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61F053ED-AD07-49C3-A43C-B6EF707CFF6D}"/>
              </a:ext>
            </a:extLst>
          </p:cNvPr>
          <p:cNvSpPr>
            <a:spLocks noGrp="1"/>
          </p:cNvSpPr>
          <p:nvPr>
            <p:ph type="title"/>
          </p:nvPr>
        </p:nvSpPr>
        <p:spPr>
          <a:xfrm>
            <a:off x="684214" y="387352"/>
            <a:ext cx="7713662" cy="868363"/>
          </a:xfrm>
        </p:spPr>
        <p:txBody>
          <a:bodyPr/>
          <a:lstStyle/>
          <a:p>
            <a:r>
              <a:rPr lang="zh-CN" altLang="en-US" dirty="0"/>
              <a:t>敏捷 </a:t>
            </a:r>
            <a:r>
              <a:rPr lang="en-US" altLang="zh-CN" dirty="0"/>
              <a:t>VS </a:t>
            </a:r>
            <a:r>
              <a:rPr lang="zh-CN" altLang="en-US" dirty="0"/>
              <a:t>瀑布</a:t>
            </a:r>
          </a:p>
        </p:txBody>
      </p:sp>
    </p:spTree>
    <p:extLst>
      <p:ext uri="{BB962C8B-B14F-4D97-AF65-F5344CB8AC3E}">
        <p14:creationId xmlns:p14="http://schemas.microsoft.com/office/powerpoint/2010/main" val="35459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1D48C5A7-11B1-4619-8D2D-7C0B3EA00BFA}"/>
                                            </p:graphicEl>
                                          </p:spTgt>
                                        </p:tgtEl>
                                        <p:attrNameLst>
                                          <p:attrName>style.visibility</p:attrName>
                                        </p:attrNameLst>
                                      </p:cBhvr>
                                      <p:to>
                                        <p:strVal val="visible"/>
                                      </p:to>
                                    </p:set>
                                    <p:animEffect transition="in" filter="wipe(left)">
                                      <p:cBhvr>
                                        <p:cTn id="7" dur="500"/>
                                        <p:tgtEl>
                                          <p:spTgt spid="7">
                                            <p:graphicEl>
                                              <a:dgm id="{1D48C5A7-11B1-4619-8D2D-7C0B3EA00BF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26F66446-017F-4385-8006-9D47D814AE48}"/>
                                            </p:graphicEl>
                                          </p:spTgt>
                                        </p:tgtEl>
                                        <p:attrNameLst>
                                          <p:attrName>style.visibility</p:attrName>
                                        </p:attrNameLst>
                                      </p:cBhvr>
                                      <p:to>
                                        <p:strVal val="visible"/>
                                      </p:to>
                                    </p:set>
                                    <p:animEffect transition="in" filter="wipe(left)">
                                      <p:cBhvr>
                                        <p:cTn id="12" dur="500"/>
                                        <p:tgtEl>
                                          <p:spTgt spid="7">
                                            <p:graphicEl>
                                              <a:dgm id="{26F66446-017F-4385-8006-9D47D814AE4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BE2F1EAE-0E56-4C5D-BB60-43F0AB0DDA06}"/>
                                            </p:graphicEl>
                                          </p:spTgt>
                                        </p:tgtEl>
                                        <p:attrNameLst>
                                          <p:attrName>style.visibility</p:attrName>
                                        </p:attrNameLst>
                                      </p:cBhvr>
                                      <p:to>
                                        <p:strVal val="visible"/>
                                      </p:to>
                                    </p:set>
                                    <p:animEffect transition="in" filter="wipe(left)">
                                      <p:cBhvr>
                                        <p:cTn id="17" dur="500"/>
                                        <p:tgtEl>
                                          <p:spTgt spid="7">
                                            <p:graphicEl>
                                              <a:dgm id="{BE2F1EAE-0E56-4C5D-BB60-43F0AB0DDA0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graphicEl>
                                              <a:dgm id="{9E4901F2-22D8-4A1B-A2CD-AD7895CBB316}"/>
                                            </p:graphicEl>
                                          </p:spTgt>
                                        </p:tgtEl>
                                        <p:attrNameLst>
                                          <p:attrName>style.visibility</p:attrName>
                                        </p:attrNameLst>
                                      </p:cBhvr>
                                      <p:to>
                                        <p:strVal val="visible"/>
                                      </p:to>
                                    </p:set>
                                    <p:animEffect transition="in" filter="wipe(left)">
                                      <p:cBhvr>
                                        <p:cTn id="22" dur="500"/>
                                        <p:tgtEl>
                                          <p:spTgt spid="7">
                                            <p:graphicEl>
                                              <a:dgm id="{9E4901F2-22D8-4A1B-A2CD-AD7895CBB31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graphicEl>
                                              <a:dgm id="{F3973C81-2114-4050-8515-9352593E0055}"/>
                                            </p:graphicEl>
                                          </p:spTgt>
                                        </p:tgtEl>
                                        <p:attrNameLst>
                                          <p:attrName>style.visibility</p:attrName>
                                        </p:attrNameLst>
                                      </p:cBhvr>
                                      <p:to>
                                        <p:strVal val="visible"/>
                                      </p:to>
                                    </p:set>
                                    <p:animEffect transition="in" filter="wipe(left)">
                                      <p:cBhvr>
                                        <p:cTn id="27" dur="500"/>
                                        <p:tgtEl>
                                          <p:spTgt spid="7">
                                            <p:graphicEl>
                                              <a:dgm id="{F3973C81-2114-4050-8515-9352593E005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graphicEl>
                                              <a:dgm id="{448FDDA6-B941-4360-8D0B-E8F9EC6259DF}"/>
                                            </p:graphicEl>
                                          </p:spTgt>
                                        </p:tgtEl>
                                        <p:attrNameLst>
                                          <p:attrName>style.visibility</p:attrName>
                                        </p:attrNameLst>
                                      </p:cBhvr>
                                      <p:to>
                                        <p:strVal val="visible"/>
                                      </p:to>
                                    </p:set>
                                    <p:animEffect transition="in" filter="wipe(left)">
                                      <p:cBhvr>
                                        <p:cTn id="32" dur="500"/>
                                        <p:tgtEl>
                                          <p:spTgt spid="7">
                                            <p:graphicEl>
                                              <a:dgm id="{448FDDA6-B941-4360-8D0B-E8F9EC6259D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sz="3500" dirty="0"/>
              <a:t>敏捷的背景和动机</a:t>
            </a:r>
          </a:p>
        </p:txBody>
      </p:sp>
      <p:sp>
        <p:nvSpPr>
          <p:cNvPr id="14" name="object 4">
            <a:extLst>
              <a:ext uri="{FF2B5EF4-FFF2-40B4-BE49-F238E27FC236}">
                <a16:creationId xmlns:a16="http://schemas.microsoft.com/office/drawing/2014/main" id="{A229B2C1-DA75-4EB0-9585-BBB6BF068A20}"/>
              </a:ext>
            </a:extLst>
          </p:cNvPr>
          <p:cNvSpPr txBox="1"/>
          <p:nvPr/>
        </p:nvSpPr>
        <p:spPr>
          <a:xfrm>
            <a:off x="684214" y="1199387"/>
            <a:ext cx="4221390" cy="4424288"/>
          </a:xfrm>
          <a:prstGeom prst="rect">
            <a:avLst/>
          </a:prstGeom>
        </p:spPr>
        <p:txBody>
          <a:bodyPr vert="horz" wrap="square" lIns="0" tIns="12700" rIns="0" bIns="0" rtlCol="0">
            <a:spAutoFit/>
          </a:bodyPr>
          <a:lstStyle/>
          <a:p>
            <a:pPr marL="12700" marR="200660">
              <a:lnSpc>
                <a:spcPct val="150000"/>
              </a:lnSpc>
              <a:spcBef>
                <a:spcPts val="100"/>
              </a:spcBef>
            </a:pPr>
            <a:r>
              <a:rPr sz="1400" dirty="0">
                <a:latin typeface="微软雅黑" panose="020B0503020204020204" pitchFamily="34" charset="-122"/>
                <a:ea typeface="微软雅黑" panose="020B0503020204020204" pitchFamily="34" charset="-122"/>
                <a:cs typeface="Microsoft YaHei"/>
              </a:rPr>
              <a:t>有数据显示有</a:t>
            </a:r>
            <a:r>
              <a:rPr sz="1400" dirty="0">
                <a:latin typeface="微软雅黑" panose="020B0503020204020204" pitchFamily="34" charset="-122"/>
                <a:ea typeface="微软雅黑" panose="020B0503020204020204" pitchFamily="34" charset="-122"/>
                <a:cs typeface="Tahoma"/>
              </a:rPr>
              <a:t>70%</a:t>
            </a:r>
            <a:r>
              <a:rPr sz="1400" dirty="0">
                <a:latin typeface="微软雅黑" panose="020B0503020204020204" pitchFamily="34" charset="-122"/>
                <a:ea typeface="微软雅黑" panose="020B0503020204020204" pitchFamily="34" charset="-122"/>
                <a:cs typeface="Microsoft YaHei"/>
              </a:rPr>
              <a:t>采用瀑布式开发方法的软件开发项目均 已失败告终。</a:t>
            </a:r>
          </a:p>
          <a:p>
            <a:pPr marL="312420" indent="-299720">
              <a:lnSpc>
                <a:spcPct val="100000"/>
              </a:lnSpc>
              <a:spcBef>
                <a:spcPts val="1150"/>
              </a:spcBef>
              <a:buClr>
                <a:srgbClr val="777777"/>
              </a:buClr>
              <a:buSzPct val="60000"/>
              <a:buFont typeface="Wingdings"/>
              <a:buChar char=""/>
              <a:tabLst>
                <a:tab pos="312420" algn="l"/>
                <a:tab pos="313055" algn="l"/>
              </a:tabLst>
            </a:pPr>
            <a:r>
              <a:rPr sz="1400" b="1" spc="-5" dirty="0">
                <a:latin typeface="微软雅黑" panose="020B0503020204020204" pitchFamily="34" charset="-122"/>
                <a:ea typeface="微软雅黑" panose="020B0503020204020204" pitchFamily="34" charset="-122"/>
                <a:cs typeface="Microsoft YaHei"/>
              </a:rPr>
              <a:t>软件项目的新挑战</a:t>
            </a:r>
            <a:r>
              <a:rPr sz="1400" b="1" spc="-5" dirty="0">
                <a:latin typeface="微软雅黑" panose="020B0503020204020204" pitchFamily="34" charset="-122"/>
                <a:ea typeface="微软雅黑" panose="020B0503020204020204" pitchFamily="34" charset="-122"/>
                <a:cs typeface="Tahoma"/>
              </a:rPr>
              <a:t>:</a:t>
            </a:r>
            <a:endParaRPr sz="1400" dirty="0">
              <a:latin typeface="微软雅黑" panose="020B0503020204020204" pitchFamily="34" charset="-122"/>
              <a:ea typeface="微软雅黑" panose="020B0503020204020204" pitchFamily="34" charset="-122"/>
              <a:cs typeface="Tahoma"/>
            </a:endParaRPr>
          </a:p>
          <a:p>
            <a:pPr marL="665480" marR="249554" lvl="1" indent="-250825">
              <a:lnSpc>
                <a:spcPct val="150000"/>
              </a:lnSpc>
              <a:spcBef>
                <a:spcPts val="50"/>
              </a:spcBef>
              <a:buSzPct val="50000"/>
              <a:buFont typeface="Wingdings"/>
              <a:buChar char=""/>
              <a:tabLst>
                <a:tab pos="665480" algn="l"/>
                <a:tab pos="666115" algn="l"/>
              </a:tabLst>
            </a:pPr>
            <a:r>
              <a:rPr sz="1400" dirty="0">
                <a:latin typeface="微软雅黑" panose="020B0503020204020204" pitchFamily="34" charset="-122"/>
                <a:ea typeface="微软雅黑" panose="020B0503020204020204" pitchFamily="34" charset="-122"/>
                <a:cs typeface="SimSun"/>
              </a:rPr>
              <a:t>市场的需求瞬息万变，很难实现产品需求的明确且 完整地收集</a:t>
            </a:r>
          </a:p>
          <a:p>
            <a:pPr marL="665480" marR="249554" lvl="1" indent="-250825">
              <a:lnSpc>
                <a:spcPts val="3240"/>
              </a:lnSpc>
              <a:spcBef>
                <a:spcPts val="285"/>
              </a:spcBef>
              <a:buSzPct val="50000"/>
              <a:buFont typeface="Wingdings"/>
              <a:buChar char=""/>
              <a:tabLst>
                <a:tab pos="665480" algn="l"/>
                <a:tab pos="666115" algn="l"/>
              </a:tabLst>
            </a:pPr>
            <a:r>
              <a:rPr sz="1400" dirty="0">
                <a:latin typeface="微软雅黑" panose="020B0503020204020204" pitchFamily="34" charset="-122"/>
                <a:ea typeface="微软雅黑" panose="020B0503020204020204" pitchFamily="34" charset="-122"/>
                <a:cs typeface="SimSun"/>
              </a:rPr>
              <a:t>技术的发展也日新月异，对于所定义功能的可实现 性也面临着多重不确定性的因素</a:t>
            </a:r>
          </a:p>
          <a:p>
            <a:pPr marL="460375">
              <a:lnSpc>
                <a:spcPct val="100000"/>
              </a:lnSpc>
              <a:spcBef>
                <a:spcPts val="1065"/>
              </a:spcBef>
            </a:pPr>
            <a:r>
              <a:rPr sz="1400" dirty="0">
                <a:latin typeface="微软雅黑" panose="020B0503020204020204" pitchFamily="34" charset="-122"/>
                <a:ea typeface="微软雅黑" panose="020B0503020204020204" pitchFamily="34" charset="-122"/>
                <a:cs typeface="Microsoft YaHei"/>
              </a:rPr>
              <a:t>当需求的不明确性和工程实现的不确定性均超出一定</a:t>
            </a:r>
          </a:p>
          <a:p>
            <a:pPr marL="12700" marR="5080">
              <a:lnSpc>
                <a:spcPct val="150000"/>
              </a:lnSpc>
              <a:spcBef>
                <a:spcPts val="90"/>
              </a:spcBef>
              <a:tabLst>
                <a:tab pos="5024755" algn="l"/>
              </a:tabLst>
            </a:pPr>
            <a:r>
              <a:rPr sz="1400" dirty="0">
                <a:latin typeface="微软雅黑" panose="020B0503020204020204" pitchFamily="34" charset="-122"/>
                <a:ea typeface="微软雅黑" panose="020B0503020204020204" pitchFamily="34" charset="-122"/>
                <a:cs typeface="Microsoft YaHei"/>
              </a:rPr>
              <a:t>范围以后，呈现出复杂系统（</a:t>
            </a:r>
            <a:r>
              <a:rPr sz="1400" dirty="0">
                <a:latin typeface="微软雅黑" panose="020B0503020204020204" pitchFamily="34" charset="-122"/>
                <a:ea typeface="微软雅黑" panose="020B0503020204020204" pitchFamily="34" charset="-122"/>
                <a:cs typeface="Tahoma"/>
              </a:rPr>
              <a:t>Co</a:t>
            </a:r>
            <a:r>
              <a:rPr sz="1400" spc="-10" dirty="0">
                <a:latin typeface="微软雅黑" panose="020B0503020204020204" pitchFamily="34" charset="-122"/>
                <a:ea typeface="微软雅黑" panose="020B0503020204020204" pitchFamily="34" charset="-122"/>
                <a:cs typeface="Tahoma"/>
              </a:rPr>
              <a:t>m</a:t>
            </a:r>
            <a:r>
              <a:rPr sz="1400" dirty="0">
                <a:latin typeface="微软雅黑" panose="020B0503020204020204" pitchFamily="34" charset="-122"/>
                <a:ea typeface="微软雅黑" panose="020B0503020204020204" pitchFamily="34" charset="-122"/>
                <a:cs typeface="Tahoma"/>
              </a:rPr>
              <a:t>plex</a:t>
            </a:r>
            <a:r>
              <a:rPr sz="1400" spc="0" dirty="0">
                <a:latin typeface="微软雅黑" panose="020B0503020204020204" pitchFamily="34" charset="-122"/>
                <a:ea typeface="微软雅黑" panose="020B0503020204020204" pitchFamily="34" charset="-122"/>
                <a:cs typeface="Tahoma"/>
              </a:rPr>
              <a:t> </a:t>
            </a:r>
            <a:r>
              <a:rPr sz="1400" spc="-5" dirty="0">
                <a:latin typeface="微软雅黑" panose="020B0503020204020204" pitchFamily="34" charset="-122"/>
                <a:ea typeface="微软雅黑" panose="020B0503020204020204" pitchFamily="34" charset="-122"/>
                <a:cs typeface="Tahoma"/>
              </a:rPr>
              <a:t>System</a:t>
            </a:r>
            <a:r>
              <a:rPr sz="1400" dirty="0">
                <a:latin typeface="微软雅黑" panose="020B0503020204020204" pitchFamily="34" charset="-122"/>
                <a:ea typeface="微软雅黑" panose="020B0503020204020204" pitchFamily="34" charset="-122"/>
                <a:cs typeface="Microsoft YaHei"/>
              </a:rPr>
              <a:t>）	的特征， 传统的开发方法便不再实用。敏捷开发方法正是在这样的 背景下诞生。</a:t>
            </a:r>
          </a:p>
        </p:txBody>
      </p:sp>
      <p:sp>
        <p:nvSpPr>
          <p:cNvPr id="17" name="object 5">
            <a:extLst>
              <a:ext uri="{FF2B5EF4-FFF2-40B4-BE49-F238E27FC236}">
                <a16:creationId xmlns:a16="http://schemas.microsoft.com/office/drawing/2014/main" id="{CBA92CB1-F7BF-4F23-A073-62B70D483EF0}"/>
              </a:ext>
            </a:extLst>
          </p:cNvPr>
          <p:cNvSpPr/>
          <p:nvPr/>
        </p:nvSpPr>
        <p:spPr>
          <a:xfrm>
            <a:off x="5076056" y="1255712"/>
            <a:ext cx="3960440" cy="368545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75800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40000"/>
              </a:lnSpc>
              <a:buClr>
                <a:schemeClr val="bg2"/>
              </a:buClr>
              <a:buSzPct val="60000"/>
              <a:buFont typeface="Wingdings" panose="05000000000000000000" pitchFamily="2" charset="2"/>
              <a:buNone/>
            </a:pPr>
            <a:r>
              <a:rPr lang="en-US" altLang="zh-CN" sz="3600" dirty="0">
                <a:solidFill>
                  <a:schemeClr val="tx1"/>
                </a:solidFill>
              </a:rPr>
              <a:t>Agile + DevOps – </a:t>
            </a:r>
            <a:r>
              <a:rPr lang="zh-CN" altLang="en-US" sz="3600" dirty="0">
                <a:solidFill>
                  <a:schemeClr val="tx1"/>
                </a:solidFill>
              </a:rPr>
              <a:t>待办事项</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143894" y="671951"/>
            <a:ext cx="223278" cy="37312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9385" tIns="29692" rIns="59385" bIns="29692" anchor="ctr">
            <a:spAutoFit/>
          </a:bodyPr>
          <a:lstStyle/>
          <a:p>
            <a:endParaRPr lang="zh-CN" altLang="en-US" sz="900"/>
          </a:p>
        </p:txBody>
      </p:sp>
      <p:grpSp>
        <p:nvGrpSpPr>
          <p:cNvPr id="3" name="Group 2">
            <a:extLst>
              <a:ext uri="{FF2B5EF4-FFF2-40B4-BE49-F238E27FC236}">
                <a16:creationId xmlns:a16="http://schemas.microsoft.com/office/drawing/2014/main" id="{148667C1-6CB0-4CC7-BC96-ED86E6D298DB}"/>
              </a:ext>
            </a:extLst>
          </p:cNvPr>
          <p:cNvGrpSpPr/>
          <p:nvPr/>
        </p:nvGrpSpPr>
        <p:grpSpPr>
          <a:xfrm>
            <a:off x="784929" y="1844824"/>
            <a:ext cx="7531487" cy="2881457"/>
            <a:chOff x="784929" y="2203727"/>
            <a:chExt cx="7531487" cy="2881457"/>
          </a:xfrm>
        </p:grpSpPr>
        <p:cxnSp>
          <p:nvCxnSpPr>
            <p:cNvPr id="6" name="Straight Connector 5">
              <a:extLst>
                <a:ext uri="{FF2B5EF4-FFF2-40B4-BE49-F238E27FC236}">
                  <a16:creationId xmlns:a16="http://schemas.microsoft.com/office/drawing/2014/main" id="{96C66855-3666-417F-B8A3-96816C1C246A}"/>
                </a:ext>
              </a:extLst>
            </p:cNvPr>
            <p:cNvCxnSpPr/>
            <p:nvPr/>
          </p:nvCxnSpPr>
          <p:spPr>
            <a:xfrm>
              <a:off x="1547462" y="3714396"/>
              <a:ext cx="0" cy="1336299"/>
            </a:xfrm>
            <a:prstGeom prst="line">
              <a:avLst/>
            </a:prstGeom>
            <a:ln w="28575">
              <a:solidFill>
                <a:srgbClr val="1B6AA3"/>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BF5168-A8B1-4B9E-9BBF-8F54C9935751}"/>
                </a:ext>
              </a:extLst>
            </p:cNvPr>
            <p:cNvCxnSpPr/>
            <p:nvPr/>
          </p:nvCxnSpPr>
          <p:spPr>
            <a:xfrm>
              <a:off x="2941726" y="3714396"/>
              <a:ext cx="0" cy="133629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55F9869-5DFF-4333-AE04-C773566D9E9B}"/>
                </a:ext>
              </a:extLst>
            </p:cNvPr>
            <p:cNvGrpSpPr/>
            <p:nvPr/>
          </p:nvGrpSpPr>
          <p:grpSpPr>
            <a:xfrm>
              <a:off x="1269097" y="2203727"/>
              <a:ext cx="556731" cy="557707"/>
              <a:chOff x="7322925" y="1113826"/>
              <a:chExt cx="418280" cy="418280"/>
            </a:xfrm>
          </p:grpSpPr>
          <p:sp>
            <p:nvSpPr>
              <p:cNvPr id="31" name="Teardrop 30">
                <a:extLst>
                  <a:ext uri="{FF2B5EF4-FFF2-40B4-BE49-F238E27FC236}">
                    <a16:creationId xmlns:a16="http://schemas.microsoft.com/office/drawing/2014/main" id="{0A07C5F7-6F1B-4E01-A3B7-F1F8C4AAD967}"/>
                  </a:ext>
                </a:extLst>
              </p:cNvPr>
              <p:cNvSpPr/>
              <p:nvPr/>
            </p:nvSpPr>
            <p:spPr>
              <a:xfrm rot="8100000">
                <a:off x="7322925" y="1113826"/>
                <a:ext cx="418280" cy="418280"/>
              </a:xfrm>
              <a:prstGeom prst="teardrop">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2" name="Freeform 6">
                <a:extLst>
                  <a:ext uri="{FF2B5EF4-FFF2-40B4-BE49-F238E27FC236}">
                    <a16:creationId xmlns:a16="http://schemas.microsoft.com/office/drawing/2014/main" id="{0BBC72EB-45B7-40E6-98CD-776716D2A5E6}"/>
                  </a:ext>
                </a:extLst>
              </p:cNvPr>
              <p:cNvSpPr>
                <a:spLocks noEditPoints="1"/>
              </p:cNvSpPr>
              <p:nvPr/>
            </p:nvSpPr>
            <p:spPr bwMode="auto">
              <a:xfrm>
                <a:off x="7431874" y="1200224"/>
                <a:ext cx="209778" cy="23075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cxnSp>
          <p:nvCxnSpPr>
            <p:cNvPr id="9" name="Straight Connector 8">
              <a:extLst>
                <a:ext uri="{FF2B5EF4-FFF2-40B4-BE49-F238E27FC236}">
                  <a16:creationId xmlns:a16="http://schemas.microsoft.com/office/drawing/2014/main" id="{0E4CE849-C72E-4678-BDD9-7CF69AB0FC00}"/>
                </a:ext>
              </a:extLst>
            </p:cNvPr>
            <p:cNvCxnSpPr/>
            <p:nvPr/>
          </p:nvCxnSpPr>
          <p:spPr>
            <a:xfrm>
              <a:off x="4392295" y="3714396"/>
              <a:ext cx="0" cy="1336299"/>
            </a:xfrm>
            <a:prstGeom prst="line">
              <a:avLst/>
            </a:prstGeom>
            <a:ln w="28575">
              <a:solidFill>
                <a:srgbClr val="F8D35E"/>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3C2094B-5AAF-471F-8A97-8E989FD7D2C7}"/>
                </a:ext>
              </a:extLst>
            </p:cNvPr>
            <p:cNvGrpSpPr/>
            <p:nvPr/>
          </p:nvGrpSpPr>
          <p:grpSpPr>
            <a:xfrm>
              <a:off x="4115579" y="2203727"/>
              <a:ext cx="556731" cy="557707"/>
              <a:chOff x="4158893" y="1506251"/>
              <a:chExt cx="418280" cy="418280"/>
            </a:xfrm>
          </p:grpSpPr>
          <p:sp>
            <p:nvSpPr>
              <p:cNvPr id="29" name="Teardrop 28">
                <a:extLst>
                  <a:ext uri="{FF2B5EF4-FFF2-40B4-BE49-F238E27FC236}">
                    <a16:creationId xmlns:a16="http://schemas.microsoft.com/office/drawing/2014/main" id="{2193CF04-0693-4207-940D-C0B65BE575A1}"/>
                  </a:ext>
                </a:extLst>
              </p:cNvPr>
              <p:cNvSpPr/>
              <p:nvPr/>
            </p:nvSpPr>
            <p:spPr>
              <a:xfrm rot="8100000">
                <a:off x="4158893" y="1506251"/>
                <a:ext cx="418280" cy="418280"/>
              </a:xfrm>
              <a:prstGeom prst="teardrop">
                <a:avLst/>
              </a:prstGeom>
              <a:solidFill>
                <a:srgbClr val="F8D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0" name="Freeform 11">
                <a:extLst>
                  <a:ext uri="{FF2B5EF4-FFF2-40B4-BE49-F238E27FC236}">
                    <a16:creationId xmlns:a16="http://schemas.microsoft.com/office/drawing/2014/main" id="{AD27ECDA-5AC0-4DF4-8580-B9D019C5D008}"/>
                  </a:ext>
                </a:extLst>
              </p:cNvPr>
              <p:cNvSpPr>
                <a:spLocks/>
              </p:cNvSpPr>
              <p:nvPr/>
            </p:nvSpPr>
            <p:spPr bwMode="auto">
              <a:xfrm>
                <a:off x="4238052" y="1639825"/>
                <a:ext cx="258741" cy="1682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1" name="Group 10">
              <a:extLst>
                <a:ext uri="{FF2B5EF4-FFF2-40B4-BE49-F238E27FC236}">
                  <a16:creationId xmlns:a16="http://schemas.microsoft.com/office/drawing/2014/main" id="{231EE763-FF4E-43DB-8AB5-FCDA541A0491}"/>
                </a:ext>
              </a:extLst>
            </p:cNvPr>
            <p:cNvGrpSpPr/>
            <p:nvPr/>
          </p:nvGrpSpPr>
          <p:grpSpPr>
            <a:xfrm>
              <a:off x="2665010" y="2203727"/>
              <a:ext cx="556731" cy="557707"/>
              <a:chOff x="2708324" y="1506251"/>
              <a:chExt cx="418280" cy="418280"/>
            </a:xfrm>
          </p:grpSpPr>
          <p:sp>
            <p:nvSpPr>
              <p:cNvPr id="27" name="Teardrop 26">
                <a:extLst>
                  <a:ext uri="{FF2B5EF4-FFF2-40B4-BE49-F238E27FC236}">
                    <a16:creationId xmlns:a16="http://schemas.microsoft.com/office/drawing/2014/main" id="{B274D392-6238-42F6-B932-176A69B296A5}"/>
                  </a:ext>
                </a:extLst>
              </p:cNvPr>
              <p:cNvSpPr/>
              <p:nvPr/>
            </p:nvSpPr>
            <p:spPr>
              <a:xfrm rot="8100000">
                <a:off x="2708324" y="1506251"/>
                <a:ext cx="418280" cy="418280"/>
              </a:xfrm>
              <a:prstGeom prst="teardrop">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Freeform 16">
                <a:extLst>
                  <a:ext uri="{FF2B5EF4-FFF2-40B4-BE49-F238E27FC236}">
                    <a16:creationId xmlns:a16="http://schemas.microsoft.com/office/drawing/2014/main" id="{E2EA7693-510D-4B48-8A72-5F2AB9671BA6}"/>
                  </a:ext>
                </a:extLst>
              </p:cNvPr>
              <p:cNvSpPr>
                <a:spLocks noEditPoints="1"/>
              </p:cNvSpPr>
              <p:nvPr/>
            </p:nvSpPr>
            <p:spPr bwMode="auto">
              <a:xfrm>
                <a:off x="2796143" y="1604602"/>
                <a:ext cx="239343" cy="23907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cxnSp>
          <p:nvCxnSpPr>
            <p:cNvPr id="12" name="Straight Connector 11">
              <a:extLst>
                <a:ext uri="{FF2B5EF4-FFF2-40B4-BE49-F238E27FC236}">
                  <a16:creationId xmlns:a16="http://schemas.microsoft.com/office/drawing/2014/main" id="{A7A68AAB-A43C-46B1-8CD8-A6E1F55ABAD8}"/>
                </a:ext>
              </a:extLst>
            </p:cNvPr>
            <p:cNvCxnSpPr/>
            <p:nvPr/>
          </p:nvCxnSpPr>
          <p:spPr>
            <a:xfrm>
              <a:off x="5899259" y="3714396"/>
              <a:ext cx="0" cy="1336299"/>
            </a:xfrm>
            <a:prstGeom prst="line">
              <a:avLst/>
            </a:prstGeom>
            <a:ln w="28575">
              <a:solidFill>
                <a:srgbClr val="F4726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6C14EDD-D1FB-41C5-906E-2102930E99F0}"/>
                </a:ext>
              </a:extLst>
            </p:cNvPr>
            <p:cNvCxnSpPr/>
            <p:nvPr/>
          </p:nvCxnSpPr>
          <p:spPr>
            <a:xfrm>
              <a:off x="7412309" y="3714396"/>
              <a:ext cx="0" cy="1336299"/>
            </a:xfrm>
            <a:prstGeom prst="line">
              <a:avLst/>
            </a:prstGeom>
            <a:ln w="28575">
              <a:solidFill>
                <a:srgbClr val="7CC8EC"/>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C5E5DA53-3767-46FD-B8DA-9C920CC112E7}"/>
                </a:ext>
              </a:extLst>
            </p:cNvPr>
            <p:cNvSpPr txBox="1">
              <a:spLocks/>
            </p:cNvSpPr>
            <p:nvPr/>
          </p:nvSpPr>
          <p:spPr>
            <a:xfrm>
              <a:off x="6769443" y="2851104"/>
              <a:ext cx="1285735" cy="793921"/>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zh-CN" altLang="en-US" sz="1200" b="1" dirty="0"/>
                <a:t>可部署性</a:t>
              </a:r>
              <a:endParaRPr lang="en-US" altLang="zh-CN" sz="1200" b="1" dirty="0"/>
            </a:p>
            <a:p>
              <a:pPr marL="0" indent="0" algn="ctr">
                <a:buFont typeface="Arial" pitchFamily="34" charset="0"/>
                <a:buNone/>
              </a:pPr>
              <a:endParaRPr lang="en-US" altLang="zh-CN" sz="1000" b="0" dirty="0"/>
            </a:p>
            <a:p>
              <a:pPr marL="0" indent="0" algn="ctr">
                <a:buFont typeface="Arial" pitchFamily="34" charset="0"/>
                <a:buNone/>
              </a:pPr>
              <a:r>
                <a:rPr lang="zh-CN" altLang="en-US" sz="1000" b="0" dirty="0"/>
                <a:t>停机部署，蓝绿部署，灰度发布</a:t>
              </a:r>
              <a:r>
                <a:rPr lang="en-US" sz="1000" b="0" dirty="0"/>
                <a:t>.</a:t>
              </a:r>
            </a:p>
          </p:txBody>
        </p:sp>
        <p:grpSp>
          <p:nvGrpSpPr>
            <p:cNvPr id="15" name="Group 14">
              <a:extLst>
                <a:ext uri="{FF2B5EF4-FFF2-40B4-BE49-F238E27FC236}">
                  <a16:creationId xmlns:a16="http://schemas.microsoft.com/office/drawing/2014/main" id="{B575A7CD-B25E-4A6C-9920-A6F55E2C1BD3}"/>
                </a:ext>
              </a:extLst>
            </p:cNvPr>
            <p:cNvGrpSpPr/>
            <p:nvPr/>
          </p:nvGrpSpPr>
          <p:grpSpPr>
            <a:xfrm>
              <a:off x="7135593" y="2203727"/>
              <a:ext cx="556731" cy="557707"/>
              <a:chOff x="7178907" y="1506251"/>
              <a:chExt cx="418280" cy="418280"/>
            </a:xfrm>
          </p:grpSpPr>
          <p:sp>
            <p:nvSpPr>
              <p:cNvPr id="25" name="Teardrop 24">
                <a:extLst>
                  <a:ext uri="{FF2B5EF4-FFF2-40B4-BE49-F238E27FC236}">
                    <a16:creationId xmlns:a16="http://schemas.microsoft.com/office/drawing/2014/main" id="{BFD702B9-DA5A-42D2-9EF0-B7B12EC249FA}"/>
                  </a:ext>
                </a:extLst>
              </p:cNvPr>
              <p:cNvSpPr/>
              <p:nvPr/>
            </p:nvSpPr>
            <p:spPr>
              <a:xfrm rot="8100000">
                <a:off x="7178907" y="1506251"/>
                <a:ext cx="418280" cy="418280"/>
              </a:xfrm>
              <a:prstGeom prst="teardrop">
                <a:avLst/>
              </a:prstGeom>
              <a:solidFill>
                <a:srgbClr val="7CC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6" name="Freeform 21">
                <a:extLst>
                  <a:ext uri="{FF2B5EF4-FFF2-40B4-BE49-F238E27FC236}">
                    <a16:creationId xmlns:a16="http://schemas.microsoft.com/office/drawing/2014/main" id="{D53B25A6-3463-4EDE-AF1F-7DEDFC0072F6}"/>
                  </a:ext>
                </a:extLst>
              </p:cNvPr>
              <p:cNvSpPr>
                <a:spLocks noEditPoints="1"/>
              </p:cNvSpPr>
              <p:nvPr/>
            </p:nvSpPr>
            <p:spPr bwMode="auto">
              <a:xfrm>
                <a:off x="7275187" y="1629449"/>
                <a:ext cx="238323" cy="21215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6" name="Picture 15" descr="F:\Trabajos\Envato\Graphic River\Mica PPT\mountains.png">
              <a:extLst>
                <a:ext uri="{FF2B5EF4-FFF2-40B4-BE49-F238E27FC236}">
                  <a16:creationId xmlns:a16="http://schemas.microsoft.com/office/drawing/2014/main" id="{0EAD0B12-C818-42DE-B33E-D4793CD9463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784929" y="4118247"/>
              <a:ext cx="7531487" cy="96693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ADC5A94E-196B-4F74-9EF7-F29258EEEBA8}"/>
                </a:ext>
              </a:extLst>
            </p:cNvPr>
            <p:cNvGrpSpPr/>
            <p:nvPr/>
          </p:nvGrpSpPr>
          <p:grpSpPr>
            <a:xfrm>
              <a:off x="5622543" y="2203727"/>
              <a:ext cx="556731" cy="557707"/>
              <a:chOff x="5665857" y="1506251"/>
              <a:chExt cx="418280" cy="418280"/>
            </a:xfrm>
          </p:grpSpPr>
          <p:sp>
            <p:nvSpPr>
              <p:cNvPr id="23" name="Teardrop 22">
                <a:extLst>
                  <a:ext uri="{FF2B5EF4-FFF2-40B4-BE49-F238E27FC236}">
                    <a16:creationId xmlns:a16="http://schemas.microsoft.com/office/drawing/2014/main" id="{E51FAA0F-D9A0-404C-820A-495340FA1FEE}"/>
                  </a:ext>
                </a:extLst>
              </p:cNvPr>
              <p:cNvSpPr/>
              <p:nvPr/>
            </p:nvSpPr>
            <p:spPr>
              <a:xfrm rot="8100000">
                <a:off x="5665857" y="1506251"/>
                <a:ext cx="418280" cy="418280"/>
              </a:xfrm>
              <a:prstGeom prst="teardrop">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4" name="Freeform 26">
                <a:extLst>
                  <a:ext uri="{FF2B5EF4-FFF2-40B4-BE49-F238E27FC236}">
                    <a16:creationId xmlns:a16="http://schemas.microsoft.com/office/drawing/2014/main" id="{DAA20170-01D0-41EF-8B9E-3F9B7E4E81FA}"/>
                  </a:ext>
                </a:extLst>
              </p:cNvPr>
              <p:cNvSpPr>
                <a:spLocks noEditPoints="1"/>
              </p:cNvSpPr>
              <p:nvPr/>
            </p:nvSpPr>
            <p:spPr bwMode="auto">
              <a:xfrm>
                <a:off x="5795163" y="1614232"/>
                <a:ext cx="175570" cy="219811"/>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8" name="Content Placeholder 2">
              <a:extLst>
                <a:ext uri="{FF2B5EF4-FFF2-40B4-BE49-F238E27FC236}">
                  <a16:creationId xmlns:a16="http://schemas.microsoft.com/office/drawing/2014/main" id="{D1B4D7B4-D03B-4F97-9E25-37777A3D1533}"/>
                </a:ext>
              </a:extLst>
            </p:cNvPr>
            <p:cNvSpPr txBox="1">
              <a:spLocks/>
            </p:cNvSpPr>
            <p:nvPr/>
          </p:nvSpPr>
          <p:spPr>
            <a:xfrm>
              <a:off x="5258041" y="2851104"/>
              <a:ext cx="1285735" cy="793921"/>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zh-CN" altLang="en-US" sz="1200" b="1" dirty="0"/>
                <a:t>准备工作</a:t>
              </a:r>
              <a:endParaRPr lang="en-US" altLang="zh-CN" sz="1200" b="1" dirty="0"/>
            </a:p>
            <a:p>
              <a:pPr marL="0" indent="0" algn="ctr">
                <a:buFont typeface="Arial" pitchFamily="34" charset="0"/>
                <a:buNone/>
              </a:pPr>
              <a:endParaRPr lang="en-US" altLang="zh-CN" sz="1000" b="0" dirty="0"/>
            </a:p>
            <a:p>
              <a:pPr marL="0" indent="0" algn="ctr">
                <a:buFont typeface="Arial" pitchFamily="34" charset="0"/>
                <a:buNone/>
              </a:pPr>
              <a:r>
                <a:rPr lang="zh-CN" altLang="en-US" sz="1000" b="0" dirty="0"/>
                <a:t>配置开发环境，准备数据库</a:t>
              </a:r>
              <a:endParaRPr lang="en-US" altLang="zh-CN" sz="1000" b="0" dirty="0"/>
            </a:p>
            <a:p>
              <a:pPr marL="0" indent="0" algn="ctr">
                <a:buFont typeface="Arial" pitchFamily="34" charset="0"/>
                <a:buNone/>
              </a:pPr>
              <a:endParaRPr lang="en-US" sz="1000" dirty="0"/>
            </a:p>
          </p:txBody>
        </p:sp>
        <p:sp>
          <p:nvSpPr>
            <p:cNvPr id="19" name="Content Placeholder 2">
              <a:extLst>
                <a:ext uri="{FF2B5EF4-FFF2-40B4-BE49-F238E27FC236}">
                  <a16:creationId xmlns:a16="http://schemas.microsoft.com/office/drawing/2014/main" id="{ACF4BFD4-60D2-4E23-A7D5-5862AF3D5344}"/>
                </a:ext>
              </a:extLst>
            </p:cNvPr>
            <p:cNvSpPr txBox="1">
              <a:spLocks/>
            </p:cNvSpPr>
            <p:nvPr/>
          </p:nvSpPr>
          <p:spPr>
            <a:xfrm>
              <a:off x="3751077" y="2851104"/>
              <a:ext cx="1285735" cy="793921"/>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zh-CN" altLang="en-US" sz="1200" b="1" dirty="0"/>
                <a:t>产品功能特性</a:t>
              </a:r>
              <a:endParaRPr lang="en-US" sz="1000" dirty="0"/>
            </a:p>
          </p:txBody>
        </p:sp>
        <p:sp>
          <p:nvSpPr>
            <p:cNvPr id="20" name="Content Placeholder 2">
              <a:extLst>
                <a:ext uri="{FF2B5EF4-FFF2-40B4-BE49-F238E27FC236}">
                  <a16:creationId xmlns:a16="http://schemas.microsoft.com/office/drawing/2014/main" id="{493866B6-322D-4765-B1D4-453DC4B3CC13}"/>
                </a:ext>
              </a:extLst>
            </p:cNvPr>
            <p:cNvSpPr txBox="1">
              <a:spLocks/>
            </p:cNvSpPr>
            <p:nvPr/>
          </p:nvSpPr>
          <p:spPr>
            <a:xfrm>
              <a:off x="2300508" y="2851104"/>
              <a:ext cx="1285735" cy="793921"/>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zh-CN" altLang="en-US" sz="1200" b="1" dirty="0"/>
                <a:t>监控</a:t>
              </a:r>
              <a:endParaRPr lang="en-US" altLang="zh-CN" sz="1200" b="1" dirty="0"/>
            </a:p>
            <a:p>
              <a:pPr marL="0" indent="0">
                <a:buFont typeface="Arial" pitchFamily="34" charset="0"/>
                <a:buNone/>
              </a:pPr>
              <a:endParaRPr lang="en-US" altLang="zh-CN" sz="1000" b="0" dirty="0"/>
            </a:p>
            <a:p>
              <a:pPr marL="0" indent="0">
                <a:buFont typeface="Arial" pitchFamily="34" charset="0"/>
                <a:buNone/>
              </a:pPr>
              <a:r>
                <a:rPr lang="zh-CN" altLang="en-US" sz="1000" b="0" dirty="0"/>
                <a:t>日志，报警，服务监控</a:t>
              </a:r>
              <a:endParaRPr lang="en-US" altLang="zh-CN" sz="1000" b="0" dirty="0"/>
            </a:p>
          </p:txBody>
        </p:sp>
        <p:sp>
          <p:nvSpPr>
            <p:cNvPr id="21" name="Content Placeholder 2">
              <a:extLst>
                <a:ext uri="{FF2B5EF4-FFF2-40B4-BE49-F238E27FC236}">
                  <a16:creationId xmlns:a16="http://schemas.microsoft.com/office/drawing/2014/main" id="{5505C37D-6211-4263-8E37-9AFFAA07DF9D}"/>
                </a:ext>
              </a:extLst>
            </p:cNvPr>
            <p:cNvSpPr txBox="1">
              <a:spLocks/>
            </p:cNvSpPr>
            <p:nvPr/>
          </p:nvSpPr>
          <p:spPr>
            <a:xfrm>
              <a:off x="909293" y="2851104"/>
              <a:ext cx="1285735" cy="793921"/>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zh-CN" altLang="en-US" sz="1200" b="1" dirty="0"/>
                <a:t>可扩展性</a:t>
              </a:r>
              <a:endParaRPr lang="en-US" altLang="zh-CN" sz="1200" b="1" dirty="0"/>
            </a:p>
          </p:txBody>
        </p:sp>
      </p:grpSp>
      <p:sp>
        <p:nvSpPr>
          <p:cNvPr id="36" name="Rectangle 3">
            <a:extLst>
              <a:ext uri="{FF2B5EF4-FFF2-40B4-BE49-F238E27FC236}">
                <a16:creationId xmlns:a16="http://schemas.microsoft.com/office/drawing/2014/main" id="{142C71BD-6107-424F-874D-7602CE749A36}"/>
              </a:ext>
            </a:extLst>
          </p:cNvPr>
          <p:cNvSpPr>
            <a:spLocks noChangeArrowheads="1"/>
          </p:cNvSpPr>
          <p:nvPr/>
        </p:nvSpPr>
        <p:spPr bwMode="auto">
          <a:xfrm>
            <a:off x="580927" y="4869161"/>
            <a:ext cx="7920235" cy="1224136"/>
          </a:xfrm>
          <a:prstGeom prst="rect">
            <a:avLst/>
          </a:prstGeom>
          <a:noFill/>
          <a:ln>
            <a:noFill/>
          </a:ln>
          <a:extLst/>
        </p:spPr>
        <p:txBody>
          <a:bodyPr lIns="144000" tIns="108000" rIns="144000" bIns="108000"/>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marL="0" eaLnBrk="1" hangingPunct="1">
              <a:lnSpc>
                <a:spcPct val="140000"/>
              </a:lnSpc>
              <a:buClr>
                <a:schemeClr val="bg2"/>
              </a:buClr>
              <a:buSzPct val="60000"/>
              <a:buFont typeface="Wingdings" panose="05000000000000000000" pitchFamily="2" charset="2"/>
              <a:buNone/>
            </a:pPr>
            <a:r>
              <a:rPr lang="zh-CN" altLang="en-US" sz="1200" dirty="0">
                <a:solidFill>
                  <a:schemeClr val="tx1"/>
                </a:solidFill>
                <a:latin typeface="+mn-lt"/>
                <a:ea typeface="+mn-ea"/>
              </a:rPr>
              <a:t>混合了</a:t>
            </a:r>
            <a:r>
              <a:rPr lang="en-US" altLang="zh-CN" sz="1200" dirty="0">
                <a:solidFill>
                  <a:schemeClr val="tx1"/>
                </a:solidFill>
                <a:latin typeface="+mn-lt"/>
                <a:ea typeface="+mn-ea"/>
              </a:rPr>
              <a:t>DevOps</a:t>
            </a:r>
            <a:r>
              <a:rPr lang="zh-CN" altLang="en-US" sz="1200" dirty="0">
                <a:solidFill>
                  <a:schemeClr val="tx1"/>
                </a:solidFill>
                <a:latin typeface="+mn-lt"/>
                <a:ea typeface="+mn-ea"/>
              </a:rPr>
              <a:t>方法就需要围绕团队、待办事项、如何编写用户故事等做些反思。例如，待办事项应该包含可扩展性、可部署性、监控，等等。</a:t>
            </a:r>
            <a:endParaRPr lang="en-US" altLang="zh-CN" sz="1200" dirty="0">
              <a:solidFill>
                <a:schemeClr val="tx1"/>
              </a:solidFill>
              <a:latin typeface="+mn-lt"/>
              <a:ea typeface="+mn-ea"/>
            </a:endParaRPr>
          </a:p>
          <a:p>
            <a:pPr marL="0" eaLnBrk="1" hangingPunct="1">
              <a:lnSpc>
                <a:spcPct val="140000"/>
              </a:lnSpc>
              <a:buClr>
                <a:schemeClr val="bg2"/>
              </a:buClr>
              <a:buSzPct val="60000"/>
              <a:buFont typeface="Wingdings" panose="05000000000000000000" pitchFamily="2" charset="2"/>
              <a:buNone/>
            </a:pPr>
            <a:r>
              <a:rPr lang="zh-CN" altLang="en-US" sz="1200" dirty="0">
                <a:solidFill>
                  <a:schemeClr val="tx1"/>
                </a:solidFill>
                <a:latin typeface="+mn-lt"/>
                <a:ea typeface="+mn-ea"/>
              </a:rPr>
              <a:t>我们看到的大多数</a:t>
            </a:r>
            <a:r>
              <a:rPr lang="en-US" altLang="zh-CN" sz="1200" dirty="0">
                <a:solidFill>
                  <a:schemeClr val="tx1"/>
                </a:solidFill>
                <a:latin typeface="+mn-lt"/>
                <a:ea typeface="+mn-ea"/>
              </a:rPr>
              <a:t>Scrum</a:t>
            </a:r>
            <a:r>
              <a:rPr lang="zh-CN" altLang="en-US" sz="1200" dirty="0">
                <a:solidFill>
                  <a:schemeClr val="tx1"/>
                </a:solidFill>
                <a:latin typeface="+mn-lt"/>
                <a:ea typeface="+mn-ea"/>
              </a:rPr>
              <a:t>产品待办事项列表，</a:t>
            </a:r>
            <a:r>
              <a:rPr lang="en-US" altLang="zh-CN" sz="1200" dirty="0">
                <a:solidFill>
                  <a:schemeClr val="tx1"/>
                </a:solidFill>
                <a:latin typeface="+mn-lt"/>
                <a:ea typeface="+mn-ea"/>
              </a:rPr>
              <a:t>90%</a:t>
            </a:r>
            <a:r>
              <a:rPr lang="zh-CN" altLang="en-US" sz="1200" dirty="0">
                <a:solidFill>
                  <a:schemeClr val="tx1"/>
                </a:solidFill>
                <a:latin typeface="+mn-lt"/>
                <a:ea typeface="+mn-ea"/>
              </a:rPr>
              <a:t>的内容是传统特性，这些特性可以描述为一个最终用户期望特性的集合。剩下的</a:t>
            </a:r>
            <a:r>
              <a:rPr lang="en-US" altLang="zh-CN" sz="1200" dirty="0">
                <a:solidFill>
                  <a:schemeClr val="tx1"/>
                </a:solidFill>
                <a:latin typeface="+mn-lt"/>
                <a:ea typeface="+mn-ea"/>
              </a:rPr>
              <a:t>10%</a:t>
            </a:r>
            <a:r>
              <a:rPr lang="zh-CN" altLang="en-US" sz="1200" dirty="0">
                <a:solidFill>
                  <a:schemeClr val="tx1"/>
                </a:solidFill>
                <a:latin typeface="+mn-lt"/>
                <a:ea typeface="+mn-ea"/>
              </a:rPr>
              <a:t>往往是与性能相关的东西，或者是与准备工作相关的东西（配置开发环境、准备数据库等）。</a:t>
            </a:r>
            <a:endParaRPr lang="en-US" altLang="zh-CN" sz="1200" dirty="0">
              <a:solidFill>
                <a:schemeClr val="tx1"/>
              </a:solidFill>
              <a:latin typeface="+mn-lt"/>
              <a:ea typeface="+mn-ea"/>
            </a:endParaRPr>
          </a:p>
          <a:p>
            <a:pPr marL="0" eaLnBrk="1" hangingPunct="1">
              <a:lnSpc>
                <a:spcPct val="140000"/>
              </a:lnSpc>
              <a:buClr>
                <a:schemeClr val="bg2"/>
              </a:buClr>
              <a:buSzPct val="60000"/>
              <a:buFont typeface="Wingdings" panose="05000000000000000000" pitchFamily="2" charset="2"/>
              <a:buNone/>
            </a:pPr>
            <a:endParaRPr lang="zh-CN" altLang="en-US" sz="1200" dirty="0">
              <a:solidFill>
                <a:schemeClr val="tx1"/>
              </a:solidFill>
              <a:latin typeface="+mn-lt"/>
              <a:ea typeface="+mn-ea"/>
            </a:endParaRPr>
          </a:p>
        </p:txBody>
      </p:sp>
    </p:spTree>
    <p:extLst>
      <p:ext uri="{BB962C8B-B14F-4D97-AF65-F5344CB8AC3E}">
        <p14:creationId xmlns:p14="http://schemas.microsoft.com/office/powerpoint/2010/main" val="982883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971600" y="1764402"/>
            <a:ext cx="1435174" cy="656486"/>
          </a:xfrm>
          <a:prstGeom prst="rect">
            <a:avLst/>
          </a:prstGeom>
          <a:solidFill>
            <a:srgbClr val="6799C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sz="3500" dirty="0"/>
              <a:t>敏捷较传统模式更符合软件开发规律</a:t>
            </a:r>
          </a:p>
        </p:txBody>
      </p:sp>
      <p:sp>
        <p:nvSpPr>
          <p:cNvPr id="29702" name="Rectangle 3"/>
          <p:cNvSpPr>
            <a:spLocks noGrp="1" noChangeArrowheads="1"/>
          </p:cNvSpPr>
          <p:nvPr>
            <p:ph type="body" sz="quarter" idx="10"/>
          </p:nvPr>
        </p:nvSpPr>
        <p:spPr>
          <a:xfrm>
            <a:off x="684214" y="4481009"/>
            <a:ext cx="7920037" cy="819653"/>
          </a:xfrm>
          <a:prstGeom prst="rect">
            <a:avLst/>
          </a:prstGeom>
        </p:spPr>
        <p:txBody>
          <a:bodyPr vert="horz" wrap="square" lIns="60076" tIns="30037" rIns="60076" bIns="30037" numCol="1" anchor="t" anchorCtr="0" compatLnSpc="1">
            <a:prstTxWarp prst="textNoShape">
              <a:avLst/>
            </a:prstTxWarp>
          </a:bodyPr>
          <a:lstStyle/>
          <a:p>
            <a:pPr eaLnBrk="1" hangingPunct="1">
              <a:lnSpc>
                <a:spcPct val="150000"/>
              </a:lnSpc>
            </a:pPr>
            <a:r>
              <a:rPr lang="zh-CN" altLang="en-US" sz="1400" dirty="0"/>
              <a:t>软件更像一个活着的植物，软件开发是自底向上逐步有序的生长过程，类似于植物自然生长</a:t>
            </a:r>
          </a:p>
          <a:p>
            <a:pPr eaLnBrk="1" hangingPunct="1">
              <a:lnSpc>
                <a:spcPct val="150000"/>
              </a:lnSpc>
            </a:pPr>
            <a:r>
              <a:rPr lang="zh-CN" altLang="en-US" sz="1400" dirty="0"/>
              <a:t>敏捷开发遵循软件客观规律，不断的进行迭代增量开发，最终交付符合客户价值的产品</a:t>
            </a:r>
            <a:endParaRPr lang="en-US" altLang="zh-CN" sz="1400" dirty="0"/>
          </a:p>
        </p:txBody>
      </p:sp>
      <p:sp>
        <p:nvSpPr>
          <p:cNvPr id="29701" name="AutoShape 7"/>
          <p:cNvSpPr>
            <a:spLocks noChangeArrowheads="1"/>
          </p:cNvSpPr>
          <p:nvPr/>
        </p:nvSpPr>
        <p:spPr bwMode="auto">
          <a:xfrm rot="-5400000">
            <a:off x="5263387" y="1436003"/>
            <a:ext cx="345566" cy="1187934"/>
          </a:xfrm>
          <a:prstGeom prst="downArrow">
            <a:avLst>
              <a:gd name="adj1" fmla="val 50000"/>
              <a:gd name="adj2" fmla="val 85941"/>
            </a:avLst>
          </a:prstGeom>
          <a:gradFill rotWithShape="1">
            <a:gsLst>
              <a:gs pos="0">
                <a:srgbClr val="FFFFFF"/>
              </a:gs>
              <a:gs pos="100000">
                <a:srgbClr val="C0C0C0"/>
              </a:gs>
            </a:gsLst>
            <a:lin ang="5400000" scaled="1"/>
          </a:gradFill>
          <a:ln w="9525">
            <a:solidFill>
              <a:schemeClr val="bg1"/>
            </a:solidFill>
            <a:miter lim="800000"/>
            <a:headEnd/>
            <a:tailEnd/>
          </a:ln>
        </p:spPr>
        <p:txBody>
          <a:bodyPr rot="10800000" wrap="none" lIns="68549" tIns="34274" rIns="68549" bIns="34274"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a:spcBef>
                <a:spcPct val="40000"/>
              </a:spcBef>
              <a:buClr>
                <a:srgbClr val="990000"/>
              </a:buClr>
              <a:buSzPct val="60000"/>
              <a:buFont typeface="Wingdings" panose="05000000000000000000" pitchFamily="2" charset="2"/>
              <a:buChar char="n"/>
            </a:pPr>
            <a:endParaRPr lang="zh-CN" altLang="en-US" sz="1200">
              <a:solidFill>
                <a:schemeClr val="tx1"/>
              </a:solidFill>
              <a:latin typeface="FrutigerNext LT Regular" panose="020B0803040504020204" pitchFamily="34" charset="0"/>
              <a:ea typeface="华文细黑" panose="02010600040101010101" pitchFamily="2" charset="-122"/>
            </a:endParaRPr>
          </a:p>
        </p:txBody>
      </p:sp>
      <p:pic>
        <p:nvPicPr>
          <p:cNvPr id="29703"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68620" y="1445273"/>
            <a:ext cx="1673583" cy="1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9704" name="Text Box 6"/>
          <p:cNvSpPr txBox="1">
            <a:spLocks noChangeArrowheads="1"/>
          </p:cNvSpPr>
          <p:nvPr/>
        </p:nvSpPr>
        <p:spPr bwMode="auto">
          <a:xfrm>
            <a:off x="1260901" y="1950317"/>
            <a:ext cx="904662"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68544" tIns="34272" rIns="68544" bIns="34272">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400" b="0" dirty="0">
                <a:solidFill>
                  <a:schemeClr val="bg1"/>
                </a:solidFill>
                <a:latin typeface="FrutigerNext LT Regular" panose="020B0803040504020204" pitchFamily="34" charset="0"/>
                <a:ea typeface="华文细黑" panose="02010600040101010101" pitchFamily="2" charset="-122"/>
              </a:rPr>
              <a:t>传统开发</a:t>
            </a:r>
            <a:r>
              <a:rPr lang="en-US" altLang="zh-CN" sz="1400" b="0" dirty="0">
                <a:solidFill>
                  <a:schemeClr val="bg1"/>
                </a:solidFill>
                <a:latin typeface="FrutigerNext LT Regular" panose="020B0803040504020204" pitchFamily="34" charset="0"/>
                <a:ea typeface="华文细黑" panose="02010600040101010101" pitchFamily="2" charset="-122"/>
              </a:rPr>
              <a:t>:</a:t>
            </a:r>
            <a:endParaRPr lang="zh-CN" altLang="en-US" sz="1400" b="0" dirty="0">
              <a:solidFill>
                <a:schemeClr val="bg1"/>
              </a:solidFill>
              <a:latin typeface="FrutigerNext LT Regular" panose="020B0803040504020204" pitchFamily="34" charset="0"/>
              <a:ea typeface="华文细黑" panose="02010600040101010101" pitchFamily="2" charset="-122"/>
            </a:endParaRPr>
          </a:p>
        </p:txBody>
      </p:sp>
      <p:pic>
        <p:nvPicPr>
          <p:cNvPr id="29706" name="Picture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3388" y="2827892"/>
            <a:ext cx="3824482" cy="133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2019" y="1340768"/>
            <a:ext cx="936778" cy="124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bwMode="auto">
          <a:xfrm>
            <a:off x="971600" y="3276570"/>
            <a:ext cx="1435174" cy="656486"/>
          </a:xfrm>
          <a:prstGeom prst="rect">
            <a:avLst/>
          </a:prstGeom>
          <a:solidFill>
            <a:srgbClr val="6799C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 name="Text Box 6"/>
          <p:cNvSpPr txBox="1">
            <a:spLocks noChangeArrowheads="1"/>
          </p:cNvSpPr>
          <p:nvPr/>
        </p:nvSpPr>
        <p:spPr bwMode="auto">
          <a:xfrm>
            <a:off x="1260901" y="3462485"/>
            <a:ext cx="904662"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68544" tIns="34272" rIns="68544" bIns="34272">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400" b="0" dirty="0">
                <a:solidFill>
                  <a:schemeClr val="bg1"/>
                </a:solidFill>
                <a:latin typeface="FrutigerNext LT Regular" panose="020B0803040504020204" pitchFamily="34" charset="0"/>
                <a:ea typeface="华文细黑" panose="02010600040101010101" pitchFamily="2" charset="-122"/>
              </a:rPr>
              <a:t>敏捷开发</a:t>
            </a:r>
            <a:r>
              <a:rPr lang="en-US" altLang="zh-CN" sz="1400" b="0" dirty="0">
                <a:solidFill>
                  <a:schemeClr val="bg1"/>
                </a:solidFill>
                <a:latin typeface="FrutigerNext LT Regular" panose="020B0803040504020204" pitchFamily="34" charset="0"/>
                <a:ea typeface="华文细黑" panose="02010600040101010101" pitchFamily="2" charset="-122"/>
              </a:rPr>
              <a:t>:</a:t>
            </a:r>
            <a:endParaRPr lang="zh-CN" altLang="en-US" sz="1400" b="0" dirty="0">
              <a:solidFill>
                <a:schemeClr val="bg1"/>
              </a:solidFill>
              <a:latin typeface="FrutigerNext LT Regular" panose="020B0803040504020204" pitchFamily="34" charset="0"/>
              <a:ea typeface="华文细黑" panose="02010600040101010101" pitchFamily="2" charset="-122"/>
            </a:endParaRPr>
          </a:p>
        </p:txBody>
      </p:sp>
    </p:spTree>
    <p:extLst>
      <p:ext uri="{BB962C8B-B14F-4D97-AF65-F5344CB8AC3E}">
        <p14:creationId xmlns:p14="http://schemas.microsoft.com/office/powerpoint/2010/main" val="43541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7FA3FE78-EAE2-4D57-BC94-D1C55FFB6CD0}"/>
              </a:ext>
            </a:extLst>
          </p:cNvPr>
          <p:cNvSpPr txBox="1">
            <a:spLocks noGrp="1"/>
          </p:cNvSpPr>
          <p:nvPr>
            <p:ph type="title"/>
          </p:nvPr>
        </p:nvSpPr>
        <p:spPr>
          <a:xfrm>
            <a:off x="712469" y="396240"/>
            <a:ext cx="2252345" cy="544195"/>
          </a:xfrm>
          <a:prstGeom prst="rect">
            <a:avLst/>
          </a:prstGeom>
        </p:spPr>
        <p:txBody>
          <a:bodyPr vert="horz" wrap="square" lIns="0" tIns="12700" rIns="0" bIns="0" rtlCol="0">
            <a:spAutoFit/>
          </a:bodyPr>
          <a:lstStyle/>
          <a:p>
            <a:pPr marL="12700">
              <a:lnSpc>
                <a:spcPct val="100000"/>
              </a:lnSpc>
              <a:spcBef>
                <a:spcPts val="100"/>
              </a:spcBef>
            </a:pPr>
            <a:r>
              <a:rPr sz="3400" dirty="0">
                <a:solidFill>
                  <a:srgbClr val="990000"/>
                </a:solidFill>
              </a:rPr>
              <a:t>敏捷</a:t>
            </a:r>
            <a:r>
              <a:rPr sz="3400" spc="-5" dirty="0">
                <a:solidFill>
                  <a:srgbClr val="990000"/>
                </a:solidFill>
                <a:latin typeface="Tahoma"/>
                <a:cs typeface="Tahoma"/>
              </a:rPr>
              <a:t>V</a:t>
            </a:r>
            <a:r>
              <a:rPr sz="3400" dirty="0">
                <a:solidFill>
                  <a:srgbClr val="990000"/>
                </a:solidFill>
                <a:latin typeface="Tahoma"/>
                <a:cs typeface="Tahoma"/>
              </a:rPr>
              <a:t>S</a:t>
            </a:r>
            <a:r>
              <a:rPr sz="3400" dirty="0">
                <a:solidFill>
                  <a:srgbClr val="990000"/>
                </a:solidFill>
              </a:rPr>
              <a:t>瀑布</a:t>
            </a:r>
            <a:endParaRPr sz="3400" dirty="0">
              <a:latin typeface="Tahoma"/>
              <a:cs typeface="Tahoma"/>
            </a:endParaRPr>
          </a:p>
        </p:txBody>
      </p:sp>
      <p:sp>
        <p:nvSpPr>
          <p:cNvPr id="13" name="object 4">
            <a:extLst>
              <a:ext uri="{FF2B5EF4-FFF2-40B4-BE49-F238E27FC236}">
                <a16:creationId xmlns:a16="http://schemas.microsoft.com/office/drawing/2014/main" id="{7E88E317-6FD7-4A26-B802-335E60A5DB50}"/>
              </a:ext>
            </a:extLst>
          </p:cNvPr>
          <p:cNvSpPr txBox="1"/>
          <p:nvPr/>
        </p:nvSpPr>
        <p:spPr>
          <a:xfrm>
            <a:off x="570991" y="1340768"/>
            <a:ext cx="3208921" cy="4213974"/>
          </a:xfrm>
          <a:prstGeom prst="rect">
            <a:avLst/>
          </a:prstGeom>
        </p:spPr>
        <p:txBody>
          <a:bodyPr vert="horz" wrap="square" lIns="0" tIns="12700" rIns="0" bIns="0" rtlCol="0">
            <a:spAutoFit/>
          </a:bodyPr>
          <a:lstStyle/>
          <a:p>
            <a:pPr marL="312420" marR="5715" indent="-299720">
              <a:lnSpc>
                <a:spcPct val="150000"/>
              </a:lnSpc>
              <a:spcBef>
                <a:spcPts val="100"/>
              </a:spcBef>
              <a:buClr>
                <a:srgbClr val="777777"/>
              </a:buClr>
              <a:buSzPct val="59375"/>
              <a:buFont typeface="Wingdings"/>
              <a:buChar char=""/>
              <a:tabLst>
                <a:tab pos="312420" algn="l"/>
                <a:tab pos="313055" algn="l"/>
              </a:tabLst>
            </a:pPr>
            <a:r>
              <a:rPr sz="1400" dirty="0">
                <a:latin typeface="Microsoft YaHei"/>
                <a:cs typeface="Microsoft YaHei"/>
              </a:rPr>
              <a:t>敏捷开发的一个核心思</a:t>
            </a:r>
            <a:r>
              <a:rPr sz="1400" spc="-10" dirty="0">
                <a:latin typeface="Microsoft YaHei"/>
                <a:cs typeface="Microsoft YaHei"/>
              </a:rPr>
              <a:t>维</a:t>
            </a:r>
            <a:r>
              <a:rPr sz="1400" dirty="0">
                <a:latin typeface="Microsoft YaHei"/>
                <a:cs typeface="Microsoft YaHei"/>
              </a:rPr>
              <a:t>模式</a:t>
            </a:r>
            <a:r>
              <a:rPr sz="1400" spc="-10" dirty="0">
                <a:latin typeface="Microsoft YaHei"/>
                <a:cs typeface="Microsoft YaHei"/>
              </a:rPr>
              <a:t>的</a:t>
            </a:r>
            <a:r>
              <a:rPr sz="1400" dirty="0">
                <a:latin typeface="Microsoft YaHei"/>
                <a:cs typeface="Microsoft YaHei"/>
              </a:rPr>
              <a:t>转换便 是：从瀑布式开发所代</a:t>
            </a:r>
            <a:r>
              <a:rPr sz="1400" spc="-10" dirty="0">
                <a:latin typeface="Microsoft YaHei"/>
                <a:cs typeface="Microsoft YaHei"/>
              </a:rPr>
              <a:t>表</a:t>
            </a:r>
            <a:r>
              <a:rPr sz="1400" dirty="0">
                <a:latin typeface="Microsoft YaHei"/>
                <a:cs typeface="Microsoft YaHei"/>
              </a:rPr>
              <a:t>的</a:t>
            </a:r>
            <a:r>
              <a:rPr sz="1400" b="1" spc="-5" dirty="0">
                <a:latin typeface="Microsoft YaHei"/>
                <a:cs typeface="Microsoft YaHei"/>
              </a:rPr>
              <a:t>“</a:t>
            </a:r>
            <a:r>
              <a:rPr sz="1400" b="1" spc="-5" dirty="0">
                <a:latin typeface="Tahoma"/>
                <a:cs typeface="Tahoma"/>
              </a:rPr>
              <a:t>Fix  Scope</a:t>
            </a:r>
            <a:r>
              <a:rPr sz="1400" b="1" spc="-5" dirty="0">
                <a:latin typeface="Microsoft YaHei"/>
                <a:cs typeface="Microsoft YaHei"/>
              </a:rPr>
              <a:t>，</a:t>
            </a:r>
            <a:r>
              <a:rPr sz="1400" b="1" spc="-20" dirty="0">
                <a:latin typeface="Microsoft YaHei"/>
                <a:cs typeface="Microsoft YaHei"/>
              </a:rPr>
              <a:t> </a:t>
            </a:r>
            <a:r>
              <a:rPr sz="1400" b="1" spc="-5" dirty="0">
                <a:latin typeface="Tahoma"/>
                <a:cs typeface="Tahoma"/>
              </a:rPr>
              <a:t>Flex</a:t>
            </a:r>
            <a:r>
              <a:rPr sz="1400" b="1" spc="-20" dirty="0">
                <a:latin typeface="Tahoma"/>
                <a:cs typeface="Tahoma"/>
              </a:rPr>
              <a:t> </a:t>
            </a:r>
            <a:r>
              <a:rPr sz="1400" b="1" dirty="0">
                <a:latin typeface="Tahoma"/>
                <a:cs typeface="Tahoma"/>
              </a:rPr>
              <a:t>time”</a:t>
            </a:r>
            <a:r>
              <a:rPr sz="1400" dirty="0">
                <a:latin typeface="Microsoft YaHei"/>
                <a:cs typeface="Microsoft YaHei"/>
              </a:rPr>
              <a:t>（固定范围，弹 性时间）转向</a:t>
            </a:r>
            <a:r>
              <a:rPr sz="1400" b="1" spc="-5" dirty="0">
                <a:latin typeface="Microsoft YaHei"/>
                <a:cs typeface="Microsoft YaHei"/>
              </a:rPr>
              <a:t>“</a:t>
            </a:r>
            <a:r>
              <a:rPr sz="1400" b="1" spc="-5" dirty="0">
                <a:latin typeface="Tahoma"/>
                <a:cs typeface="Tahoma"/>
              </a:rPr>
              <a:t>Fix</a:t>
            </a:r>
            <a:r>
              <a:rPr sz="1400" b="1" spc="-20" dirty="0">
                <a:latin typeface="Tahoma"/>
                <a:cs typeface="Tahoma"/>
              </a:rPr>
              <a:t> </a:t>
            </a:r>
            <a:r>
              <a:rPr sz="1400" b="1" spc="-5" dirty="0">
                <a:latin typeface="Tahoma"/>
                <a:cs typeface="Tahoma"/>
              </a:rPr>
              <a:t>time</a:t>
            </a:r>
            <a:r>
              <a:rPr sz="1400" b="1" spc="-5" dirty="0">
                <a:latin typeface="Microsoft YaHei"/>
                <a:cs typeface="Microsoft YaHei"/>
              </a:rPr>
              <a:t>，</a:t>
            </a:r>
            <a:r>
              <a:rPr sz="1400" b="1" spc="-5" dirty="0">
                <a:latin typeface="Tahoma"/>
                <a:cs typeface="Tahoma"/>
              </a:rPr>
              <a:t>Flex</a:t>
            </a:r>
            <a:endParaRPr sz="1400" dirty="0">
              <a:latin typeface="Tahoma"/>
              <a:cs typeface="Tahoma"/>
            </a:endParaRPr>
          </a:p>
          <a:p>
            <a:pPr marL="312420" marR="5080">
              <a:lnSpc>
                <a:spcPct val="150000"/>
              </a:lnSpc>
            </a:pPr>
            <a:r>
              <a:rPr sz="1400" b="1" spc="-5" dirty="0">
                <a:latin typeface="Tahoma"/>
                <a:cs typeface="Tahoma"/>
              </a:rPr>
              <a:t>Scope”</a:t>
            </a:r>
            <a:r>
              <a:rPr sz="1400" spc="-5" dirty="0">
                <a:latin typeface="Microsoft YaHei"/>
                <a:cs typeface="Microsoft YaHei"/>
              </a:rPr>
              <a:t>（</a:t>
            </a:r>
            <a:r>
              <a:rPr sz="1400" dirty="0">
                <a:latin typeface="Microsoft YaHei"/>
                <a:cs typeface="Microsoft YaHei"/>
              </a:rPr>
              <a:t>固定时间，弹性范围）</a:t>
            </a:r>
            <a:r>
              <a:rPr sz="1400" spc="-10" dirty="0">
                <a:latin typeface="Microsoft YaHei"/>
                <a:cs typeface="Microsoft YaHei"/>
              </a:rPr>
              <a:t>。</a:t>
            </a:r>
            <a:r>
              <a:rPr sz="1400" dirty="0">
                <a:latin typeface="Microsoft YaHei"/>
                <a:cs typeface="Microsoft YaHei"/>
              </a:rPr>
              <a:t>在 市场变化和技术变化的</a:t>
            </a:r>
            <a:r>
              <a:rPr sz="1400" spc="-10" dirty="0">
                <a:latin typeface="Microsoft YaHei"/>
                <a:cs typeface="Microsoft YaHei"/>
              </a:rPr>
              <a:t>背</a:t>
            </a:r>
            <a:r>
              <a:rPr sz="1400" dirty="0">
                <a:latin typeface="Microsoft YaHei"/>
                <a:cs typeface="Microsoft YaHei"/>
              </a:rPr>
              <a:t>景之</a:t>
            </a:r>
            <a:r>
              <a:rPr sz="1400" spc="-10" dirty="0">
                <a:latin typeface="Microsoft YaHei"/>
                <a:cs typeface="Microsoft YaHei"/>
              </a:rPr>
              <a:t>下</a:t>
            </a:r>
            <a:r>
              <a:rPr sz="1400" dirty="0">
                <a:latin typeface="Microsoft YaHei"/>
                <a:cs typeface="Microsoft YaHei"/>
              </a:rPr>
              <a:t>，既然 </a:t>
            </a:r>
            <a:r>
              <a:rPr sz="1400" spc="-5" dirty="0">
                <a:latin typeface="Microsoft YaHei"/>
                <a:cs typeface="Microsoft YaHei"/>
              </a:rPr>
              <a:t>市场需求和产品定义所</a:t>
            </a:r>
            <a:r>
              <a:rPr sz="1400" spc="-10" dirty="0">
                <a:latin typeface="Microsoft YaHei"/>
                <a:cs typeface="Microsoft YaHei"/>
              </a:rPr>
              <a:t>代</a:t>
            </a:r>
            <a:r>
              <a:rPr sz="1400" dirty="0">
                <a:latin typeface="Microsoft YaHei"/>
                <a:cs typeface="Microsoft YaHei"/>
              </a:rPr>
              <a:t>表的</a:t>
            </a:r>
            <a:r>
              <a:rPr sz="1400" spc="-10" dirty="0">
                <a:latin typeface="Microsoft YaHei"/>
                <a:cs typeface="Microsoft YaHei"/>
              </a:rPr>
              <a:t>“</a:t>
            </a:r>
            <a:r>
              <a:rPr sz="1400" dirty="0">
                <a:latin typeface="Microsoft YaHei"/>
                <a:cs typeface="Microsoft YaHei"/>
              </a:rPr>
              <a:t>范围” 无法实现固化，因而无</a:t>
            </a:r>
            <a:r>
              <a:rPr sz="1400" spc="-10" dirty="0">
                <a:latin typeface="Microsoft YaHei"/>
                <a:cs typeface="Microsoft YaHei"/>
              </a:rPr>
              <a:t>法</a:t>
            </a:r>
            <a:r>
              <a:rPr sz="1400" dirty="0">
                <a:latin typeface="Microsoft YaHei"/>
                <a:cs typeface="Microsoft YaHei"/>
              </a:rPr>
              <a:t>确定</a:t>
            </a:r>
            <a:r>
              <a:rPr sz="1400" spc="-10" dirty="0">
                <a:latin typeface="Microsoft YaHei"/>
                <a:cs typeface="Microsoft YaHei"/>
              </a:rPr>
              <a:t>应</a:t>
            </a:r>
            <a:r>
              <a:rPr sz="1400" dirty="0">
                <a:latin typeface="Microsoft YaHei"/>
                <a:cs typeface="Microsoft YaHei"/>
              </a:rPr>
              <a:t>该投入 多少资源来完成，那不</a:t>
            </a:r>
            <a:r>
              <a:rPr sz="1400" spc="-10" dirty="0">
                <a:latin typeface="Microsoft YaHei"/>
                <a:cs typeface="Microsoft YaHei"/>
              </a:rPr>
              <a:t>妨</a:t>
            </a:r>
            <a:r>
              <a:rPr sz="1400" dirty="0">
                <a:latin typeface="Microsoft YaHei"/>
                <a:cs typeface="Microsoft YaHei"/>
              </a:rPr>
              <a:t>固定</a:t>
            </a:r>
            <a:r>
              <a:rPr sz="1400" spc="-10" dirty="0">
                <a:latin typeface="Microsoft YaHei"/>
                <a:cs typeface="Microsoft YaHei"/>
              </a:rPr>
              <a:t>好</a:t>
            </a:r>
            <a:r>
              <a:rPr sz="1400" dirty="0">
                <a:latin typeface="Microsoft YaHei"/>
                <a:cs typeface="Microsoft YaHei"/>
              </a:rPr>
              <a:t>已有资 源的，以资源为约束，</a:t>
            </a:r>
            <a:r>
              <a:rPr sz="1400" spc="-10" dirty="0">
                <a:latin typeface="Microsoft YaHei"/>
                <a:cs typeface="Microsoft YaHei"/>
              </a:rPr>
              <a:t>实</a:t>
            </a:r>
            <a:r>
              <a:rPr sz="1400" dirty="0">
                <a:latin typeface="Microsoft YaHei"/>
                <a:cs typeface="Microsoft YaHei"/>
              </a:rPr>
              <a:t>现“</a:t>
            </a:r>
            <a:r>
              <a:rPr sz="1400" spc="-10" dirty="0">
                <a:latin typeface="Microsoft YaHei"/>
                <a:cs typeface="Microsoft YaHei"/>
              </a:rPr>
              <a:t>范</a:t>
            </a:r>
            <a:r>
              <a:rPr sz="1400" dirty="0">
                <a:latin typeface="Microsoft YaHei"/>
                <a:cs typeface="Microsoft YaHei"/>
              </a:rPr>
              <a:t>围”的 最大化实现。因为从</a:t>
            </a:r>
            <a:r>
              <a:rPr sz="1400" b="1" dirty="0">
                <a:latin typeface="Microsoft YaHei"/>
                <a:cs typeface="Microsoft YaHei"/>
              </a:rPr>
              <a:t>“</a:t>
            </a:r>
            <a:r>
              <a:rPr sz="1400" b="1" spc="-10" dirty="0">
                <a:latin typeface="Microsoft YaHei"/>
                <a:cs typeface="Microsoft YaHei"/>
              </a:rPr>
              <a:t>计</a:t>
            </a:r>
            <a:r>
              <a:rPr sz="1400" b="1" dirty="0">
                <a:latin typeface="Microsoft YaHei"/>
                <a:cs typeface="Microsoft YaHei"/>
              </a:rPr>
              <a:t>划驱</a:t>
            </a:r>
            <a:r>
              <a:rPr sz="1400" b="1" spc="-10" dirty="0">
                <a:latin typeface="Microsoft YaHei"/>
                <a:cs typeface="Microsoft YaHei"/>
              </a:rPr>
              <a:t>动</a:t>
            </a:r>
            <a:r>
              <a:rPr sz="1400" b="1" dirty="0">
                <a:latin typeface="Microsoft YaHei"/>
                <a:cs typeface="Microsoft YaHei"/>
              </a:rPr>
              <a:t>”</a:t>
            </a:r>
            <a:r>
              <a:rPr sz="1400" dirty="0">
                <a:latin typeface="Microsoft YaHei"/>
                <a:cs typeface="Microsoft YaHei"/>
              </a:rPr>
              <a:t>转向 为</a:t>
            </a:r>
            <a:r>
              <a:rPr sz="1400" b="1" dirty="0">
                <a:latin typeface="Microsoft YaHei"/>
                <a:cs typeface="Microsoft YaHei"/>
              </a:rPr>
              <a:t>“价值驱动”。</a:t>
            </a:r>
            <a:endParaRPr sz="1400" dirty="0">
              <a:latin typeface="Microsoft YaHei"/>
              <a:cs typeface="Microsoft YaHei"/>
            </a:endParaRPr>
          </a:p>
        </p:txBody>
      </p:sp>
      <p:sp>
        <p:nvSpPr>
          <p:cNvPr id="14" name="object 5">
            <a:extLst>
              <a:ext uri="{FF2B5EF4-FFF2-40B4-BE49-F238E27FC236}">
                <a16:creationId xmlns:a16="http://schemas.microsoft.com/office/drawing/2014/main" id="{3056C881-F355-407F-B403-3F622129FDBE}"/>
              </a:ext>
            </a:extLst>
          </p:cNvPr>
          <p:cNvSpPr/>
          <p:nvPr/>
        </p:nvSpPr>
        <p:spPr>
          <a:xfrm>
            <a:off x="3779912" y="1484784"/>
            <a:ext cx="5040560" cy="266429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24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1"/>
          <p:cNvSpPr>
            <a:spLocks noGrp="1"/>
          </p:cNvSpPr>
          <p:nvPr>
            <p:ph type="title"/>
          </p:nvPr>
        </p:nvSpPr>
        <p:spPr>
          <a:prstGeom prst="rect">
            <a:avLst/>
          </a:prstGeom>
        </p:spPr>
        <p:txBody>
          <a:bodyPr vert="horz" wrap="square" lIns="59991" tIns="29997" rIns="59991" bIns="29997" numCol="1" anchor="ctr" anchorCtr="0" compatLnSpc="1">
            <a:prstTxWarp prst="textNoShape">
              <a:avLst/>
            </a:prstTxWarp>
          </a:bodyPr>
          <a:lstStyle/>
          <a:p>
            <a:r>
              <a:rPr lang="zh-CN" altLang="en-US" sz="3500" dirty="0"/>
              <a:t>敏捷宣言揭示更好的软件开发方法</a:t>
            </a:r>
          </a:p>
        </p:txBody>
      </p:sp>
      <p:sp>
        <p:nvSpPr>
          <p:cNvPr id="2" name="文本占位符 1"/>
          <p:cNvSpPr>
            <a:spLocks noGrp="1"/>
          </p:cNvSpPr>
          <p:nvPr>
            <p:ph type="body" sz="quarter" idx="10"/>
          </p:nvPr>
        </p:nvSpPr>
        <p:spPr>
          <a:xfrm>
            <a:off x="684214" y="4509120"/>
            <a:ext cx="7920037" cy="1079575"/>
          </a:xfrm>
        </p:spPr>
        <p:txBody>
          <a:bodyPr/>
          <a:lstStyle/>
          <a:p>
            <a:pPr eaLnBrk="1">
              <a:lnSpc>
                <a:spcPct val="170000"/>
              </a:lnSpc>
            </a:pPr>
            <a:r>
              <a:rPr lang="zh-CN" altLang="en-US" sz="1400" dirty="0">
                <a:latin typeface="华文细黑" panose="02010600040101010101" pitchFamily="2" charset="-122"/>
                <a:ea typeface="华文细黑" panose="02010600040101010101" pitchFamily="2" charset="-122"/>
              </a:rPr>
              <a:t>敏捷宣言（ </a:t>
            </a:r>
            <a:r>
              <a:rPr lang="en-US" altLang="zh-CN" sz="1400" dirty="0">
                <a:latin typeface="华文细黑" panose="02010600040101010101" pitchFamily="2" charset="-122"/>
                <a:ea typeface="华文细黑" panose="02010600040101010101" pitchFamily="2" charset="-122"/>
              </a:rPr>
              <a:t>2001</a:t>
            </a:r>
            <a:r>
              <a:rPr lang="zh-CN" altLang="en-US" sz="1400" dirty="0">
                <a:latin typeface="华文细黑" panose="02010600040101010101" pitchFamily="2" charset="-122"/>
                <a:ea typeface="华文细黑" panose="02010600040101010101" pitchFamily="2" charset="-122"/>
              </a:rPr>
              <a:t>年）是敏捷起源的基础，由上述</a:t>
            </a:r>
            <a:r>
              <a:rPr lang="en-US" altLang="zh-CN" sz="1400" dirty="0">
                <a:latin typeface="华文细黑" panose="02010600040101010101" pitchFamily="2" charset="-122"/>
                <a:ea typeface="华文细黑" panose="02010600040101010101" pitchFamily="2" charset="-122"/>
              </a:rPr>
              <a:t>4</a:t>
            </a:r>
            <a:r>
              <a:rPr lang="zh-CN" altLang="en-US" sz="1400" dirty="0">
                <a:latin typeface="华文细黑" panose="02010600040101010101" pitchFamily="2" charset="-122"/>
                <a:ea typeface="华文细黑" panose="02010600040101010101" pitchFamily="2" charset="-122"/>
              </a:rPr>
              <a:t>个简单的价值观组成，敏捷宣言的签署推动了敏捷运动</a:t>
            </a:r>
          </a:p>
          <a:p>
            <a:pPr eaLnBrk="1">
              <a:lnSpc>
                <a:spcPct val="170000"/>
              </a:lnSpc>
            </a:pPr>
            <a:r>
              <a:rPr lang="zh-CN" altLang="en-US" sz="1400" dirty="0">
                <a:latin typeface="华文细黑" panose="02010600040101010101" pitchFamily="2" charset="-122"/>
                <a:ea typeface="华文细黑" panose="02010600040101010101" pitchFamily="2" charset="-122"/>
              </a:rPr>
              <a:t>敏捷宣言本质是揭示一种更好的软件开发方式，启迪人们重新思考软件开发中的价值和如何更好的工作</a:t>
            </a:r>
          </a:p>
          <a:p>
            <a:endParaRPr lang="zh-CN" altLang="en-US" sz="1400" dirty="0"/>
          </a:p>
        </p:txBody>
      </p:sp>
      <p:sp>
        <p:nvSpPr>
          <p:cNvPr id="21506" name="AutoShape 2"/>
          <p:cNvSpPr>
            <a:spLocks noChangeArrowheads="1"/>
          </p:cNvSpPr>
          <p:nvPr/>
        </p:nvSpPr>
        <p:spPr bwMode="auto">
          <a:xfrm>
            <a:off x="2250887" y="1593462"/>
            <a:ext cx="4696983" cy="2699634"/>
          </a:xfrm>
          <a:prstGeom prst="roundRect">
            <a:avLst>
              <a:gd name="adj" fmla="val 4639"/>
            </a:avLst>
          </a:prstGeom>
          <a:solidFill>
            <a:schemeClr val="bg1">
              <a:lumMod val="95000"/>
            </a:schemeClr>
          </a:solidFill>
          <a:ln w="19050" cmpd="sng">
            <a:noFill/>
            <a:round/>
            <a:headEnd/>
            <a:tailEnd/>
          </a:ln>
          <a:effectLst/>
        </p:spPr>
        <p:txBody>
          <a:bodyPr wrap="none" anchor="ctr"/>
          <a:lstStyle/>
          <a:p>
            <a:endParaRPr lang="zh-CN" altLang="en-US" sz="900"/>
          </a:p>
        </p:txBody>
      </p:sp>
      <p:pic>
        <p:nvPicPr>
          <p:cNvPr id="21509" name="Picture 62" descr="Agile_banner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936" y="3545462"/>
            <a:ext cx="809414" cy="51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DtsShapeName" descr="BG31G8G6236D5D4594CB4C7B64184CC@085@:I85@:H{37253g!!!!!BIHO@]{11041092!@57844411308600723@夷寒蓟黔{ityh`nmho/qqu!!!!!!!!!!!!!!!!!!!!!!!!!!!!!!!!!!!!!!!!!!!!!!!!!!!!!!!!!!!!!!!!!!!!!!!!!!!!!!!!!!!!!!!!!!!!!!!!!!!!!!!!!!!!!!!!!!!!!!!!!!!!!!!!!!!!!!!!!!!!!!!!!!!!!!!!!!!!!!!!!!!!!!!!!!!!!!!!!!!!!!!!!!!!!!!!!!!!!!!!!!!!!!!!!!!!!!!!!!!!!!!!!!!!!!!!!!!!!!!!!!!!!!!!!!!!!!!!!!!!!!!!!!!!!!!!!!!!!!!!!!!!!!!!!!!!!!!!!!!!!!!!!!!!!!!!!!!!!!!!!!!!!!!!!!!!!!!!!!!!!!!!!!!!!!!!!!!!!!!!!!!!!!!!!!!!!!!!!!!!!!!!!!!!!!!!!!!!!!!!!!!!!!!!!!!!!!!!!!!!!!!!!!!!!!!!!!!!!!!!!!!!!!!!!!!!!!!!!!!!!!!!!!!!!!!!!!!!!!!!!!!!!!!!!!!!!!!!!!!!!!!!!!!!!!!!!!!!!!!!!!!!!!!!!!!!!!!!!!!!!!!!!!!!!!!!!!!!!!!!!!!!!!!!!!!!!!!!!!!!!!!!!!!!!!!!!!!!!!!!!!!!!!!!!!!!!!!!!!!!!!!!!!!!!!!!!!!!!!!!!!!!!!!!!!!!!!!!!!!!!!!!!!!!!!!!!!!!!!!!!!!!!!!!!!!!!!!!!!!!!!!!!!!!!!!!!!!!!!!!!!!!!!!!!!!!!!!!!!!!!!!!!!!!!!!!!!!!!!!!!!!!!!!!!!!!!!!!!!!!!!!!!!!!!!!!!!!!!!!!!!!!!!!!!!!!!!!!!!!!!!!!!!!!!!!!!!!!!!!!!!!!!!!!!!!!!!!!!!!!!!!!!!!!!!!!!!!!!!!!!!!!!!!!!!!!!!!!!!!!!!!!!!!!!!!!!!!!!!!!!!!!!!!!!!!!!!!!!!!!!!!!!!!!!!!!!!!!!!!!!!!!!!!!!!!!!!!!!!!!!!!!!!!!!!!!!!!!!!!!!!!!!!!!!!!!!!!!!!!!!!!!!!!!!!!!!!!!!!!!!!!!!!!!!!!!!!!!!!!!!!!!!!!!!!!!!!!!!!!!!!!!!!!!!!!!!!!!!!!!!!!!!!!!!!!!!!!!!!!!!!!!!!!!!!!!!!!!!!!!!!!!!!!!!!!!!!!!!!!!!!!!!!!!!!!!!!!!!!!!!!!!!!!!!!!!!!!!!!!!!!!!!!!!!!!!!!!!!!!!!!!!!!!!!!!!!!!!!!!!!!!!!!!!!!!!!!!!!!!!!!!!!!!!!!!!!!!!!!!!!!!!!!!!!!!!!!!!!!!!!!!!!!!!!!!!!!!!!!!!!!!!!!!!!!!!!!!!!!!!!!!!!!!!!!!!!!!!!!!!!!!!!!!!!!!!!!!!!!!!!!!!!!!!!!!!!!!!!!!!!!!!!!!!!!!!!!!!!!!!!!!!!!!!!!!!!!!!!!!!!!!!!!!!!!!!!!!!!!!!!!!!!!!!!!!!!!!!!!!!!!!!!!!!!!!!!!!!!!!!!!!!!!!!!!!!!!!!!!!!!!!!!!!!!!!!!!!!!!!!!!!!!!!!!!!!!!!!!!!!!!!!!!!!!!!!!!!!!!!!!!!!!!!!!!!!!!!!!!!!!!!!!!!!!!!!!!!!!!!!!!!!!!!!!!!!!!!!!!!!!!!!!!!!!!!!!!!!!!!!!!!!!!!!!!!!!!!!!!!!!!!!!!!!!!!!!!!!!!!!!!!!!!!!!!!!!!!!!!!!!!!!!!!!!!!!!!!!!!!!!!!!!!!!!!!!!!!!!!!!!!!!!!!!!!!!!!!!!!!!!!!!!!!!!!!!!!!!!!!!!!!!!!!!!!!!!!!!!!!!!!!!!!!!!!!!!!!!!!!!!!!!!!!!!!!!!!!!!!!!!!!!!!!!!!!!!!!!!!!!!!!!!!!!!!!!!!!!!!!!!!!!!!!!!!!!!!!!!!!!!!!!!!!!!!!!!!!!!!!!!!!!!!!!!!!!!!!!!!!!!!!!!!!!!!!!!!!!!!!!!!!!!!!!!!!!!!!!!!!!!!!!!!!!!!!!!!!!!!!!!!!!!!!!!!!!!!!!!!!!!!!!!!!!!!!!!!!!!!!!!!!!!!!!!!!!!!!!!!!!!!!!!!!!!!!!!!!!!!!!!!!!!!!!!!!!!!!!!!!!!!!!!!!!!!!!!!!!!!!!!!!!!!!!!!!!!!!!!!!!!!!!!!!!!!!!!!!!!!!!!!!!!!!!!!!!!!!!!!!!!!!!!!!!!!!!!!!!!!!!!!!!!!!!!!!!!!!!!!!!!!!!!!!!!!!!!!!!!!!!!!!!!!!!!!!!!!!!!!!!!!!!!!!!!!!!!!!!!!!!!!!!!!!!!!!!!!!!!!!!!!!!!!!!!!!!!!!!!!!!!1!1" hidden="1"/>
          <p:cNvSpPr>
            <a:spLocks noChangeArrowheads="1"/>
          </p:cNvSpPr>
          <p:nvPr/>
        </p:nvSpPr>
        <p:spPr bwMode="auto">
          <a:xfrm>
            <a:off x="1143894" y="671951"/>
            <a:ext cx="223278" cy="373127"/>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9385" tIns="29692" rIns="59385" bIns="29692" anchor="ctr">
            <a:spAutoFit/>
          </a:bodyPr>
          <a:lstStyle/>
          <a:p>
            <a:endParaRPr lang="zh-CN" altLang="en-US" sz="900"/>
          </a:p>
        </p:txBody>
      </p:sp>
      <p:sp>
        <p:nvSpPr>
          <p:cNvPr id="21512" name="AutoShape 8"/>
          <p:cNvSpPr>
            <a:spLocks noChangeArrowheads="1"/>
          </p:cNvSpPr>
          <p:nvPr/>
        </p:nvSpPr>
        <p:spPr bwMode="auto">
          <a:xfrm>
            <a:off x="3684025" y="1378015"/>
            <a:ext cx="1766427" cy="323766"/>
          </a:xfrm>
          <a:prstGeom prst="roundRect">
            <a:avLst>
              <a:gd name="adj" fmla="val 16667"/>
            </a:avLst>
          </a:prstGeom>
          <a:solidFill>
            <a:srgbClr val="990000"/>
          </a:solidFill>
          <a:ln w="38100" cmpd="sng">
            <a:solidFill>
              <a:srgbClr val="FFFFFF">
                <a:alpha val="64000"/>
              </a:srgbClr>
            </a:solidFill>
            <a:round/>
            <a:headEnd/>
            <a:tailEnd/>
          </a:ln>
          <a:effectLst/>
          <a:extLst/>
        </p:spPr>
        <p:txBody>
          <a:bodyPr wrap="none" anchor="ctr"/>
          <a:lstStyle/>
          <a:p>
            <a:endParaRPr lang="zh-CN" altLang="en-US" sz="900"/>
          </a:p>
        </p:txBody>
      </p:sp>
      <p:pic>
        <p:nvPicPr>
          <p:cNvPr id="21514" name="Picture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7260" y="1794859"/>
            <a:ext cx="3887569" cy="24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Rectangle 11"/>
          <p:cNvSpPr>
            <a:spLocks noChangeArrowheads="1"/>
          </p:cNvSpPr>
          <p:nvPr/>
        </p:nvSpPr>
        <p:spPr bwMode="auto">
          <a:xfrm>
            <a:off x="4194671" y="1383213"/>
            <a:ext cx="813675" cy="2891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003" tIns="30003" rIns="60003" bIns="30003">
            <a:spAutoFit/>
          </a:bodyPr>
          <a:lstStyle>
            <a:lvl1pPr algn="l" defTabSz="801688" eaLnBrk="0" hangingPunct="0">
              <a:defRPr sz="2400">
                <a:solidFill>
                  <a:schemeClr val="tx1"/>
                </a:solidFill>
                <a:latin typeface="Arial" panose="020B0604020202020204" pitchFamily="34" charset="0"/>
                <a:ea typeface="MS PGothic" panose="020B0600070205080204" pitchFamily="34" charset="-128"/>
              </a:defRPr>
            </a:lvl1pPr>
            <a:lvl2pPr algn="l" defTabSz="801688" eaLnBrk="0" hangingPunct="0">
              <a:defRPr sz="2400">
                <a:solidFill>
                  <a:schemeClr val="tx1"/>
                </a:solidFill>
                <a:latin typeface="Arial" panose="020B0604020202020204" pitchFamily="34" charset="0"/>
                <a:ea typeface="MS PGothic" panose="020B0600070205080204" pitchFamily="34" charset="-128"/>
              </a:defRPr>
            </a:lvl2pPr>
            <a:lvl3pPr algn="l" defTabSz="801688" eaLnBrk="0" hangingPunct="0">
              <a:defRPr sz="2400">
                <a:solidFill>
                  <a:schemeClr val="tx1"/>
                </a:solidFill>
                <a:latin typeface="Arial" panose="020B0604020202020204" pitchFamily="34" charset="0"/>
                <a:ea typeface="MS PGothic" panose="020B0600070205080204" pitchFamily="34" charset="-128"/>
              </a:defRPr>
            </a:lvl3pPr>
            <a:lvl4pPr algn="l" defTabSz="801688" eaLnBrk="0" hangingPunct="0">
              <a:defRPr sz="2400">
                <a:solidFill>
                  <a:schemeClr val="tx1"/>
                </a:solidFill>
                <a:latin typeface="Arial" panose="020B0604020202020204" pitchFamily="34" charset="0"/>
                <a:ea typeface="MS PGothic" panose="020B0600070205080204" pitchFamily="34" charset="-128"/>
              </a:defRPr>
            </a:lvl4pPr>
            <a:lvl5pPr algn="l" defTabSz="801688" eaLnBrk="0" hangingPunct="0">
              <a:defRPr sz="2400">
                <a:solidFill>
                  <a:schemeClr val="tx1"/>
                </a:solidFill>
                <a:latin typeface="Arial" panose="020B0604020202020204" pitchFamily="34" charset="0"/>
                <a:ea typeface="MS PGothic" panose="020B0600070205080204" pitchFamily="34" charset="-128"/>
              </a:defRPr>
            </a:lvl5pPr>
            <a:lvl6pPr defTabSz="8016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6pPr>
            <a:lvl7pPr defTabSz="8016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7pPr>
            <a:lvl8pPr defTabSz="8016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8pPr>
            <a:lvl9pPr defTabSz="801688"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MS PGothic" panose="020B0600070205080204" pitchFamily="34" charset="-128"/>
              </a:defRPr>
            </a:lvl9pPr>
          </a:lstStyle>
          <a:p>
            <a:pPr eaLnBrk="1" hangingPunct="1">
              <a:lnSpc>
                <a:spcPct val="110000"/>
              </a:lnSpc>
            </a:pPr>
            <a:r>
              <a:rPr lang="zh-CN" altLang="en-US" sz="1350" dirty="0">
                <a:solidFill>
                  <a:schemeClr val="bg1"/>
                </a:solidFill>
                <a:latin typeface="+mn-ea"/>
                <a:ea typeface="+mn-ea"/>
              </a:rPr>
              <a:t>敏捷宣言</a:t>
            </a:r>
          </a:p>
        </p:txBody>
      </p:sp>
    </p:spTree>
    <p:extLst>
      <p:ext uri="{BB962C8B-B14F-4D97-AF65-F5344CB8AC3E}">
        <p14:creationId xmlns:p14="http://schemas.microsoft.com/office/powerpoint/2010/main" val="424197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1031"/>
          <a:stretch/>
        </p:blipFill>
        <p:spPr>
          <a:xfrm>
            <a:off x="704430" y="1484784"/>
            <a:ext cx="7713662" cy="4055677"/>
          </a:xfrm>
          <a:prstGeom prst="rect">
            <a:avLst/>
          </a:prstGeom>
        </p:spPr>
      </p:pic>
      <p:sp>
        <p:nvSpPr>
          <p:cNvPr id="7" name="椭圆 6"/>
          <p:cNvSpPr/>
          <p:nvPr/>
        </p:nvSpPr>
        <p:spPr bwMode="auto">
          <a:xfrm>
            <a:off x="5148064" y="1700808"/>
            <a:ext cx="792088" cy="294578"/>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 name="标题 1"/>
          <p:cNvSpPr>
            <a:spLocks noGrp="1"/>
          </p:cNvSpPr>
          <p:nvPr>
            <p:ph type="title"/>
          </p:nvPr>
        </p:nvSpPr>
        <p:spPr>
          <a:xfrm>
            <a:off x="684214" y="387352"/>
            <a:ext cx="7713662" cy="868363"/>
          </a:xfrm>
          <a:prstGeom prst="rect">
            <a:avLst/>
          </a:prstGeom>
        </p:spPr>
        <p:txBody>
          <a:bodyPr vert="horz" wrap="square" lIns="59991" tIns="29997" rIns="59991" bIns="29997" numCol="1" anchor="ctr" anchorCtr="0" compatLnSpc="1">
            <a:prstTxWarp prst="textNoShape">
              <a:avLst/>
            </a:prstTxWarp>
          </a:bodyPr>
          <a:lstStyle/>
          <a:p>
            <a:r>
              <a:rPr lang="zh-CN" altLang="en-US" sz="3500" dirty="0"/>
              <a:t>敏捷开发原则</a:t>
            </a:r>
          </a:p>
        </p:txBody>
      </p:sp>
    </p:spTree>
    <p:extLst>
      <p:ext uri="{BB962C8B-B14F-4D97-AF65-F5344CB8AC3E}">
        <p14:creationId xmlns:p14="http://schemas.microsoft.com/office/powerpoint/2010/main" val="11531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1" name="Rectangle 35"/>
          <p:cNvSpPr>
            <a:spLocks noChangeArrowheads="1"/>
          </p:cNvSpPr>
          <p:nvPr/>
        </p:nvSpPr>
        <p:spPr bwMode="gray">
          <a:xfrm>
            <a:off x="3225796" y="1415883"/>
            <a:ext cx="4049452" cy="702286"/>
          </a:xfrm>
          <a:prstGeom prst="rect">
            <a:avLst/>
          </a:prstGeom>
          <a:gradFill rotWithShape="1">
            <a:gsLst>
              <a:gs pos="0">
                <a:srgbClr val="86C1AC">
                  <a:alpha val="30000"/>
                </a:srgbClr>
              </a:gs>
              <a:gs pos="100000">
                <a:schemeClr val="accent2">
                  <a:gamma/>
                  <a:tint val="0"/>
                  <a:invGamma/>
                  <a:alpha val="0"/>
                </a:schemeClr>
              </a:gs>
            </a:gsLst>
            <a:lin ang="0" scaled="1"/>
          </a:gradFill>
          <a:ln w="9525" algn="ctr">
            <a:noFill/>
            <a:miter lim="800000"/>
            <a:headEnd/>
            <a:tailEnd/>
          </a:ln>
          <a:effectLst/>
        </p:spPr>
        <p:txBody>
          <a:bodyPr wrap="none" anchor="ctr"/>
          <a:lstStyle/>
          <a:p>
            <a:pPr>
              <a:defRPr/>
            </a:pPr>
            <a:endParaRPr lang="zh-CN" altLang="en-US" sz="900">
              <a:ea typeface="黑体" pitchFamily="2" charset="-122"/>
            </a:endParaRPr>
          </a:p>
        </p:txBody>
      </p:sp>
      <p:sp>
        <p:nvSpPr>
          <p:cNvPr id="24" name="AutoShape 38"/>
          <p:cNvSpPr>
            <a:spLocks noChangeArrowheads="1"/>
          </p:cNvSpPr>
          <p:nvPr/>
        </p:nvSpPr>
        <p:spPr bwMode="gray">
          <a:xfrm>
            <a:off x="2195736" y="1412776"/>
            <a:ext cx="1021290" cy="660625"/>
          </a:xfrm>
          <a:prstGeom prst="roundRect">
            <a:avLst>
              <a:gd name="adj" fmla="val 11921"/>
            </a:avLst>
          </a:prstGeom>
          <a:gradFill rotWithShape="1">
            <a:gsLst>
              <a:gs pos="0">
                <a:srgbClr val="CCE7E6"/>
              </a:gs>
              <a:gs pos="100000">
                <a:srgbClr val="CCE7E6"/>
              </a:gs>
            </a:gsLst>
            <a:lin ang="5400000" scaled="1"/>
          </a:gradFill>
          <a:ln w="25400">
            <a:solidFill>
              <a:srgbClr val="FEFEFE"/>
            </a:solidFill>
            <a:round/>
            <a:headEnd/>
            <a:tailEnd/>
          </a:ln>
          <a:effectLst/>
        </p:spPr>
        <p:txBody>
          <a:bodyPr wrap="none" anchor="ctr"/>
          <a:lstStyle/>
          <a:p>
            <a:pPr>
              <a:defRPr/>
            </a:pPr>
            <a:endParaRPr lang="zh-CN" altLang="en-US" sz="900">
              <a:ea typeface="黑体" pitchFamily="2" charset="-122"/>
            </a:endParaRPr>
          </a:p>
        </p:txBody>
      </p:sp>
      <p:sp>
        <p:nvSpPr>
          <p:cNvPr id="32777" name="Rectangle 2"/>
          <p:cNvSpPr>
            <a:spLocks noGrp="1" noChangeArrowheads="1"/>
          </p:cNvSpPr>
          <p:nvPr>
            <p:ph type="title"/>
          </p:nvPr>
        </p:nvSpPr>
        <p:spPr>
          <a:prstGeom prst="rect">
            <a:avLst/>
          </a:prstGeom>
        </p:spPr>
        <p:txBody>
          <a:bodyPr vert="horz" wrap="square" lIns="60054" tIns="30027" rIns="60054" bIns="30027" numCol="1" anchor="ctr" anchorCtr="0" compatLnSpc="1">
            <a:prstTxWarp prst="textNoShape">
              <a:avLst/>
            </a:prstTxWarp>
          </a:bodyPr>
          <a:lstStyle/>
          <a:p>
            <a:pPr eaLnBrk="1" hangingPunct="1"/>
            <a:r>
              <a:rPr lang="zh-CN" altLang="en-US" sz="3500" dirty="0">
                <a:latin typeface="+mj-ea"/>
              </a:rPr>
              <a:t>敏捷</a:t>
            </a:r>
            <a:r>
              <a:rPr lang="en-US" altLang="zh-CN" sz="3500" dirty="0">
                <a:latin typeface="+mj-ea"/>
              </a:rPr>
              <a:t>=</a:t>
            </a:r>
            <a:r>
              <a:rPr lang="zh-CN" altLang="en-US" sz="3500" dirty="0">
                <a:latin typeface="+mj-ea"/>
              </a:rPr>
              <a:t>理念</a:t>
            </a:r>
            <a:r>
              <a:rPr lang="en-US" altLang="zh-CN" sz="3500" dirty="0">
                <a:latin typeface="+mj-ea"/>
              </a:rPr>
              <a:t>+</a:t>
            </a:r>
            <a:r>
              <a:rPr lang="zh-CN" altLang="en-US" sz="3500" dirty="0">
                <a:latin typeface="+mj-ea"/>
              </a:rPr>
              <a:t>优秀实践</a:t>
            </a:r>
            <a:r>
              <a:rPr lang="en-US" altLang="zh-CN" sz="3500" dirty="0">
                <a:latin typeface="+mj-ea"/>
              </a:rPr>
              <a:t>+</a:t>
            </a:r>
            <a:r>
              <a:rPr lang="zh-CN" altLang="en-US" sz="3500" dirty="0">
                <a:latin typeface="+mj-ea"/>
              </a:rPr>
              <a:t>具体应用</a:t>
            </a:r>
          </a:p>
        </p:txBody>
      </p:sp>
      <p:sp>
        <p:nvSpPr>
          <p:cNvPr id="32781" name="Rectangle 7"/>
          <p:cNvSpPr>
            <a:spLocks noGrp="1" noChangeArrowheads="1"/>
          </p:cNvSpPr>
          <p:nvPr>
            <p:ph type="body" sz="quarter" idx="10"/>
          </p:nvPr>
        </p:nvSpPr>
        <p:spPr>
          <a:xfrm>
            <a:off x="684214" y="4536434"/>
            <a:ext cx="7920037" cy="1091971"/>
          </a:xfrm>
          <a:prstGeom prst="rect">
            <a:avLst/>
          </a:prstGeom>
        </p:spPr>
        <p:txBody>
          <a:bodyPr vert="horz" wrap="square" lIns="60065" tIns="30032" rIns="60065" bIns="30032" numCol="1" anchor="t" anchorCtr="0" compatLnSpc="1">
            <a:prstTxWarp prst="textNoShape">
              <a:avLst/>
            </a:prstTxWarp>
          </a:bodyPr>
          <a:lstStyle/>
          <a:p>
            <a:pPr eaLnBrk="1" hangingPunct="1">
              <a:lnSpc>
                <a:spcPct val="130000"/>
              </a:lnSpc>
              <a:buFont typeface="Wingdings" pitchFamily="2" charset="2"/>
              <a:buNone/>
            </a:pPr>
            <a:r>
              <a:rPr lang="zh-CN" altLang="en-US" sz="1400" dirty="0">
                <a:latin typeface="+mn-ea"/>
              </a:rPr>
              <a:t>                  </a:t>
            </a:r>
            <a:r>
              <a:rPr lang="en-US" altLang="zh-CN" sz="1400" dirty="0">
                <a:latin typeface="+mn-ea"/>
              </a:rPr>
              <a:t>	           </a:t>
            </a:r>
            <a:r>
              <a:rPr lang="zh-CN" altLang="en-US" sz="1400" dirty="0">
                <a:latin typeface="+mn-ea"/>
              </a:rPr>
              <a:t>理念（敏捷核心思想）</a:t>
            </a:r>
          </a:p>
          <a:p>
            <a:pPr eaLnBrk="1" hangingPunct="1">
              <a:lnSpc>
                <a:spcPct val="130000"/>
              </a:lnSpc>
              <a:buFont typeface="Wingdings" pitchFamily="2" charset="2"/>
              <a:buNone/>
            </a:pPr>
            <a:r>
              <a:rPr lang="zh-CN" altLang="en-US" sz="1400" dirty="0">
                <a:solidFill>
                  <a:srgbClr val="990000"/>
                </a:solidFill>
                <a:latin typeface="+mn-ea"/>
              </a:rPr>
              <a:t>敏捷包括</a:t>
            </a:r>
            <a:r>
              <a:rPr lang="en-US" altLang="zh-CN" sz="1400" dirty="0">
                <a:solidFill>
                  <a:srgbClr val="990000"/>
                </a:solidFill>
                <a:latin typeface="+mn-ea"/>
              </a:rPr>
              <a:t>3</a:t>
            </a:r>
            <a:r>
              <a:rPr lang="zh-CN" altLang="en-US" sz="1400" dirty="0">
                <a:solidFill>
                  <a:srgbClr val="990000"/>
                </a:solidFill>
                <a:latin typeface="+mn-ea"/>
              </a:rPr>
              <a:t>个层次</a:t>
            </a:r>
            <a:r>
              <a:rPr lang="zh-CN" altLang="en-US" sz="1400" dirty="0">
                <a:latin typeface="+mn-ea"/>
              </a:rPr>
              <a:t>        优秀实践（敏捷的经验积累）</a:t>
            </a:r>
          </a:p>
          <a:p>
            <a:pPr eaLnBrk="1" hangingPunct="1">
              <a:lnSpc>
                <a:spcPct val="130000"/>
              </a:lnSpc>
              <a:buFont typeface="Wingdings" pitchFamily="2" charset="2"/>
              <a:buNone/>
            </a:pPr>
            <a:r>
              <a:rPr lang="zh-CN" altLang="en-US" sz="1400" dirty="0">
                <a:latin typeface="+mn-ea"/>
              </a:rPr>
              <a:t>                 </a:t>
            </a:r>
            <a:r>
              <a:rPr lang="en-US" altLang="zh-CN" sz="1400" dirty="0">
                <a:latin typeface="+mn-ea"/>
              </a:rPr>
              <a:t>	        </a:t>
            </a:r>
            <a:r>
              <a:rPr lang="zh-CN" altLang="en-US" sz="1400" dirty="0">
                <a:latin typeface="+mn-ea"/>
              </a:rPr>
              <a:t>   具体应用（能够结合自身灵活应用才是真正敏捷）</a:t>
            </a:r>
          </a:p>
        </p:txBody>
      </p:sp>
      <p:sp>
        <p:nvSpPr>
          <p:cNvPr id="377892" name="Rectangle 36"/>
          <p:cNvSpPr>
            <a:spLocks noChangeArrowheads="1"/>
          </p:cNvSpPr>
          <p:nvPr/>
        </p:nvSpPr>
        <p:spPr bwMode="gray">
          <a:xfrm>
            <a:off x="3252760" y="2441935"/>
            <a:ext cx="2537752" cy="663005"/>
          </a:xfrm>
          <a:prstGeom prst="rect">
            <a:avLst/>
          </a:prstGeom>
          <a:gradFill rotWithShape="1">
            <a:gsLst>
              <a:gs pos="0">
                <a:srgbClr val="C7E5EF"/>
              </a:gs>
              <a:gs pos="100000">
                <a:schemeClr val="accent1">
                  <a:gamma/>
                  <a:tint val="0"/>
                  <a:invGamma/>
                  <a:alpha val="0"/>
                </a:schemeClr>
              </a:gs>
            </a:gsLst>
            <a:lin ang="0" scaled="1"/>
          </a:gradFill>
          <a:ln w="9525" algn="ctr">
            <a:noFill/>
            <a:miter lim="800000"/>
            <a:headEnd/>
            <a:tailEnd/>
          </a:ln>
          <a:effectLst/>
        </p:spPr>
        <p:txBody>
          <a:bodyPr wrap="none" anchor="ctr"/>
          <a:lstStyle/>
          <a:p>
            <a:pPr>
              <a:defRPr/>
            </a:pPr>
            <a:endParaRPr lang="zh-CN" altLang="en-US" sz="900">
              <a:ea typeface="黑体" pitchFamily="2" charset="-122"/>
            </a:endParaRPr>
          </a:p>
        </p:txBody>
      </p:sp>
      <p:sp>
        <p:nvSpPr>
          <p:cNvPr id="32774" name="Rectangle 34"/>
          <p:cNvSpPr>
            <a:spLocks noChangeArrowheads="1"/>
          </p:cNvSpPr>
          <p:nvPr/>
        </p:nvSpPr>
        <p:spPr bwMode="gray">
          <a:xfrm>
            <a:off x="3189704" y="3483728"/>
            <a:ext cx="4103016" cy="646341"/>
          </a:xfrm>
          <a:prstGeom prst="rect">
            <a:avLst/>
          </a:prstGeom>
          <a:gradFill rotWithShape="1">
            <a:gsLst>
              <a:gs pos="0">
                <a:srgbClr val="91B5D5">
                  <a:alpha val="50000"/>
                </a:srgbClr>
              </a:gs>
              <a:gs pos="100000">
                <a:srgbClr val="FFFFFF">
                  <a:alpha val="0"/>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2399"/>
          </a:p>
        </p:txBody>
      </p:sp>
      <p:sp>
        <p:nvSpPr>
          <p:cNvPr id="377894" name="AutoShape 38"/>
          <p:cNvSpPr>
            <a:spLocks noChangeArrowheads="1"/>
          </p:cNvSpPr>
          <p:nvPr/>
        </p:nvSpPr>
        <p:spPr bwMode="gray">
          <a:xfrm>
            <a:off x="2221979" y="2428841"/>
            <a:ext cx="1021290" cy="660625"/>
          </a:xfrm>
          <a:prstGeom prst="roundRect">
            <a:avLst>
              <a:gd name="adj" fmla="val 11921"/>
            </a:avLst>
          </a:prstGeom>
          <a:gradFill rotWithShape="1">
            <a:gsLst>
              <a:gs pos="0">
                <a:srgbClr val="C7E5EF"/>
              </a:gs>
              <a:gs pos="100000">
                <a:srgbClr val="C7E5EF"/>
              </a:gs>
            </a:gsLst>
            <a:lin ang="5400000" scaled="1"/>
          </a:gradFill>
          <a:ln w="25400">
            <a:solidFill>
              <a:srgbClr val="FEFEFE"/>
            </a:solidFill>
            <a:round/>
            <a:headEnd/>
            <a:tailEnd/>
          </a:ln>
          <a:effectLst/>
        </p:spPr>
        <p:txBody>
          <a:bodyPr wrap="none" anchor="ctr"/>
          <a:lstStyle/>
          <a:p>
            <a:pPr>
              <a:defRPr/>
            </a:pPr>
            <a:endParaRPr lang="zh-CN" altLang="en-US" sz="900">
              <a:ea typeface="黑体" pitchFamily="2" charset="-122"/>
            </a:endParaRPr>
          </a:p>
        </p:txBody>
      </p:sp>
      <p:sp>
        <p:nvSpPr>
          <p:cNvPr id="377900" name="AutoShape 44"/>
          <p:cNvSpPr>
            <a:spLocks noChangeArrowheads="1"/>
          </p:cNvSpPr>
          <p:nvPr/>
        </p:nvSpPr>
        <p:spPr bwMode="gray">
          <a:xfrm>
            <a:off x="2217218" y="3467985"/>
            <a:ext cx="1021290" cy="674908"/>
          </a:xfrm>
          <a:prstGeom prst="roundRect">
            <a:avLst>
              <a:gd name="adj" fmla="val 11921"/>
            </a:avLst>
          </a:prstGeom>
          <a:gradFill rotWithShape="1">
            <a:gsLst>
              <a:gs pos="0">
                <a:srgbClr val="A9B0E5"/>
              </a:gs>
              <a:gs pos="100000">
                <a:srgbClr val="A8AFE4"/>
              </a:gs>
            </a:gsLst>
            <a:lin ang="5400000" scaled="1"/>
          </a:gradFill>
          <a:ln w="25400">
            <a:solidFill>
              <a:srgbClr val="FEFEFE"/>
            </a:solidFill>
            <a:round/>
            <a:headEnd/>
            <a:tailEnd/>
          </a:ln>
          <a:effectLst/>
        </p:spPr>
        <p:txBody>
          <a:bodyPr wrap="none" anchor="ctr"/>
          <a:lstStyle/>
          <a:p>
            <a:pPr>
              <a:defRPr/>
            </a:pPr>
            <a:endParaRPr lang="zh-CN" altLang="en-US" sz="900">
              <a:ea typeface="黑体" pitchFamily="2" charset="-122"/>
            </a:endParaRPr>
          </a:p>
        </p:txBody>
      </p:sp>
      <p:sp>
        <p:nvSpPr>
          <p:cNvPr id="32778" name="Text Box 3"/>
          <p:cNvSpPr txBox="1">
            <a:spLocks noChangeArrowheads="1"/>
          </p:cNvSpPr>
          <p:nvPr/>
        </p:nvSpPr>
        <p:spPr bwMode="auto">
          <a:xfrm>
            <a:off x="2459360" y="1611155"/>
            <a:ext cx="494041" cy="28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22" tIns="34261" rIns="68522" bIns="34261">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400" b="0" dirty="0">
                <a:solidFill>
                  <a:schemeClr val="tx1"/>
                </a:solidFill>
                <a:latin typeface="+mn-ea"/>
                <a:ea typeface="+mn-ea"/>
              </a:rPr>
              <a:t>理念</a:t>
            </a:r>
          </a:p>
        </p:txBody>
      </p:sp>
      <p:sp>
        <p:nvSpPr>
          <p:cNvPr id="32779" name="Text Box 4"/>
          <p:cNvSpPr txBox="1">
            <a:spLocks noChangeArrowheads="1"/>
          </p:cNvSpPr>
          <p:nvPr/>
        </p:nvSpPr>
        <p:spPr bwMode="auto">
          <a:xfrm>
            <a:off x="2302364" y="2611439"/>
            <a:ext cx="857582" cy="28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22" tIns="34261" rIns="68522" bIns="34261">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400" b="0" dirty="0">
                <a:solidFill>
                  <a:schemeClr val="tx1"/>
                </a:solidFill>
                <a:latin typeface="+mn-ea"/>
                <a:ea typeface="+mn-ea"/>
              </a:rPr>
              <a:t>优秀实践</a:t>
            </a:r>
          </a:p>
        </p:txBody>
      </p:sp>
      <p:sp>
        <p:nvSpPr>
          <p:cNvPr id="32780" name="Text Box 5"/>
          <p:cNvSpPr txBox="1">
            <a:spLocks noChangeArrowheads="1"/>
          </p:cNvSpPr>
          <p:nvPr/>
        </p:nvSpPr>
        <p:spPr bwMode="auto">
          <a:xfrm>
            <a:off x="2302259" y="3664852"/>
            <a:ext cx="857581" cy="28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22" tIns="34261" rIns="68522" bIns="34261">
            <a:spAutoFit/>
          </a:bodyPr>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pPr>
            <a:r>
              <a:rPr lang="zh-CN" altLang="en-US" sz="1400" b="0" dirty="0">
                <a:solidFill>
                  <a:schemeClr val="tx1"/>
                </a:solidFill>
                <a:latin typeface="+mn-ea"/>
                <a:ea typeface="+mn-ea"/>
              </a:rPr>
              <a:t>具体应用</a:t>
            </a:r>
          </a:p>
        </p:txBody>
      </p:sp>
      <p:pic>
        <p:nvPicPr>
          <p:cNvPr id="32782" name="Picture 3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5152" y="1470638"/>
            <a:ext cx="3835195" cy="275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AutoShape 52"/>
          <p:cNvSpPr>
            <a:spLocks/>
          </p:cNvSpPr>
          <p:nvPr/>
        </p:nvSpPr>
        <p:spPr bwMode="auto">
          <a:xfrm>
            <a:off x="2217218" y="4778818"/>
            <a:ext cx="108318" cy="593968"/>
          </a:xfrm>
          <a:prstGeom prst="leftBrace">
            <a:avLst>
              <a:gd name="adj1" fmla="val 45696"/>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sz="2399"/>
          </a:p>
        </p:txBody>
      </p:sp>
    </p:spTree>
    <p:extLst>
      <p:ext uri="{BB962C8B-B14F-4D97-AF65-F5344CB8AC3E}">
        <p14:creationId xmlns:p14="http://schemas.microsoft.com/office/powerpoint/2010/main" val="381570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500" dirty="0">
                <a:latin typeface="FrutigerNext LT Medium" pitchFamily="34" charset="0"/>
                <a:ea typeface="黑体" panose="02010609060101010101" pitchFamily="49" charset="-122"/>
              </a:rPr>
              <a:t>深入理解敏捷理念</a:t>
            </a:r>
            <a:endParaRPr lang="zh-CN" altLang="en-US" sz="3500" dirty="0"/>
          </a:p>
        </p:txBody>
      </p:sp>
      <p:sp>
        <p:nvSpPr>
          <p:cNvPr id="4" name="文本占位符 3"/>
          <p:cNvSpPr>
            <a:spLocks noGrp="1"/>
          </p:cNvSpPr>
          <p:nvPr>
            <p:ph type="body" sz="quarter" idx="10"/>
          </p:nvPr>
        </p:nvSpPr>
        <p:spPr>
          <a:xfrm>
            <a:off x="684214" y="1412776"/>
            <a:ext cx="7560193" cy="4868413"/>
          </a:xfrm>
        </p:spPr>
        <p:txBody>
          <a:bodyPr/>
          <a:lstStyle/>
          <a:p>
            <a:pPr eaLnBrk="1">
              <a:lnSpc>
                <a:spcPct val="120000"/>
              </a:lnSpc>
            </a:pPr>
            <a:r>
              <a:rPr lang="zh-CN" altLang="en-US" sz="1400" b="1" dirty="0">
                <a:latin typeface="+mn-ea"/>
              </a:rPr>
              <a:t> 深入理解“聚焦客户价值”</a:t>
            </a:r>
          </a:p>
          <a:p>
            <a:pPr lvl="1" eaLnBrk="1">
              <a:lnSpc>
                <a:spcPct val="120000"/>
              </a:lnSpc>
            </a:pPr>
            <a:r>
              <a:rPr lang="zh-CN" altLang="en-US" sz="1300" dirty="0">
                <a:latin typeface="+mn-ea"/>
              </a:rPr>
              <a:t>标识和消除软件开发中的浪费</a:t>
            </a:r>
          </a:p>
          <a:p>
            <a:pPr lvl="1" eaLnBrk="1">
              <a:lnSpc>
                <a:spcPct val="120000"/>
              </a:lnSpc>
            </a:pPr>
            <a:r>
              <a:rPr lang="zh-CN" altLang="en-US" sz="1300" dirty="0">
                <a:latin typeface="+mn-ea"/>
              </a:rPr>
              <a:t>交付刚刚好的系统</a:t>
            </a:r>
          </a:p>
          <a:p>
            <a:pPr lvl="1" eaLnBrk="1">
              <a:lnSpc>
                <a:spcPct val="120000"/>
              </a:lnSpc>
            </a:pPr>
            <a:r>
              <a:rPr lang="zh-CN" altLang="en-US" sz="1300" dirty="0">
                <a:latin typeface="+mn-ea"/>
              </a:rPr>
              <a:t>随时构建质量，不容忍缺陷</a:t>
            </a:r>
          </a:p>
          <a:p>
            <a:pPr lvl="1" eaLnBrk="1">
              <a:lnSpc>
                <a:spcPct val="120000"/>
              </a:lnSpc>
            </a:pPr>
            <a:r>
              <a:rPr lang="zh-CN" altLang="en-US" sz="1300" dirty="0">
                <a:latin typeface="+mn-ea"/>
              </a:rPr>
              <a:t>及时消除技术债务，持续保持快速响应</a:t>
            </a:r>
          </a:p>
          <a:p>
            <a:pPr eaLnBrk="1">
              <a:lnSpc>
                <a:spcPct val="120000"/>
              </a:lnSpc>
              <a:buClr>
                <a:srgbClr val="7F7F7F"/>
              </a:buClr>
            </a:pPr>
            <a:r>
              <a:rPr lang="zh-CN" altLang="en-US" sz="1400" dirty="0">
                <a:latin typeface="+mn-ea"/>
              </a:rPr>
              <a:t> </a:t>
            </a:r>
            <a:r>
              <a:rPr lang="zh-CN" altLang="en-US" sz="1400" b="1" dirty="0">
                <a:latin typeface="+mn-ea"/>
              </a:rPr>
              <a:t>深入理解“激发团队”</a:t>
            </a:r>
          </a:p>
          <a:p>
            <a:pPr lvl="1" eaLnBrk="1">
              <a:lnSpc>
                <a:spcPct val="120000"/>
              </a:lnSpc>
              <a:buClrTx/>
            </a:pPr>
            <a:r>
              <a:rPr lang="zh-CN" altLang="en-US" sz="1300" dirty="0">
                <a:latin typeface="+mn-ea"/>
              </a:rPr>
              <a:t>认清团队的基本事实</a:t>
            </a:r>
          </a:p>
          <a:p>
            <a:pPr lvl="1" eaLnBrk="1">
              <a:lnSpc>
                <a:spcPct val="120000"/>
              </a:lnSpc>
              <a:buClrTx/>
            </a:pPr>
            <a:r>
              <a:rPr lang="zh-CN" altLang="en-US" sz="1300" dirty="0">
                <a:latin typeface="+mn-ea"/>
              </a:rPr>
              <a:t>敏捷方式下管理者的转变</a:t>
            </a:r>
          </a:p>
          <a:p>
            <a:pPr lvl="1" eaLnBrk="1">
              <a:lnSpc>
                <a:spcPct val="120000"/>
              </a:lnSpc>
              <a:buClrTx/>
            </a:pPr>
            <a:r>
              <a:rPr lang="zh-CN" altLang="en-US" sz="1300" dirty="0">
                <a:latin typeface="+mn-ea"/>
              </a:rPr>
              <a:t>敏捷方式下团队成员的转变</a:t>
            </a:r>
          </a:p>
          <a:p>
            <a:pPr eaLnBrk="1">
              <a:lnSpc>
                <a:spcPct val="120000"/>
              </a:lnSpc>
              <a:buClr>
                <a:srgbClr val="7F7F7F"/>
              </a:buClr>
            </a:pPr>
            <a:r>
              <a:rPr lang="zh-CN" altLang="en-US" sz="1400" dirty="0">
                <a:latin typeface="+mn-ea"/>
              </a:rPr>
              <a:t> </a:t>
            </a:r>
            <a:r>
              <a:rPr lang="zh-CN" altLang="en-US" sz="1400" b="1" dirty="0">
                <a:latin typeface="+mn-ea"/>
              </a:rPr>
              <a:t>深入理解“适应变化”</a:t>
            </a:r>
          </a:p>
          <a:p>
            <a:pPr lvl="1" eaLnBrk="1">
              <a:lnSpc>
                <a:spcPct val="120000"/>
              </a:lnSpc>
            </a:pPr>
            <a:r>
              <a:rPr lang="zh-CN" altLang="en-US" sz="1300" dirty="0">
                <a:latin typeface="+mn-ea"/>
              </a:rPr>
              <a:t>认请“客户是逐步发现真正需求”</a:t>
            </a:r>
          </a:p>
          <a:p>
            <a:pPr lvl="1" eaLnBrk="1">
              <a:lnSpc>
                <a:spcPct val="120000"/>
              </a:lnSpc>
            </a:pPr>
            <a:r>
              <a:rPr lang="zh-CN" altLang="en-US" sz="1300" dirty="0">
                <a:latin typeface="+mn-ea"/>
              </a:rPr>
              <a:t>小批量是快速交付的关键</a:t>
            </a:r>
          </a:p>
          <a:p>
            <a:pPr lvl="1" eaLnBrk="1">
              <a:lnSpc>
                <a:spcPct val="120000"/>
              </a:lnSpc>
            </a:pPr>
            <a:r>
              <a:rPr lang="zh-CN" altLang="en-US" sz="1300" dirty="0">
                <a:latin typeface="+mn-ea"/>
              </a:rPr>
              <a:t>通过迭代计划不断调整以适应需求变化</a:t>
            </a:r>
          </a:p>
          <a:p>
            <a:pPr lvl="1" eaLnBrk="1">
              <a:lnSpc>
                <a:spcPct val="120000"/>
              </a:lnSpc>
            </a:pPr>
            <a:r>
              <a:rPr lang="zh-CN" altLang="en-US" sz="1300" dirty="0">
                <a:latin typeface="+mn-ea"/>
              </a:rPr>
              <a:t>应持续保持良好的软件架构</a:t>
            </a:r>
          </a:p>
          <a:p>
            <a:pPr lvl="1" eaLnBrk="1">
              <a:lnSpc>
                <a:spcPct val="120000"/>
              </a:lnSpc>
            </a:pPr>
            <a:r>
              <a:rPr lang="zh-CN" altLang="en-US" sz="1300" dirty="0">
                <a:latin typeface="+mn-ea"/>
              </a:rPr>
              <a:t>利用多层次反馈不断调整以逼近目标</a:t>
            </a:r>
            <a:endParaRPr lang="en-US" altLang="zh-CN" sz="1300" dirty="0">
              <a:latin typeface="+mn-ea"/>
            </a:endParaRPr>
          </a:p>
        </p:txBody>
      </p:sp>
      <p:sp>
        <p:nvSpPr>
          <p:cNvPr id="30726" name="DtsShapeName" descr="923@@G1ED7ED592@C1D3DB@@C46E5B9D082M:E85H=4{37253g!!!!!BIHO@]{11041092!@57844411308600723@11308600723@!!!!!!!!!!!!!!!!!!!!!!!!!!!!!!!!!!!!!!!!!!!!!!!!!!!!82N8&lt;85EA2M13746@!!!!!BIHO@]m11006265!@5784@71107DBB454GC1107DBB454GC!!!!!!!!!!!!!!!!!!!!!!!!!!!!!!!!!!!!!!!!!!!!!!!!!!!!82N&gt;h8599T{11041092c!!BIHO@]{11041092!@57846G110D81C7CB0E110D81C7CB0E!!!!!!!!!!!!!!!!!!!!!!!!!!!!!!!!!!!!!!!!!!!!!!!!!!!!8528P8568[E11008373!!!BIHO@]e11008373!@57842B11099C03D57D11099C03D57D!!!!!!!!!!!!!!!!!!!!!!!!!!!!!!!!!!!!!!!!!!!!!!!!!!!!85AEh85ADY{11041092c!!BIHO@]{26547!!!!@57846G110D81C7CB0E110D81C7CB0E!!!!!!!!!!!!!!!!!!!!!!!!!!!!!!!!!!!!!!!!!!!!!!!!!!!!85J9I85J?LM57040@!!!!!BIHO@]m57040!!!!@5784901102E244CBG@韩汐迈架精叮笺防ⅸ瑟吓ⅷ1532/qqu!!!!!!!!!!!!!!!!!!!!!!!!!!!!!!!!!!!!!!!!!!!!!!!!!!!!!!!!!!!!!!!!!!!!!!!!!!!!!!!!!!!!!!!!!!!!!!!!!!!!!!!!!!!!!!!!!!!!!!!!!!!!!!!!!!!!!!!!!!!!!!!!!!!!!!!!!!!!!!!!!!!!!!!!!!!!!!!!!!!!!!!!!!!!!!!!!!!!!!!!!!!!!!!!!!!!!!!!!!!!!!!!!!!!!!!!!!!!!!!!!!!!!!!!!!!!!!!!!!!!!!!!!!!!!!!!!!!!!!!!!!!!!!!!!!!!!!!!!!!!!!!!!!!!!!!!!!!!!!!!!!!!!!!!!!!!!!!!!!!!!!!!!!!!!!!!!!!!!!!!!!!!!!!!!!!!!!!!!!!!!!!!!!!!!!!!!!!!!!!!!!!!!!!!!!!!!!!!!!!!!!!!!!!!!!!!!!!!!!!!!!!!!!!!!!!!!!!!!!!!!!!!!!!!!!!!!!!!!!!!!!!!!!!!!!!!!!!!!!!!!!!!!!!!!!!!!!!!!!!!!!!!!!!!!!!!!!!!!!!!!!!!!!!!!!!!!!!!!!!!!!!!!!!!!!!!!!!!!!!!!!!!!!!!!!!!!!!!!!!!!!!!!!!!!!!!!!!!!!!!!!!!!!!!!!!!!!!!!!!!!!!!!!!!!!!!!!!!!!!!!!!!!!!!!!!!!!!!!!!!!!!!!!!!!!!!!!!!!!!!!!!!!!!!!!!!!!!!!!!!!!!!!!!!!!!!!!!!!!!!!!!!!!!!!!!!!!!!!!!!!!!!!!!!!!!!!!!!!!!!!!!!!!!!!!!!!!!!!!!!!!!!!!!!!!!!!!!!!!!!!!!!!!!!!!!!!!!!!!!!!!!!!!!!!!!!!!!!!!!!!!!!!!!!!!!!!!!!!!!!!!!!!!!!!!!!!!!!!!!!!!!!!!!!!!!!!!!!!!!!!!!!!!!!!!!!!!!!!!!!!!!!!!!!!!!!!!!!!!!!!!!!!!!!!!!!!!!!!!!!!!!!!!!!!!!!!!!!!!!!!!!!!!!!!!!!!!!!!!!!!!!!!!!!!!!!!!!!!!!!!!!!!!!!!!!!!!!!!!!!!!!!!!!!!!!!!!!!!!!!!!!!!!!!!!!!!!!!!!!!!!!!!!!!!!!!!!!!!!!!!!!!!!!!!!!!!!!!!!!!!!!!!!!!!!!!!!!!!!!!!!!!!!!!!!!!!!!!!!!!!!!!!!!!!!!!!!!!!!!!!!!!!!!!!!!!!!!!!!!!!!!!!!!!!!!!!!!!!!!!!!!!!!!!!!!!!!!!!!!!!!!!!!!!!!!!!!!!!!!!!!!!!!!!!!!!!!!!!!!!!!!!!!!!!!!!!!!!!!!!!!!!!!!!!!!!!!!!!!!!!!!!!!!!!!!!!!!!!!!!!!!!!!!!!!!!!!!!!!!!!!!!!!!!!!!!!!!!!!!!!!!!!!!!!!!!!!!!!!!!!!!!!!!!!!!!!!!!!!!!!!!!!!!!!!!!!!!!!!!!!!!!!!!!!!!!!!!!!!!!!!!!!!!!!!!!!!!!!!!!!!!!!!!!!!!!!!!!!!!!!!!!!!!!!!!!!!!!!!!!!!!!!!!!!!!!!!!!!!!!!!!!!!!!!!!!!!!!!!!!!!!!!!!!!!!!!!!!!!!!!!!!!!!!!!!!!!!!!!!!!!!!!!!!!!!!!!!!!!!!!!!!!!!!!!!!!!!!!!!!!!!!!!!!!!!!!!!!!!!!!!!!!!!!!!!!!!!!!!!!!!!!!!!!!!!!!!!!!!!!!!!!!!1!1" hidden="1"/>
          <p:cNvSpPr>
            <a:spLocks noChangeArrowheads="1"/>
          </p:cNvSpPr>
          <p:nvPr/>
        </p:nvSpPr>
        <p:spPr bwMode="auto">
          <a:xfrm>
            <a:off x="1143894" y="641524"/>
            <a:ext cx="343735" cy="433983"/>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sz="900"/>
          </a:p>
        </p:txBody>
      </p:sp>
    </p:spTree>
    <p:extLst>
      <p:ext uri="{BB962C8B-B14F-4D97-AF65-F5344CB8AC3E}">
        <p14:creationId xmlns:p14="http://schemas.microsoft.com/office/powerpoint/2010/main" val="2899009765"/>
      </p:ext>
    </p:extLst>
  </p:cSld>
  <p:clrMapOvr>
    <a:masterClrMapping/>
  </p:clrMapOvr>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一个中心 两弹一星 视频基地2014年数据工作规划建议v0.1(俞前更新)</Template>
  <TotalTime>92059</TotalTime>
  <Pages>0</Pages>
  <Words>5567</Words>
  <Characters>0</Characters>
  <Application>Microsoft Office PowerPoint</Application>
  <PresentationFormat>On-screen Show (4:3)</PresentationFormat>
  <Lines>0</Lines>
  <Paragraphs>411</Paragraphs>
  <Slides>31</Slides>
  <Notes>27</Notes>
  <HiddenSlides>0</HiddenSlides>
  <MMClips>0</MMClips>
  <ScaleCrop>false</ScaleCrop>
  <HeadingPairs>
    <vt:vector size="6" baseType="variant">
      <vt:variant>
        <vt:lpstr>Fonts Used</vt:lpstr>
      </vt:variant>
      <vt:variant>
        <vt:i4>19</vt:i4>
      </vt:variant>
      <vt:variant>
        <vt:lpstr>Theme</vt:lpstr>
      </vt:variant>
      <vt:variant>
        <vt:i4>4</vt:i4>
      </vt:variant>
      <vt:variant>
        <vt:lpstr>Slide Titles</vt:lpstr>
      </vt:variant>
      <vt:variant>
        <vt:i4>31</vt:i4>
      </vt:variant>
    </vt:vector>
  </HeadingPairs>
  <TitlesOfParts>
    <vt:vector size="54" baseType="lpstr">
      <vt:lpstr>Arial Unicode MS</vt:lpstr>
      <vt:lpstr>FrutigerNext LT Light</vt:lpstr>
      <vt:lpstr>FrutigerNext LT Medium</vt:lpstr>
      <vt:lpstr>FrutigerNext LT Regular</vt:lpstr>
      <vt:lpstr>Lucida Grande</vt:lpstr>
      <vt:lpstr>Microsoft JhengHei</vt:lpstr>
      <vt:lpstr>MS PGothic</vt:lpstr>
      <vt:lpstr>黑体</vt:lpstr>
      <vt:lpstr>华文细黑</vt:lpstr>
      <vt:lpstr>宋体</vt:lpstr>
      <vt:lpstr>宋体</vt:lpstr>
      <vt:lpstr>Microsoft YaHei</vt:lpstr>
      <vt:lpstr>Microsoft YaHei</vt:lpstr>
      <vt:lpstr>Arial</vt:lpstr>
      <vt:lpstr>Calibri</vt:lpstr>
      <vt:lpstr>Tahoma</vt:lpstr>
      <vt:lpstr>Times New Roman</vt:lpstr>
      <vt:lpstr>Verdana</vt:lpstr>
      <vt:lpstr>Wingdings</vt:lpstr>
      <vt:lpstr>1#UC&amp;C母版初稿</vt:lpstr>
      <vt:lpstr>End</vt:lpstr>
      <vt:lpstr>1_1#UC&amp;C母版初稿</vt:lpstr>
      <vt:lpstr>1_End</vt:lpstr>
      <vt:lpstr>敏捷项目管理</vt:lpstr>
      <vt:lpstr>目录</vt:lpstr>
      <vt:lpstr>敏捷的背景和动机</vt:lpstr>
      <vt:lpstr>敏捷较传统模式更符合软件开发规律</vt:lpstr>
      <vt:lpstr>敏捷VS瀑布</vt:lpstr>
      <vt:lpstr>敏捷宣言揭示更好的软件开发方法</vt:lpstr>
      <vt:lpstr>敏捷开发原则</vt:lpstr>
      <vt:lpstr>敏捷=理念+优秀实践+具体应用</vt:lpstr>
      <vt:lpstr>深入理解敏捷理念</vt:lpstr>
      <vt:lpstr>激发团队，敏捷方式下管理者的转变</vt:lpstr>
      <vt:lpstr>激发团队，敏捷方式下团队成员的转变</vt:lpstr>
      <vt:lpstr>适应变化，通过迭代计划不断调整以适应需求变化</vt:lpstr>
      <vt:lpstr>敏捷实践</vt:lpstr>
      <vt:lpstr>Scrum框架</vt:lpstr>
      <vt:lpstr>敏捷团队的三个核心角色</vt:lpstr>
      <vt:lpstr>敏捷团队的角色职责</vt:lpstr>
      <vt:lpstr>敏捷软件开发核心—迭代开发</vt:lpstr>
      <vt:lpstr>Sprint周期</vt:lpstr>
      <vt:lpstr>敏捷工作件：产品Backlog</vt:lpstr>
      <vt:lpstr>敏捷工作件：迭代Backlog</vt:lpstr>
      <vt:lpstr>敏捷工作件：完成标准 (Definition of Done)</vt:lpstr>
      <vt:lpstr>敏捷管理实践：迭代计划会议</vt:lpstr>
      <vt:lpstr>敏捷管理实践：每日站立会议</vt:lpstr>
      <vt:lpstr>敏捷管理实践：可视化管理</vt:lpstr>
      <vt:lpstr>敏捷管理实践：迭代验收</vt:lpstr>
      <vt:lpstr>敏捷管理实践：迭代回顾会议</vt:lpstr>
      <vt:lpstr>敏捷工程实践：用户故事 (user story)（1/2）</vt:lpstr>
      <vt:lpstr>敏捷工程实践：用户故事 (user story)（2/2）</vt:lpstr>
      <vt:lpstr>敏捷 VS 瀑布</vt:lpstr>
      <vt:lpstr>Agile + DevOps – 待办事项</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电软架构蓝图                --- 2014年3月架构汇报材料</dc:title>
  <dc:creator>y00129371</dc:creator>
  <cp:lastModifiedBy>jossbie</cp:lastModifiedBy>
  <cp:revision>6272</cp:revision>
  <dcterms:created xsi:type="dcterms:W3CDTF">2014-03-18T05:51:48Z</dcterms:created>
  <dcterms:modified xsi:type="dcterms:W3CDTF">2017-11-30T03:20:25Z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(4)pJUqcROLHBYAILBEmNX+vvGmW/Ez+kSMuqulFNxVAnvYvWtxNvbS5kF6/uDXSh8YHA1DmvRI_x000d_ 9hiWZ7XUIxo4tHYIeUaHyUCiSBE3cfOSnHo1KZyTWVSku2R/WzLMJBk9W6ME7RehgAYbBO8B_x000d_ 8qd1h+fUcBysslPE5gc3rMs6slOXVyHF5aDSZKyDae5wjo3z7Gxq/bgFY05rCHmeV1g+fYA1_x000d_ gTSM+uV0IjUWcRI6WJ</vt:lpwstr>
  </property>
  <property fmtid="{D5CDD505-2E9C-101B-9397-08002B2CF9AE}" pid="3" name="_ms_pID_7253431">
    <vt:lpwstr>Q+x4hqsHs3orlnEqzhnP08/MStq3wJxJTthp0Fkz+KJ0wJLODVoUtX_x000d_ 59McmMCdiA/oeh2I3HAgy44aQZ466CfR6VdCSIZj6Ey5E7eox/dYsD3SIL+a+hXkMH98/mO3_x000d_ 4ahfQxFGX+N8k73fihwc6OqW7tt1h6eTSClj+ZhqaVM9YT3EalQ5jA+97DKOxZMNQLBIpFe6_x000d_ 7TnSdxwTAVbWbaBd3Lk3xDpReqTBlaniUa2v</vt:lpwstr>
  </property>
  <property fmtid="{D5CDD505-2E9C-101B-9397-08002B2CF9AE}" pid="4" name="_ms_pID_7253432">
    <vt:lpwstr>gzb+zcb1txVmmoPnVSXYvduXW4m/LCUcgoRj_x000d_ fQ0jAZfAS7GZbqqAH5ejsvavhBn+wvedRDueN0Co9X9wlrGTlYeyWyufBKe8/Zldtq3Y/WTw_x000d_ Iu0jk3Ma5u7vbF+UBSWrTTBg7VI1LcjNRjxferVF+80gYFls6JISj3tEjPp/YXcXkrFVXfkX_x000d_ fUgX6jA7Nsvq4rNIw13rlA3R3II2CKm4FvyzBGRVveAbKr3Q+ipgPu</vt:lpwstr>
  </property>
  <property fmtid="{D5CDD505-2E9C-101B-9397-08002B2CF9AE}" pid="5" name="_ms_pID_7253433">
    <vt:lpwstr>GC6c56d0t5T+troEk7_x000d_ l+qbzJxVg171LL/MxNwFFM0fCnY=</vt:lpwstr>
  </property>
  <property fmtid="{D5CDD505-2E9C-101B-9397-08002B2CF9AE}" pid="6" name="_new_ms_pID_72543">
    <vt:lpwstr>(4)bX939BOZvMXDDdyF653SjLZAgv1UYZvkcD5nIqdCumLFWLPSmIbh/N3buxWXquMEWlvN6yFS
rljbUWLGqObzW8CqtHVpN7bx1ENNBXDKSuuwQTfL5c7uw3DrbS0mxUWOEVl1Kl/1xPyBEaxq
h/tzHi9bvItrHKX0DIUkXe4NmRg5sSL9bcdPOGCEVmpzhK52ZhSnJTJFA1vt4rdQbDRgC26i
xBTjtgQiY6hM7X4yzm</vt:lpwstr>
  </property>
  <property fmtid="{D5CDD505-2E9C-101B-9397-08002B2CF9AE}" pid="7" name="_new_ms_pID_725431">
    <vt:lpwstr>sBFieIJMnvleMuNFYpcxti1OUdAzDm2OD5LUNxTnvDklyu6wUu4GlI
BYsx7dVXkjTFSydQKkZFdJ0FEiy1FEmQ5K7/mH+EwHsbxGJyahRp8UL+tnwMbcW7gxobOz0R
pJryTy2u1S4K4zaZXOzzvmBAfCxVmMnEPGZkwXiKUm4wutzAXYx/UrUXDWt3qcrA9yVxBtf5
YBpdZlUYjm8cVFS8WNjell0wN+SWzbYGJ+mL</vt:lpwstr>
  </property>
  <property fmtid="{D5CDD505-2E9C-101B-9397-08002B2CF9AE}" pid="8" name="_new_ms_pID_725432">
    <vt:lpwstr>+lFyFhHiodK9NzFAL1Uvo7avoYWJLRY4Xyzg
4/D4eAiMfnn5Vf2AI+Z0258tRNT/nGvP4csM5gROl25s9/NIXgUvU21YjFSSAbmQZp1ektft
plHuGMhwFqw3kLXx3aYrMPCk52wvQ91FbH6MOT1AZhjnbTFCdWEShp8cEr53aeAN0DNx94+H
ON2l6SzcW7F6bPVo+Ph6GppLWMtTtt6f1sbuPV3qr8nMaaJS4Ga5OC</vt:lpwstr>
  </property>
  <property fmtid="{D5CDD505-2E9C-101B-9397-08002B2CF9AE}" pid="9" name="_new_ms_pID_725433">
    <vt:lpwstr>wksHa5RDbUz4LB5bss
wY94e59R9/u9u6w7/t3OPnTUsEI=</vt:lpwstr>
  </property>
  <property fmtid="{D5CDD505-2E9C-101B-9397-08002B2CF9AE}" pid="10" name="_2015_ms_pID_725343">
    <vt:lpwstr>(3)e1aArDCGW0JID1EZfsiJNdn2er/Hjcw40xV/EkW3N2QLl0SKj2zt6lpsYwV7YW9I8GAo30cy
K83mFYG945fgxLwV+JuuLEyUP95LDQioNFu0txASoHEIMnSfs4sHRPkUr0qthEItWsaVDJ4r
i4jIGfK1i0ocI9jfuqLVkw7jZj9R77gpf2FCXbvv2KCIwJ4I7Iebb29a5jdTNsekUnZje5hb
tDl+UzDv4M8uGS2uOf</vt:lpwstr>
  </property>
  <property fmtid="{D5CDD505-2E9C-101B-9397-08002B2CF9AE}" pid="11" name="_2015_ms_pID_7253431">
    <vt:lpwstr>q1+uZk2KK6PudRr9hGGC0pS1Cr+8T/MRbBhzr/Dc84vOprYedITlFV
pGKZio2j1x7X9EScpZ4nUqnZyaoLwgsKvlozMKDWCTUDIHBGP3SnJYiyccRxO65s5Dbtdlcp
X4wjVCAnt54iD5WqERhN8jlWxekLK1gaR7FIuXrUytxSGcDAaFwomo+RC3tFH2iryZqDDl04
0VIiIgSvrzVntwf+KFO2hSuwnvQgPNsxQmq6</vt:lpwstr>
  </property>
  <property fmtid="{D5CDD505-2E9C-101B-9397-08002B2CF9AE}" pid="12" name="_2015_ms_pID_7253432">
    <vt:lpwstr>g52g5kAdjYZG0AqTp9eOwZGnIEfNYHdkwcoc
gNUSEBbNnurIgXdtseqSCu89pOk8nDkf6jt6m54NqHOzbv88P5Q=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1502849293</vt:lpwstr>
  </property>
</Properties>
</file>