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Override PartName="/ppt/slides/slide2.xml" ContentType="application/vnd.openxmlformats-officedocument.presentationml.slide+xml"/>
  <Default Extension="jpg" ContentType="image/jpg"/>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5048" cy="6858000"/>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10404347" y="5527547"/>
            <a:ext cx="955675" cy="999490"/>
          </a:xfrm>
          <a:custGeom>
            <a:avLst/>
            <a:gdLst/>
            <a:ahLst/>
            <a:cxnLst/>
            <a:rect l="l" t="t" r="r" b="b"/>
            <a:pathLst>
              <a:path w="955675" h="999490">
                <a:moveTo>
                  <a:pt x="0" y="998982"/>
                </a:moveTo>
                <a:lnTo>
                  <a:pt x="955548" y="998982"/>
                </a:lnTo>
                <a:lnTo>
                  <a:pt x="955548" y="0"/>
                </a:lnTo>
                <a:lnTo>
                  <a:pt x="0" y="0"/>
                </a:lnTo>
                <a:lnTo>
                  <a:pt x="0" y="998982"/>
                </a:lnTo>
                <a:close/>
              </a:path>
            </a:pathLst>
          </a:custGeom>
          <a:solidFill>
            <a:srgbClr val="FFFFFF"/>
          </a:solidFill>
        </p:spPr>
        <p:txBody>
          <a:bodyPr wrap="square" lIns="0" tIns="0" rIns="0" bIns="0" rtlCol="0"/>
          <a:lstStyle/>
          <a:p/>
        </p:txBody>
      </p:sp>
      <p:sp>
        <p:nvSpPr>
          <p:cNvPr id="2" name="Holder 2"/>
          <p:cNvSpPr>
            <a:spLocks noGrp="1"/>
          </p:cNvSpPr>
          <p:nvPr>
            <p:ph type="ctrTitle"/>
          </p:nvPr>
        </p:nvSpPr>
        <p:spPr>
          <a:xfrm>
            <a:off x="1436369" y="2267203"/>
            <a:ext cx="9325610" cy="1488439"/>
          </a:xfrm>
          <a:prstGeom prst="rect">
            <a:avLst/>
          </a:prstGeom>
        </p:spPr>
        <p:txBody>
          <a:bodyPr wrap="square" lIns="0" tIns="0" rIns="0" bIns="0">
            <a:spAutoFit/>
          </a:bodyPr>
          <a:lstStyle>
            <a:lvl1pPr>
              <a:defRPr sz="4800" b="1" i="0">
                <a:solidFill>
                  <a:schemeClr val="bg1"/>
                </a:solidFill>
                <a:latin typeface="Microsoft JhengHei"/>
                <a:cs typeface="Microsoft JhengHei"/>
              </a:defRPr>
            </a:lvl1pPr>
          </a:lstStyle>
          <a:p/>
        </p:txBody>
      </p:sp>
      <p:sp>
        <p:nvSpPr>
          <p:cNvPr id="3" name="Holder 3"/>
          <p:cNvSpPr>
            <a:spLocks noGrp="1"/>
          </p:cNvSpPr>
          <p:nvPr>
            <p:ph type="subTitle" idx="4"/>
          </p:nvPr>
        </p:nvSpPr>
        <p:spPr>
          <a:xfrm>
            <a:off x="1829752" y="3840480"/>
            <a:ext cx="8538845" cy="17145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1200" b="0" i="0">
                <a:solidFill>
                  <a:schemeClr val="tx1"/>
                </a:solidFill>
                <a:latin typeface="Arial"/>
                <a:cs typeface="Arial"/>
              </a:defRPr>
            </a:lvl1pPr>
          </a:lstStyle>
          <a:p>
            <a:pPr marL="12700">
              <a:lnSpc>
                <a:spcPts val="1425"/>
              </a:lnSpc>
            </a:pPr>
            <a:r>
              <a:rPr dirty="0" spc="-10"/>
              <a:t>HUAWEI </a:t>
            </a:r>
            <a:r>
              <a:rPr dirty="0" spc="-5"/>
              <a:t>TECHNOLOGIES </a:t>
            </a:r>
            <a:r>
              <a:rPr dirty="0"/>
              <a:t>CO.,</a:t>
            </a:r>
            <a:r>
              <a:rPr dirty="0" spc="-25"/>
              <a:t> LTD.</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200" b="0" i="0">
                <a:solidFill>
                  <a:schemeClr val="tx1"/>
                </a:solidFill>
                <a:latin typeface="Microsoft YaHei"/>
                <a:cs typeface="Microsoft YaHei"/>
              </a:defRPr>
            </a:lvl1pPr>
          </a:lstStyle>
          <a:p>
            <a:pPr marL="12700">
              <a:lnSpc>
                <a:spcPct val="100000"/>
              </a:lnSpc>
              <a:spcBef>
                <a:spcPts val="170"/>
              </a:spcBef>
            </a:pPr>
            <a:r>
              <a:rPr dirty="0" spc="-15"/>
              <a:t>Page</a:t>
            </a:r>
            <a:r>
              <a:rPr dirty="0" spc="-70"/>
              <a:t> </a:t>
            </a: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icrosoft YaHei"/>
                <a:cs typeface="Microsoft YaHei"/>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SimSun"/>
                <a:cs typeface="SimSun"/>
              </a:defRPr>
            </a:lvl1pPr>
          </a:lstStyle>
          <a:p/>
        </p:txBody>
      </p:sp>
      <p:sp>
        <p:nvSpPr>
          <p:cNvPr id="4" name="Holder 4"/>
          <p:cNvSpPr>
            <a:spLocks noGrp="1"/>
          </p:cNvSpPr>
          <p:nvPr>
            <p:ph type="ftr" idx="5" sz="quarter"/>
          </p:nvPr>
        </p:nvSpPr>
        <p:spPr/>
        <p:txBody>
          <a:bodyPr lIns="0" tIns="0" rIns="0" bIns="0"/>
          <a:lstStyle>
            <a:lvl1pPr>
              <a:defRPr sz="1200" b="0" i="0">
                <a:solidFill>
                  <a:schemeClr val="tx1"/>
                </a:solidFill>
                <a:latin typeface="Arial"/>
                <a:cs typeface="Arial"/>
              </a:defRPr>
            </a:lvl1pPr>
          </a:lstStyle>
          <a:p>
            <a:pPr marL="12700">
              <a:lnSpc>
                <a:spcPts val="1425"/>
              </a:lnSpc>
            </a:pPr>
            <a:r>
              <a:rPr dirty="0" spc="-10"/>
              <a:t>HUAWEI </a:t>
            </a:r>
            <a:r>
              <a:rPr dirty="0" spc="-5"/>
              <a:t>TECHNOLOGIES </a:t>
            </a:r>
            <a:r>
              <a:rPr dirty="0"/>
              <a:t>CO.,</a:t>
            </a:r>
            <a:r>
              <a:rPr dirty="0" spc="-25"/>
              <a:t> LTD.</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200" b="0" i="0">
                <a:solidFill>
                  <a:schemeClr val="tx1"/>
                </a:solidFill>
                <a:latin typeface="Microsoft YaHei"/>
                <a:cs typeface="Microsoft YaHei"/>
              </a:defRPr>
            </a:lvl1pPr>
          </a:lstStyle>
          <a:p>
            <a:pPr marL="12700">
              <a:lnSpc>
                <a:spcPct val="100000"/>
              </a:lnSpc>
              <a:spcBef>
                <a:spcPts val="170"/>
              </a:spcBef>
            </a:pPr>
            <a:r>
              <a:rPr dirty="0" spc="-15"/>
              <a:t>Page</a:t>
            </a:r>
            <a:r>
              <a:rPr dirty="0" spc="-70"/>
              <a:t> </a:t>
            </a: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224777"/>
            <a:ext cx="12195047" cy="633222"/>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10014204" y="6399276"/>
            <a:ext cx="1748790" cy="312420"/>
          </a:xfrm>
          <a:prstGeom prst="rect">
            <a:avLst/>
          </a:prstGeom>
          <a:blipFill>
            <a:blip r:embed="rId3"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2800" b="0" i="0">
                <a:solidFill>
                  <a:schemeClr val="tx1"/>
                </a:solidFill>
                <a:latin typeface="Microsoft YaHei"/>
                <a:cs typeface="Microsoft YaHei"/>
              </a:defRPr>
            </a:lvl1pPr>
          </a:lstStyle>
          <a:p/>
        </p:txBody>
      </p:sp>
      <p:sp>
        <p:nvSpPr>
          <p:cNvPr id="3" name="Holder 3"/>
          <p:cNvSpPr>
            <a:spLocks noGrp="1"/>
          </p:cNvSpPr>
          <p:nvPr>
            <p:ph idx="2" sz="half"/>
          </p:nvPr>
        </p:nvSpPr>
        <p:spPr>
          <a:xfrm>
            <a:off x="570991" y="1135939"/>
            <a:ext cx="4752340" cy="3683635"/>
          </a:xfrm>
          <a:prstGeom prst="rect">
            <a:avLst/>
          </a:prstGeom>
        </p:spPr>
        <p:txBody>
          <a:bodyPr wrap="square" lIns="0" tIns="0" rIns="0" bIns="0">
            <a:spAutoFit/>
          </a:bodyPr>
          <a:lstStyle>
            <a:lvl1pPr>
              <a:defRPr sz="1600" b="1" i="0">
                <a:solidFill>
                  <a:schemeClr val="tx1"/>
                </a:solidFill>
                <a:latin typeface="Microsoft YaHei"/>
                <a:cs typeface="Microsoft YaHei"/>
              </a:defRPr>
            </a:lvl1pPr>
          </a:lstStyle>
          <a:p/>
        </p:txBody>
      </p:sp>
      <p:sp>
        <p:nvSpPr>
          <p:cNvPr id="4" name="Holder 4"/>
          <p:cNvSpPr>
            <a:spLocks noGrp="1"/>
          </p:cNvSpPr>
          <p:nvPr>
            <p:ph idx="3" sz="half"/>
          </p:nvPr>
        </p:nvSpPr>
        <p:spPr>
          <a:xfrm>
            <a:off x="6282150" y="1577340"/>
            <a:ext cx="5306282"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1200" b="0" i="0">
                <a:solidFill>
                  <a:schemeClr val="tx1"/>
                </a:solidFill>
                <a:latin typeface="Arial"/>
                <a:cs typeface="Arial"/>
              </a:defRPr>
            </a:lvl1pPr>
          </a:lstStyle>
          <a:p>
            <a:pPr marL="12700">
              <a:lnSpc>
                <a:spcPts val="1425"/>
              </a:lnSpc>
            </a:pPr>
            <a:r>
              <a:rPr dirty="0" spc="-10"/>
              <a:t>HUAWEI </a:t>
            </a:r>
            <a:r>
              <a:rPr dirty="0" spc="-5"/>
              <a:t>TECHNOLOGIES </a:t>
            </a:r>
            <a:r>
              <a:rPr dirty="0"/>
              <a:t>CO.,</a:t>
            </a:r>
            <a:r>
              <a:rPr dirty="0" spc="-25"/>
              <a:t> LTD.</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200" b="0" i="0">
                <a:solidFill>
                  <a:schemeClr val="tx1"/>
                </a:solidFill>
                <a:latin typeface="Microsoft YaHei"/>
                <a:cs typeface="Microsoft YaHei"/>
              </a:defRPr>
            </a:lvl1pPr>
          </a:lstStyle>
          <a:p>
            <a:pPr marL="12700">
              <a:lnSpc>
                <a:spcPct val="100000"/>
              </a:lnSpc>
              <a:spcBef>
                <a:spcPts val="170"/>
              </a:spcBef>
            </a:pPr>
            <a:r>
              <a:rPr dirty="0" spc="-15"/>
              <a:t>Page</a:t>
            </a:r>
            <a:r>
              <a:rPr dirty="0" spc="-70"/>
              <a:t> </a:t>
            </a: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224777"/>
            <a:ext cx="12195047" cy="633222"/>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10014204" y="6399276"/>
            <a:ext cx="1748790" cy="312420"/>
          </a:xfrm>
          <a:prstGeom prst="rect">
            <a:avLst/>
          </a:prstGeom>
          <a:blipFill>
            <a:blip r:embed="rId3"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2800" b="0" i="0">
                <a:solidFill>
                  <a:schemeClr val="tx1"/>
                </a:solidFill>
                <a:latin typeface="Microsoft YaHei"/>
                <a:cs typeface="Microsoft YaHei"/>
              </a:defRPr>
            </a:lvl1pPr>
          </a:lstStyle>
          <a:p/>
        </p:txBody>
      </p:sp>
      <p:sp>
        <p:nvSpPr>
          <p:cNvPr id="3" name="Holder 3"/>
          <p:cNvSpPr>
            <a:spLocks noGrp="1"/>
          </p:cNvSpPr>
          <p:nvPr>
            <p:ph type="ftr" idx="5" sz="quarter"/>
          </p:nvPr>
        </p:nvSpPr>
        <p:spPr/>
        <p:txBody>
          <a:bodyPr lIns="0" tIns="0" rIns="0" bIns="0"/>
          <a:lstStyle>
            <a:lvl1pPr>
              <a:defRPr sz="1200" b="0" i="0">
                <a:solidFill>
                  <a:schemeClr val="tx1"/>
                </a:solidFill>
                <a:latin typeface="Arial"/>
                <a:cs typeface="Arial"/>
              </a:defRPr>
            </a:lvl1pPr>
          </a:lstStyle>
          <a:p>
            <a:pPr marL="12700">
              <a:lnSpc>
                <a:spcPts val="1425"/>
              </a:lnSpc>
            </a:pPr>
            <a:r>
              <a:rPr dirty="0" spc="-10"/>
              <a:t>HUAWEI </a:t>
            </a:r>
            <a:r>
              <a:rPr dirty="0" spc="-5"/>
              <a:t>TECHNOLOGIES </a:t>
            </a:r>
            <a:r>
              <a:rPr dirty="0"/>
              <a:t>CO.,</a:t>
            </a:r>
            <a:r>
              <a:rPr dirty="0" spc="-25"/>
              <a:t> LTD.</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200" b="0" i="0">
                <a:solidFill>
                  <a:schemeClr val="tx1"/>
                </a:solidFill>
                <a:latin typeface="Microsoft YaHei"/>
                <a:cs typeface="Microsoft YaHei"/>
              </a:defRPr>
            </a:lvl1pPr>
          </a:lstStyle>
          <a:p>
            <a:pPr marL="12700">
              <a:lnSpc>
                <a:spcPct val="100000"/>
              </a:lnSpc>
              <a:spcBef>
                <a:spcPts val="170"/>
              </a:spcBef>
            </a:pPr>
            <a:r>
              <a:rPr dirty="0" spc="-15"/>
              <a:t>Page</a:t>
            </a:r>
            <a:r>
              <a:rPr dirty="0" spc="-70"/>
              <a:t> </a:t>
            </a: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1200" b="0" i="0">
                <a:solidFill>
                  <a:schemeClr val="tx1"/>
                </a:solidFill>
                <a:latin typeface="Arial"/>
                <a:cs typeface="Arial"/>
              </a:defRPr>
            </a:lvl1pPr>
          </a:lstStyle>
          <a:p>
            <a:pPr marL="12700">
              <a:lnSpc>
                <a:spcPts val="1425"/>
              </a:lnSpc>
            </a:pPr>
            <a:r>
              <a:rPr dirty="0" spc="-10"/>
              <a:t>HUAWEI </a:t>
            </a:r>
            <a:r>
              <a:rPr dirty="0" spc="-5"/>
              <a:t>TECHNOLOGIES </a:t>
            </a:r>
            <a:r>
              <a:rPr dirty="0"/>
              <a:t>CO.,</a:t>
            </a:r>
            <a:r>
              <a:rPr dirty="0" spc="-25"/>
              <a:t> LTD.</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200" b="0" i="0">
                <a:solidFill>
                  <a:schemeClr val="tx1"/>
                </a:solidFill>
                <a:latin typeface="Microsoft YaHei"/>
                <a:cs typeface="Microsoft YaHei"/>
              </a:defRPr>
            </a:lvl1pPr>
          </a:lstStyle>
          <a:p>
            <a:pPr marL="12700">
              <a:lnSpc>
                <a:spcPct val="100000"/>
              </a:lnSpc>
              <a:spcBef>
                <a:spcPts val="170"/>
              </a:spcBef>
            </a:pPr>
            <a:r>
              <a:rPr dirty="0" spc="-15"/>
              <a:t>Page</a:t>
            </a:r>
            <a:r>
              <a:rPr dirty="0" spc="-70"/>
              <a:t> </a:t>
            </a: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224777"/>
            <a:ext cx="12195047" cy="633222"/>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3777742" y="1668272"/>
            <a:ext cx="4642865" cy="452755"/>
          </a:xfrm>
          <a:prstGeom prst="rect">
            <a:avLst/>
          </a:prstGeom>
        </p:spPr>
        <p:txBody>
          <a:bodyPr wrap="square" lIns="0" tIns="0" rIns="0" bIns="0">
            <a:spAutoFit/>
          </a:bodyPr>
          <a:lstStyle>
            <a:lvl1pPr>
              <a:defRPr sz="2800" b="0" i="0">
                <a:solidFill>
                  <a:schemeClr val="tx1"/>
                </a:solidFill>
                <a:latin typeface="Microsoft YaHei"/>
                <a:cs typeface="Microsoft YaHei"/>
              </a:defRPr>
            </a:lvl1pPr>
          </a:lstStyle>
          <a:p/>
        </p:txBody>
      </p:sp>
      <p:sp>
        <p:nvSpPr>
          <p:cNvPr id="3" name="Holder 3"/>
          <p:cNvSpPr>
            <a:spLocks noGrp="1"/>
          </p:cNvSpPr>
          <p:nvPr>
            <p:ph type="body" idx="1"/>
          </p:nvPr>
        </p:nvSpPr>
        <p:spPr>
          <a:xfrm>
            <a:off x="718947" y="1274439"/>
            <a:ext cx="10760455" cy="3482340"/>
          </a:xfrm>
          <a:prstGeom prst="rect">
            <a:avLst/>
          </a:prstGeom>
        </p:spPr>
        <p:txBody>
          <a:bodyPr wrap="square" lIns="0" tIns="0" rIns="0" bIns="0">
            <a:spAutoFit/>
          </a:bodyPr>
          <a:lstStyle>
            <a:lvl1pPr>
              <a:defRPr sz="1800" b="0" i="0">
                <a:solidFill>
                  <a:schemeClr val="tx1"/>
                </a:solidFill>
                <a:latin typeface="SimSun"/>
                <a:cs typeface="SimSun"/>
              </a:defRPr>
            </a:lvl1pPr>
          </a:lstStyle>
          <a:p/>
        </p:txBody>
      </p:sp>
      <p:sp>
        <p:nvSpPr>
          <p:cNvPr id="4" name="Holder 4"/>
          <p:cNvSpPr>
            <a:spLocks noGrp="1"/>
          </p:cNvSpPr>
          <p:nvPr>
            <p:ph type="ftr" idx="5" sz="quarter"/>
          </p:nvPr>
        </p:nvSpPr>
        <p:spPr>
          <a:xfrm>
            <a:off x="937767" y="6476704"/>
            <a:ext cx="2598420" cy="196215"/>
          </a:xfrm>
          <a:prstGeom prst="rect">
            <a:avLst/>
          </a:prstGeom>
        </p:spPr>
        <p:txBody>
          <a:bodyPr wrap="square" lIns="0" tIns="0" rIns="0" bIns="0">
            <a:spAutoFit/>
          </a:bodyPr>
          <a:lstStyle>
            <a:lvl1pPr>
              <a:defRPr sz="1200" b="0" i="0">
                <a:solidFill>
                  <a:schemeClr val="tx1"/>
                </a:solidFill>
                <a:latin typeface="Arial"/>
                <a:cs typeface="Arial"/>
              </a:defRPr>
            </a:lvl1pPr>
          </a:lstStyle>
          <a:p>
            <a:pPr marL="12700">
              <a:lnSpc>
                <a:spcPts val="1425"/>
              </a:lnSpc>
            </a:pPr>
            <a:r>
              <a:rPr dirty="0" spc="-10"/>
              <a:t>HUAWEI </a:t>
            </a:r>
            <a:r>
              <a:rPr dirty="0" spc="-5"/>
              <a:t>TECHNOLOGIES </a:t>
            </a:r>
            <a:r>
              <a:rPr dirty="0"/>
              <a:t>CO.,</a:t>
            </a:r>
            <a:r>
              <a:rPr dirty="0" spc="-25"/>
              <a:t> LTD.</a:t>
            </a:r>
          </a:p>
        </p:txBody>
      </p:sp>
      <p:sp>
        <p:nvSpPr>
          <p:cNvPr id="5" name="Holder 5"/>
          <p:cNvSpPr>
            <a:spLocks noGrp="1"/>
          </p:cNvSpPr>
          <p:nvPr>
            <p:ph type="dt" idx="6" sz="half"/>
          </p:nvPr>
        </p:nvSpPr>
        <p:spPr>
          <a:xfrm>
            <a:off x="609917" y="6377940"/>
            <a:ext cx="28056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471407" y="6219224"/>
            <a:ext cx="615950" cy="226695"/>
          </a:xfrm>
          <a:prstGeom prst="rect">
            <a:avLst/>
          </a:prstGeom>
        </p:spPr>
        <p:txBody>
          <a:bodyPr wrap="square" lIns="0" tIns="0" rIns="0" bIns="0">
            <a:spAutoFit/>
          </a:bodyPr>
          <a:lstStyle>
            <a:lvl1pPr>
              <a:defRPr sz="1200" b="0" i="0">
                <a:solidFill>
                  <a:schemeClr val="tx1"/>
                </a:solidFill>
                <a:latin typeface="Microsoft YaHei"/>
                <a:cs typeface="Microsoft YaHei"/>
              </a:defRPr>
            </a:lvl1pPr>
          </a:lstStyle>
          <a:p>
            <a:pPr marL="12700">
              <a:lnSpc>
                <a:spcPct val="100000"/>
              </a:lnSpc>
              <a:spcBef>
                <a:spcPts val="170"/>
              </a:spcBef>
            </a:pPr>
            <a:r>
              <a:rPr dirty="0" spc="-15"/>
              <a:t>Page</a:t>
            </a:r>
            <a:r>
              <a:rPr dirty="0" spc="-70"/>
              <a:t> </a:t>
            </a: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image" Target="../media/image45.png"/><Relationship Id="rId10" Type="http://schemas.openxmlformats.org/officeDocument/2006/relationships/image" Target="../media/image46.png"/><Relationship Id="rId11" Type="http://schemas.openxmlformats.org/officeDocument/2006/relationships/image" Target="../media/image47.png"/><Relationship Id="rId12" Type="http://schemas.openxmlformats.org/officeDocument/2006/relationships/image" Target="../media/image48.png"/><Relationship Id="rId13"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 Id="rId3" Type="http://schemas.openxmlformats.org/officeDocument/2006/relationships/image" Target="../media/image5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57.jp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 Id="rId3" Type="http://schemas.openxmlformats.org/officeDocument/2006/relationships/image" Target="../media/image6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image" Target="../media/image66.jpg"/><Relationship Id="rId5" Type="http://schemas.openxmlformats.org/officeDocument/2006/relationships/image" Target="../media/image6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3600" y="6214364"/>
            <a:ext cx="3026410" cy="238760"/>
          </a:xfrm>
          <a:prstGeom prst="rect">
            <a:avLst/>
          </a:prstGeom>
        </p:spPr>
        <p:txBody>
          <a:bodyPr wrap="square" lIns="0" tIns="12065" rIns="0" bIns="0" rtlCol="0" vert="horz">
            <a:spAutoFit/>
          </a:bodyPr>
          <a:lstStyle/>
          <a:p>
            <a:pPr marL="12700">
              <a:lnSpc>
                <a:spcPct val="100000"/>
              </a:lnSpc>
              <a:spcBef>
                <a:spcPts val="95"/>
              </a:spcBef>
            </a:pPr>
            <a:r>
              <a:rPr dirty="0" sz="1400" spc="-15">
                <a:latin typeface="Arial"/>
                <a:cs typeface="Arial"/>
              </a:rPr>
              <a:t>HUAWEI </a:t>
            </a:r>
            <a:r>
              <a:rPr dirty="0" sz="1400" spc="-5">
                <a:latin typeface="Arial"/>
                <a:cs typeface="Arial"/>
              </a:rPr>
              <a:t>TECHNOLOGIES CO.,</a:t>
            </a:r>
            <a:r>
              <a:rPr dirty="0" sz="1400" spc="10">
                <a:latin typeface="Arial"/>
                <a:cs typeface="Arial"/>
              </a:rPr>
              <a:t> </a:t>
            </a:r>
            <a:r>
              <a:rPr dirty="0" sz="1400" spc="-30">
                <a:latin typeface="Arial"/>
                <a:cs typeface="Arial"/>
              </a:rPr>
              <a:t>LTD.</a:t>
            </a:r>
            <a:endParaRPr sz="1400">
              <a:latin typeface="Arial"/>
              <a:cs typeface="Arial"/>
            </a:endParaRPr>
          </a:p>
        </p:txBody>
      </p:sp>
      <p:sp>
        <p:nvSpPr>
          <p:cNvPr id="3" name="object 3"/>
          <p:cNvSpPr/>
          <p:nvPr/>
        </p:nvSpPr>
        <p:spPr>
          <a:xfrm>
            <a:off x="10610850" y="5697473"/>
            <a:ext cx="706374" cy="704849"/>
          </a:xfrm>
          <a:prstGeom prst="rect">
            <a:avLst/>
          </a:prstGeom>
          <a:blipFill>
            <a:blip r:embed="rId2" cstate="print"/>
            <a:stretch>
              <a:fillRect/>
            </a:stretch>
          </a:blipFill>
        </p:spPr>
        <p:txBody>
          <a:bodyPr wrap="square" lIns="0" tIns="0" rIns="0" bIns="0" rtlCol="0"/>
          <a:lstStyle/>
          <a:p/>
        </p:txBody>
      </p:sp>
      <p:sp>
        <p:nvSpPr>
          <p:cNvPr id="4" name="object 4"/>
          <p:cNvSpPr txBox="1">
            <a:spLocks noGrp="1"/>
          </p:cNvSpPr>
          <p:nvPr>
            <p:ph type="ctrTitle"/>
          </p:nvPr>
        </p:nvSpPr>
        <p:spPr>
          <a:prstGeom prst="rect"/>
        </p:spPr>
        <p:txBody>
          <a:bodyPr wrap="square" lIns="0" tIns="12700" rIns="0" bIns="0" rtlCol="0" vert="horz">
            <a:spAutoFit/>
          </a:bodyPr>
          <a:lstStyle/>
          <a:p>
            <a:pPr marL="288290">
              <a:lnSpc>
                <a:spcPct val="100000"/>
              </a:lnSpc>
              <a:spcBef>
                <a:spcPts val="100"/>
              </a:spcBef>
            </a:pPr>
            <a:r>
              <a:rPr dirty="0" spc="10"/>
              <a:t>敏捷开发：从宣言到实践</a:t>
            </a:r>
          </a:p>
          <a:p>
            <a:pPr marL="288290">
              <a:lnSpc>
                <a:spcPct val="100000"/>
              </a:lnSpc>
            </a:pPr>
            <a:r>
              <a:rPr dirty="0">
                <a:latin typeface="Arial"/>
                <a:cs typeface="Arial"/>
              </a:rPr>
              <a:t>——</a:t>
            </a:r>
            <a:r>
              <a:rPr dirty="0" spc="0"/>
              <a:t>如何</a:t>
            </a:r>
            <a:r>
              <a:rPr dirty="0" spc="25"/>
              <a:t>用</a:t>
            </a:r>
            <a:r>
              <a:rPr dirty="0">
                <a:latin typeface="Arial"/>
                <a:cs typeface="Arial"/>
              </a:rPr>
              <a:t>DevCloud</a:t>
            </a:r>
            <a:r>
              <a:rPr dirty="0" spc="10"/>
              <a:t>实</a:t>
            </a:r>
            <a:r>
              <a:rPr dirty="0" spc="5"/>
              <a:t>践</a:t>
            </a:r>
            <a:r>
              <a:rPr dirty="0" spc="-5">
                <a:latin typeface="Arial"/>
                <a:cs typeface="Arial"/>
              </a:rPr>
              <a:t>Scrum</a:t>
            </a:r>
          </a:p>
        </p:txBody>
      </p:sp>
      <p:sp>
        <p:nvSpPr>
          <p:cNvPr id="5" name="object 5"/>
          <p:cNvSpPr txBox="1"/>
          <p:nvPr/>
        </p:nvSpPr>
        <p:spPr>
          <a:xfrm>
            <a:off x="3880865" y="4107179"/>
            <a:ext cx="3940175" cy="452755"/>
          </a:xfrm>
          <a:prstGeom prst="rect">
            <a:avLst/>
          </a:prstGeom>
        </p:spPr>
        <p:txBody>
          <a:bodyPr wrap="square" lIns="0" tIns="12700" rIns="0" bIns="0" rtlCol="0" vert="horz">
            <a:spAutoFit/>
          </a:bodyPr>
          <a:lstStyle/>
          <a:p>
            <a:pPr marL="12700">
              <a:lnSpc>
                <a:spcPct val="100000"/>
              </a:lnSpc>
              <a:spcBef>
                <a:spcPts val="100"/>
              </a:spcBef>
            </a:pPr>
            <a:r>
              <a:rPr dirty="0" sz="2800" b="1">
                <a:solidFill>
                  <a:srgbClr val="FFFFFF"/>
                </a:solidFill>
                <a:latin typeface="Microsoft YaHei"/>
                <a:cs typeface="Microsoft YaHei"/>
              </a:rPr>
              <a:t>华为大连软件云创新中心</a:t>
            </a:r>
            <a:endParaRPr sz="2800">
              <a:latin typeface="Microsoft YaHei"/>
              <a:cs typeface="Microsoft YaHei"/>
            </a:endParaRPr>
          </a:p>
        </p:txBody>
      </p:sp>
      <p:sp>
        <p:nvSpPr>
          <p:cNvPr id="6" name="object 6"/>
          <p:cNvSpPr txBox="1"/>
          <p:nvPr/>
        </p:nvSpPr>
        <p:spPr>
          <a:xfrm>
            <a:off x="9497568" y="728217"/>
            <a:ext cx="1922780"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Microsoft YaHei"/>
                <a:cs typeface="Microsoft YaHei"/>
              </a:rPr>
              <a:t>云智软件</a:t>
            </a:r>
            <a:r>
              <a:rPr dirty="0" sz="1800" spc="-85" b="1">
                <a:latin typeface="Microsoft YaHei"/>
                <a:cs typeface="Microsoft YaHei"/>
              </a:rPr>
              <a:t> </a:t>
            </a:r>
            <a:r>
              <a:rPr dirty="0" sz="1800" b="1">
                <a:latin typeface="Microsoft YaHei"/>
                <a:cs typeface="Microsoft YaHei"/>
              </a:rPr>
              <a:t>众享未来</a:t>
            </a:r>
            <a:endParaRPr sz="1800">
              <a:latin typeface="Microsoft YaHei"/>
              <a:cs typeface="Microsoft YaHei"/>
            </a:endParaRPr>
          </a:p>
        </p:txBody>
      </p:sp>
      <p:sp>
        <p:nvSpPr>
          <p:cNvPr id="7" name="object 7"/>
          <p:cNvSpPr/>
          <p:nvPr/>
        </p:nvSpPr>
        <p:spPr>
          <a:xfrm>
            <a:off x="409194" y="188976"/>
            <a:ext cx="4067555" cy="740663"/>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712469" y="393192"/>
            <a:ext cx="2191385"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rPr>
              <a:t>Scrum</a:t>
            </a:r>
            <a:r>
              <a:rPr dirty="0" sz="3400">
                <a:solidFill>
                  <a:srgbClr val="990000"/>
                </a:solidFill>
              </a:rPr>
              <a:t>框架</a:t>
            </a:r>
            <a:endParaRPr sz="3400"/>
          </a:p>
        </p:txBody>
      </p:sp>
      <p:sp>
        <p:nvSpPr>
          <p:cNvPr id="4" name="object 4"/>
          <p:cNvSpPr/>
          <p:nvPr/>
        </p:nvSpPr>
        <p:spPr>
          <a:xfrm>
            <a:off x="543305" y="1038605"/>
            <a:ext cx="4693920" cy="1578102"/>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592455" y="1064894"/>
            <a:ext cx="4602480" cy="1487170"/>
          </a:xfrm>
          <a:custGeom>
            <a:avLst/>
            <a:gdLst/>
            <a:ahLst/>
            <a:cxnLst/>
            <a:rect l="l" t="t" r="r" b="b"/>
            <a:pathLst>
              <a:path w="4602480" h="1487170">
                <a:moveTo>
                  <a:pt x="0" y="247776"/>
                </a:moveTo>
                <a:lnTo>
                  <a:pt x="5033" y="197859"/>
                </a:lnTo>
                <a:lnTo>
                  <a:pt x="19471" y="151358"/>
                </a:lnTo>
                <a:lnTo>
                  <a:pt x="42316" y="109270"/>
                </a:lnTo>
                <a:lnTo>
                  <a:pt x="72572" y="72596"/>
                </a:lnTo>
                <a:lnTo>
                  <a:pt x="109242" y="42333"/>
                </a:lnTo>
                <a:lnTo>
                  <a:pt x="151331" y="19480"/>
                </a:lnTo>
                <a:lnTo>
                  <a:pt x="197841" y="5036"/>
                </a:lnTo>
                <a:lnTo>
                  <a:pt x="247777" y="0"/>
                </a:lnTo>
                <a:lnTo>
                  <a:pt x="4354703" y="0"/>
                </a:lnTo>
                <a:lnTo>
                  <a:pt x="4404620" y="5036"/>
                </a:lnTo>
                <a:lnTo>
                  <a:pt x="4451121" y="19480"/>
                </a:lnTo>
                <a:lnTo>
                  <a:pt x="4493209" y="42333"/>
                </a:lnTo>
                <a:lnTo>
                  <a:pt x="4529883" y="72596"/>
                </a:lnTo>
                <a:lnTo>
                  <a:pt x="4560146" y="109270"/>
                </a:lnTo>
                <a:lnTo>
                  <a:pt x="4582999" y="151358"/>
                </a:lnTo>
                <a:lnTo>
                  <a:pt x="4597443" y="197859"/>
                </a:lnTo>
                <a:lnTo>
                  <a:pt x="4602480" y="247776"/>
                </a:lnTo>
                <a:lnTo>
                  <a:pt x="4602480" y="1238885"/>
                </a:lnTo>
                <a:lnTo>
                  <a:pt x="4597443" y="1288802"/>
                </a:lnTo>
                <a:lnTo>
                  <a:pt x="4582999" y="1335303"/>
                </a:lnTo>
                <a:lnTo>
                  <a:pt x="4560146" y="1377391"/>
                </a:lnTo>
                <a:lnTo>
                  <a:pt x="4529883" y="1414065"/>
                </a:lnTo>
                <a:lnTo>
                  <a:pt x="4493209" y="1444328"/>
                </a:lnTo>
                <a:lnTo>
                  <a:pt x="4451121" y="1467181"/>
                </a:lnTo>
                <a:lnTo>
                  <a:pt x="4404620" y="1481625"/>
                </a:lnTo>
                <a:lnTo>
                  <a:pt x="4354703" y="1486661"/>
                </a:lnTo>
                <a:lnTo>
                  <a:pt x="247777" y="1486661"/>
                </a:lnTo>
                <a:lnTo>
                  <a:pt x="197841" y="1481625"/>
                </a:lnTo>
                <a:lnTo>
                  <a:pt x="151331" y="1467181"/>
                </a:lnTo>
                <a:lnTo>
                  <a:pt x="109242" y="1444328"/>
                </a:lnTo>
                <a:lnTo>
                  <a:pt x="72572" y="1414065"/>
                </a:lnTo>
                <a:lnTo>
                  <a:pt x="42316" y="1377391"/>
                </a:lnTo>
                <a:lnTo>
                  <a:pt x="19471" y="1335303"/>
                </a:lnTo>
                <a:lnTo>
                  <a:pt x="5033" y="1288802"/>
                </a:lnTo>
                <a:lnTo>
                  <a:pt x="0" y="1238885"/>
                </a:lnTo>
                <a:lnTo>
                  <a:pt x="0" y="247776"/>
                </a:lnTo>
                <a:close/>
              </a:path>
            </a:pathLst>
          </a:custGeom>
          <a:ln w="16002">
            <a:solidFill>
              <a:srgbClr val="FFCC99"/>
            </a:solidFill>
          </a:ln>
        </p:spPr>
        <p:txBody>
          <a:bodyPr wrap="square" lIns="0" tIns="0" rIns="0" bIns="0" rtlCol="0"/>
          <a:lstStyle/>
          <a:p/>
        </p:txBody>
      </p:sp>
      <p:sp>
        <p:nvSpPr>
          <p:cNvPr id="6" name="object 6"/>
          <p:cNvSpPr/>
          <p:nvPr/>
        </p:nvSpPr>
        <p:spPr>
          <a:xfrm>
            <a:off x="543305" y="2731770"/>
            <a:ext cx="4693920" cy="1831847"/>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592455" y="2758058"/>
            <a:ext cx="4602480" cy="1740535"/>
          </a:xfrm>
          <a:custGeom>
            <a:avLst/>
            <a:gdLst/>
            <a:ahLst/>
            <a:cxnLst/>
            <a:rect l="l" t="t" r="r" b="b"/>
            <a:pathLst>
              <a:path w="4602480" h="1740535">
                <a:moveTo>
                  <a:pt x="0" y="290067"/>
                </a:moveTo>
                <a:lnTo>
                  <a:pt x="3796" y="243030"/>
                </a:lnTo>
                <a:lnTo>
                  <a:pt x="14788" y="198404"/>
                </a:lnTo>
                <a:lnTo>
                  <a:pt x="32377" y="156788"/>
                </a:lnTo>
                <a:lnTo>
                  <a:pt x="55966" y="118780"/>
                </a:lnTo>
                <a:lnTo>
                  <a:pt x="84959" y="84978"/>
                </a:lnTo>
                <a:lnTo>
                  <a:pt x="118758" y="55981"/>
                </a:lnTo>
                <a:lnTo>
                  <a:pt x="156766" y="32386"/>
                </a:lnTo>
                <a:lnTo>
                  <a:pt x="198384" y="14792"/>
                </a:lnTo>
                <a:lnTo>
                  <a:pt x="243018" y="3797"/>
                </a:lnTo>
                <a:lnTo>
                  <a:pt x="290068" y="0"/>
                </a:lnTo>
                <a:lnTo>
                  <a:pt x="4312412" y="0"/>
                </a:lnTo>
                <a:lnTo>
                  <a:pt x="4359449" y="3797"/>
                </a:lnTo>
                <a:lnTo>
                  <a:pt x="4404075" y="14792"/>
                </a:lnTo>
                <a:lnTo>
                  <a:pt x="4445691" y="32386"/>
                </a:lnTo>
                <a:lnTo>
                  <a:pt x="4483699" y="55981"/>
                </a:lnTo>
                <a:lnTo>
                  <a:pt x="4517501" y="84978"/>
                </a:lnTo>
                <a:lnTo>
                  <a:pt x="4546498" y="118780"/>
                </a:lnTo>
                <a:lnTo>
                  <a:pt x="4570093" y="156788"/>
                </a:lnTo>
                <a:lnTo>
                  <a:pt x="4587687" y="198404"/>
                </a:lnTo>
                <a:lnTo>
                  <a:pt x="4598682" y="243030"/>
                </a:lnTo>
                <a:lnTo>
                  <a:pt x="4602480" y="290067"/>
                </a:lnTo>
                <a:lnTo>
                  <a:pt x="4602480" y="1450339"/>
                </a:lnTo>
                <a:lnTo>
                  <a:pt x="4598682" y="1497377"/>
                </a:lnTo>
                <a:lnTo>
                  <a:pt x="4587687" y="1542003"/>
                </a:lnTo>
                <a:lnTo>
                  <a:pt x="4570093" y="1583619"/>
                </a:lnTo>
                <a:lnTo>
                  <a:pt x="4546498" y="1621627"/>
                </a:lnTo>
                <a:lnTo>
                  <a:pt x="4517501" y="1655429"/>
                </a:lnTo>
                <a:lnTo>
                  <a:pt x="4483699" y="1684426"/>
                </a:lnTo>
                <a:lnTo>
                  <a:pt x="4445691" y="1708021"/>
                </a:lnTo>
                <a:lnTo>
                  <a:pt x="4404075" y="1725615"/>
                </a:lnTo>
                <a:lnTo>
                  <a:pt x="4359449" y="1736610"/>
                </a:lnTo>
                <a:lnTo>
                  <a:pt x="4312412" y="1740407"/>
                </a:lnTo>
                <a:lnTo>
                  <a:pt x="290068" y="1740407"/>
                </a:lnTo>
                <a:lnTo>
                  <a:pt x="243018" y="1736610"/>
                </a:lnTo>
                <a:lnTo>
                  <a:pt x="198384" y="1725615"/>
                </a:lnTo>
                <a:lnTo>
                  <a:pt x="156766" y="1708021"/>
                </a:lnTo>
                <a:lnTo>
                  <a:pt x="118758" y="1684426"/>
                </a:lnTo>
                <a:lnTo>
                  <a:pt x="84959" y="1655429"/>
                </a:lnTo>
                <a:lnTo>
                  <a:pt x="55966" y="1621627"/>
                </a:lnTo>
                <a:lnTo>
                  <a:pt x="32377" y="1583619"/>
                </a:lnTo>
                <a:lnTo>
                  <a:pt x="14788" y="1542003"/>
                </a:lnTo>
                <a:lnTo>
                  <a:pt x="3796" y="1497377"/>
                </a:lnTo>
                <a:lnTo>
                  <a:pt x="0" y="1450339"/>
                </a:lnTo>
                <a:lnTo>
                  <a:pt x="0" y="290067"/>
                </a:lnTo>
                <a:close/>
              </a:path>
            </a:pathLst>
          </a:custGeom>
          <a:ln w="16001">
            <a:solidFill>
              <a:srgbClr val="FFCC99"/>
            </a:solidFill>
          </a:ln>
        </p:spPr>
        <p:txBody>
          <a:bodyPr wrap="square" lIns="0" tIns="0" rIns="0" bIns="0" rtlCol="0"/>
          <a:lstStyle/>
          <a:p/>
        </p:txBody>
      </p:sp>
      <p:sp>
        <p:nvSpPr>
          <p:cNvPr id="8" name="object 8"/>
          <p:cNvSpPr/>
          <p:nvPr/>
        </p:nvSpPr>
        <p:spPr>
          <a:xfrm>
            <a:off x="559308" y="4641316"/>
            <a:ext cx="4679442" cy="1534668"/>
          </a:xfrm>
          <a:prstGeom prst="rect">
            <a:avLst/>
          </a:prstGeom>
          <a:blipFill>
            <a:blip r:embed="rId5" cstate="print"/>
            <a:stretch>
              <a:fillRect/>
            </a:stretch>
          </a:blipFill>
        </p:spPr>
        <p:txBody>
          <a:bodyPr wrap="square" lIns="0" tIns="0" rIns="0" bIns="0" rtlCol="0"/>
          <a:lstStyle/>
          <a:p/>
        </p:txBody>
      </p:sp>
      <p:sp>
        <p:nvSpPr>
          <p:cNvPr id="9" name="object 9"/>
          <p:cNvSpPr/>
          <p:nvPr/>
        </p:nvSpPr>
        <p:spPr>
          <a:xfrm>
            <a:off x="609980" y="4669154"/>
            <a:ext cx="4585335" cy="1440180"/>
          </a:xfrm>
          <a:custGeom>
            <a:avLst/>
            <a:gdLst/>
            <a:ahLst/>
            <a:cxnLst/>
            <a:rect l="l" t="t" r="r" b="b"/>
            <a:pathLst>
              <a:path w="4585335" h="1440179">
                <a:moveTo>
                  <a:pt x="0" y="240030"/>
                </a:moveTo>
                <a:lnTo>
                  <a:pt x="4876" y="191648"/>
                </a:lnTo>
                <a:lnTo>
                  <a:pt x="18863" y="146589"/>
                </a:lnTo>
                <a:lnTo>
                  <a:pt x="40993" y="105816"/>
                </a:lnTo>
                <a:lnTo>
                  <a:pt x="70304" y="70294"/>
                </a:lnTo>
                <a:lnTo>
                  <a:pt x="105827" y="40987"/>
                </a:lnTo>
                <a:lnTo>
                  <a:pt x="146600" y="18859"/>
                </a:lnTo>
                <a:lnTo>
                  <a:pt x="191656" y="4875"/>
                </a:lnTo>
                <a:lnTo>
                  <a:pt x="240029" y="0"/>
                </a:lnTo>
                <a:lnTo>
                  <a:pt x="4344924" y="0"/>
                </a:lnTo>
                <a:lnTo>
                  <a:pt x="4393305" y="4875"/>
                </a:lnTo>
                <a:lnTo>
                  <a:pt x="4438364" y="18859"/>
                </a:lnTo>
                <a:lnTo>
                  <a:pt x="4479137" y="40987"/>
                </a:lnTo>
                <a:lnTo>
                  <a:pt x="4514659" y="70294"/>
                </a:lnTo>
                <a:lnTo>
                  <a:pt x="4543966" y="105816"/>
                </a:lnTo>
                <a:lnTo>
                  <a:pt x="4566094" y="146589"/>
                </a:lnTo>
                <a:lnTo>
                  <a:pt x="4580078" y="191648"/>
                </a:lnTo>
                <a:lnTo>
                  <a:pt x="4584954" y="240030"/>
                </a:lnTo>
                <a:lnTo>
                  <a:pt x="4584954" y="1200150"/>
                </a:lnTo>
                <a:lnTo>
                  <a:pt x="4580078" y="1248523"/>
                </a:lnTo>
                <a:lnTo>
                  <a:pt x="4566094" y="1293579"/>
                </a:lnTo>
                <a:lnTo>
                  <a:pt x="4543966" y="1334352"/>
                </a:lnTo>
                <a:lnTo>
                  <a:pt x="4514659" y="1369875"/>
                </a:lnTo>
                <a:lnTo>
                  <a:pt x="4479137" y="1399186"/>
                </a:lnTo>
                <a:lnTo>
                  <a:pt x="4438364" y="1421316"/>
                </a:lnTo>
                <a:lnTo>
                  <a:pt x="4393305" y="1435303"/>
                </a:lnTo>
                <a:lnTo>
                  <a:pt x="4344924" y="1440180"/>
                </a:lnTo>
                <a:lnTo>
                  <a:pt x="240029" y="1440180"/>
                </a:lnTo>
                <a:lnTo>
                  <a:pt x="191656" y="1435303"/>
                </a:lnTo>
                <a:lnTo>
                  <a:pt x="146600" y="1421316"/>
                </a:lnTo>
                <a:lnTo>
                  <a:pt x="105827" y="1399186"/>
                </a:lnTo>
                <a:lnTo>
                  <a:pt x="70304" y="1369875"/>
                </a:lnTo>
                <a:lnTo>
                  <a:pt x="40993" y="1334352"/>
                </a:lnTo>
                <a:lnTo>
                  <a:pt x="18863" y="1293579"/>
                </a:lnTo>
                <a:lnTo>
                  <a:pt x="4876" y="1248523"/>
                </a:lnTo>
                <a:lnTo>
                  <a:pt x="0" y="1200150"/>
                </a:lnTo>
                <a:lnTo>
                  <a:pt x="0" y="240030"/>
                </a:lnTo>
                <a:close/>
              </a:path>
            </a:pathLst>
          </a:custGeom>
          <a:ln w="19050">
            <a:solidFill>
              <a:srgbClr val="FFCC99"/>
            </a:solidFill>
          </a:ln>
        </p:spPr>
        <p:txBody>
          <a:bodyPr wrap="square" lIns="0" tIns="0" rIns="0" bIns="0" rtlCol="0"/>
          <a:lstStyle/>
          <a:p/>
        </p:txBody>
      </p:sp>
      <p:sp>
        <p:nvSpPr>
          <p:cNvPr id="10" name="object 10"/>
          <p:cNvSpPr/>
          <p:nvPr/>
        </p:nvSpPr>
        <p:spPr>
          <a:xfrm>
            <a:off x="550926" y="1046175"/>
            <a:ext cx="2239518" cy="564692"/>
          </a:xfrm>
          <a:prstGeom prst="rect">
            <a:avLst/>
          </a:prstGeom>
          <a:blipFill>
            <a:blip r:embed="rId6" cstate="print"/>
            <a:stretch>
              <a:fillRect/>
            </a:stretch>
          </a:blipFill>
        </p:spPr>
        <p:txBody>
          <a:bodyPr wrap="square" lIns="0" tIns="0" rIns="0" bIns="0" rtlCol="0"/>
          <a:lstStyle/>
          <a:p/>
        </p:txBody>
      </p:sp>
      <p:sp>
        <p:nvSpPr>
          <p:cNvPr id="11" name="object 11"/>
          <p:cNvSpPr/>
          <p:nvPr/>
        </p:nvSpPr>
        <p:spPr>
          <a:xfrm>
            <a:off x="592073" y="1064513"/>
            <a:ext cx="2164080" cy="489584"/>
          </a:xfrm>
          <a:custGeom>
            <a:avLst/>
            <a:gdLst/>
            <a:ahLst/>
            <a:cxnLst/>
            <a:rect l="l" t="t" r="r" b="b"/>
            <a:pathLst>
              <a:path w="2164080" h="489584">
                <a:moveTo>
                  <a:pt x="2082545" y="0"/>
                </a:moveTo>
                <a:lnTo>
                  <a:pt x="81534" y="0"/>
                </a:lnTo>
                <a:lnTo>
                  <a:pt x="49795" y="6399"/>
                </a:lnTo>
                <a:lnTo>
                  <a:pt x="23879" y="23860"/>
                </a:lnTo>
                <a:lnTo>
                  <a:pt x="6406" y="49774"/>
                </a:lnTo>
                <a:lnTo>
                  <a:pt x="0" y="81534"/>
                </a:lnTo>
                <a:lnTo>
                  <a:pt x="0" y="407670"/>
                </a:lnTo>
                <a:lnTo>
                  <a:pt x="6406" y="439429"/>
                </a:lnTo>
                <a:lnTo>
                  <a:pt x="23879" y="465343"/>
                </a:lnTo>
                <a:lnTo>
                  <a:pt x="49795" y="482804"/>
                </a:lnTo>
                <a:lnTo>
                  <a:pt x="81534" y="489204"/>
                </a:lnTo>
                <a:lnTo>
                  <a:pt x="2082545" y="489204"/>
                </a:lnTo>
                <a:lnTo>
                  <a:pt x="2114305" y="482804"/>
                </a:lnTo>
                <a:lnTo>
                  <a:pt x="2140219" y="465343"/>
                </a:lnTo>
                <a:lnTo>
                  <a:pt x="2157680" y="439429"/>
                </a:lnTo>
                <a:lnTo>
                  <a:pt x="2164080" y="407670"/>
                </a:lnTo>
                <a:lnTo>
                  <a:pt x="2164080" y="81534"/>
                </a:lnTo>
                <a:lnTo>
                  <a:pt x="2157680" y="49774"/>
                </a:lnTo>
                <a:lnTo>
                  <a:pt x="2140219" y="23860"/>
                </a:lnTo>
                <a:lnTo>
                  <a:pt x="2114305" y="6399"/>
                </a:lnTo>
                <a:lnTo>
                  <a:pt x="2082545" y="0"/>
                </a:lnTo>
                <a:close/>
              </a:path>
            </a:pathLst>
          </a:custGeom>
          <a:solidFill>
            <a:srgbClr val="B8FFB8"/>
          </a:solidFill>
        </p:spPr>
        <p:txBody>
          <a:bodyPr wrap="square" lIns="0" tIns="0" rIns="0" bIns="0" rtlCol="0"/>
          <a:lstStyle/>
          <a:p/>
        </p:txBody>
      </p:sp>
      <p:sp>
        <p:nvSpPr>
          <p:cNvPr id="12" name="object 12"/>
          <p:cNvSpPr/>
          <p:nvPr/>
        </p:nvSpPr>
        <p:spPr>
          <a:xfrm>
            <a:off x="550926" y="2739339"/>
            <a:ext cx="2239518" cy="564692"/>
          </a:xfrm>
          <a:prstGeom prst="rect">
            <a:avLst/>
          </a:prstGeom>
          <a:blipFill>
            <a:blip r:embed="rId7" cstate="print"/>
            <a:stretch>
              <a:fillRect/>
            </a:stretch>
          </a:blipFill>
        </p:spPr>
        <p:txBody>
          <a:bodyPr wrap="square" lIns="0" tIns="0" rIns="0" bIns="0" rtlCol="0"/>
          <a:lstStyle/>
          <a:p/>
        </p:txBody>
      </p:sp>
      <p:sp>
        <p:nvSpPr>
          <p:cNvPr id="13" name="object 13"/>
          <p:cNvSpPr/>
          <p:nvPr/>
        </p:nvSpPr>
        <p:spPr>
          <a:xfrm>
            <a:off x="592073" y="2757677"/>
            <a:ext cx="2164080" cy="489584"/>
          </a:xfrm>
          <a:custGeom>
            <a:avLst/>
            <a:gdLst/>
            <a:ahLst/>
            <a:cxnLst/>
            <a:rect l="l" t="t" r="r" b="b"/>
            <a:pathLst>
              <a:path w="2164080" h="489585">
                <a:moveTo>
                  <a:pt x="2082545" y="0"/>
                </a:moveTo>
                <a:lnTo>
                  <a:pt x="81534" y="0"/>
                </a:lnTo>
                <a:lnTo>
                  <a:pt x="49795" y="6399"/>
                </a:lnTo>
                <a:lnTo>
                  <a:pt x="23879" y="23860"/>
                </a:lnTo>
                <a:lnTo>
                  <a:pt x="6406" y="49774"/>
                </a:lnTo>
                <a:lnTo>
                  <a:pt x="0" y="81534"/>
                </a:lnTo>
                <a:lnTo>
                  <a:pt x="0" y="407670"/>
                </a:lnTo>
                <a:lnTo>
                  <a:pt x="6406" y="439429"/>
                </a:lnTo>
                <a:lnTo>
                  <a:pt x="23879" y="465343"/>
                </a:lnTo>
                <a:lnTo>
                  <a:pt x="49795" y="482804"/>
                </a:lnTo>
                <a:lnTo>
                  <a:pt x="81534" y="489204"/>
                </a:lnTo>
                <a:lnTo>
                  <a:pt x="2082545" y="489204"/>
                </a:lnTo>
                <a:lnTo>
                  <a:pt x="2114305" y="482804"/>
                </a:lnTo>
                <a:lnTo>
                  <a:pt x="2140219" y="465343"/>
                </a:lnTo>
                <a:lnTo>
                  <a:pt x="2157680" y="439429"/>
                </a:lnTo>
                <a:lnTo>
                  <a:pt x="2164080" y="407670"/>
                </a:lnTo>
                <a:lnTo>
                  <a:pt x="2164080" y="81534"/>
                </a:lnTo>
                <a:lnTo>
                  <a:pt x="2157680" y="49774"/>
                </a:lnTo>
                <a:lnTo>
                  <a:pt x="2140219" y="23860"/>
                </a:lnTo>
                <a:lnTo>
                  <a:pt x="2114305" y="6399"/>
                </a:lnTo>
                <a:lnTo>
                  <a:pt x="2082545" y="0"/>
                </a:lnTo>
                <a:close/>
              </a:path>
            </a:pathLst>
          </a:custGeom>
          <a:solidFill>
            <a:srgbClr val="B8FFB8"/>
          </a:solidFill>
        </p:spPr>
        <p:txBody>
          <a:bodyPr wrap="square" lIns="0" tIns="0" rIns="0" bIns="0" rtlCol="0"/>
          <a:lstStyle/>
          <a:p/>
        </p:txBody>
      </p:sp>
      <p:sp>
        <p:nvSpPr>
          <p:cNvPr id="14" name="object 14"/>
          <p:cNvSpPr txBox="1"/>
          <p:nvPr/>
        </p:nvSpPr>
        <p:spPr>
          <a:xfrm>
            <a:off x="688340" y="1111250"/>
            <a:ext cx="2973070" cy="2085339"/>
          </a:xfrm>
          <a:prstGeom prst="rect">
            <a:avLst/>
          </a:prstGeom>
        </p:spPr>
        <p:txBody>
          <a:bodyPr wrap="square" lIns="0" tIns="12700" rIns="0" bIns="0" rtlCol="0" vert="horz">
            <a:spAutoFit/>
          </a:bodyPr>
          <a:lstStyle/>
          <a:p>
            <a:pPr marL="144780">
              <a:lnSpc>
                <a:spcPct val="100000"/>
              </a:lnSpc>
              <a:spcBef>
                <a:spcPts val="100"/>
              </a:spcBef>
            </a:pPr>
            <a:r>
              <a:rPr dirty="0" sz="2400" b="1">
                <a:latin typeface="Microsoft JhengHei"/>
                <a:cs typeface="Microsoft JhengHei"/>
              </a:rPr>
              <a:t>三个角色</a:t>
            </a:r>
            <a:endParaRPr sz="2400">
              <a:latin typeface="Microsoft JhengHei"/>
              <a:cs typeface="Microsoft JhengHei"/>
            </a:endParaRPr>
          </a:p>
          <a:p>
            <a:pPr marL="355600" indent="-342900">
              <a:lnSpc>
                <a:spcPct val="100000"/>
              </a:lnSpc>
              <a:spcBef>
                <a:spcPts val="1365"/>
              </a:spcBef>
              <a:buFont typeface="Arial"/>
              <a:buChar char="•"/>
              <a:tabLst>
                <a:tab pos="354965" algn="l"/>
                <a:tab pos="355600" algn="l"/>
              </a:tabLst>
            </a:pPr>
            <a:r>
              <a:rPr dirty="0" sz="1800">
                <a:latin typeface="SimSun"/>
                <a:cs typeface="SimSun"/>
              </a:rPr>
              <a:t>产品负责人</a:t>
            </a:r>
            <a:r>
              <a:rPr dirty="0" sz="1800" spc="-525">
                <a:latin typeface="SimSun"/>
                <a:cs typeface="SimSun"/>
              </a:rPr>
              <a:t> </a:t>
            </a:r>
            <a:r>
              <a:rPr dirty="0" sz="1800" spc="-10">
                <a:latin typeface="Calibri"/>
                <a:cs typeface="Calibri"/>
              </a:rPr>
              <a:t>Product</a:t>
            </a:r>
            <a:r>
              <a:rPr dirty="0" sz="1800" spc="-35">
                <a:latin typeface="Calibri"/>
                <a:cs typeface="Calibri"/>
              </a:rPr>
              <a:t> </a:t>
            </a:r>
            <a:r>
              <a:rPr dirty="0" sz="1800" spc="-5">
                <a:latin typeface="Calibri"/>
                <a:cs typeface="Calibri"/>
              </a:rPr>
              <a:t>Owner</a:t>
            </a:r>
            <a:endParaRPr sz="1800">
              <a:latin typeface="Calibri"/>
              <a:cs typeface="Calibri"/>
            </a:endParaRPr>
          </a:p>
          <a:p>
            <a:pPr marL="355600" indent="-342900">
              <a:lnSpc>
                <a:spcPct val="100000"/>
              </a:lnSpc>
              <a:buFont typeface="Arial"/>
              <a:buChar char="•"/>
              <a:tabLst>
                <a:tab pos="354965" algn="l"/>
                <a:tab pos="355600" algn="l"/>
              </a:tabLst>
            </a:pPr>
            <a:r>
              <a:rPr dirty="0" sz="1800" spc="-5">
                <a:latin typeface="Calibri"/>
                <a:cs typeface="Calibri"/>
              </a:rPr>
              <a:t>Scrum</a:t>
            </a:r>
            <a:r>
              <a:rPr dirty="0" sz="1800">
                <a:latin typeface="SimSun"/>
                <a:cs typeface="SimSun"/>
              </a:rPr>
              <a:t>主管</a:t>
            </a:r>
            <a:r>
              <a:rPr dirty="0" sz="1800" spc="300">
                <a:latin typeface="SimSun"/>
                <a:cs typeface="SimSun"/>
              </a:rPr>
              <a:t> </a:t>
            </a:r>
            <a:r>
              <a:rPr dirty="0" sz="1800" spc="-5">
                <a:latin typeface="Calibri"/>
                <a:cs typeface="Calibri"/>
              </a:rPr>
              <a:t>Scrum</a:t>
            </a:r>
            <a:r>
              <a:rPr dirty="0" sz="1800" spc="-10">
                <a:latin typeface="Calibri"/>
                <a:cs typeface="Calibri"/>
              </a:rPr>
              <a:t> Master</a:t>
            </a:r>
            <a:endParaRPr sz="1800">
              <a:latin typeface="Calibri"/>
              <a:cs typeface="Calibri"/>
            </a:endParaRPr>
          </a:p>
          <a:p>
            <a:pPr marL="355600" indent="-342900">
              <a:lnSpc>
                <a:spcPct val="100000"/>
              </a:lnSpc>
              <a:spcBef>
                <a:spcPts val="5"/>
              </a:spcBef>
              <a:buFont typeface="Arial"/>
              <a:buChar char="•"/>
              <a:tabLst>
                <a:tab pos="354965" algn="l"/>
                <a:tab pos="355600" algn="l"/>
                <a:tab pos="1531620" algn="l"/>
              </a:tabLst>
            </a:pPr>
            <a:r>
              <a:rPr dirty="0" sz="1800">
                <a:latin typeface="SimSun"/>
                <a:cs typeface="SimSun"/>
              </a:rPr>
              <a:t>开发团队	</a:t>
            </a:r>
            <a:r>
              <a:rPr dirty="0" sz="1800" spc="-5">
                <a:latin typeface="Calibri"/>
                <a:cs typeface="Calibri"/>
              </a:rPr>
              <a:t>Scrum</a:t>
            </a:r>
            <a:r>
              <a:rPr dirty="0" sz="1800" spc="-15">
                <a:latin typeface="Calibri"/>
                <a:cs typeface="Calibri"/>
              </a:rPr>
              <a:t> </a:t>
            </a:r>
            <a:r>
              <a:rPr dirty="0" sz="1800" spc="-45">
                <a:latin typeface="Calibri"/>
                <a:cs typeface="Calibri"/>
              </a:rPr>
              <a:t>Team</a:t>
            </a:r>
            <a:endParaRPr sz="1800">
              <a:latin typeface="Calibri"/>
              <a:cs typeface="Calibri"/>
            </a:endParaRPr>
          </a:p>
          <a:p>
            <a:pPr>
              <a:lnSpc>
                <a:spcPct val="100000"/>
              </a:lnSpc>
              <a:spcBef>
                <a:spcPts val="20"/>
              </a:spcBef>
            </a:pPr>
            <a:endParaRPr sz="2250">
              <a:latin typeface="Times New Roman"/>
              <a:cs typeface="Times New Roman"/>
            </a:endParaRPr>
          </a:p>
          <a:p>
            <a:pPr marL="144780">
              <a:lnSpc>
                <a:spcPct val="100000"/>
              </a:lnSpc>
            </a:pPr>
            <a:r>
              <a:rPr dirty="0" sz="2400" b="1">
                <a:latin typeface="Microsoft JhengHei"/>
                <a:cs typeface="Microsoft JhengHei"/>
              </a:rPr>
              <a:t>四个仪式</a:t>
            </a:r>
            <a:endParaRPr sz="2400">
              <a:latin typeface="Microsoft JhengHei"/>
              <a:cs typeface="Microsoft JhengHei"/>
            </a:endParaRPr>
          </a:p>
        </p:txBody>
      </p:sp>
      <p:sp>
        <p:nvSpPr>
          <p:cNvPr id="15" name="object 15"/>
          <p:cNvSpPr/>
          <p:nvPr/>
        </p:nvSpPr>
        <p:spPr>
          <a:xfrm>
            <a:off x="568451" y="4650435"/>
            <a:ext cx="2221992" cy="564692"/>
          </a:xfrm>
          <a:prstGeom prst="rect">
            <a:avLst/>
          </a:prstGeom>
          <a:blipFill>
            <a:blip r:embed="rId8" cstate="print"/>
            <a:stretch>
              <a:fillRect/>
            </a:stretch>
          </a:blipFill>
        </p:spPr>
        <p:txBody>
          <a:bodyPr wrap="square" lIns="0" tIns="0" rIns="0" bIns="0" rtlCol="0"/>
          <a:lstStyle/>
          <a:p/>
        </p:txBody>
      </p:sp>
      <p:sp>
        <p:nvSpPr>
          <p:cNvPr id="16" name="object 16"/>
          <p:cNvSpPr/>
          <p:nvPr/>
        </p:nvSpPr>
        <p:spPr>
          <a:xfrm>
            <a:off x="609600" y="4668773"/>
            <a:ext cx="2146935" cy="489584"/>
          </a:xfrm>
          <a:custGeom>
            <a:avLst/>
            <a:gdLst/>
            <a:ahLst/>
            <a:cxnLst/>
            <a:rect l="l" t="t" r="r" b="b"/>
            <a:pathLst>
              <a:path w="2146935" h="489585">
                <a:moveTo>
                  <a:pt x="2065020" y="0"/>
                </a:moveTo>
                <a:lnTo>
                  <a:pt x="81534" y="0"/>
                </a:lnTo>
                <a:lnTo>
                  <a:pt x="49795" y="6399"/>
                </a:lnTo>
                <a:lnTo>
                  <a:pt x="23879" y="23860"/>
                </a:lnTo>
                <a:lnTo>
                  <a:pt x="6406" y="49774"/>
                </a:lnTo>
                <a:lnTo>
                  <a:pt x="0" y="81533"/>
                </a:lnTo>
                <a:lnTo>
                  <a:pt x="0" y="407669"/>
                </a:lnTo>
                <a:lnTo>
                  <a:pt x="6406" y="439429"/>
                </a:lnTo>
                <a:lnTo>
                  <a:pt x="23879" y="465343"/>
                </a:lnTo>
                <a:lnTo>
                  <a:pt x="49795" y="482804"/>
                </a:lnTo>
                <a:lnTo>
                  <a:pt x="81534" y="489203"/>
                </a:lnTo>
                <a:lnTo>
                  <a:pt x="2065020" y="489203"/>
                </a:lnTo>
                <a:lnTo>
                  <a:pt x="2096779" y="482804"/>
                </a:lnTo>
                <a:lnTo>
                  <a:pt x="2122693" y="465343"/>
                </a:lnTo>
                <a:lnTo>
                  <a:pt x="2140154" y="439429"/>
                </a:lnTo>
                <a:lnTo>
                  <a:pt x="2146554" y="407669"/>
                </a:lnTo>
                <a:lnTo>
                  <a:pt x="2146554" y="81533"/>
                </a:lnTo>
                <a:lnTo>
                  <a:pt x="2140154" y="49774"/>
                </a:lnTo>
                <a:lnTo>
                  <a:pt x="2122693" y="23860"/>
                </a:lnTo>
                <a:lnTo>
                  <a:pt x="2096779" y="6399"/>
                </a:lnTo>
                <a:lnTo>
                  <a:pt x="2065020" y="0"/>
                </a:lnTo>
                <a:close/>
              </a:path>
            </a:pathLst>
          </a:custGeom>
          <a:solidFill>
            <a:srgbClr val="B8FFB8"/>
          </a:solidFill>
        </p:spPr>
        <p:txBody>
          <a:bodyPr wrap="square" lIns="0" tIns="0" rIns="0" bIns="0" rtlCol="0"/>
          <a:lstStyle/>
          <a:p/>
        </p:txBody>
      </p:sp>
      <p:sp>
        <p:nvSpPr>
          <p:cNvPr id="17" name="object 17"/>
          <p:cNvSpPr txBox="1"/>
          <p:nvPr/>
        </p:nvSpPr>
        <p:spPr>
          <a:xfrm>
            <a:off x="820927" y="3321303"/>
            <a:ext cx="4177029" cy="1122680"/>
          </a:xfrm>
          <a:prstGeom prst="rect">
            <a:avLst/>
          </a:prstGeom>
        </p:spPr>
        <p:txBody>
          <a:bodyPr wrap="square" lIns="0" tIns="12700" rIns="0" bIns="0" rtlCol="0" vert="horz">
            <a:spAutoFit/>
          </a:bodyPr>
          <a:lstStyle/>
          <a:p>
            <a:pPr marL="355600" indent="-342900">
              <a:lnSpc>
                <a:spcPct val="100000"/>
              </a:lnSpc>
              <a:spcBef>
                <a:spcPts val="100"/>
              </a:spcBef>
              <a:buFont typeface="Arial"/>
              <a:buChar char="•"/>
              <a:tabLst>
                <a:tab pos="354965" algn="l"/>
                <a:tab pos="355600" algn="l"/>
              </a:tabLst>
            </a:pPr>
            <a:r>
              <a:rPr dirty="0" sz="1800" spc="-5">
                <a:latin typeface="Calibri"/>
                <a:cs typeface="Calibri"/>
              </a:rPr>
              <a:t>Sprint</a:t>
            </a:r>
            <a:r>
              <a:rPr dirty="0" sz="1800">
                <a:latin typeface="SimSun"/>
                <a:cs typeface="SimSun"/>
              </a:rPr>
              <a:t>计划会议</a:t>
            </a:r>
            <a:r>
              <a:rPr dirty="0" sz="1800" spc="-114">
                <a:latin typeface="SimSun"/>
                <a:cs typeface="SimSun"/>
              </a:rPr>
              <a:t> </a:t>
            </a:r>
            <a:r>
              <a:rPr dirty="0" sz="1800" spc="-5">
                <a:latin typeface="Calibri"/>
                <a:cs typeface="Calibri"/>
              </a:rPr>
              <a:t>Sprint</a:t>
            </a:r>
            <a:r>
              <a:rPr dirty="0" sz="1800" spc="-25">
                <a:latin typeface="Calibri"/>
                <a:cs typeface="Calibri"/>
              </a:rPr>
              <a:t> </a:t>
            </a:r>
            <a:r>
              <a:rPr dirty="0" sz="1800">
                <a:latin typeface="Calibri"/>
                <a:cs typeface="Calibri"/>
              </a:rPr>
              <a:t>Planning</a:t>
            </a:r>
            <a:r>
              <a:rPr dirty="0" sz="1800" spc="-15">
                <a:latin typeface="Calibri"/>
                <a:cs typeface="Calibri"/>
              </a:rPr>
              <a:t> </a:t>
            </a:r>
            <a:r>
              <a:rPr dirty="0" sz="1800" spc="-5">
                <a:latin typeface="Calibri"/>
                <a:cs typeface="Calibri"/>
              </a:rPr>
              <a:t>Meeting</a:t>
            </a:r>
            <a:endParaRPr sz="1800">
              <a:latin typeface="Calibri"/>
              <a:cs typeface="Calibri"/>
            </a:endParaRPr>
          </a:p>
          <a:p>
            <a:pPr marL="355600" indent="-342900">
              <a:lnSpc>
                <a:spcPct val="100000"/>
              </a:lnSpc>
              <a:buFont typeface="Arial"/>
              <a:buChar char="•"/>
              <a:tabLst>
                <a:tab pos="354965" algn="l"/>
                <a:tab pos="355600" algn="l"/>
              </a:tabLst>
            </a:pPr>
            <a:r>
              <a:rPr dirty="0" sz="1800">
                <a:latin typeface="SimSun"/>
                <a:cs typeface="SimSun"/>
              </a:rPr>
              <a:t>每日站会</a:t>
            </a:r>
            <a:endParaRPr sz="1800">
              <a:latin typeface="SimSun"/>
              <a:cs typeface="SimSun"/>
            </a:endParaRPr>
          </a:p>
          <a:p>
            <a:pPr marL="355600" indent="-342900">
              <a:lnSpc>
                <a:spcPct val="100000"/>
              </a:lnSpc>
              <a:buFont typeface="Arial"/>
              <a:buChar char="•"/>
              <a:tabLst>
                <a:tab pos="354965" algn="l"/>
                <a:tab pos="355600" algn="l"/>
              </a:tabLst>
            </a:pPr>
            <a:r>
              <a:rPr dirty="0" sz="1800" spc="-5">
                <a:latin typeface="Calibri"/>
                <a:cs typeface="Calibri"/>
              </a:rPr>
              <a:t>Sp</a:t>
            </a:r>
            <a:r>
              <a:rPr dirty="0" sz="1800">
                <a:latin typeface="Calibri"/>
                <a:cs typeface="Calibri"/>
              </a:rPr>
              <a:t>ri</a:t>
            </a:r>
            <a:r>
              <a:rPr dirty="0" sz="1800" spc="-15">
                <a:latin typeface="Calibri"/>
                <a:cs typeface="Calibri"/>
              </a:rPr>
              <a:t>n</a:t>
            </a:r>
            <a:r>
              <a:rPr dirty="0" sz="1800" spc="-5">
                <a:latin typeface="Calibri"/>
                <a:cs typeface="Calibri"/>
              </a:rPr>
              <a:t>t</a:t>
            </a:r>
            <a:r>
              <a:rPr dirty="0" sz="1800">
                <a:latin typeface="SimSun"/>
                <a:cs typeface="SimSun"/>
              </a:rPr>
              <a:t>评审会议</a:t>
            </a:r>
            <a:endParaRPr sz="1800">
              <a:latin typeface="SimSun"/>
              <a:cs typeface="SimSun"/>
            </a:endParaRPr>
          </a:p>
          <a:p>
            <a:pPr marL="355600" indent="-342900">
              <a:lnSpc>
                <a:spcPct val="100000"/>
              </a:lnSpc>
              <a:buFont typeface="Arial"/>
              <a:buChar char="•"/>
              <a:tabLst>
                <a:tab pos="354965" algn="l"/>
                <a:tab pos="355600" algn="l"/>
              </a:tabLst>
            </a:pPr>
            <a:r>
              <a:rPr dirty="0" sz="1800" spc="-5">
                <a:latin typeface="Calibri"/>
                <a:cs typeface="Calibri"/>
              </a:rPr>
              <a:t>Sp</a:t>
            </a:r>
            <a:r>
              <a:rPr dirty="0" sz="1800">
                <a:latin typeface="Calibri"/>
                <a:cs typeface="Calibri"/>
              </a:rPr>
              <a:t>ri</a:t>
            </a:r>
            <a:r>
              <a:rPr dirty="0" sz="1800" spc="-15">
                <a:latin typeface="Calibri"/>
                <a:cs typeface="Calibri"/>
              </a:rPr>
              <a:t>n</a:t>
            </a:r>
            <a:r>
              <a:rPr dirty="0" sz="1800" spc="-5">
                <a:latin typeface="Calibri"/>
                <a:cs typeface="Calibri"/>
              </a:rPr>
              <a:t>t</a:t>
            </a:r>
            <a:r>
              <a:rPr dirty="0" sz="1800">
                <a:latin typeface="SimSun"/>
                <a:cs typeface="SimSun"/>
              </a:rPr>
              <a:t>回顾会议</a:t>
            </a:r>
            <a:endParaRPr sz="1800">
              <a:latin typeface="SimSun"/>
              <a:cs typeface="SimSun"/>
            </a:endParaRPr>
          </a:p>
        </p:txBody>
      </p:sp>
      <p:sp>
        <p:nvSpPr>
          <p:cNvPr id="18" name="object 18"/>
          <p:cNvSpPr txBox="1"/>
          <p:nvPr/>
        </p:nvSpPr>
        <p:spPr>
          <a:xfrm>
            <a:off x="2759455" y="3595623"/>
            <a:ext cx="2153920" cy="848360"/>
          </a:xfrm>
          <a:prstGeom prst="rect">
            <a:avLst/>
          </a:prstGeom>
        </p:spPr>
        <p:txBody>
          <a:bodyPr wrap="square" lIns="0" tIns="12700" rIns="0" bIns="0" rtlCol="0" vert="horz">
            <a:spAutoFit/>
          </a:bodyPr>
          <a:lstStyle/>
          <a:p>
            <a:pPr marL="40640" marR="5080" indent="-28575">
              <a:lnSpc>
                <a:spcPct val="100000"/>
              </a:lnSpc>
              <a:spcBef>
                <a:spcPts val="100"/>
              </a:spcBef>
            </a:pPr>
            <a:r>
              <a:rPr dirty="0" sz="1800" spc="-5">
                <a:latin typeface="Calibri"/>
                <a:cs typeface="Calibri"/>
              </a:rPr>
              <a:t>Daily </a:t>
            </a:r>
            <a:r>
              <a:rPr dirty="0" sz="1800" spc="-10">
                <a:latin typeface="Calibri"/>
                <a:cs typeface="Calibri"/>
              </a:rPr>
              <a:t>Standup </a:t>
            </a:r>
            <a:r>
              <a:rPr dirty="0" sz="1800" spc="-5">
                <a:latin typeface="Calibri"/>
                <a:cs typeface="Calibri"/>
              </a:rPr>
              <a:t>Meeting  </a:t>
            </a:r>
            <a:r>
              <a:rPr dirty="0" sz="1800" spc="-10">
                <a:latin typeface="Calibri"/>
                <a:cs typeface="Calibri"/>
              </a:rPr>
              <a:t>Review </a:t>
            </a:r>
            <a:r>
              <a:rPr dirty="0" sz="1800" spc="-5">
                <a:latin typeface="Calibri"/>
                <a:cs typeface="Calibri"/>
              </a:rPr>
              <a:t>Meeting  </a:t>
            </a:r>
            <a:r>
              <a:rPr dirty="0" sz="1800" spc="-15">
                <a:latin typeface="Calibri"/>
                <a:cs typeface="Calibri"/>
              </a:rPr>
              <a:t>Retrospective</a:t>
            </a:r>
            <a:r>
              <a:rPr dirty="0" sz="1800" spc="-10">
                <a:latin typeface="Calibri"/>
                <a:cs typeface="Calibri"/>
              </a:rPr>
              <a:t> </a:t>
            </a:r>
            <a:r>
              <a:rPr dirty="0" sz="1800" spc="-5">
                <a:latin typeface="Calibri"/>
                <a:cs typeface="Calibri"/>
              </a:rPr>
              <a:t>Meeting</a:t>
            </a:r>
            <a:endParaRPr sz="1800">
              <a:latin typeface="Calibri"/>
              <a:cs typeface="Calibri"/>
            </a:endParaRPr>
          </a:p>
        </p:txBody>
      </p:sp>
      <p:sp>
        <p:nvSpPr>
          <p:cNvPr id="19" name="object 19"/>
          <p:cNvSpPr txBox="1"/>
          <p:nvPr/>
        </p:nvSpPr>
        <p:spPr>
          <a:xfrm>
            <a:off x="715009" y="4546600"/>
            <a:ext cx="3093720" cy="1511300"/>
          </a:xfrm>
          <a:prstGeom prst="rect">
            <a:avLst/>
          </a:prstGeom>
        </p:spPr>
        <p:txBody>
          <a:bodyPr wrap="square" lIns="0" tIns="182245" rIns="0" bIns="0" rtlCol="0" vert="horz">
            <a:spAutoFit/>
          </a:bodyPr>
          <a:lstStyle/>
          <a:p>
            <a:pPr marL="171450">
              <a:lnSpc>
                <a:spcPct val="100000"/>
              </a:lnSpc>
              <a:spcBef>
                <a:spcPts val="1435"/>
              </a:spcBef>
            </a:pPr>
            <a:r>
              <a:rPr dirty="0" sz="2400" b="1">
                <a:latin typeface="Microsoft JhengHei"/>
                <a:cs typeface="Microsoft JhengHei"/>
              </a:rPr>
              <a:t>三个工件</a:t>
            </a:r>
            <a:endParaRPr sz="2400">
              <a:latin typeface="Microsoft JhengHei"/>
              <a:cs typeface="Microsoft JhengHei"/>
            </a:endParaRPr>
          </a:p>
          <a:p>
            <a:pPr marL="355600" indent="-342900">
              <a:lnSpc>
                <a:spcPct val="100000"/>
              </a:lnSpc>
              <a:spcBef>
                <a:spcPts val="1000"/>
              </a:spcBef>
              <a:buFont typeface="Arial"/>
              <a:buChar char="•"/>
              <a:tabLst>
                <a:tab pos="354965" algn="l"/>
                <a:tab pos="355600" algn="l"/>
                <a:tab pos="1531620" algn="l"/>
              </a:tabLst>
            </a:pPr>
            <a:r>
              <a:rPr dirty="0" sz="1800">
                <a:latin typeface="SimSun"/>
                <a:cs typeface="SimSun"/>
              </a:rPr>
              <a:t>产品订单	</a:t>
            </a:r>
            <a:r>
              <a:rPr dirty="0" sz="1800" spc="-10">
                <a:latin typeface="Calibri"/>
                <a:cs typeface="Calibri"/>
              </a:rPr>
              <a:t>Product</a:t>
            </a:r>
            <a:r>
              <a:rPr dirty="0" sz="1800" spc="-35">
                <a:latin typeface="Calibri"/>
                <a:cs typeface="Calibri"/>
              </a:rPr>
              <a:t> </a:t>
            </a:r>
            <a:r>
              <a:rPr dirty="0" sz="1800">
                <a:latin typeface="Calibri"/>
                <a:cs typeface="Calibri"/>
              </a:rPr>
              <a:t>Backlog</a:t>
            </a:r>
            <a:endParaRPr sz="1800">
              <a:latin typeface="Calibri"/>
              <a:cs typeface="Calibri"/>
            </a:endParaRPr>
          </a:p>
          <a:p>
            <a:pPr marL="355600" indent="-342900">
              <a:lnSpc>
                <a:spcPct val="100000"/>
              </a:lnSpc>
              <a:buFont typeface="Arial"/>
              <a:buChar char="•"/>
              <a:tabLst>
                <a:tab pos="354965" algn="l"/>
                <a:tab pos="355600" algn="l"/>
                <a:tab pos="1531620" algn="l"/>
              </a:tabLst>
            </a:pPr>
            <a:r>
              <a:rPr dirty="0" sz="1800">
                <a:latin typeface="SimSun"/>
                <a:cs typeface="SimSun"/>
              </a:rPr>
              <a:t>冲刺订单	</a:t>
            </a:r>
            <a:r>
              <a:rPr dirty="0" sz="1800" spc="-5">
                <a:latin typeface="Calibri"/>
                <a:cs typeface="Calibri"/>
              </a:rPr>
              <a:t>Sprint</a:t>
            </a:r>
            <a:r>
              <a:rPr dirty="0" sz="1800" spc="-25">
                <a:latin typeface="Calibri"/>
                <a:cs typeface="Calibri"/>
              </a:rPr>
              <a:t> </a:t>
            </a:r>
            <a:r>
              <a:rPr dirty="0" sz="1800">
                <a:latin typeface="Calibri"/>
                <a:cs typeface="Calibri"/>
              </a:rPr>
              <a:t>Backlog</a:t>
            </a:r>
            <a:endParaRPr sz="1800">
              <a:latin typeface="Calibri"/>
              <a:cs typeface="Calibri"/>
            </a:endParaRPr>
          </a:p>
          <a:p>
            <a:pPr marL="355600" indent="-342900">
              <a:lnSpc>
                <a:spcPct val="100000"/>
              </a:lnSpc>
              <a:buFont typeface="Arial"/>
              <a:buChar char="•"/>
              <a:tabLst>
                <a:tab pos="354965" algn="l"/>
                <a:tab pos="355600" algn="l"/>
              </a:tabLst>
            </a:pPr>
            <a:r>
              <a:rPr dirty="0" sz="1800">
                <a:latin typeface="SimSun"/>
                <a:cs typeface="SimSun"/>
              </a:rPr>
              <a:t>冲刺燃尽图</a:t>
            </a:r>
            <a:r>
              <a:rPr dirty="0" sz="1800" spc="-520">
                <a:latin typeface="SimSun"/>
                <a:cs typeface="SimSun"/>
              </a:rPr>
              <a:t> </a:t>
            </a:r>
            <a:r>
              <a:rPr dirty="0" sz="1800" spc="-5">
                <a:latin typeface="Calibri"/>
                <a:cs typeface="Calibri"/>
              </a:rPr>
              <a:t>Burndown</a:t>
            </a:r>
            <a:r>
              <a:rPr dirty="0" sz="1800" spc="-20">
                <a:latin typeface="Calibri"/>
                <a:cs typeface="Calibri"/>
              </a:rPr>
              <a:t> </a:t>
            </a:r>
            <a:r>
              <a:rPr dirty="0" sz="1800" spc="-5">
                <a:latin typeface="Calibri"/>
                <a:cs typeface="Calibri"/>
              </a:rPr>
              <a:t>Chart</a:t>
            </a:r>
            <a:endParaRPr sz="1800">
              <a:latin typeface="Calibri"/>
              <a:cs typeface="Calibri"/>
            </a:endParaRPr>
          </a:p>
        </p:txBody>
      </p:sp>
      <p:sp>
        <p:nvSpPr>
          <p:cNvPr id="20" name="object 20"/>
          <p:cNvSpPr/>
          <p:nvPr/>
        </p:nvSpPr>
        <p:spPr>
          <a:xfrm>
            <a:off x="5380482" y="1150619"/>
            <a:ext cx="6691883" cy="4007358"/>
          </a:xfrm>
          <a:prstGeom prst="rect">
            <a:avLst/>
          </a:prstGeom>
          <a:blipFill>
            <a:blip r:embed="rId9" cstate="print"/>
            <a:stretch>
              <a:fillRect/>
            </a:stretch>
          </a:blipFill>
        </p:spPr>
        <p:txBody>
          <a:bodyPr wrap="square" lIns="0" tIns="0" rIns="0" bIns="0" rtlCol="0"/>
          <a:lstStyle/>
          <a:p/>
        </p:txBody>
      </p:sp>
      <p:sp>
        <p:nvSpPr>
          <p:cNvPr id="21" name="object 21"/>
          <p:cNvSpPr txBox="1"/>
          <p:nvPr/>
        </p:nvSpPr>
        <p:spPr>
          <a:xfrm>
            <a:off x="7968233" y="5038597"/>
            <a:ext cx="1875789" cy="513080"/>
          </a:xfrm>
          <a:prstGeom prst="rect">
            <a:avLst/>
          </a:prstGeom>
        </p:spPr>
        <p:txBody>
          <a:bodyPr wrap="square" lIns="0" tIns="12065" rIns="0" bIns="0" rtlCol="0" vert="horz">
            <a:spAutoFit/>
          </a:bodyPr>
          <a:lstStyle/>
          <a:p>
            <a:pPr marL="12700">
              <a:lnSpc>
                <a:spcPct val="100000"/>
              </a:lnSpc>
              <a:spcBef>
                <a:spcPts val="95"/>
              </a:spcBef>
            </a:pPr>
            <a:r>
              <a:rPr dirty="0" sz="3200" spc="-10">
                <a:latin typeface="Calibri"/>
                <a:cs typeface="Calibri"/>
              </a:rPr>
              <a:t>Scrum</a:t>
            </a:r>
            <a:r>
              <a:rPr dirty="0" sz="3200" spc="-5">
                <a:latin typeface="SimSun"/>
                <a:cs typeface="SimSun"/>
              </a:rPr>
              <a:t>流程</a:t>
            </a:r>
            <a:endParaRPr sz="3200">
              <a:latin typeface="SimSun"/>
              <a:cs typeface="SimSun"/>
            </a:endParaRPr>
          </a:p>
        </p:txBody>
      </p:sp>
      <p:sp>
        <p:nvSpPr>
          <p:cNvPr id="22" name="object 22"/>
          <p:cNvSpPr/>
          <p:nvPr/>
        </p:nvSpPr>
        <p:spPr>
          <a:xfrm>
            <a:off x="5380482" y="3127248"/>
            <a:ext cx="1245870" cy="1569085"/>
          </a:xfrm>
          <a:custGeom>
            <a:avLst/>
            <a:gdLst/>
            <a:ahLst/>
            <a:cxnLst/>
            <a:rect l="l" t="t" r="r" b="b"/>
            <a:pathLst>
              <a:path w="1245870" h="1569085">
                <a:moveTo>
                  <a:pt x="0" y="207645"/>
                </a:moveTo>
                <a:lnTo>
                  <a:pt x="5483" y="160033"/>
                </a:lnTo>
                <a:lnTo>
                  <a:pt x="21104" y="116327"/>
                </a:lnTo>
                <a:lnTo>
                  <a:pt x="45616" y="77772"/>
                </a:lnTo>
                <a:lnTo>
                  <a:pt x="77772" y="45616"/>
                </a:lnTo>
                <a:lnTo>
                  <a:pt x="116327" y="21104"/>
                </a:lnTo>
                <a:lnTo>
                  <a:pt x="160033" y="5483"/>
                </a:lnTo>
                <a:lnTo>
                  <a:pt x="207645" y="0"/>
                </a:lnTo>
                <a:lnTo>
                  <a:pt x="1038225" y="0"/>
                </a:lnTo>
                <a:lnTo>
                  <a:pt x="1085836" y="5483"/>
                </a:lnTo>
                <a:lnTo>
                  <a:pt x="1129542" y="21104"/>
                </a:lnTo>
                <a:lnTo>
                  <a:pt x="1168097" y="45616"/>
                </a:lnTo>
                <a:lnTo>
                  <a:pt x="1200253" y="77772"/>
                </a:lnTo>
                <a:lnTo>
                  <a:pt x="1224765" y="116327"/>
                </a:lnTo>
                <a:lnTo>
                  <a:pt x="1240386" y="160033"/>
                </a:lnTo>
                <a:lnTo>
                  <a:pt x="1245870" y="207645"/>
                </a:lnTo>
                <a:lnTo>
                  <a:pt x="1245870" y="1361313"/>
                </a:lnTo>
                <a:lnTo>
                  <a:pt x="1240386" y="1408924"/>
                </a:lnTo>
                <a:lnTo>
                  <a:pt x="1224765" y="1452630"/>
                </a:lnTo>
                <a:lnTo>
                  <a:pt x="1200253" y="1491185"/>
                </a:lnTo>
                <a:lnTo>
                  <a:pt x="1168097" y="1523341"/>
                </a:lnTo>
                <a:lnTo>
                  <a:pt x="1129542" y="1547853"/>
                </a:lnTo>
                <a:lnTo>
                  <a:pt x="1085836" y="1563474"/>
                </a:lnTo>
                <a:lnTo>
                  <a:pt x="1038225" y="1568958"/>
                </a:lnTo>
                <a:lnTo>
                  <a:pt x="207645" y="1568958"/>
                </a:lnTo>
                <a:lnTo>
                  <a:pt x="160033" y="1563474"/>
                </a:lnTo>
                <a:lnTo>
                  <a:pt x="116327" y="1547853"/>
                </a:lnTo>
                <a:lnTo>
                  <a:pt x="77772" y="1523341"/>
                </a:lnTo>
                <a:lnTo>
                  <a:pt x="45616" y="1491185"/>
                </a:lnTo>
                <a:lnTo>
                  <a:pt x="21104" y="1452630"/>
                </a:lnTo>
                <a:lnTo>
                  <a:pt x="5483" y="1408924"/>
                </a:lnTo>
                <a:lnTo>
                  <a:pt x="0" y="1361313"/>
                </a:lnTo>
                <a:lnTo>
                  <a:pt x="0" y="207645"/>
                </a:lnTo>
                <a:close/>
              </a:path>
            </a:pathLst>
          </a:custGeom>
          <a:ln w="38100">
            <a:solidFill>
              <a:srgbClr val="00AFEF"/>
            </a:solidFill>
          </a:ln>
        </p:spPr>
        <p:txBody>
          <a:bodyPr wrap="square" lIns="0" tIns="0" rIns="0" bIns="0" rtlCol="0"/>
          <a:lstStyle/>
          <a:p/>
        </p:txBody>
      </p:sp>
      <p:sp>
        <p:nvSpPr>
          <p:cNvPr id="23" name="object 23"/>
          <p:cNvSpPr/>
          <p:nvPr/>
        </p:nvSpPr>
        <p:spPr>
          <a:xfrm>
            <a:off x="7818881" y="3113532"/>
            <a:ext cx="1033780" cy="1074420"/>
          </a:xfrm>
          <a:custGeom>
            <a:avLst/>
            <a:gdLst/>
            <a:ahLst/>
            <a:cxnLst/>
            <a:rect l="l" t="t" r="r" b="b"/>
            <a:pathLst>
              <a:path w="1033779" h="1074420">
                <a:moveTo>
                  <a:pt x="0" y="172212"/>
                </a:moveTo>
                <a:lnTo>
                  <a:pt x="6150" y="126426"/>
                </a:lnTo>
                <a:lnTo>
                  <a:pt x="23509" y="85287"/>
                </a:lnTo>
                <a:lnTo>
                  <a:pt x="50434" y="50434"/>
                </a:lnTo>
                <a:lnTo>
                  <a:pt x="85287" y="23509"/>
                </a:lnTo>
                <a:lnTo>
                  <a:pt x="126426" y="6150"/>
                </a:lnTo>
                <a:lnTo>
                  <a:pt x="172212" y="0"/>
                </a:lnTo>
                <a:lnTo>
                  <a:pt x="861060" y="0"/>
                </a:lnTo>
                <a:lnTo>
                  <a:pt x="906845" y="6150"/>
                </a:lnTo>
                <a:lnTo>
                  <a:pt x="947984" y="23509"/>
                </a:lnTo>
                <a:lnTo>
                  <a:pt x="982837" y="50434"/>
                </a:lnTo>
                <a:lnTo>
                  <a:pt x="1009762" y="85287"/>
                </a:lnTo>
                <a:lnTo>
                  <a:pt x="1027121" y="126426"/>
                </a:lnTo>
                <a:lnTo>
                  <a:pt x="1033272" y="172212"/>
                </a:lnTo>
                <a:lnTo>
                  <a:pt x="1033272" y="902207"/>
                </a:lnTo>
                <a:lnTo>
                  <a:pt x="1027121" y="947993"/>
                </a:lnTo>
                <a:lnTo>
                  <a:pt x="1009762" y="989132"/>
                </a:lnTo>
                <a:lnTo>
                  <a:pt x="982837" y="1023985"/>
                </a:lnTo>
                <a:lnTo>
                  <a:pt x="947984" y="1050910"/>
                </a:lnTo>
                <a:lnTo>
                  <a:pt x="906845" y="1068269"/>
                </a:lnTo>
                <a:lnTo>
                  <a:pt x="861060" y="1074420"/>
                </a:lnTo>
                <a:lnTo>
                  <a:pt x="172212" y="1074420"/>
                </a:lnTo>
                <a:lnTo>
                  <a:pt x="126426" y="1068269"/>
                </a:lnTo>
                <a:lnTo>
                  <a:pt x="85287" y="1050910"/>
                </a:lnTo>
                <a:lnTo>
                  <a:pt x="50434" y="1023985"/>
                </a:lnTo>
                <a:lnTo>
                  <a:pt x="23509" y="989132"/>
                </a:lnTo>
                <a:lnTo>
                  <a:pt x="6150" y="947993"/>
                </a:lnTo>
                <a:lnTo>
                  <a:pt x="0" y="902207"/>
                </a:lnTo>
                <a:lnTo>
                  <a:pt x="0" y="172212"/>
                </a:lnTo>
                <a:close/>
              </a:path>
            </a:pathLst>
          </a:custGeom>
          <a:ln w="38100">
            <a:solidFill>
              <a:srgbClr val="00AFEF"/>
            </a:solidFill>
          </a:ln>
        </p:spPr>
        <p:txBody>
          <a:bodyPr wrap="square" lIns="0" tIns="0" rIns="0" bIns="0" rtlCol="0"/>
          <a:lstStyle/>
          <a:p/>
        </p:txBody>
      </p:sp>
      <p:sp>
        <p:nvSpPr>
          <p:cNvPr id="24" name="object 24"/>
          <p:cNvSpPr/>
          <p:nvPr/>
        </p:nvSpPr>
        <p:spPr>
          <a:xfrm>
            <a:off x="6811898" y="2306192"/>
            <a:ext cx="887730" cy="807720"/>
          </a:xfrm>
          <a:custGeom>
            <a:avLst/>
            <a:gdLst/>
            <a:ahLst/>
            <a:cxnLst/>
            <a:rect l="l" t="t" r="r" b="b"/>
            <a:pathLst>
              <a:path w="887729" h="807719">
                <a:moveTo>
                  <a:pt x="887730" y="0"/>
                </a:moveTo>
                <a:lnTo>
                  <a:pt x="0" y="0"/>
                </a:lnTo>
                <a:lnTo>
                  <a:pt x="0" y="807720"/>
                </a:lnTo>
                <a:lnTo>
                  <a:pt x="887730" y="807720"/>
                </a:lnTo>
                <a:lnTo>
                  <a:pt x="887730" y="706755"/>
                </a:lnTo>
                <a:lnTo>
                  <a:pt x="443865" y="706755"/>
                </a:lnTo>
                <a:lnTo>
                  <a:pt x="418615" y="701651"/>
                </a:lnTo>
                <a:lnTo>
                  <a:pt x="397986" y="687736"/>
                </a:lnTo>
                <a:lnTo>
                  <a:pt x="384071" y="667107"/>
                </a:lnTo>
                <a:lnTo>
                  <a:pt x="378968" y="641858"/>
                </a:lnTo>
                <a:lnTo>
                  <a:pt x="384071" y="616608"/>
                </a:lnTo>
                <a:lnTo>
                  <a:pt x="397986" y="595979"/>
                </a:lnTo>
                <a:lnTo>
                  <a:pt x="418615" y="582064"/>
                </a:lnTo>
                <a:lnTo>
                  <a:pt x="443865" y="576961"/>
                </a:lnTo>
                <a:lnTo>
                  <a:pt x="887730" y="576961"/>
                </a:lnTo>
                <a:lnTo>
                  <a:pt x="887730" y="555244"/>
                </a:lnTo>
                <a:lnTo>
                  <a:pt x="400558" y="555244"/>
                </a:lnTo>
                <a:lnTo>
                  <a:pt x="400558" y="468756"/>
                </a:lnTo>
                <a:lnTo>
                  <a:pt x="407358" y="418258"/>
                </a:lnTo>
                <a:lnTo>
                  <a:pt x="425910" y="376999"/>
                </a:lnTo>
                <a:lnTo>
                  <a:pt x="453439" y="349170"/>
                </a:lnTo>
                <a:lnTo>
                  <a:pt x="503991" y="333859"/>
                </a:lnTo>
                <a:lnTo>
                  <a:pt x="517715" y="319944"/>
                </a:lnTo>
                <a:lnTo>
                  <a:pt x="526962" y="299315"/>
                </a:lnTo>
                <a:lnTo>
                  <a:pt x="530352" y="274066"/>
                </a:lnTo>
                <a:lnTo>
                  <a:pt x="270764" y="274066"/>
                </a:lnTo>
                <a:lnTo>
                  <a:pt x="276945" y="228038"/>
                </a:lnTo>
                <a:lnTo>
                  <a:pt x="294390" y="186685"/>
                </a:lnTo>
                <a:lnTo>
                  <a:pt x="321452" y="151653"/>
                </a:lnTo>
                <a:lnTo>
                  <a:pt x="356484" y="124591"/>
                </a:lnTo>
                <a:lnTo>
                  <a:pt x="397837" y="107146"/>
                </a:lnTo>
                <a:lnTo>
                  <a:pt x="443865" y="100965"/>
                </a:lnTo>
                <a:lnTo>
                  <a:pt x="887730" y="100965"/>
                </a:lnTo>
                <a:lnTo>
                  <a:pt x="887730" y="0"/>
                </a:lnTo>
                <a:close/>
              </a:path>
              <a:path w="887729" h="807719">
                <a:moveTo>
                  <a:pt x="887730" y="576961"/>
                </a:moveTo>
                <a:lnTo>
                  <a:pt x="443865" y="576961"/>
                </a:lnTo>
                <a:lnTo>
                  <a:pt x="469114" y="582064"/>
                </a:lnTo>
                <a:lnTo>
                  <a:pt x="489743" y="595979"/>
                </a:lnTo>
                <a:lnTo>
                  <a:pt x="503658" y="616608"/>
                </a:lnTo>
                <a:lnTo>
                  <a:pt x="508762" y="641858"/>
                </a:lnTo>
                <a:lnTo>
                  <a:pt x="503658" y="667107"/>
                </a:lnTo>
                <a:lnTo>
                  <a:pt x="489743" y="687736"/>
                </a:lnTo>
                <a:lnTo>
                  <a:pt x="469114" y="701651"/>
                </a:lnTo>
                <a:lnTo>
                  <a:pt x="443865" y="706755"/>
                </a:lnTo>
                <a:lnTo>
                  <a:pt x="887730" y="706755"/>
                </a:lnTo>
                <a:lnTo>
                  <a:pt x="887730" y="576961"/>
                </a:lnTo>
                <a:close/>
              </a:path>
              <a:path w="887729" h="807719">
                <a:moveTo>
                  <a:pt x="887730" y="100965"/>
                </a:moveTo>
                <a:lnTo>
                  <a:pt x="443865" y="100965"/>
                </a:lnTo>
                <a:lnTo>
                  <a:pt x="489892" y="107146"/>
                </a:lnTo>
                <a:lnTo>
                  <a:pt x="531245" y="124591"/>
                </a:lnTo>
                <a:lnTo>
                  <a:pt x="566277" y="151653"/>
                </a:lnTo>
                <a:lnTo>
                  <a:pt x="593339" y="186685"/>
                </a:lnTo>
                <a:lnTo>
                  <a:pt x="610784" y="228038"/>
                </a:lnTo>
                <a:lnTo>
                  <a:pt x="616966" y="274066"/>
                </a:lnTo>
                <a:lnTo>
                  <a:pt x="610165" y="324564"/>
                </a:lnTo>
                <a:lnTo>
                  <a:pt x="591613" y="365823"/>
                </a:lnTo>
                <a:lnTo>
                  <a:pt x="564084" y="393652"/>
                </a:lnTo>
                <a:lnTo>
                  <a:pt x="513532" y="408963"/>
                </a:lnTo>
                <a:lnTo>
                  <a:pt x="499808" y="422878"/>
                </a:lnTo>
                <a:lnTo>
                  <a:pt x="490561" y="443507"/>
                </a:lnTo>
                <a:lnTo>
                  <a:pt x="487172" y="468756"/>
                </a:lnTo>
                <a:lnTo>
                  <a:pt x="487172" y="555244"/>
                </a:lnTo>
                <a:lnTo>
                  <a:pt x="887730" y="555244"/>
                </a:lnTo>
                <a:lnTo>
                  <a:pt x="887730" y="100965"/>
                </a:lnTo>
                <a:close/>
              </a:path>
              <a:path w="887729" h="807719">
                <a:moveTo>
                  <a:pt x="443865" y="187452"/>
                </a:moveTo>
                <a:lnTo>
                  <a:pt x="410206" y="194270"/>
                </a:lnTo>
                <a:lnTo>
                  <a:pt x="382714" y="212852"/>
                </a:lnTo>
                <a:lnTo>
                  <a:pt x="364176" y="240387"/>
                </a:lnTo>
                <a:lnTo>
                  <a:pt x="357378" y="274066"/>
                </a:lnTo>
                <a:lnTo>
                  <a:pt x="530352" y="274066"/>
                </a:lnTo>
                <a:lnTo>
                  <a:pt x="523553" y="240387"/>
                </a:lnTo>
                <a:lnTo>
                  <a:pt x="505015" y="212852"/>
                </a:lnTo>
                <a:lnTo>
                  <a:pt x="477523" y="194270"/>
                </a:lnTo>
                <a:lnTo>
                  <a:pt x="443865" y="187452"/>
                </a:lnTo>
                <a:close/>
              </a:path>
            </a:pathLst>
          </a:custGeom>
          <a:solidFill>
            <a:srgbClr val="FFDFA2"/>
          </a:solidFill>
        </p:spPr>
        <p:txBody>
          <a:bodyPr wrap="square" lIns="0" tIns="0" rIns="0" bIns="0" rtlCol="0"/>
          <a:lstStyle/>
          <a:p/>
        </p:txBody>
      </p:sp>
      <p:sp>
        <p:nvSpPr>
          <p:cNvPr id="25" name="object 25"/>
          <p:cNvSpPr/>
          <p:nvPr/>
        </p:nvSpPr>
        <p:spPr>
          <a:xfrm>
            <a:off x="7082663" y="2407157"/>
            <a:ext cx="346710" cy="605790"/>
          </a:xfrm>
          <a:custGeom>
            <a:avLst/>
            <a:gdLst/>
            <a:ahLst/>
            <a:cxnLst/>
            <a:rect l="l" t="t" r="r" b="b"/>
            <a:pathLst>
              <a:path w="346709" h="605789">
                <a:moveTo>
                  <a:pt x="322898" y="86486"/>
                </a:moveTo>
                <a:lnTo>
                  <a:pt x="173101" y="86486"/>
                </a:lnTo>
                <a:lnTo>
                  <a:pt x="206759" y="93305"/>
                </a:lnTo>
                <a:lnTo>
                  <a:pt x="234251" y="111886"/>
                </a:lnTo>
                <a:lnTo>
                  <a:pt x="252789" y="139422"/>
                </a:lnTo>
                <a:lnTo>
                  <a:pt x="259588" y="173100"/>
                </a:lnTo>
                <a:lnTo>
                  <a:pt x="256198" y="198350"/>
                </a:lnTo>
                <a:lnTo>
                  <a:pt x="246951" y="218979"/>
                </a:lnTo>
                <a:lnTo>
                  <a:pt x="233227" y="232894"/>
                </a:lnTo>
                <a:lnTo>
                  <a:pt x="182675" y="248205"/>
                </a:lnTo>
                <a:lnTo>
                  <a:pt x="155146" y="276034"/>
                </a:lnTo>
                <a:lnTo>
                  <a:pt x="136594" y="317293"/>
                </a:lnTo>
                <a:lnTo>
                  <a:pt x="129794" y="367791"/>
                </a:lnTo>
                <a:lnTo>
                  <a:pt x="129794" y="454278"/>
                </a:lnTo>
                <a:lnTo>
                  <a:pt x="216408" y="454278"/>
                </a:lnTo>
                <a:lnTo>
                  <a:pt x="216408" y="367791"/>
                </a:lnTo>
                <a:lnTo>
                  <a:pt x="219797" y="342542"/>
                </a:lnTo>
                <a:lnTo>
                  <a:pt x="229044" y="321913"/>
                </a:lnTo>
                <a:lnTo>
                  <a:pt x="242768" y="307998"/>
                </a:lnTo>
                <a:lnTo>
                  <a:pt x="293320" y="292687"/>
                </a:lnTo>
                <a:lnTo>
                  <a:pt x="320849" y="264858"/>
                </a:lnTo>
                <a:lnTo>
                  <a:pt x="339401" y="223599"/>
                </a:lnTo>
                <a:lnTo>
                  <a:pt x="346202" y="173100"/>
                </a:lnTo>
                <a:lnTo>
                  <a:pt x="340020" y="127073"/>
                </a:lnTo>
                <a:lnTo>
                  <a:pt x="322898" y="86486"/>
                </a:lnTo>
                <a:close/>
              </a:path>
              <a:path w="346709" h="605789">
                <a:moveTo>
                  <a:pt x="173101" y="0"/>
                </a:moveTo>
                <a:lnTo>
                  <a:pt x="127073" y="6181"/>
                </a:lnTo>
                <a:lnTo>
                  <a:pt x="85720" y="23626"/>
                </a:lnTo>
                <a:lnTo>
                  <a:pt x="50688" y="50688"/>
                </a:lnTo>
                <a:lnTo>
                  <a:pt x="23626" y="85720"/>
                </a:lnTo>
                <a:lnTo>
                  <a:pt x="6181" y="127073"/>
                </a:lnTo>
                <a:lnTo>
                  <a:pt x="0" y="173100"/>
                </a:lnTo>
                <a:lnTo>
                  <a:pt x="86614" y="173100"/>
                </a:lnTo>
                <a:lnTo>
                  <a:pt x="93412" y="139422"/>
                </a:lnTo>
                <a:lnTo>
                  <a:pt x="111950" y="111886"/>
                </a:lnTo>
                <a:lnTo>
                  <a:pt x="139442" y="93305"/>
                </a:lnTo>
                <a:lnTo>
                  <a:pt x="173101" y="86486"/>
                </a:lnTo>
                <a:lnTo>
                  <a:pt x="322898" y="86486"/>
                </a:lnTo>
                <a:lnTo>
                  <a:pt x="322575" y="85720"/>
                </a:lnTo>
                <a:lnTo>
                  <a:pt x="295513" y="50688"/>
                </a:lnTo>
                <a:lnTo>
                  <a:pt x="260481" y="23626"/>
                </a:lnTo>
                <a:lnTo>
                  <a:pt x="219128" y="6181"/>
                </a:lnTo>
                <a:lnTo>
                  <a:pt x="173101" y="0"/>
                </a:lnTo>
                <a:close/>
              </a:path>
              <a:path w="346709" h="605789">
                <a:moveTo>
                  <a:pt x="173101" y="475995"/>
                </a:moveTo>
                <a:lnTo>
                  <a:pt x="147851" y="481099"/>
                </a:lnTo>
                <a:lnTo>
                  <a:pt x="127222" y="495014"/>
                </a:lnTo>
                <a:lnTo>
                  <a:pt x="113307" y="515643"/>
                </a:lnTo>
                <a:lnTo>
                  <a:pt x="108204" y="540893"/>
                </a:lnTo>
                <a:lnTo>
                  <a:pt x="113307" y="566142"/>
                </a:lnTo>
                <a:lnTo>
                  <a:pt x="127222" y="586771"/>
                </a:lnTo>
                <a:lnTo>
                  <a:pt x="147851" y="600686"/>
                </a:lnTo>
                <a:lnTo>
                  <a:pt x="173101" y="605790"/>
                </a:lnTo>
                <a:lnTo>
                  <a:pt x="198350" y="600686"/>
                </a:lnTo>
                <a:lnTo>
                  <a:pt x="218979" y="586771"/>
                </a:lnTo>
                <a:lnTo>
                  <a:pt x="232894" y="566142"/>
                </a:lnTo>
                <a:lnTo>
                  <a:pt x="237997" y="540893"/>
                </a:lnTo>
                <a:lnTo>
                  <a:pt x="232894" y="515643"/>
                </a:lnTo>
                <a:lnTo>
                  <a:pt x="218979" y="495014"/>
                </a:lnTo>
                <a:lnTo>
                  <a:pt x="198350" y="481099"/>
                </a:lnTo>
                <a:lnTo>
                  <a:pt x="173101" y="475995"/>
                </a:lnTo>
                <a:close/>
              </a:path>
            </a:pathLst>
          </a:custGeom>
          <a:solidFill>
            <a:srgbClr val="998561"/>
          </a:solidFill>
        </p:spPr>
        <p:txBody>
          <a:bodyPr wrap="square" lIns="0" tIns="0" rIns="0" bIns="0" rtlCol="0"/>
          <a:lstStyle/>
          <a:p/>
        </p:txBody>
      </p:sp>
      <p:sp>
        <p:nvSpPr>
          <p:cNvPr id="26" name="object 26"/>
          <p:cNvSpPr/>
          <p:nvPr/>
        </p:nvSpPr>
        <p:spPr>
          <a:xfrm>
            <a:off x="7082663" y="2407157"/>
            <a:ext cx="346710" cy="454659"/>
          </a:xfrm>
          <a:custGeom>
            <a:avLst/>
            <a:gdLst/>
            <a:ahLst/>
            <a:cxnLst/>
            <a:rect l="l" t="t" r="r" b="b"/>
            <a:pathLst>
              <a:path w="346709" h="454660">
                <a:moveTo>
                  <a:pt x="0" y="173100"/>
                </a:moveTo>
                <a:lnTo>
                  <a:pt x="6181" y="127073"/>
                </a:lnTo>
                <a:lnTo>
                  <a:pt x="23626" y="85720"/>
                </a:lnTo>
                <a:lnTo>
                  <a:pt x="50688" y="50688"/>
                </a:lnTo>
                <a:lnTo>
                  <a:pt x="85720" y="23626"/>
                </a:lnTo>
                <a:lnTo>
                  <a:pt x="127073" y="6181"/>
                </a:lnTo>
                <a:lnTo>
                  <a:pt x="173101" y="0"/>
                </a:lnTo>
                <a:lnTo>
                  <a:pt x="219128" y="6181"/>
                </a:lnTo>
                <a:lnTo>
                  <a:pt x="260481" y="23626"/>
                </a:lnTo>
                <a:lnTo>
                  <a:pt x="295513" y="50688"/>
                </a:lnTo>
                <a:lnTo>
                  <a:pt x="322575" y="85720"/>
                </a:lnTo>
                <a:lnTo>
                  <a:pt x="340020" y="127073"/>
                </a:lnTo>
                <a:lnTo>
                  <a:pt x="346202" y="173100"/>
                </a:lnTo>
                <a:lnTo>
                  <a:pt x="339401" y="223599"/>
                </a:lnTo>
                <a:lnTo>
                  <a:pt x="320849" y="264858"/>
                </a:lnTo>
                <a:lnTo>
                  <a:pt x="293320" y="292687"/>
                </a:lnTo>
                <a:lnTo>
                  <a:pt x="259588" y="302894"/>
                </a:lnTo>
                <a:lnTo>
                  <a:pt x="242768" y="307998"/>
                </a:lnTo>
                <a:lnTo>
                  <a:pt x="229044" y="321913"/>
                </a:lnTo>
                <a:lnTo>
                  <a:pt x="219797" y="342542"/>
                </a:lnTo>
                <a:lnTo>
                  <a:pt x="216408" y="367791"/>
                </a:lnTo>
                <a:lnTo>
                  <a:pt x="216408" y="454278"/>
                </a:lnTo>
                <a:lnTo>
                  <a:pt x="129794" y="454278"/>
                </a:lnTo>
                <a:lnTo>
                  <a:pt x="129794" y="367791"/>
                </a:lnTo>
                <a:lnTo>
                  <a:pt x="136594" y="317293"/>
                </a:lnTo>
                <a:lnTo>
                  <a:pt x="155146" y="276034"/>
                </a:lnTo>
                <a:lnTo>
                  <a:pt x="182675" y="248205"/>
                </a:lnTo>
                <a:lnTo>
                  <a:pt x="216408" y="237997"/>
                </a:lnTo>
                <a:lnTo>
                  <a:pt x="233227" y="232894"/>
                </a:lnTo>
                <a:lnTo>
                  <a:pt x="246951" y="218979"/>
                </a:lnTo>
                <a:lnTo>
                  <a:pt x="256198" y="198350"/>
                </a:lnTo>
                <a:lnTo>
                  <a:pt x="259588" y="173100"/>
                </a:lnTo>
                <a:lnTo>
                  <a:pt x="252789" y="139422"/>
                </a:lnTo>
                <a:lnTo>
                  <a:pt x="234251" y="111886"/>
                </a:lnTo>
                <a:lnTo>
                  <a:pt x="206759" y="93305"/>
                </a:lnTo>
                <a:lnTo>
                  <a:pt x="173101" y="86486"/>
                </a:lnTo>
                <a:lnTo>
                  <a:pt x="139442" y="93305"/>
                </a:lnTo>
                <a:lnTo>
                  <a:pt x="111950" y="111886"/>
                </a:lnTo>
                <a:lnTo>
                  <a:pt x="93412" y="139422"/>
                </a:lnTo>
                <a:lnTo>
                  <a:pt x="86614" y="173100"/>
                </a:lnTo>
                <a:lnTo>
                  <a:pt x="0" y="173100"/>
                </a:lnTo>
                <a:close/>
              </a:path>
            </a:pathLst>
          </a:custGeom>
          <a:ln w="9906">
            <a:solidFill>
              <a:srgbClr val="000000"/>
            </a:solidFill>
          </a:ln>
        </p:spPr>
        <p:txBody>
          <a:bodyPr wrap="square" lIns="0" tIns="0" rIns="0" bIns="0" rtlCol="0"/>
          <a:lstStyle/>
          <a:p/>
        </p:txBody>
      </p:sp>
      <p:sp>
        <p:nvSpPr>
          <p:cNvPr id="27" name="object 27"/>
          <p:cNvSpPr/>
          <p:nvPr/>
        </p:nvSpPr>
        <p:spPr>
          <a:xfrm>
            <a:off x="7185914" y="2878201"/>
            <a:ext cx="139700" cy="139699"/>
          </a:xfrm>
          <a:prstGeom prst="rect">
            <a:avLst/>
          </a:prstGeom>
          <a:blipFill>
            <a:blip r:embed="rId10" cstate="print"/>
            <a:stretch>
              <a:fillRect/>
            </a:stretch>
          </a:blipFill>
        </p:spPr>
        <p:txBody>
          <a:bodyPr wrap="square" lIns="0" tIns="0" rIns="0" bIns="0" rtlCol="0"/>
          <a:lstStyle/>
          <a:p/>
        </p:txBody>
      </p:sp>
      <p:sp>
        <p:nvSpPr>
          <p:cNvPr id="28" name="object 28"/>
          <p:cNvSpPr/>
          <p:nvPr/>
        </p:nvSpPr>
        <p:spPr>
          <a:xfrm>
            <a:off x="6811898" y="2306192"/>
            <a:ext cx="887730" cy="807720"/>
          </a:xfrm>
          <a:custGeom>
            <a:avLst/>
            <a:gdLst/>
            <a:ahLst/>
            <a:cxnLst/>
            <a:rect l="l" t="t" r="r" b="b"/>
            <a:pathLst>
              <a:path w="887729" h="807719">
                <a:moveTo>
                  <a:pt x="0" y="807720"/>
                </a:moveTo>
                <a:lnTo>
                  <a:pt x="887729" y="807720"/>
                </a:lnTo>
                <a:lnTo>
                  <a:pt x="887729" y="0"/>
                </a:lnTo>
                <a:lnTo>
                  <a:pt x="0" y="0"/>
                </a:lnTo>
                <a:lnTo>
                  <a:pt x="0" y="807720"/>
                </a:lnTo>
                <a:close/>
              </a:path>
            </a:pathLst>
          </a:custGeom>
          <a:ln w="9906">
            <a:solidFill>
              <a:srgbClr val="000000"/>
            </a:solidFill>
          </a:ln>
        </p:spPr>
        <p:txBody>
          <a:bodyPr wrap="square" lIns="0" tIns="0" rIns="0" bIns="0" rtlCol="0"/>
          <a:lstStyle/>
          <a:p/>
        </p:txBody>
      </p:sp>
      <p:sp>
        <p:nvSpPr>
          <p:cNvPr id="29" name="object 29"/>
          <p:cNvSpPr txBox="1">
            <a:spLocks noGrp="1"/>
          </p:cNvSpPr>
          <p:nvPr>
            <p:ph type="sldNum" idx="7" sz="quarter"/>
          </p:nvPr>
        </p:nvSpPr>
        <p:spPr>
          <a:prstGeom prst="rect"/>
        </p:spPr>
        <p:txBody>
          <a:bodyPr wrap="square" lIns="0" tIns="21590" rIns="0" bIns="0" rtlCol="0" vert="horz">
            <a:spAutoFit/>
          </a:bodyPr>
          <a:lstStyle/>
          <a:p>
            <a:pPr marL="12700">
              <a:lnSpc>
                <a:spcPct val="100000"/>
              </a:lnSpc>
              <a:spcBef>
                <a:spcPts val="170"/>
              </a:spcBef>
            </a:pPr>
            <a:r>
              <a:rPr dirty="0" spc="-15"/>
              <a:t>Page</a:t>
            </a:r>
            <a:r>
              <a:rPr dirty="0" spc="-70"/>
              <a:t> </a:t>
            </a:r>
            <a:fld id="{81D60167-4931-47E6-BA6A-407CBD079E47}" type="slidenum">
              <a:rPr dirty="0"/>
              <a:t>10</a:t>
            </a:fld>
          </a:p>
        </p:txBody>
      </p:sp>
      <p:sp>
        <p:nvSpPr>
          <p:cNvPr id="30" name="object 30"/>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37767" y="580643"/>
            <a:ext cx="5368925"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latin typeface="Tahoma"/>
                <a:cs typeface="Tahoma"/>
              </a:rPr>
              <a:t>Scrum</a:t>
            </a:r>
            <a:r>
              <a:rPr dirty="0" sz="3400">
                <a:solidFill>
                  <a:srgbClr val="990000"/>
                </a:solidFill>
              </a:rPr>
              <a:t>仪式之</a:t>
            </a:r>
            <a:r>
              <a:rPr dirty="0" sz="3400" spc="-5">
                <a:solidFill>
                  <a:srgbClr val="990000"/>
                </a:solidFill>
                <a:latin typeface="Tahoma"/>
                <a:cs typeface="Tahoma"/>
              </a:rPr>
              <a:t>Sprint</a:t>
            </a:r>
            <a:r>
              <a:rPr dirty="0" sz="3400">
                <a:solidFill>
                  <a:srgbClr val="990000"/>
                </a:solidFill>
              </a:rPr>
              <a:t>计划会议</a:t>
            </a:r>
            <a:endParaRPr sz="3400">
              <a:latin typeface="Tahoma"/>
              <a:cs typeface="Tahoma"/>
            </a:endParaRP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6" name="object 6"/>
          <p:cNvSpPr txBox="1"/>
          <p:nvPr/>
        </p:nvSpPr>
        <p:spPr>
          <a:xfrm>
            <a:off x="10128250" y="6525700"/>
            <a:ext cx="203200" cy="194310"/>
          </a:xfrm>
          <a:prstGeom prst="rect">
            <a:avLst/>
          </a:prstGeom>
        </p:spPr>
        <p:txBody>
          <a:bodyPr wrap="square" lIns="0" tIns="12065" rIns="0" bIns="0" rtlCol="0" vert="horz">
            <a:spAutoFit/>
          </a:bodyPr>
          <a:lstStyle/>
          <a:p>
            <a:pPr marL="25400">
              <a:lnSpc>
                <a:spcPct val="100000"/>
              </a:lnSpc>
              <a:spcBef>
                <a:spcPts val="95"/>
              </a:spcBef>
            </a:pPr>
            <a:r>
              <a:rPr dirty="0" sz="1100" spc="-5">
                <a:solidFill>
                  <a:srgbClr val="626262"/>
                </a:solidFill>
                <a:latin typeface="Tahoma"/>
                <a:cs typeface="Tahoma"/>
              </a:rPr>
              <a:t>44</a:t>
            </a:r>
            <a:endParaRPr sz="1100">
              <a:latin typeface="Tahoma"/>
              <a:cs typeface="Tahoma"/>
            </a:endParaRPr>
          </a:p>
        </p:txBody>
      </p:sp>
      <p:sp>
        <p:nvSpPr>
          <p:cNvPr id="4" name="object 4"/>
          <p:cNvSpPr txBox="1"/>
          <p:nvPr/>
        </p:nvSpPr>
        <p:spPr>
          <a:xfrm>
            <a:off x="570991" y="1542541"/>
            <a:ext cx="9656445" cy="2769235"/>
          </a:xfrm>
          <a:prstGeom prst="rect">
            <a:avLst/>
          </a:prstGeom>
        </p:spPr>
        <p:txBody>
          <a:bodyPr wrap="square" lIns="0" tIns="12700" rIns="0" bIns="0" rtlCol="0" vert="horz">
            <a:spAutoFit/>
          </a:bodyPr>
          <a:lstStyle/>
          <a:p>
            <a:pPr marL="12700">
              <a:lnSpc>
                <a:spcPct val="100000"/>
              </a:lnSpc>
              <a:spcBef>
                <a:spcPts val="100"/>
              </a:spcBef>
            </a:pPr>
            <a:r>
              <a:rPr dirty="0" sz="1800" b="1">
                <a:latin typeface="Microsoft YaHei"/>
                <a:cs typeface="Microsoft YaHei"/>
              </a:rPr>
              <a:t>计划会议分为两部分：</a:t>
            </a:r>
            <a:endParaRPr sz="1800">
              <a:latin typeface="Microsoft YaHei"/>
              <a:cs typeface="Microsoft YaHei"/>
            </a:endParaRPr>
          </a:p>
          <a:p>
            <a:pPr>
              <a:lnSpc>
                <a:spcPct val="100000"/>
              </a:lnSpc>
            </a:pPr>
            <a:endParaRPr sz="2400">
              <a:latin typeface="Times New Roman"/>
              <a:cs typeface="Times New Roman"/>
            </a:endParaRPr>
          </a:p>
          <a:p>
            <a:pPr marL="12700">
              <a:lnSpc>
                <a:spcPct val="100000"/>
              </a:lnSpc>
              <a:spcBef>
                <a:spcPts val="1560"/>
              </a:spcBef>
              <a:tabLst>
                <a:tab pos="354965" algn="l"/>
              </a:tabLst>
            </a:pPr>
            <a:r>
              <a:rPr dirty="0" sz="1050" spc="5" b="1">
                <a:solidFill>
                  <a:srgbClr val="777777"/>
                </a:solidFill>
                <a:latin typeface="Tahoma"/>
                <a:cs typeface="Tahoma"/>
              </a:rPr>
              <a:t>1.	</a:t>
            </a:r>
            <a:r>
              <a:rPr dirty="0" sz="1800" b="1">
                <a:latin typeface="Microsoft YaHei"/>
                <a:cs typeface="Microsoft YaHei"/>
              </a:rPr>
              <a:t>由</a:t>
            </a:r>
            <a:r>
              <a:rPr dirty="0" sz="1800" spc="-5" b="1">
                <a:latin typeface="Tahoma"/>
                <a:cs typeface="Tahoma"/>
              </a:rPr>
              <a:t>PO</a:t>
            </a:r>
            <a:r>
              <a:rPr dirty="0" sz="1800" b="1">
                <a:latin typeface="Microsoft YaHei"/>
                <a:cs typeface="Microsoft YaHei"/>
              </a:rPr>
              <a:t>、</a:t>
            </a:r>
            <a:r>
              <a:rPr dirty="0" sz="1800" b="1">
                <a:latin typeface="Tahoma"/>
                <a:cs typeface="Tahoma"/>
              </a:rPr>
              <a:t>SM</a:t>
            </a:r>
            <a:r>
              <a:rPr dirty="0" sz="1800" b="1">
                <a:latin typeface="Microsoft YaHei"/>
                <a:cs typeface="Microsoft YaHei"/>
              </a:rPr>
              <a:t>和</a:t>
            </a:r>
            <a:r>
              <a:rPr dirty="0" sz="1800" spc="-5" b="1">
                <a:latin typeface="Tahoma"/>
                <a:cs typeface="Tahoma"/>
              </a:rPr>
              <a:t>Team</a:t>
            </a:r>
            <a:r>
              <a:rPr dirty="0" sz="1800" b="1">
                <a:latin typeface="Microsoft YaHei"/>
                <a:cs typeface="Microsoft YaHei"/>
              </a:rPr>
              <a:t>参加，主要是从产品</a:t>
            </a:r>
            <a:r>
              <a:rPr dirty="0" sz="1800" spc="-5" b="1">
                <a:latin typeface="Tahoma"/>
                <a:cs typeface="Tahoma"/>
              </a:rPr>
              <a:t>backlog</a:t>
            </a:r>
            <a:r>
              <a:rPr dirty="0" sz="1800" b="1">
                <a:latin typeface="Microsoft YaHei"/>
                <a:cs typeface="Microsoft YaHei"/>
              </a:rPr>
              <a:t>中挑选出需要放到当前</a:t>
            </a:r>
            <a:r>
              <a:rPr dirty="0" sz="1800" spc="-5" b="1">
                <a:latin typeface="Tahoma"/>
                <a:cs typeface="Tahoma"/>
              </a:rPr>
              <a:t>sprint</a:t>
            </a:r>
            <a:r>
              <a:rPr dirty="0" sz="1800" b="1">
                <a:latin typeface="Microsoft YaHei"/>
                <a:cs typeface="Microsoft YaHei"/>
              </a:rPr>
              <a:t>下的既定产品</a:t>
            </a:r>
            <a:endParaRPr sz="1800">
              <a:latin typeface="Microsoft YaHei"/>
              <a:cs typeface="Microsoft YaHei"/>
            </a:endParaRPr>
          </a:p>
          <a:p>
            <a:pPr marL="354965">
              <a:lnSpc>
                <a:spcPct val="100000"/>
              </a:lnSpc>
              <a:spcBef>
                <a:spcPts val="1080"/>
              </a:spcBef>
            </a:pPr>
            <a:r>
              <a:rPr dirty="0" sz="1800" spc="-5" b="1">
                <a:latin typeface="Tahoma"/>
                <a:cs typeface="Tahoma"/>
              </a:rPr>
              <a:t>backlog</a:t>
            </a:r>
            <a:endParaRPr sz="1800">
              <a:latin typeface="Tahoma"/>
              <a:cs typeface="Tahoma"/>
            </a:endParaRPr>
          </a:p>
          <a:p>
            <a:pPr>
              <a:lnSpc>
                <a:spcPct val="100000"/>
              </a:lnSpc>
              <a:spcBef>
                <a:spcPts val="15"/>
              </a:spcBef>
            </a:pPr>
            <a:endParaRPr sz="2800">
              <a:latin typeface="Times New Roman"/>
              <a:cs typeface="Times New Roman"/>
            </a:endParaRPr>
          </a:p>
          <a:p>
            <a:pPr marL="354965" marR="5080" indent="-342900">
              <a:lnSpc>
                <a:spcPct val="150100"/>
              </a:lnSpc>
              <a:tabLst>
                <a:tab pos="354965" algn="l"/>
              </a:tabLst>
            </a:pPr>
            <a:r>
              <a:rPr dirty="0" sz="1050" spc="5" b="1">
                <a:solidFill>
                  <a:srgbClr val="777777"/>
                </a:solidFill>
                <a:latin typeface="Tahoma"/>
                <a:cs typeface="Tahoma"/>
              </a:rPr>
              <a:t>2.</a:t>
            </a:r>
            <a:r>
              <a:rPr dirty="0" sz="1050" spc="5" b="1">
                <a:solidFill>
                  <a:srgbClr val="777777"/>
                </a:solidFill>
                <a:latin typeface="Tahoma"/>
                <a:cs typeface="Tahoma"/>
              </a:rPr>
              <a:t>	</a:t>
            </a:r>
            <a:r>
              <a:rPr dirty="0" sz="1800" spc="5" b="1">
                <a:latin typeface="Microsoft YaHei"/>
                <a:cs typeface="Microsoft YaHei"/>
              </a:rPr>
              <a:t>由</a:t>
            </a:r>
            <a:r>
              <a:rPr dirty="0" sz="1800" spc="5" b="1">
                <a:latin typeface="Tahoma"/>
                <a:cs typeface="Tahoma"/>
              </a:rPr>
              <a:t>SM</a:t>
            </a:r>
            <a:r>
              <a:rPr dirty="0" sz="1800" spc="5" b="1">
                <a:latin typeface="Microsoft YaHei"/>
                <a:cs typeface="Microsoft YaHei"/>
              </a:rPr>
              <a:t>、</a:t>
            </a:r>
            <a:r>
              <a:rPr dirty="0" sz="1800" spc="-5" b="1">
                <a:latin typeface="Tahoma"/>
                <a:cs typeface="Tahoma"/>
              </a:rPr>
              <a:t>Tea</a:t>
            </a:r>
            <a:r>
              <a:rPr dirty="0" sz="1800" b="1">
                <a:latin typeface="Tahoma"/>
                <a:cs typeface="Tahoma"/>
              </a:rPr>
              <a:t>m</a:t>
            </a:r>
            <a:r>
              <a:rPr dirty="0" sz="1800" b="1">
                <a:latin typeface="Microsoft YaHei"/>
                <a:cs typeface="Microsoft YaHei"/>
              </a:rPr>
              <a:t>参加，把既定产品</a:t>
            </a:r>
            <a:r>
              <a:rPr dirty="0" sz="1800" b="1">
                <a:latin typeface="Tahoma"/>
                <a:cs typeface="Tahoma"/>
              </a:rPr>
              <a:t>back</a:t>
            </a:r>
            <a:r>
              <a:rPr dirty="0" sz="1800" spc="0" b="1">
                <a:latin typeface="Tahoma"/>
                <a:cs typeface="Tahoma"/>
              </a:rPr>
              <a:t>l</a:t>
            </a:r>
            <a:r>
              <a:rPr dirty="0" sz="1800" spc="-5" b="1">
                <a:latin typeface="Tahoma"/>
                <a:cs typeface="Tahoma"/>
              </a:rPr>
              <a:t>o</a:t>
            </a:r>
            <a:r>
              <a:rPr dirty="0" sz="1800" b="1">
                <a:latin typeface="Tahoma"/>
                <a:cs typeface="Tahoma"/>
              </a:rPr>
              <a:t>g</a:t>
            </a:r>
            <a:r>
              <a:rPr dirty="0" sz="1800" b="1">
                <a:latin typeface="Microsoft YaHei"/>
                <a:cs typeface="Microsoft YaHei"/>
              </a:rPr>
              <a:t>的故事拆分成任务进行估算，</a:t>
            </a:r>
            <a:r>
              <a:rPr dirty="0" sz="1800" spc="-5" b="1">
                <a:latin typeface="Tahoma"/>
                <a:cs typeface="Tahoma"/>
              </a:rPr>
              <a:t>PO</a:t>
            </a:r>
            <a:r>
              <a:rPr dirty="0" sz="1800" b="1">
                <a:latin typeface="Microsoft YaHei"/>
                <a:cs typeface="Microsoft YaHei"/>
              </a:rPr>
              <a:t>也可以一起参加这 个部分来了解具体的开发细节</a:t>
            </a:r>
            <a:endParaRPr sz="1800">
              <a:latin typeface="Microsoft YaHei"/>
              <a:cs typeface="Microsoft YaHe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7767" y="580643"/>
            <a:ext cx="5368925"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latin typeface="Tahoma"/>
                <a:cs typeface="Tahoma"/>
              </a:rPr>
              <a:t>Scrum</a:t>
            </a:r>
            <a:r>
              <a:rPr dirty="0" sz="3400">
                <a:solidFill>
                  <a:srgbClr val="990000"/>
                </a:solidFill>
              </a:rPr>
              <a:t>仪式之</a:t>
            </a:r>
            <a:r>
              <a:rPr dirty="0" sz="3400" spc="-5">
                <a:solidFill>
                  <a:srgbClr val="990000"/>
                </a:solidFill>
                <a:latin typeface="Tahoma"/>
                <a:cs typeface="Tahoma"/>
              </a:rPr>
              <a:t>Sprint</a:t>
            </a:r>
            <a:r>
              <a:rPr dirty="0" sz="3400">
                <a:solidFill>
                  <a:srgbClr val="990000"/>
                </a:solidFill>
              </a:rPr>
              <a:t>计划会议</a:t>
            </a:r>
            <a:endParaRPr sz="3400">
              <a:latin typeface="Tahoma"/>
              <a:cs typeface="Tahoma"/>
            </a:endParaRPr>
          </a:p>
        </p:txBody>
      </p:sp>
      <p:sp>
        <p:nvSpPr>
          <p:cNvPr id="3" name="object 3"/>
          <p:cNvSpPr/>
          <p:nvPr/>
        </p:nvSpPr>
        <p:spPr>
          <a:xfrm>
            <a:off x="1257742" y="1301495"/>
            <a:ext cx="8738633" cy="4575810"/>
          </a:xfrm>
          <a:prstGeom prst="rect">
            <a:avLst/>
          </a:prstGeom>
          <a:blipFill>
            <a:blip r:embed="rId2" cstate="print"/>
            <a:stretch>
              <a:fillRect/>
            </a:stretch>
          </a:blipFill>
        </p:spPr>
        <p:txBody>
          <a:bodyPr wrap="square" lIns="0" tIns="0" rIns="0" bIns="0" rtlCol="0"/>
          <a:lstStyle/>
          <a:p/>
        </p:txBody>
      </p:sp>
      <p:sp>
        <p:nvSpPr>
          <p:cNvPr id="4" name="object 4"/>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5" name="object 5"/>
          <p:cNvSpPr txBox="1"/>
          <p:nvPr/>
        </p:nvSpPr>
        <p:spPr>
          <a:xfrm>
            <a:off x="10128250" y="6525700"/>
            <a:ext cx="203200" cy="194310"/>
          </a:xfrm>
          <a:prstGeom prst="rect">
            <a:avLst/>
          </a:prstGeom>
        </p:spPr>
        <p:txBody>
          <a:bodyPr wrap="square" lIns="0" tIns="12065" rIns="0" bIns="0" rtlCol="0" vert="horz">
            <a:spAutoFit/>
          </a:bodyPr>
          <a:lstStyle/>
          <a:p>
            <a:pPr marL="25400">
              <a:lnSpc>
                <a:spcPct val="100000"/>
              </a:lnSpc>
              <a:spcBef>
                <a:spcPts val="95"/>
              </a:spcBef>
            </a:pPr>
            <a:r>
              <a:rPr dirty="0" sz="1100" spc="-5">
                <a:solidFill>
                  <a:srgbClr val="626262"/>
                </a:solidFill>
                <a:latin typeface="Tahoma"/>
                <a:cs typeface="Tahoma"/>
              </a:rPr>
              <a:t>45</a:t>
            </a:r>
            <a:endParaRPr sz="110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37767" y="596645"/>
            <a:ext cx="7572375" cy="513080"/>
          </a:xfrm>
          <a:prstGeom prst="rect"/>
        </p:spPr>
        <p:txBody>
          <a:bodyPr wrap="square" lIns="0" tIns="12065" rIns="0" bIns="0" rtlCol="0" vert="horz">
            <a:spAutoFit/>
          </a:bodyPr>
          <a:lstStyle/>
          <a:p>
            <a:pPr marL="12700">
              <a:lnSpc>
                <a:spcPct val="100000"/>
              </a:lnSpc>
              <a:spcBef>
                <a:spcPts val="95"/>
              </a:spcBef>
            </a:pPr>
            <a:r>
              <a:rPr dirty="0" sz="3200" spc="-10">
                <a:solidFill>
                  <a:srgbClr val="990000"/>
                </a:solidFill>
                <a:latin typeface="Tahoma"/>
                <a:cs typeface="Tahoma"/>
              </a:rPr>
              <a:t>Scrum</a:t>
            </a:r>
            <a:r>
              <a:rPr dirty="0" sz="3200" spc="-5">
                <a:solidFill>
                  <a:srgbClr val="990000"/>
                </a:solidFill>
              </a:rPr>
              <a:t>仪式之每日</a:t>
            </a:r>
            <a:r>
              <a:rPr dirty="0" sz="3200" spc="-10">
                <a:solidFill>
                  <a:srgbClr val="990000"/>
                </a:solidFill>
                <a:latin typeface="Tahoma"/>
                <a:cs typeface="Tahoma"/>
              </a:rPr>
              <a:t>Scrum</a:t>
            </a:r>
            <a:r>
              <a:rPr dirty="0" sz="3200" spc="-5">
                <a:solidFill>
                  <a:srgbClr val="990000"/>
                </a:solidFill>
              </a:rPr>
              <a:t>会议</a:t>
            </a:r>
            <a:r>
              <a:rPr dirty="0" sz="3200" spc="-5">
                <a:solidFill>
                  <a:srgbClr val="990000"/>
                </a:solidFill>
                <a:latin typeface="Tahoma"/>
                <a:cs typeface="Tahoma"/>
              </a:rPr>
              <a:t>(Daily</a:t>
            </a:r>
            <a:r>
              <a:rPr dirty="0" sz="3200" spc="50">
                <a:solidFill>
                  <a:srgbClr val="990000"/>
                </a:solidFill>
                <a:latin typeface="Tahoma"/>
                <a:cs typeface="Tahoma"/>
              </a:rPr>
              <a:t> </a:t>
            </a:r>
            <a:r>
              <a:rPr dirty="0" sz="3200" spc="-10">
                <a:solidFill>
                  <a:srgbClr val="990000"/>
                </a:solidFill>
                <a:latin typeface="Tahoma"/>
                <a:cs typeface="Tahoma"/>
              </a:rPr>
              <a:t>Scrum)</a:t>
            </a:r>
            <a:endParaRPr sz="3200">
              <a:latin typeface="Tahoma"/>
              <a:cs typeface="Tahoma"/>
            </a:endParaRP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6" name="object 6"/>
          <p:cNvSpPr txBox="1"/>
          <p:nvPr/>
        </p:nvSpPr>
        <p:spPr>
          <a:xfrm>
            <a:off x="10128250" y="6525700"/>
            <a:ext cx="203200" cy="194310"/>
          </a:xfrm>
          <a:prstGeom prst="rect">
            <a:avLst/>
          </a:prstGeom>
        </p:spPr>
        <p:txBody>
          <a:bodyPr wrap="square" lIns="0" tIns="12065" rIns="0" bIns="0" rtlCol="0" vert="horz">
            <a:spAutoFit/>
          </a:bodyPr>
          <a:lstStyle/>
          <a:p>
            <a:pPr marL="25400">
              <a:lnSpc>
                <a:spcPct val="100000"/>
              </a:lnSpc>
              <a:spcBef>
                <a:spcPts val="95"/>
              </a:spcBef>
            </a:pPr>
            <a:r>
              <a:rPr dirty="0" sz="1100" spc="-5">
                <a:solidFill>
                  <a:srgbClr val="626262"/>
                </a:solidFill>
                <a:latin typeface="Tahoma"/>
                <a:cs typeface="Tahoma"/>
              </a:rPr>
              <a:t>46</a:t>
            </a:r>
            <a:endParaRPr sz="1100">
              <a:latin typeface="Tahoma"/>
              <a:cs typeface="Tahoma"/>
            </a:endParaRPr>
          </a:p>
        </p:txBody>
      </p:sp>
      <p:sp>
        <p:nvSpPr>
          <p:cNvPr id="4" name="object 4"/>
          <p:cNvSpPr txBox="1"/>
          <p:nvPr/>
        </p:nvSpPr>
        <p:spPr>
          <a:xfrm>
            <a:off x="937767" y="1611884"/>
            <a:ext cx="10292080" cy="3187065"/>
          </a:xfrm>
          <a:prstGeom prst="rect">
            <a:avLst/>
          </a:prstGeom>
        </p:spPr>
        <p:txBody>
          <a:bodyPr wrap="square" lIns="0" tIns="12700" rIns="0" bIns="0" rtlCol="0" vert="horz">
            <a:spAutoFit/>
          </a:bodyPr>
          <a:lstStyle/>
          <a:p>
            <a:pPr marL="312420" marR="5080" indent="-299720">
              <a:lnSpc>
                <a:spcPct val="150000"/>
              </a:lnSpc>
              <a:spcBef>
                <a:spcPts val="100"/>
              </a:spcBef>
              <a:buClr>
                <a:srgbClr val="777777"/>
              </a:buClr>
              <a:buSzPct val="58333"/>
              <a:buFont typeface="Wingdings"/>
              <a:buChar char=""/>
              <a:tabLst>
                <a:tab pos="312420" algn="l"/>
                <a:tab pos="313055" algn="l"/>
              </a:tabLst>
            </a:pPr>
            <a:r>
              <a:rPr dirty="0" sz="1800" b="1">
                <a:latin typeface="Microsoft YaHei"/>
                <a:cs typeface="Microsoft YaHei"/>
              </a:rPr>
              <a:t>每日</a:t>
            </a:r>
            <a:r>
              <a:rPr dirty="0" sz="1800" spc="-5" b="1">
                <a:latin typeface="Tahoma"/>
                <a:cs typeface="Tahoma"/>
              </a:rPr>
              <a:t>Scrum</a:t>
            </a:r>
            <a:r>
              <a:rPr dirty="0" sz="1800" b="1">
                <a:latin typeface="Microsoft YaHei"/>
                <a:cs typeface="Microsoft YaHei"/>
              </a:rPr>
              <a:t>会议</a:t>
            </a:r>
            <a:r>
              <a:rPr dirty="0" sz="1800" b="1">
                <a:latin typeface="Tahoma"/>
                <a:cs typeface="Tahoma"/>
              </a:rPr>
              <a:t>,</a:t>
            </a:r>
            <a:r>
              <a:rPr dirty="0" sz="1800" spc="-45" b="1">
                <a:latin typeface="Tahoma"/>
                <a:cs typeface="Tahoma"/>
              </a:rPr>
              <a:t> </a:t>
            </a:r>
            <a:r>
              <a:rPr dirty="0" sz="1800" b="1">
                <a:latin typeface="Microsoft YaHei"/>
                <a:cs typeface="Microsoft YaHei"/>
              </a:rPr>
              <a:t>即团队每日立会</a:t>
            </a:r>
            <a:r>
              <a:rPr dirty="0" sz="1800" b="1">
                <a:latin typeface="Tahoma"/>
                <a:cs typeface="Tahoma"/>
              </a:rPr>
              <a:t>,</a:t>
            </a:r>
            <a:r>
              <a:rPr dirty="0" sz="1800" spc="-25" b="1">
                <a:latin typeface="Tahoma"/>
                <a:cs typeface="Tahoma"/>
              </a:rPr>
              <a:t> </a:t>
            </a:r>
            <a:r>
              <a:rPr dirty="0" sz="1800" b="1">
                <a:latin typeface="Microsoft YaHei"/>
                <a:cs typeface="Microsoft YaHei"/>
              </a:rPr>
              <a:t>条件允许的话</a:t>
            </a:r>
            <a:r>
              <a:rPr dirty="0" sz="1800" b="1">
                <a:latin typeface="Tahoma"/>
                <a:cs typeface="Tahoma"/>
              </a:rPr>
              <a:t>,</a:t>
            </a:r>
            <a:r>
              <a:rPr dirty="0" sz="1800" spc="-30" b="1">
                <a:latin typeface="Tahoma"/>
                <a:cs typeface="Tahoma"/>
              </a:rPr>
              <a:t> </a:t>
            </a:r>
            <a:r>
              <a:rPr dirty="0" sz="1800" b="1">
                <a:latin typeface="Microsoft YaHei"/>
                <a:cs typeface="Microsoft YaHei"/>
              </a:rPr>
              <a:t>每天都应该在同样的时间和地点</a:t>
            </a:r>
            <a:r>
              <a:rPr dirty="0" sz="1800" b="1">
                <a:latin typeface="Tahoma"/>
                <a:cs typeface="Tahoma"/>
              </a:rPr>
              <a:t>,</a:t>
            </a:r>
            <a:r>
              <a:rPr dirty="0" sz="1800" spc="-30" b="1">
                <a:latin typeface="Tahoma"/>
                <a:cs typeface="Tahoma"/>
              </a:rPr>
              <a:t> </a:t>
            </a:r>
            <a:r>
              <a:rPr dirty="0" sz="1800" b="1">
                <a:latin typeface="Microsoft YaHei"/>
                <a:cs typeface="Microsoft YaHei"/>
              </a:rPr>
              <a:t>组织所有成员站 立进行</a:t>
            </a:r>
            <a:r>
              <a:rPr dirty="0" sz="1800" b="1">
                <a:latin typeface="Tahoma"/>
                <a:cs typeface="Tahoma"/>
              </a:rPr>
              <a:t>.</a:t>
            </a:r>
            <a:endParaRPr sz="1800">
              <a:latin typeface="Tahoma"/>
              <a:cs typeface="Tahoma"/>
            </a:endParaRPr>
          </a:p>
          <a:p>
            <a:pPr marL="312420" indent="-299720">
              <a:lnSpc>
                <a:spcPct val="100000"/>
              </a:lnSpc>
              <a:spcBef>
                <a:spcPts val="1080"/>
              </a:spcBef>
              <a:buClr>
                <a:srgbClr val="777777"/>
              </a:buClr>
              <a:buSzPct val="58333"/>
              <a:buFont typeface="Wingdings"/>
              <a:buChar char=""/>
              <a:tabLst>
                <a:tab pos="312420" algn="l"/>
                <a:tab pos="313055" algn="l"/>
              </a:tabLst>
            </a:pPr>
            <a:r>
              <a:rPr dirty="0" sz="1800" b="1">
                <a:latin typeface="Microsoft YaHei"/>
                <a:cs typeface="Microsoft YaHei"/>
              </a:rPr>
              <a:t>最好是每天早晨开</a:t>
            </a:r>
            <a:r>
              <a:rPr dirty="0" sz="1800" b="1">
                <a:latin typeface="Tahoma"/>
                <a:cs typeface="Tahoma"/>
              </a:rPr>
              <a:t>,</a:t>
            </a:r>
            <a:r>
              <a:rPr dirty="0" sz="1800" spc="-10" b="1">
                <a:latin typeface="Tahoma"/>
                <a:cs typeface="Tahoma"/>
              </a:rPr>
              <a:t> </a:t>
            </a:r>
            <a:r>
              <a:rPr dirty="0" sz="1800" b="1">
                <a:latin typeface="Microsoft YaHei"/>
                <a:cs typeface="Microsoft YaHei"/>
              </a:rPr>
              <a:t>一般</a:t>
            </a:r>
            <a:r>
              <a:rPr dirty="0" sz="1800" spc="-5" b="1">
                <a:latin typeface="Tahoma"/>
                <a:cs typeface="Tahoma"/>
              </a:rPr>
              <a:t>15</a:t>
            </a:r>
            <a:r>
              <a:rPr dirty="0" sz="1800" b="1">
                <a:latin typeface="Microsoft YaHei"/>
                <a:cs typeface="Microsoft YaHei"/>
              </a:rPr>
              <a:t>分钟左右</a:t>
            </a:r>
            <a:r>
              <a:rPr dirty="0" sz="1800" b="1">
                <a:latin typeface="Tahoma"/>
                <a:cs typeface="Tahoma"/>
              </a:rPr>
              <a:t>, </a:t>
            </a:r>
            <a:r>
              <a:rPr dirty="0" sz="1800" b="1">
                <a:latin typeface="Microsoft YaHei"/>
                <a:cs typeface="Microsoft YaHei"/>
              </a:rPr>
              <a:t>时间比较短</a:t>
            </a:r>
            <a:r>
              <a:rPr dirty="0" sz="1800" b="1">
                <a:latin typeface="Tahoma"/>
                <a:cs typeface="Tahoma"/>
              </a:rPr>
              <a:t>,</a:t>
            </a:r>
            <a:r>
              <a:rPr dirty="0" sz="1800" spc="-10" b="1">
                <a:latin typeface="Tahoma"/>
                <a:cs typeface="Tahoma"/>
              </a:rPr>
              <a:t> </a:t>
            </a:r>
            <a:r>
              <a:rPr dirty="0" sz="1800" b="1">
                <a:latin typeface="Microsoft YaHei"/>
                <a:cs typeface="Microsoft YaHei"/>
              </a:rPr>
              <a:t>也有利于团队成员安排好当天的工作</a:t>
            </a:r>
            <a:r>
              <a:rPr dirty="0" sz="1800" b="1">
                <a:latin typeface="Tahoma"/>
                <a:cs typeface="Tahoma"/>
              </a:rPr>
              <a:t>.</a:t>
            </a:r>
            <a:endParaRPr sz="1800">
              <a:latin typeface="Tahoma"/>
              <a:cs typeface="Tahoma"/>
            </a:endParaRPr>
          </a:p>
          <a:p>
            <a:pPr marL="312420" indent="-299720">
              <a:lnSpc>
                <a:spcPct val="100000"/>
              </a:lnSpc>
              <a:spcBef>
                <a:spcPts val="1080"/>
              </a:spcBef>
              <a:buClr>
                <a:srgbClr val="777777"/>
              </a:buClr>
              <a:buSzPct val="58333"/>
              <a:buFont typeface="Wingdings"/>
              <a:buChar char=""/>
              <a:tabLst>
                <a:tab pos="312420" algn="l"/>
                <a:tab pos="313055" algn="l"/>
              </a:tabLst>
            </a:pPr>
            <a:r>
              <a:rPr dirty="0" sz="1800" b="1">
                <a:latin typeface="Microsoft YaHei"/>
                <a:cs typeface="Microsoft YaHei"/>
              </a:rPr>
              <a:t>只有团队成员可以在例会上发言</a:t>
            </a:r>
            <a:r>
              <a:rPr dirty="0" sz="1800" b="1">
                <a:latin typeface="Tahoma"/>
                <a:cs typeface="Tahoma"/>
              </a:rPr>
              <a:t>,</a:t>
            </a:r>
            <a:r>
              <a:rPr dirty="0" sz="1800" spc="-10" b="1">
                <a:latin typeface="Tahoma"/>
                <a:cs typeface="Tahoma"/>
              </a:rPr>
              <a:t> </a:t>
            </a:r>
            <a:r>
              <a:rPr dirty="0" sz="1800" b="1">
                <a:latin typeface="Microsoft YaHei"/>
                <a:cs typeface="Microsoft YaHei"/>
              </a:rPr>
              <a:t>其他人员有兴趣可以参加</a:t>
            </a:r>
            <a:r>
              <a:rPr dirty="0" sz="1800" b="1">
                <a:latin typeface="Tahoma"/>
                <a:cs typeface="Tahoma"/>
              </a:rPr>
              <a:t>,</a:t>
            </a:r>
            <a:r>
              <a:rPr dirty="0" sz="1800" spc="-5" b="1">
                <a:latin typeface="Tahoma"/>
                <a:cs typeface="Tahoma"/>
              </a:rPr>
              <a:t> </a:t>
            </a:r>
            <a:r>
              <a:rPr dirty="0" sz="1800" b="1">
                <a:latin typeface="Microsoft YaHei"/>
                <a:cs typeface="Microsoft YaHei"/>
              </a:rPr>
              <a:t>但只能旁听</a:t>
            </a:r>
            <a:r>
              <a:rPr dirty="0" sz="1800" b="1">
                <a:latin typeface="Tahoma"/>
                <a:cs typeface="Tahoma"/>
              </a:rPr>
              <a:t>,</a:t>
            </a:r>
            <a:r>
              <a:rPr dirty="0" sz="1800" spc="-10" b="1">
                <a:latin typeface="Tahoma"/>
                <a:cs typeface="Tahoma"/>
              </a:rPr>
              <a:t> </a:t>
            </a:r>
            <a:r>
              <a:rPr dirty="0" sz="1800" b="1">
                <a:latin typeface="Microsoft YaHei"/>
                <a:cs typeface="Microsoft YaHei"/>
              </a:rPr>
              <a:t>不能发言</a:t>
            </a:r>
            <a:endParaRPr sz="1800">
              <a:latin typeface="Microsoft YaHei"/>
              <a:cs typeface="Microsoft YaHei"/>
            </a:endParaRPr>
          </a:p>
          <a:p>
            <a:pPr marL="312420" indent="-299720">
              <a:lnSpc>
                <a:spcPct val="100000"/>
              </a:lnSpc>
              <a:spcBef>
                <a:spcPts val="1080"/>
              </a:spcBef>
              <a:buClr>
                <a:srgbClr val="777777"/>
              </a:buClr>
              <a:buSzPct val="58333"/>
              <a:buFont typeface="Wingdings"/>
              <a:buChar char=""/>
              <a:tabLst>
                <a:tab pos="312420" algn="l"/>
                <a:tab pos="313055" algn="l"/>
              </a:tabLst>
            </a:pPr>
            <a:r>
              <a:rPr dirty="0" sz="1800" b="1">
                <a:latin typeface="Microsoft YaHei"/>
                <a:cs typeface="Microsoft YaHei"/>
              </a:rPr>
              <a:t>每日</a:t>
            </a:r>
            <a:r>
              <a:rPr dirty="0" sz="1800" spc="-5" b="1">
                <a:latin typeface="Tahoma"/>
                <a:cs typeface="Tahoma"/>
              </a:rPr>
              <a:t>Scrum</a:t>
            </a:r>
            <a:r>
              <a:rPr dirty="0" sz="1800" b="1">
                <a:latin typeface="Microsoft YaHei"/>
                <a:cs typeface="Microsoft YaHei"/>
              </a:rPr>
              <a:t>会议由</a:t>
            </a:r>
            <a:r>
              <a:rPr dirty="0" sz="1800" spc="-5" b="1">
                <a:latin typeface="Tahoma"/>
                <a:cs typeface="Tahoma"/>
              </a:rPr>
              <a:t>Scrum</a:t>
            </a:r>
            <a:r>
              <a:rPr dirty="0" sz="1800" spc="-35" b="1">
                <a:latin typeface="Tahoma"/>
                <a:cs typeface="Tahoma"/>
              </a:rPr>
              <a:t> </a:t>
            </a:r>
            <a:r>
              <a:rPr dirty="0" sz="1800" spc="-5" b="1">
                <a:latin typeface="Tahoma"/>
                <a:cs typeface="Tahoma"/>
              </a:rPr>
              <a:t>Master</a:t>
            </a:r>
            <a:r>
              <a:rPr dirty="0" sz="1800" b="1">
                <a:latin typeface="Microsoft YaHei"/>
                <a:cs typeface="Microsoft YaHei"/>
              </a:rPr>
              <a:t>主持</a:t>
            </a:r>
            <a:r>
              <a:rPr dirty="0" sz="1800" b="1">
                <a:latin typeface="Tahoma"/>
                <a:cs typeface="Tahoma"/>
              </a:rPr>
              <a:t>,</a:t>
            </a:r>
            <a:r>
              <a:rPr dirty="0" sz="1800" spc="-5" b="1">
                <a:latin typeface="Tahoma"/>
                <a:cs typeface="Tahoma"/>
              </a:rPr>
              <a:t> Scrum</a:t>
            </a:r>
            <a:r>
              <a:rPr dirty="0" sz="1800" b="1">
                <a:latin typeface="Microsoft YaHei"/>
                <a:cs typeface="Microsoft YaHei"/>
              </a:rPr>
              <a:t>团队所有成员轮流回答以下</a:t>
            </a:r>
            <a:r>
              <a:rPr dirty="0" sz="1800" spc="-5" b="1">
                <a:latin typeface="Tahoma"/>
                <a:cs typeface="Tahoma"/>
              </a:rPr>
              <a:t>3</a:t>
            </a:r>
            <a:r>
              <a:rPr dirty="0" sz="1800" b="1">
                <a:latin typeface="Microsoft YaHei"/>
                <a:cs typeface="Microsoft YaHei"/>
              </a:rPr>
              <a:t>个问题</a:t>
            </a:r>
            <a:r>
              <a:rPr dirty="0" sz="1800" b="1">
                <a:latin typeface="Tahoma"/>
                <a:cs typeface="Tahoma"/>
              </a:rPr>
              <a:t>:</a:t>
            </a:r>
            <a:endParaRPr sz="1800">
              <a:latin typeface="Tahoma"/>
              <a:cs typeface="Tahoma"/>
            </a:endParaRPr>
          </a:p>
          <a:p>
            <a:pPr lvl="1" marL="665480" indent="-250825">
              <a:lnSpc>
                <a:spcPct val="100000"/>
              </a:lnSpc>
              <a:spcBef>
                <a:spcPts val="1010"/>
              </a:spcBef>
              <a:buSzPct val="50000"/>
              <a:buFont typeface="Wingdings"/>
              <a:buChar char=""/>
              <a:tabLst>
                <a:tab pos="665480" algn="l"/>
                <a:tab pos="666115" algn="l"/>
              </a:tabLst>
            </a:pPr>
            <a:r>
              <a:rPr dirty="0" sz="1600">
                <a:latin typeface="Microsoft YaHei"/>
                <a:cs typeface="Microsoft YaHei"/>
              </a:rPr>
              <a:t>昨天我完成了什么工作</a:t>
            </a:r>
            <a:r>
              <a:rPr dirty="0" sz="1600">
                <a:latin typeface="Tahoma"/>
                <a:cs typeface="Tahoma"/>
              </a:rPr>
              <a:t>?</a:t>
            </a:r>
            <a:endParaRPr sz="1600">
              <a:latin typeface="Tahoma"/>
              <a:cs typeface="Tahoma"/>
            </a:endParaRPr>
          </a:p>
          <a:p>
            <a:pPr lvl="1" marL="665480" indent="-250825">
              <a:lnSpc>
                <a:spcPct val="100000"/>
              </a:lnSpc>
              <a:spcBef>
                <a:spcPts val="960"/>
              </a:spcBef>
              <a:buSzPct val="50000"/>
              <a:buFont typeface="Wingdings"/>
              <a:buChar char=""/>
              <a:tabLst>
                <a:tab pos="665480" algn="l"/>
                <a:tab pos="666115" algn="l"/>
              </a:tabLst>
            </a:pPr>
            <a:r>
              <a:rPr dirty="0" sz="1600">
                <a:latin typeface="Microsoft YaHei"/>
                <a:cs typeface="Microsoft YaHei"/>
              </a:rPr>
              <a:t>今天我打算做什么</a:t>
            </a:r>
            <a:r>
              <a:rPr dirty="0" sz="1600">
                <a:latin typeface="Tahoma"/>
                <a:cs typeface="Tahoma"/>
              </a:rPr>
              <a:t>?</a:t>
            </a:r>
            <a:endParaRPr sz="1600">
              <a:latin typeface="Tahoma"/>
              <a:cs typeface="Tahoma"/>
            </a:endParaRPr>
          </a:p>
          <a:p>
            <a:pPr lvl="1" marL="665480" indent="-250825">
              <a:lnSpc>
                <a:spcPct val="100000"/>
              </a:lnSpc>
              <a:spcBef>
                <a:spcPts val="960"/>
              </a:spcBef>
              <a:buSzPct val="50000"/>
              <a:buFont typeface="Wingdings"/>
              <a:buChar char=""/>
              <a:tabLst>
                <a:tab pos="665480" algn="l"/>
                <a:tab pos="666115" algn="l"/>
              </a:tabLst>
            </a:pPr>
            <a:r>
              <a:rPr dirty="0" sz="1600">
                <a:latin typeface="Microsoft YaHei"/>
                <a:cs typeface="Microsoft YaHei"/>
              </a:rPr>
              <a:t>我在工作中遇到了什么</a:t>
            </a:r>
            <a:r>
              <a:rPr dirty="0" sz="1600" spc="-10">
                <a:latin typeface="Microsoft YaHei"/>
                <a:cs typeface="Microsoft YaHei"/>
              </a:rPr>
              <a:t>困</a:t>
            </a:r>
            <a:r>
              <a:rPr dirty="0" sz="1600">
                <a:latin typeface="Microsoft YaHei"/>
                <a:cs typeface="Microsoft YaHei"/>
              </a:rPr>
              <a:t>难</a:t>
            </a:r>
            <a:r>
              <a:rPr dirty="0" sz="1600">
                <a:latin typeface="Tahoma"/>
                <a:cs typeface="Tahoma"/>
              </a:rPr>
              <a:t>?</a:t>
            </a:r>
            <a:endParaRPr sz="16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37767" y="580643"/>
            <a:ext cx="5368925"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latin typeface="Tahoma"/>
                <a:cs typeface="Tahoma"/>
              </a:rPr>
              <a:t>Scrum</a:t>
            </a:r>
            <a:r>
              <a:rPr dirty="0" sz="3400">
                <a:solidFill>
                  <a:srgbClr val="990000"/>
                </a:solidFill>
              </a:rPr>
              <a:t>仪式之</a:t>
            </a:r>
            <a:r>
              <a:rPr dirty="0" sz="3400" spc="-5">
                <a:solidFill>
                  <a:srgbClr val="990000"/>
                </a:solidFill>
                <a:latin typeface="Tahoma"/>
                <a:cs typeface="Tahoma"/>
              </a:rPr>
              <a:t>Sprint</a:t>
            </a:r>
            <a:r>
              <a:rPr dirty="0" sz="3400">
                <a:solidFill>
                  <a:srgbClr val="990000"/>
                </a:solidFill>
              </a:rPr>
              <a:t>评审会议</a:t>
            </a:r>
            <a:endParaRPr sz="3400">
              <a:latin typeface="Tahoma"/>
              <a:cs typeface="Tahoma"/>
            </a:endParaRP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6" name="object 6"/>
          <p:cNvSpPr txBox="1"/>
          <p:nvPr/>
        </p:nvSpPr>
        <p:spPr>
          <a:xfrm>
            <a:off x="10128250" y="6525700"/>
            <a:ext cx="203200" cy="194310"/>
          </a:xfrm>
          <a:prstGeom prst="rect">
            <a:avLst/>
          </a:prstGeom>
        </p:spPr>
        <p:txBody>
          <a:bodyPr wrap="square" lIns="0" tIns="12065" rIns="0" bIns="0" rtlCol="0" vert="horz">
            <a:spAutoFit/>
          </a:bodyPr>
          <a:lstStyle/>
          <a:p>
            <a:pPr marL="25400">
              <a:lnSpc>
                <a:spcPct val="100000"/>
              </a:lnSpc>
              <a:spcBef>
                <a:spcPts val="95"/>
              </a:spcBef>
            </a:pPr>
            <a:r>
              <a:rPr dirty="0" sz="1100" spc="-5">
                <a:solidFill>
                  <a:srgbClr val="626262"/>
                </a:solidFill>
                <a:latin typeface="Tahoma"/>
                <a:cs typeface="Tahoma"/>
              </a:rPr>
              <a:t>48</a:t>
            </a:r>
            <a:endParaRPr sz="1100">
              <a:latin typeface="Tahoma"/>
              <a:cs typeface="Tahoma"/>
            </a:endParaRPr>
          </a:p>
        </p:txBody>
      </p:sp>
      <p:sp>
        <p:nvSpPr>
          <p:cNvPr id="4" name="object 4"/>
          <p:cNvSpPr txBox="1"/>
          <p:nvPr/>
        </p:nvSpPr>
        <p:spPr>
          <a:xfrm>
            <a:off x="937767" y="1609141"/>
            <a:ext cx="8279130" cy="3935095"/>
          </a:xfrm>
          <a:prstGeom prst="rect">
            <a:avLst/>
          </a:prstGeom>
        </p:spPr>
        <p:txBody>
          <a:bodyPr wrap="square" lIns="0" tIns="12700" rIns="0" bIns="0" rtlCol="0" vert="horz">
            <a:spAutoFit/>
          </a:bodyPr>
          <a:lstStyle/>
          <a:p>
            <a:pPr marL="298450" marR="5080" indent="-285750">
              <a:lnSpc>
                <a:spcPct val="150000"/>
              </a:lnSpc>
              <a:spcBef>
                <a:spcPts val="100"/>
              </a:spcBef>
              <a:buClr>
                <a:srgbClr val="777777"/>
              </a:buClr>
              <a:buSzPct val="60526"/>
              <a:buFont typeface="Wingdings"/>
              <a:buChar char=""/>
              <a:tabLst>
                <a:tab pos="312420" algn="l"/>
                <a:tab pos="313055" algn="l"/>
              </a:tabLst>
            </a:pPr>
            <a:r>
              <a:rPr dirty="0" sz="1900" spc="-5" b="1">
                <a:latin typeface="Tahoma"/>
                <a:cs typeface="Tahoma"/>
              </a:rPr>
              <a:t>Sprint</a:t>
            </a:r>
            <a:r>
              <a:rPr dirty="0" sz="1900" b="1">
                <a:latin typeface="Microsoft YaHei"/>
                <a:cs typeface="Microsoft YaHei"/>
              </a:rPr>
              <a:t>评审会</a:t>
            </a:r>
            <a:r>
              <a:rPr dirty="0" sz="1900" spc="-10" b="1">
                <a:latin typeface="Microsoft YaHei"/>
                <a:cs typeface="Microsoft YaHei"/>
              </a:rPr>
              <a:t>用</a:t>
            </a:r>
            <a:r>
              <a:rPr dirty="0" sz="1900" b="1">
                <a:latin typeface="Microsoft YaHei"/>
                <a:cs typeface="Microsoft YaHei"/>
              </a:rPr>
              <a:t>来演</a:t>
            </a:r>
            <a:r>
              <a:rPr dirty="0" sz="1900" spc="-10" b="1">
                <a:latin typeface="Microsoft YaHei"/>
                <a:cs typeface="Microsoft YaHei"/>
              </a:rPr>
              <a:t>示</a:t>
            </a:r>
            <a:r>
              <a:rPr dirty="0" sz="1900" b="1">
                <a:latin typeface="Microsoft YaHei"/>
                <a:cs typeface="Microsoft YaHei"/>
              </a:rPr>
              <a:t>在这</a:t>
            </a:r>
            <a:r>
              <a:rPr dirty="0" sz="1900" spc="-10" b="1">
                <a:latin typeface="Microsoft YaHei"/>
                <a:cs typeface="Microsoft YaHei"/>
              </a:rPr>
              <a:t>个</a:t>
            </a:r>
            <a:r>
              <a:rPr dirty="0" sz="1900" spc="-5" b="1">
                <a:latin typeface="Tahoma"/>
                <a:cs typeface="Tahoma"/>
              </a:rPr>
              <a:t>Sprint</a:t>
            </a:r>
            <a:r>
              <a:rPr dirty="0" sz="1900" b="1">
                <a:latin typeface="Microsoft YaHei"/>
                <a:cs typeface="Microsoft YaHei"/>
              </a:rPr>
              <a:t>中</a:t>
            </a:r>
            <a:r>
              <a:rPr dirty="0" sz="1900" spc="-10" b="1">
                <a:latin typeface="Microsoft YaHei"/>
                <a:cs typeface="Microsoft YaHei"/>
              </a:rPr>
              <a:t>开</a:t>
            </a:r>
            <a:r>
              <a:rPr dirty="0" sz="1900" b="1">
                <a:latin typeface="Microsoft YaHei"/>
                <a:cs typeface="Microsoft YaHei"/>
              </a:rPr>
              <a:t>发的</a:t>
            </a:r>
            <a:r>
              <a:rPr dirty="0" sz="1900" spc="-10" b="1">
                <a:latin typeface="Microsoft YaHei"/>
                <a:cs typeface="Microsoft YaHei"/>
              </a:rPr>
              <a:t>产</a:t>
            </a:r>
            <a:r>
              <a:rPr dirty="0" sz="1900" b="1">
                <a:latin typeface="Microsoft YaHei"/>
                <a:cs typeface="Microsoft YaHei"/>
              </a:rPr>
              <a:t>品功</a:t>
            </a:r>
            <a:r>
              <a:rPr dirty="0" sz="1900" spc="-10" b="1">
                <a:latin typeface="Microsoft YaHei"/>
                <a:cs typeface="Microsoft YaHei"/>
              </a:rPr>
              <a:t>能</a:t>
            </a:r>
            <a:r>
              <a:rPr dirty="0" sz="1900" spc="-5" b="1">
                <a:latin typeface="Microsoft YaHei"/>
                <a:cs typeface="Microsoft YaHei"/>
              </a:rPr>
              <a:t>给</a:t>
            </a:r>
            <a:r>
              <a:rPr dirty="0" sz="1900" spc="-5" b="1">
                <a:latin typeface="Tahoma"/>
                <a:cs typeface="Tahoma"/>
              </a:rPr>
              <a:t>Product</a:t>
            </a:r>
            <a:r>
              <a:rPr dirty="0" sz="1900" spc="-45" b="1">
                <a:latin typeface="Tahoma"/>
                <a:cs typeface="Tahoma"/>
              </a:rPr>
              <a:t> </a:t>
            </a:r>
            <a:r>
              <a:rPr dirty="0" sz="1900" spc="-5" b="1">
                <a:latin typeface="Tahoma"/>
                <a:cs typeface="Tahoma"/>
              </a:rPr>
              <a:t>Owner.  Product</a:t>
            </a:r>
            <a:r>
              <a:rPr dirty="0" sz="1900" spc="-10" b="1">
                <a:latin typeface="Tahoma"/>
                <a:cs typeface="Tahoma"/>
              </a:rPr>
              <a:t> </a:t>
            </a:r>
            <a:r>
              <a:rPr dirty="0" sz="1900" spc="-5" b="1">
                <a:latin typeface="Tahoma"/>
                <a:cs typeface="Tahoma"/>
              </a:rPr>
              <a:t>Owner</a:t>
            </a:r>
            <a:r>
              <a:rPr dirty="0" sz="1900" b="1">
                <a:latin typeface="Microsoft YaHei"/>
                <a:cs typeface="Microsoft YaHei"/>
              </a:rPr>
              <a:t>会组织这阶段</a:t>
            </a:r>
            <a:r>
              <a:rPr dirty="0" sz="1900" spc="-10" b="1">
                <a:latin typeface="Microsoft YaHei"/>
                <a:cs typeface="Microsoft YaHei"/>
              </a:rPr>
              <a:t>的</a:t>
            </a:r>
            <a:r>
              <a:rPr dirty="0" sz="1900" b="1">
                <a:latin typeface="Microsoft YaHei"/>
                <a:cs typeface="Microsoft YaHei"/>
              </a:rPr>
              <a:t>会议</a:t>
            </a:r>
            <a:r>
              <a:rPr dirty="0" sz="1900" spc="-10" b="1">
                <a:latin typeface="Microsoft YaHei"/>
                <a:cs typeface="Microsoft YaHei"/>
              </a:rPr>
              <a:t>并</a:t>
            </a:r>
            <a:r>
              <a:rPr dirty="0" sz="1900" b="1">
                <a:latin typeface="Microsoft YaHei"/>
                <a:cs typeface="Microsoft YaHei"/>
              </a:rPr>
              <a:t>且邀</a:t>
            </a:r>
            <a:r>
              <a:rPr dirty="0" sz="1900" spc="-10" b="1">
                <a:latin typeface="Microsoft YaHei"/>
                <a:cs typeface="Microsoft YaHei"/>
              </a:rPr>
              <a:t>请</a:t>
            </a:r>
            <a:r>
              <a:rPr dirty="0" sz="1900" b="1">
                <a:latin typeface="Microsoft YaHei"/>
                <a:cs typeface="Microsoft YaHei"/>
              </a:rPr>
              <a:t>相关</a:t>
            </a:r>
            <a:r>
              <a:rPr dirty="0" sz="1900" spc="-10" b="1">
                <a:latin typeface="Microsoft YaHei"/>
                <a:cs typeface="Microsoft YaHei"/>
              </a:rPr>
              <a:t>的</a:t>
            </a:r>
            <a:r>
              <a:rPr dirty="0" sz="1900" b="1">
                <a:latin typeface="Microsoft YaHei"/>
                <a:cs typeface="Microsoft YaHei"/>
              </a:rPr>
              <a:t>干系</a:t>
            </a:r>
            <a:r>
              <a:rPr dirty="0" sz="1900" spc="-10" b="1">
                <a:latin typeface="Microsoft YaHei"/>
                <a:cs typeface="Microsoft YaHei"/>
              </a:rPr>
              <a:t>人</a:t>
            </a:r>
            <a:r>
              <a:rPr dirty="0" sz="1900" b="1">
                <a:latin typeface="Microsoft YaHei"/>
                <a:cs typeface="Microsoft YaHei"/>
              </a:rPr>
              <a:t>参加</a:t>
            </a:r>
            <a:r>
              <a:rPr dirty="0" sz="1900" b="1">
                <a:latin typeface="Tahoma"/>
                <a:cs typeface="Tahoma"/>
              </a:rPr>
              <a:t>.</a:t>
            </a:r>
            <a:endParaRPr sz="1900">
              <a:latin typeface="Tahoma"/>
              <a:cs typeface="Tahoma"/>
            </a:endParaRPr>
          </a:p>
          <a:p>
            <a:pPr marL="298450" indent="-285750">
              <a:lnSpc>
                <a:spcPct val="100000"/>
              </a:lnSpc>
              <a:spcBef>
                <a:spcPts val="1140"/>
              </a:spcBef>
              <a:buClr>
                <a:srgbClr val="777777"/>
              </a:buClr>
              <a:buSzPct val="60526"/>
              <a:buFont typeface="Wingdings"/>
              <a:buChar char=""/>
              <a:tabLst>
                <a:tab pos="312420" algn="l"/>
                <a:tab pos="313055" algn="l"/>
              </a:tabLst>
            </a:pPr>
            <a:r>
              <a:rPr dirty="0" sz="1900" b="1">
                <a:latin typeface="Microsoft YaHei"/>
                <a:cs typeface="Microsoft YaHei"/>
              </a:rPr>
              <a:t>团队展示</a:t>
            </a:r>
            <a:r>
              <a:rPr dirty="0" sz="1900" spc="-5" b="1">
                <a:latin typeface="Tahoma"/>
                <a:cs typeface="Tahoma"/>
              </a:rPr>
              <a:t>Sprint</a:t>
            </a:r>
            <a:r>
              <a:rPr dirty="0" sz="1900" b="1">
                <a:latin typeface="Microsoft YaHei"/>
                <a:cs typeface="Microsoft YaHei"/>
              </a:rPr>
              <a:t>中完</a:t>
            </a:r>
            <a:r>
              <a:rPr dirty="0" sz="1900" spc="-10" b="1">
                <a:latin typeface="Microsoft YaHei"/>
                <a:cs typeface="Microsoft YaHei"/>
              </a:rPr>
              <a:t>成</a:t>
            </a:r>
            <a:r>
              <a:rPr dirty="0" sz="1900" b="1">
                <a:latin typeface="Microsoft YaHei"/>
                <a:cs typeface="Microsoft YaHei"/>
              </a:rPr>
              <a:t>的功能</a:t>
            </a:r>
            <a:endParaRPr sz="1900">
              <a:latin typeface="Microsoft YaHei"/>
              <a:cs typeface="Microsoft YaHei"/>
            </a:endParaRPr>
          </a:p>
          <a:p>
            <a:pPr marL="298450" indent="-285750">
              <a:lnSpc>
                <a:spcPct val="100000"/>
              </a:lnSpc>
              <a:spcBef>
                <a:spcPts val="1140"/>
              </a:spcBef>
              <a:buClr>
                <a:srgbClr val="777777"/>
              </a:buClr>
              <a:buSzPct val="60526"/>
              <a:buFont typeface="Wingdings"/>
              <a:buChar char=""/>
              <a:tabLst>
                <a:tab pos="312420" algn="l"/>
                <a:tab pos="313055" algn="l"/>
              </a:tabLst>
            </a:pPr>
            <a:r>
              <a:rPr dirty="0" sz="1900" spc="-5" b="1">
                <a:latin typeface="Microsoft YaHei"/>
                <a:cs typeface="Microsoft YaHei"/>
              </a:rPr>
              <a:t>一般是通过现场演示的</a:t>
            </a:r>
            <a:r>
              <a:rPr dirty="0" sz="1900" spc="-10" b="1">
                <a:latin typeface="Microsoft YaHei"/>
                <a:cs typeface="Microsoft YaHei"/>
              </a:rPr>
              <a:t>方</a:t>
            </a:r>
            <a:r>
              <a:rPr dirty="0" sz="1900" spc="-5" b="1">
                <a:latin typeface="Microsoft YaHei"/>
                <a:cs typeface="Microsoft YaHei"/>
              </a:rPr>
              <a:t>式展</a:t>
            </a:r>
            <a:r>
              <a:rPr dirty="0" sz="1900" spc="-10" b="1">
                <a:latin typeface="Microsoft YaHei"/>
                <a:cs typeface="Microsoft YaHei"/>
              </a:rPr>
              <a:t>现</a:t>
            </a:r>
            <a:r>
              <a:rPr dirty="0" sz="1900" spc="-5" b="1">
                <a:latin typeface="Microsoft YaHei"/>
                <a:cs typeface="Microsoft YaHei"/>
              </a:rPr>
              <a:t>功能</a:t>
            </a:r>
            <a:r>
              <a:rPr dirty="0" sz="1900" spc="-10" b="1">
                <a:latin typeface="Microsoft YaHei"/>
                <a:cs typeface="Microsoft YaHei"/>
              </a:rPr>
              <a:t>和</a:t>
            </a:r>
            <a:r>
              <a:rPr dirty="0" sz="1900" spc="-5" b="1">
                <a:latin typeface="Microsoft YaHei"/>
                <a:cs typeface="Microsoft YaHei"/>
              </a:rPr>
              <a:t>架构</a:t>
            </a:r>
            <a:endParaRPr sz="1900">
              <a:latin typeface="Microsoft YaHei"/>
              <a:cs typeface="Microsoft YaHei"/>
            </a:endParaRPr>
          </a:p>
          <a:p>
            <a:pPr marL="298450" indent="-285750">
              <a:lnSpc>
                <a:spcPct val="100000"/>
              </a:lnSpc>
              <a:spcBef>
                <a:spcPts val="1140"/>
              </a:spcBef>
              <a:buClr>
                <a:srgbClr val="777777"/>
              </a:buClr>
              <a:buSzPct val="60526"/>
              <a:buFont typeface="Wingdings"/>
              <a:buChar char=""/>
              <a:tabLst>
                <a:tab pos="312420" algn="l"/>
                <a:tab pos="313055" algn="l"/>
              </a:tabLst>
            </a:pPr>
            <a:r>
              <a:rPr dirty="0" sz="1900" b="1">
                <a:latin typeface="Microsoft YaHei"/>
                <a:cs typeface="Microsoft YaHei"/>
              </a:rPr>
              <a:t>不要太正式</a:t>
            </a:r>
            <a:endParaRPr sz="1900">
              <a:latin typeface="Microsoft YaHei"/>
              <a:cs typeface="Microsoft YaHei"/>
            </a:endParaRPr>
          </a:p>
          <a:p>
            <a:pPr marL="298450" indent="-285750">
              <a:lnSpc>
                <a:spcPct val="100000"/>
              </a:lnSpc>
              <a:spcBef>
                <a:spcPts val="1140"/>
              </a:spcBef>
              <a:buClr>
                <a:srgbClr val="777777"/>
              </a:buClr>
              <a:buSzPct val="60526"/>
              <a:buFont typeface="Wingdings"/>
              <a:buChar char=""/>
              <a:tabLst>
                <a:tab pos="312420" algn="l"/>
                <a:tab pos="313055" algn="l"/>
              </a:tabLst>
            </a:pPr>
            <a:r>
              <a:rPr dirty="0" sz="1900" b="1">
                <a:latin typeface="Microsoft YaHei"/>
                <a:cs typeface="Microsoft YaHei"/>
              </a:rPr>
              <a:t>不需要</a:t>
            </a:r>
            <a:r>
              <a:rPr dirty="0" sz="1900" spc="-5" b="1">
                <a:latin typeface="Tahoma"/>
                <a:cs typeface="Tahoma"/>
              </a:rPr>
              <a:t>PPT</a:t>
            </a:r>
            <a:endParaRPr sz="1900">
              <a:latin typeface="Tahoma"/>
              <a:cs typeface="Tahoma"/>
            </a:endParaRPr>
          </a:p>
          <a:p>
            <a:pPr marL="298450" indent="-285750">
              <a:lnSpc>
                <a:spcPct val="100000"/>
              </a:lnSpc>
              <a:spcBef>
                <a:spcPts val="1140"/>
              </a:spcBef>
              <a:buClr>
                <a:srgbClr val="777777"/>
              </a:buClr>
              <a:buSzPct val="60526"/>
              <a:buFont typeface="Wingdings"/>
              <a:buChar char=""/>
              <a:tabLst>
                <a:tab pos="312420" algn="l"/>
                <a:tab pos="313055" algn="l"/>
              </a:tabLst>
            </a:pPr>
            <a:r>
              <a:rPr dirty="0" sz="1900" b="1">
                <a:latin typeface="Microsoft YaHei"/>
                <a:cs typeface="Microsoft YaHei"/>
              </a:rPr>
              <a:t>一般控制在</a:t>
            </a:r>
            <a:r>
              <a:rPr dirty="0" sz="1900" b="1">
                <a:latin typeface="Tahoma"/>
                <a:cs typeface="Tahoma"/>
              </a:rPr>
              <a:t>2</a:t>
            </a:r>
            <a:r>
              <a:rPr dirty="0" sz="1900" b="1">
                <a:latin typeface="Microsoft YaHei"/>
                <a:cs typeface="Microsoft YaHei"/>
              </a:rPr>
              <a:t>个小时</a:t>
            </a:r>
            <a:endParaRPr sz="1900">
              <a:latin typeface="Microsoft YaHei"/>
              <a:cs typeface="Microsoft YaHei"/>
            </a:endParaRPr>
          </a:p>
          <a:p>
            <a:pPr marL="298450" indent="-285750">
              <a:lnSpc>
                <a:spcPct val="100000"/>
              </a:lnSpc>
              <a:spcBef>
                <a:spcPts val="1140"/>
              </a:spcBef>
              <a:buClr>
                <a:srgbClr val="777777"/>
              </a:buClr>
              <a:buSzPct val="60526"/>
              <a:buFont typeface="Wingdings"/>
              <a:buChar char=""/>
              <a:tabLst>
                <a:tab pos="312420" algn="l"/>
                <a:tab pos="313055" algn="l"/>
              </a:tabLst>
            </a:pPr>
            <a:r>
              <a:rPr dirty="0" sz="1900" b="1">
                <a:latin typeface="Microsoft YaHei"/>
                <a:cs typeface="Microsoft YaHei"/>
              </a:rPr>
              <a:t>团队成员都要参加</a:t>
            </a:r>
            <a:endParaRPr sz="1900">
              <a:latin typeface="Microsoft YaHei"/>
              <a:cs typeface="Microsoft YaHei"/>
            </a:endParaRPr>
          </a:p>
          <a:p>
            <a:pPr marL="298450" indent="-285750">
              <a:lnSpc>
                <a:spcPct val="100000"/>
              </a:lnSpc>
              <a:spcBef>
                <a:spcPts val="1140"/>
              </a:spcBef>
              <a:buClr>
                <a:srgbClr val="777777"/>
              </a:buClr>
              <a:buSzPct val="60526"/>
              <a:buFont typeface="Wingdings"/>
              <a:buChar char=""/>
              <a:tabLst>
                <a:tab pos="312420" algn="l"/>
                <a:tab pos="313055" algn="l"/>
              </a:tabLst>
            </a:pPr>
            <a:r>
              <a:rPr dirty="0" sz="1900" b="1">
                <a:latin typeface="Microsoft YaHei"/>
                <a:cs typeface="Microsoft YaHei"/>
              </a:rPr>
              <a:t>可以邀请所有人参加</a:t>
            </a:r>
            <a:endParaRPr sz="1900">
              <a:latin typeface="Microsoft YaHei"/>
              <a:cs typeface="Microsoft YaHe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37767" y="580643"/>
            <a:ext cx="5368925"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latin typeface="Tahoma"/>
                <a:cs typeface="Tahoma"/>
              </a:rPr>
              <a:t>Scrum</a:t>
            </a:r>
            <a:r>
              <a:rPr dirty="0" sz="3400">
                <a:solidFill>
                  <a:srgbClr val="990000"/>
                </a:solidFill>
              </a:rPr>
              <a:t>仪式之</a:t>
            </a:r>
            <a:r>
              <a:rPr dirty="0" sz="3400" spc="-5">
                <a:solidFill>
                  <a:srgbClr val="990000"/>
                </a:solidFill>
                <a:latin typeface="Tahoma"/>
                <a:cs typeface="Tahoma"/>
              </a:rPr>
              <a:t>Sprint</a:t>
            </a:r>
            <a:r>
              <a:rPr dirty="0" sz="3400">
                <a:solidFill>
                  <a:srgbClr val="990000"/>
                </a:solidFill>
              </a:rPr>
              <a:t>回顾会议</a:t>
            </a:r>
            <a:endParaRPr sz="3400">
              <a:latin typeface="Tahoma"/>
              <a:cs typeface="Tahoma"/>
            </a:endParaRP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6" name="object 6"/>
          <p:cNvSpPr txBox="1"/>
          <p:nvPr/>
        </p:nvSpPr>
        <p:spPr>
          <a:xfrm>
            <a:off x="10128250" y="6525700"/>
            <a:ext cx="203200" cy="194310"/>
          </a:xfrm>
          <a:prstGeom prst="rect">
            <a:avLst/>
          </a:prstGeom>
        </p:spPr>
        <p:txBody>
          <a:bodyPr wrap="square" lIns="0" tIns="12065" rIns="0" bIns="0" rtlCol="0" vert="horz">
            <a:spAutoFit/>
          </a:bodyPr>
          <a:lstStyle/>
          <a:p>
            <a:pPr marL="25400">
              <a:lnSpc>
                <a:spcPct val="100000"/>
              </a:lnSpc>
              <a:spcBef>
                <a:spcPts val="95"/>
              </a:spcBef>
            </a:pPr>
            <a:r>
              <a:rPr dirty="0" sz="1100" spc="-5">
                <a:solidFill>
                  <a:srgbClr val="626262"/>
                </a:solidFill>
                <a:latin typeface="Tahoma"/>
                <a:cs typeface="Tahoma"/>
              </a:rPr>
              <a:t>49</a:t>
            </a:r>
            <a:endParaRPr sz="1100">
              <a:latin typeface="Tahoma"/>
              <a:cs typeface="Tahoma"/>
            </a:endParaRPr>
          </a:p>
        </p:txBody>
      </p:sp>
      <p:sp>
        <p:nvSpPr>
          <p:cNvPr id="4" name="object 4"/>
          <p:cNvSpPr txBox="1"/>
          <p:nvPr/>
        </p:nvSpPr>
        <p:spPr>
          <a:xfrm>
            <a:off x="986027" y="1502917"/>
            <a:ext cx="8983980" cy="4427855"/>
          </a:xfrm>
          <a:prstGeom prst="rect">
            <a:avLst/>
          </a:prstGeom>
        </p:spPr>
        <p:txBody>
          <a:bodyPr wrap="square" lIns="0" tIns="12700" rIns="0" bIns="0" rtlCol="0" vert="horz">
            <a:spAutoFit/>
          </a:bodyPr>
          <a:lstStyle/>
          <a:p>
            <a:pPr marL="313055" indent="-300355">
              <a:lnSpc>
                <a:spcPct val="100000"/>
              </a:lnSpc>
              <a:spcBef>
                <a:spcPts val="100"/>
              </a:spcBef>
              <a:buClr>
                <a:srgbClr val="777777"/>
              </a:buClr>
              <a:buSzPct val="58333"/>
              <a:buFont typeface="Wingdings"/>
              <a:buChar char=""/>
              <a:tabLst>
                <a:tab pos="313055" algn="l"/>
                <a:tab pos="313690" algn="l"/>
              </a:tabLst>
            </a:pPr>
            <a:r>
              <a:rPr dirty="0" sz="1800" b="1">
                <a:latin typeface="Microsoft YaHei"/>
                <a:cs typeface="Microsoft YaHei"/>
              </a:rPr>
              <a:t>团队的定期自我检视</a:t>
            </a:r>
            <a:r>
              <a:rPr dirty="0" sz="1800" b="1">
                <a:latin typeface="Tahoma"/>
                <a:cs typeface="Tahoma"/>
              </a:rPr>
              <a:t>,</a:t>
            </a:r>
            <a:r>
              <a:rPr dirty="0" sz="1800" spc="-10" b="1">
                <a:latin typeface="Tahoma"/>
                <a:cs typeface="Tahoma"/>
              </a:rPr>
              <a:t> </a:t>
            </a:r>
            <a:r>
              <a:rPr dirty="0" sz="1800" b="1">
                <a:latin typeface="Microsoft YaHei"/>
                <a:cs typeface="Microsoft YaHei"/>
              </a:rPr>
              <a:t>发现什么是好的</a:t>
            </a:r>
            <a:r>
              <a:rPr dirty="0" sz="1800" b="1">
                <a:latin typeface="Tahoma"/>
                <a:cs typeface="Tahoma"/>
              </a:rPr>
              <a:t>,</a:t>
            </a:r>
            <a:r>
              <a:rPr dirty="0" sz="1800" spc="-5" b="1">
                <a:latin typeface="Tahoma"/>
                <a:cs typeface="Tahoma"/>
              </a:rPr>
              <a:t> </a:t>
            </a:r>
            <a:r>
              <a:rPr dirty="0" sz="1800" b="1">
                <a:latin typeface="Microsoft YaHei"/>
                <a:cs typeface="Microsoft YaHei"/>
              </a:rPr>
              <a:t>什么是不好的</a:t>
            </a:r>
            <a:r>
              <a:rPr dirty="0" sz="1800" b="1">
                <a:latin typeface="Tahoma"/>
                <a:cs typeface="Tahoma"/>
              </a:rPr>
              <a:t>.</a:t>
            </a:r>
            <a:endParaRPr sz="1800">
              <a:latin typeface="Tahoma"/>
              <a:cs typeface="Tahoma"/>
            </a:endParaRPr>
          </a:p>
          <a:p>
            <a:pPr marL="313055" indent="-300355">
              <a:lnSpc>
                <a:spcPct val="100000"/>
              </a:lnSpc>
              <a:spcBef>
                <a:spcPts val="1510"/>
              </a:spcBef>
              <a:buClr>
                <a:srgbClr val="777777"/>
              </a:buClr>
              <a:buSzPct val="58333"/>
              <a:buFont typeface="Wingdings"/>
              <a:buChar char=""/>
              <a:tabLst>
                <a:tab pos="313055" algn="l"/>
                <a:tab pos="313690" algn="l"/>
              </a:tabLst>
            </a:pPr>
            <a:r>
              <a:rPr dirty="0" sz="1800" b="1">
                <a:latin typeface="Microsoft YaHei"/>
                <a:cs typeface="Microsoft YaHei"/>
              </a:rPr>
              <a:t>一般控制在</a:t>
            </a:r>
            <a:r>
              <a:rPr dirty="0" sz="1800" b="1">
                <a:latin typeface="Tahoma"/>
                <a:cs typeface="Tahoma"/>
              </a:rPr>
              <a:t>15~30</a:t>
            </a:r>
            <a:r>
              <a:rPr dirty="0" sz="1800" b="1">
                <a:latin typeface="Microsoft YaHei"/>
                <a:cs typeface="Microsoft YaHei"/>
              </a:rPr>
              <a:t>分钟</a:t>
            </a:r>
            <a:endParaRPr sz="1800">
              <a:latin typeface="Microsoft YaHei"/>
              <a:cs typeface="Microsoft YaHei"/>
            </a:endParaRPr>
          </a:p>
          <a:p>
            <a:pPr marL="313055" indent="-300355">
              <a:lnSpc>
                <a:spcPct val="100000"/>
              </a:lnSpc>
              <a:spcBef>
                <a:spcPts val="1515"/>
              </a:spcBef>
              <a:buClr>
                <a:srgbClr val="777777"/>
              </a:buClr>
              <a:buSzPct val="58333"/>
              <a:buFont typeface="Wingdings"/>
              <a:buChar char=""/>
              <a:tabLst>
                <a:tab pos="313055" algn="l"/>
                <a:tab pos="313690" algn="l"/>
              </a:tabLst>
            </a:pPr>
            <a:r>
              <a:rPr dirty="0" sz="1800" b="1">
                <a:latin typeface="Microsoft YaHei"/>
                <a:cs typeface="Microsoft YaHei"/>
              </a:rPr>
              <a:t>每个</a:t>
            </a:r>
            <a:r>
              <a:rPr dirty="0" sz="1800" spc="-5" b="1">
                <a:latin typeface="Tahoma"/>
                <a:cs typeface="Tahoma"/>
              </a:rPr>
              <a:t>Sprint</a:t>
            </a:r>
            <a:r>
              <a:rPr dirty="0" sz="1800" b="1">
                <a:latin typeface="Microsoft YaHei"/>
                <a:cs typeface="Microsoft YaHei"/>
              </a:rPr>
              <a:t>都要做</a:t>
            </a:r>
            <a:endParaRPr sz="1800">
              <a:latin typeface="Microsoft YaHei"/>
              <a:cs typeface="Microsoft YaHei"/>
            </a:endParaRPr>
          </a:p>
          <a:p>
            <a:pPr marL="313055" indent="-300355">
              <a:lnSpc>
                <a:spcPct val="100000"/>
              </a:lnSpc>
              <a:spcBef>
                <a:spcPts val="1510"/>
              </a:spcBef>
              <a:buClr>
                <a:srgbClr val="777777"/>
              </a:buClr>
              <a:buSzPct val="58333"/>
              <a:buFont typeface="Wingdings"/>
              <a:buChar char=""/>
              <a:tabLst>
                <a:tab pos="313055" algn="l"/>
                <a:tab pos="313690" algn="l"/>
              </a:tabLst>
            </a:pPr>
            <a:r>
              <a:rPr dirty="0" sz="1800" b="1">
                <a:latin typeface="Microsoft YaHei"/>
                <a:cs typeface="Microsoft YaHei"/>
              </a:rPr>
              <a:t>全体参加</a:t>
            </a:r>
            <a:endParaRPr sz="1800">
              <a:latin typeface="Microsoft YaHei"/>
              <a:cs typeface="Microsoft YaHei"/>
            </a:endParaRPr>
          </a:p>
          <a:p>
            <a:pPr marL="313055" indent="-300355">
              <a:lnSpc>
                <a:spcPct val="100000"/>
              </a:lnSpc>
              <a:spcBef>
                <a:spcPts val="1515"/>
              </a:spcBef>
              <a:buClr>
                <a:srgbClr val="777777"/>
              </a:buClr>
              <a:buSzPct val="58333"/>
              <a:buFont typeface="Wingdings"/>
              <a:buChar char=""/>
              <a:tabLst>
                <a:tab pos="313055" algn="l"/>
                <a:tab pos="313690" algn="l"/>
              </a:tabLst>
            </a:pPr>
            <a:r>
              <a:rPr dirty="0" sz="1800" spc="-5" b="1">
                <a:latin typeface="Tahoma"/>
                <a:cs typeface="Tahoma"/>
              </a:rPr>
              <a:t>Scrum</a:t>
            </a:r>
            <a:r>
              <a:rPr dirty="0" sz="1800" spc="-25" b="1">
                <a:latin typeface="Tahoma"/>
                <a:cs typeface="Tahoma"/>
              </a:rPr>
              <a:t> </a:t>
            </a:r>
            <a:r>
              <a:rPr dirty="0" sz="1800" spc="-5" b="1">
                <a:latin typeface="Tahoma"/>
                <a:cs typeface="Tahoma"/>
              </a:rPr>
              <a:t>Master</a:t>
            </a:r>
            <a:endParaRPr sz="1800">
              <a:latin typeface="Tahoma"/>
              <a:cs typeface="Tahoma"/>
            </a:endParaRPr>
          </a:p>
          <a:p>
            <a:pPr marL="313055" indent="-300355">
              <a:lnSpc>
                <a:spcPct val="100000"/>
              </a:lnSpc>
              <a:spcBef>
                <a:spcPts val="1510"/>
              </a:spcBef>
              <a:buClr>
                <a:srgbClr val="777777"/>
              </a:buClr>
              <a:buSzPct val="58333"/>
              <a:buFont typeface="Wingdings"/>
              <a:buChar char=""/>
              <a:tabLst>
                <a:tab pos="313055" algn="l"/>
                <a:tab pos="313690" algn="l"/>
              </a:tabLst>
            </a:pPr>
            <a:r>
              <a:rPr dirty="0" sz="1800" b="1">
                <a:latin typeface="Microsoft YaHei"/>
                <a:cs typeface="Microsoft YaHei"/>
              </a:rPr>
              <a:t>产品负责人</a:t>
            </a:r>
            <a:endParaRPr sz="1800">
              <a:latin typeface="Microsoft YaHei"/>
              <a:cs typeface="Microsoft YaHei"/>
            </a:endParaRPr>
          </a:p>
          <a:p>
            <a:pPr marL="313055" indent="-300355">
              <a:lnSpc>
                <a:spcPct val="100000"/>
              </a:lnSpc>
              <a:spcBef>
                <a:spcPts val="1510"/>
              </a:spcBef>
              <a:buClr>
                <a:srgbClr val="777777"/>
              </a:buClr>
              <a:buSzPct val="58333"/>
              <a:buFont typeface="Wingdings"/>
              <a:buChar char=""/>
              <a:tabLst>
                <a:tab pos="313055" algn="l"/>
                <a:tab pos="313690" algn="l"/>
              </a:tabLst>
            </a:pPr>
            <a:r>
              <a:rPr dirty="0" sz="1800" b="1">
                <a:latin typeface="Microsoft YaHei"/>
                <a:cs typeface="Microsoft YaHei"/>
              </a:rPr>
              <a:t>团队</a:t>
            </a:r>
            <a:endParaRPr sz="1800">
              <a:latin typeface="Microsoft YaHei"/>
              <a:cs typeface="Microsoft YaHei"/>
            </a:endParaRPr>
          </a:p>
          <a:p>
            <a:pPr marL="313055" indent="-300355">
              <a:lnSpc>
                <a:spcPct val="100000"/>
              </a:lnSpc>
              <a:spcBef>
                <a:spcPts val="1515"/>
              </a:spcBef>
              <a:buClr>
                <a:srgbClr val="777777"/>
              </a:buClr>
              <a:buSzPct val="58333"/>
              <a:buFont typeface="Wingdings"/>
              <a:buChar char=""/>
              <a:tabLst>
                <a:tab pos="313055" algn="l"/>
                <a:tab pos="313690" algn="l"/>
              </a:tabLst>
            </a:pPr>
            <a:r>
              <a:rPr dirty="0" sz="1800" b="1">
                <a:latin typeface="Microsoft YaHei"/>
                <a:cs typeface="Microsoft YaHei"/>
              </a:rPr>
              <a:t>可能的客户或其它干系人</a:t>
            </a:r>
            <a:endParaRPr sz="1800">
              <a:latin typeface="Microsoft YaHei"/>
              <a:cs typeface="Microsoft YaHei"/>
            </a:endParaRPr>
          </a:p>
          <a:p>
            <a:pPr marL="142875" marR="5080">
              <a:lnSpc>
                <a:spcPct val="150000"/>
              </a:lnSpc>
              <a:spcBef>
                <a:spcPts val="1035"/>
              </a:spcBef>
            </a:pPr>
            <a:r>
              <a:rPr dirty="0" sz="1600" spc="-5">
                <a:latin typeface="Tahoma"/>
                <a:cs typeface="Tahoma"/>
              </a:rPr>
              <a:t>Sprint</a:t>
            </a:r>
            <a:r>
              <a:rPr dirty="0" sz="1600">
                <a:latin typeface="Microsoft YaHei"/>
                <a:cs typeface="Microsoft YaHei"/>
              </a:rPr>
              <a:t>回顾会</a:t>
            </a:r>
            <a:r>
              <a:rPr dirty="0" sz="1600" spc="-10">
                <a:latin typeface="Microsoft YaHei"/>
                <a:cs typeface="Microsoft YaHei"/>
              </a:rPr>
              <a:t>议</a:t>
            </a:r>
            <a:r>
              <a:rPr dirty="0" sz="1600">
                <a:latin typeface="Microsoft YaHei"/>
                <a:cs typeface="Microsoft YaHei"/>
              </a:rPr>
              <a:t>上</a:t>
            </a:r>
            <a:r>
              <a:rPr dirty="0" sz="1600">
                <a:latin typeface="Tahoma"/>
                <a:cs typeface="Tahoma"/>
              </a:rPr>
              <a:t>,</a:t>
            </a:r>
            <a:r>
              <a:rPr dirty="0" sz="1600" spc="-20">
                <a:latin typeface="Tahoma"/>
                <a:cs typeface="Tahoma"/>
              </a:rPr>
              <a:t> </a:t>
            </a:r>
            <a:r>
              <a:rPr dirty="0" sz="1600">
                <a:latin typeface="Microsoft YaHei"/>
                <a:cs typeface="Microsoft YaHei"/>
              </a:rPr>
              <a:t>全体成员讨论有哪些</a:t>
            </a:r>
            <a:r>
              <a:rPr dirty="0" sz="1600" spc="-10">
                <a:latin typeface="Microsoft YaHei"/>
                <a:cs typeface="Microsoft YaHei"/>
              </a:rPr>
              <a:t>好</a:t>
            </a:r>
            <a:r>
              <a:rPr dirty="0" sz="1600">
                <a:latin typeface="Microsoft YaHei"/>
                <a:cs typeface="Microsoft YaHei"/>
              </a:rPr>
              <a:t>的做</a:t>
            </a:r>
            <a:r>
              <a:rPr dirty="0" sz="1600" spc="-10">
                <a:latin typeface="Microsoft YaHei"/>
                <a:cs typeface="Microsoft YaHei"/>
              </a:rPr>
              <a:t>法</a:t>
            </a:r>
            <a:r>
              <a:rPr dirty="0" sz="1600">
                <a:latin typeface="Microsoft YaHei"/>
                <a:cs typeface="Microsoft YaHei"/>
              </a:rPr>
              <a:t>可以</a:t>
            </a:r>
            <a:r>
              <a:rPr dirty="0" sz="1600" spc="-10">
                <a:latin typeface="Microsoft YaHei"/>
                <a:cs typeface="Microsoft YaHei"/>
              </a:rPr>
              <a:t>启</a:t>
            </a:r>
            <a:r>
              <a:rPr dirty="0" sz="1600">
                <a:latin typeface="Microsoft YaHei"/>
                <a:cs typeface="Microsoft YaHei"/>
              </a:rPr>
              <a:t>动</a:t>
            </a:r>
            <a:r>
              <a:rPr dirty="0" sz="1600">
                <a:latin typeface="Tahoma"/>
                <a:cs typeface="Tahoma"/>
              </a:rPr>
              <a:t>,</a:t>
            </a:r>
            <a:r>
              <a:rPr dirty="0" sz="1600" spc="-25">
                <a:latin typeface="Tahoma"/>
                <a:cs typeface="Tahoma"/>
              </a:rPr>
              <a:t> </a:t>
            </a:r>
            <a:r>
              <a:rPr dirty="0" sz="1600">
                <a:latin typeface="Microsoft YaHei"/>
                <a:cs typeface="Microsoft YaHei"/>
              </a:rPr>
              <a:t>哪些不好的做法不能再继</a:t>
            </a:r>
            <a:r>
              <a:rPr dirty="0" sz="1600" spc="-10">
                <a:latin typeface="Microsoft YaHei"/>
                <a:cs typeface="Microsoft YaHei"/>
              </a:rPr>
              <a:t>续</a:t>
            </a:r>
            <a:r>
              <a:rPr dirty="0" sz="1600">
                <a:latin typeface="Microsoft YaHei"/>
                <a:cs typeface="Microsoft YaHei"/>
              </a:rPr>
              <a:t>下去</a:t>
            </a:r>
            <a:r>
              <a:rPr dirty="0" sz="1600" spc="-10">
                <a:latin typeface="Microsoft YaHei"/>
                <a:cs typeface="Microsoft YaHei"/>
              </a:rPr>
              <a:t>了</a:t>
            </a:r>
            <a:r>
              <a:rPr dirty="0" sz="1600">
                <a:latin typeface="Tahoma"/>
                <a:cs typeface="Tahoma"/>
              </a:rPr>
              <a:t>,</a:t>
            </a:r>
            <a:r>
              <a:rPr dirty="0" sz="1600" spc="-20">
                <a:latin typeface="Tahoma"/>
                <a:cs typeface="Tahoma"/>
              </a:rPr>
              <a:t> </a:t>
            </a:r>
            <a:r>
              <a:rPr dirty="0" sz="1600">
                <a:latin typeface="Microsoft YaHei"/>
                <a:cs typeface="Microsoft YaHei"/>
              </a:rPr>
              <a:t>哪些 好的做法要继续发扬</a:t>
            </a:r>
            <a:r>
              <a:rPr dirty="0" sz="1600">
                <a:latin typeface="Tahoma"/>
                <a:cs typeface="Tahoma"/>
              </a:rPr>
              <a:t>.</a:t>
            </a:r>
            <a:endParaRPr sz="1600">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37767" y="580643"/>
            <a:ext cx="7635875"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latin typeface="Tahoma"/>
                <a:cs typeface="Tahoma"/>
              </a:rPr>
              <a:t>Scrum</a:t>
            </a:r>
            <a:r>
              <a:rPr dirty="0" sz="3400">
                <a:solidFill>
                  <a:srgbClr val="990000"/>
                </a:solidFill>
              </a:rPr>
              <a:t>物件之产品订单</a:t>
            </a:r>
            <a:r>
              <a:rPr dirty="0" sz="3400">
                <a:solidFill>
                  <a:srgbClr val="990000"/>
                </a:solidFill>
                <a:latin typeface="Tahoma"/>
                <a:cs typeface="Tahoma"/>
              </a:rPr>
              <a:t>(Product</a:t>
            </a:r>
            <a:r>
              <a:rPr dirty="0" sz="3400" spc="-55">
                <a:solidFill>
                  <a:srgbClr val="990000"/>
                </a:solidFill>
                <a:latin typeface="Tahoma"/>
                <a:cs typeface="Tahoma"/>
              </a:rPr>
              <a:t> </a:t>
            </a:r>
            <a:r>
              <a:rPr dirty="0" sz="3400" spc="-5">
                <a:solidFill>
                  <a:srgbClr val="990000"/>
                </a:solidFill>
                <a:latin typeface="Tahoma"/>
                <a:cs typeface="Tahoma"/>
              </a:rPr>
              <a:t>Backlog)</a:t>
            </a:r>
            <a:endParaRPr sz="3400">
              <a:latin typeface="Tahoma"/>
              <a:cs typeface="Tahoma"/>
            </a:endParaRPr>
          </a:p>
        </p:txBody>
      </p:sp>
      <p:sp>
        <p:nvSpPr>
          <p:cNvPr id="4" name="object 4"/>
          <p:cNvSpPr/>
          <p:nvPr/>
        </p:nvSpPr>
        <p:spPr>
          <a:xfrm>
            <a:off x="1028700" y="1759457"/>
            <a:ext cx="4221480" cy="899160"/>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485900" y="2683764"/>
            <a:ext cx="4221480" cy="899160"/>
          </a:xfrm>
          <a:prstGeom prst="rect">
            <a:avLst/>
          </a:prstGeom>
          <a:blipFill>
            <a:blip r:embed="rId4" cstate="print"/>
            <a:stretch>
              <a:fillRect/>
            </a:stretch>
          </a:blipFill>
        </p:spPr>
        <p:txBody>
          <a:bodyPr wrap="square" lIns="0" tIns="0" rIns="0" bIns="0" rtlCol="0"/>
          <a:lstStyle/>
          <a:p/>
        </p:txBody>
      </p:sp>
      <p:sp>
        <p:nvSpPr>
          <p:cNvPr id="6" name="object 6"/>
          <p:cNvSpPr txBox="1"/>
          <p:nvPr/>
        </p:nvSpPr>
        <p:spPr>
          <a:xfrm>
            <a:off x="1570736" y="1944166"/>
            <a:ext cx="3561715" cy="1683385"/>
          </a:xfrm>
          <a:prstGeom prst="rect">
            <a:avLst/>
          </a:prstGeom>
        </p:spPr>
        <p:txBody>
          <a:bodyPr wrap="square" lIns="0" tIns="27939" rIns="0" bIns="0" rtlCol="0" vert="horz">
            <a:spAutoFit/>
          </a:bodyPr>
          <a:lstStyle/>
          <a:p>
            <a:pPr marL="12700">
              <a:lnSpc>
                <a:spcPct val="100000"/>
              </a:lnSpc>
              <a:spcBef>
                <a:spcPts val="219"/>
              </a:spcBef>
            </a:pPr>
            <a:r>
              <a:rPr dirty="0" sz="1600" b="1">
                <a:latin typeface="Calibri"/>
                <a:cs typeface="Calibri"/>
              </a:rPr>
              <a:t>Epic</a:t>
            </a:r>
            <a:r>
              <a:rPr dirty="0" sz="1600" b="1">
                <a:latin typeface="Microsoft JhengHei"/>
                <a:cs typeface="Microsoft JhengHei"/>
              </a:rPr>
              <a:t>（史诗故事）</a:t>
            </a:r>
            <a:endParaRPr sz="1600">
              <a:latin typeface="Microsoft JhengHei"/>
              <a:cs typeface="Microsoft JhengHei"/>
            </a:endParaRPr>
          </a:p>
          <a:p>
            <a:pPr marL="12700" marR="476884">
              <a:lnSpc>
                <a:spcPts val="1800"/>
              </a:lnSpc>
              <a:spcBef>
                <a:spcPts val="280"/>
              </a:spcBef>
            </a:pPr>
            <a:r>
              <a:rPr dirty="0" sz="1600" b="1">
                <a:latin typeface="Microsoft JhengHei"/>
                <a:cs typeface="Microsoft JhengHei"/>
              </a:rPr>
              <a:t>规模和复杂性非常大，无法或者不 容易进行估算。</a:t>
            </a:r>
            <a:endParaRPr sz="1600">
              <a:latin typeface="Microsoft JhengHei"/>
              <a:cs typeface="Microsoft JhengHei"/>
            </a:endParaRPr>
          </a:p>
          <a:p>
            <a:pPr marL="484505">
              <a:lnSpc>
                <a:spcPct val="100000"/>
              </a:lnSpc>
              <a:spcBef>
                <a:spcPts val="1370"/>
              </a:spcBef>
            </a:pPr>
            <a:r>
              <a:rPr dirty="0" sz="1600" spc="-10" b="1">
                <a:latin typeface="Calibri"/>
                <a:cs typeface="Calibri"/>
              </a:rPr>
              <a:t>Feature</a:t>
            </a:r>
            <a:r>
              <a:rPr dirty="0" sz="1600" spc="-10" b="1">
                <a:latin typeface="Microsoft JhengHei"/>
                <a:cs typeface="Microsoft JhengHei"/>
              </a:rPr>
              <a:t>（</a:t>
            </a:r>
            <a:r>
              <a:rPr dirty="0" sz="1600" b="1">
                <a:latin typeface="Microsoft JhengHei"/>
                <a:cs typeface="Microsoft JhengHei"/>
              </a:rPr>
              <a:t>产品的特性）</a:t>
            </a:r>
            <a:endParaRPr sz="1600">
              <a:latin typeface="Microsoft JhengHei"/>
              <a:cs typeface="Microsoft JhengHei"/>
            </a:endParaRPr>
          </a:p>
          <a:p>
            <a:pPr marL="484505" marR="5080">
              <a:lnSpc>
                <a:spcPts val="1800"/>
              </a:lnSpc>
              <a:spcBef>
                <a:spcPts val="280"/>
              </a:spcBef>
            </a:pPr>
            <a:r>
              <a:rPr dirty="0" sz="1600" b="1">
                <a:latin typeface="Microsoft JhengHei"/>
                <a:cs typeface="Microsoft JhengHei"/>
              </a:rPr>
              <a:t>代表一个产品可以做什么，可以提 供什么服务，是用户的需求。</a:t>
            </a:r>
            <a:endParaRPr sz="1600">
              <a:latin typeface="Microsoft JhengHei"/>
              <a:cs typeface="Microsoft JhengHei"/>
            </a:endParaRPr>
          </a:p>
        </p:txBody>
      </p:sp>
      <p:sp>
        <p:nvSpPr>
          <p:cNvPr id="7" name="object 7"/>
          <p:cNvSpPr/>
          <p:nvPr/>
        </p:nvSpPr>
        <p:spPr>
          <a:xfrm>
            <a:off x="1975104" y="3665982"/>
            <a:ext cx="4222242" cy="899921"/>
          </a:xfrm>
          <a:prstGeom prst="rect">
            <a:avLst/>
          </a:prstGeom>
          <a:blipFill>
            <a:blip r:embed="rId5" cstate="print"/>
            <a:stretch>
              <a:fillRect/>
            </a:stretch>
          </a:blipFill>
        </p:spPr>
        <p:txBody>
          <a:bodyPr wrap="square" lIns="0" tIns="0" rIns="0" bIns="0" rtlCol="0"/>
          <a:lstStyle/>
          <a:p/>
        </p:txBody>
      </p:sp>
      <p:sp>
        <p:nvSpPr>
          <p:cNvPr id="8" name="object 8"/>
          <p:cNvSpPr txBox="1"/>
          <p:nvPr/>
        </p:nvSpPr>
        <p:spPr>
          <a:xfrm>
            <a:off x="2486405" y="3805225"/>
            <a:ext cx="3089910" cy="772160"/>
          </a:xfrm>
          <a:prstGeom prst="rect">
            <a:avLst/>
          </a:prstGeom>
        </p:spPr>
        <p:txBody>
          <a:bodyPr wrap="square" lIns="0" tIns="27939" rIns="0" bIns="0" rtlCol="0" vert="horz">
            <a:spAutoFit/>
          </a:bodyPr>
          <a:lstStyle/>
          <a:p>
            <a:pPr marL="12700">
              <a:lnSpc>
                <a:spcPct val="100000"/>
              </a:lnSpc>
              <a:spcBef>
                <a:spcPts val="219"/>
              </a:spcBef>
            </a:pPr>
            <a:r>
              <a:rPr dirty="0" sz="1600" b="1">
                <a:latin typeface="Calibri"/>
                <a:cs typeface="Calibri"/>
              </a:rPr>
              <a:t>User</a:t>
            </a:r>
            <a:r>
              <a:rPr dirty="0" sz="1600" spc="-5" b="1">
                <a:latin typeface="Calibri"/>
                <a:cs typeface="Calibri"/>
              </a:rPr>
              <a:t> Story</a:t>
            </a:r>
            <a:r>
              <a:rPr dirty="0" sz="1600" spc="-5" b="1">
                <a:latin typeface="Microsoft JhengHei"/>
                <a:cs typeface="Microsoft JhengHei"/>
              </a:rPr>
              <a:t>（</a:t>
            </a:r>
            <a:r>
              <a:rPr dirty="0" sz="1600" b="1">
                <a:latin typeface="Microsoft JhengHei"/>
                <a:cs typeface="Microsoft JhengHei"/>
              </a:rPr>
              <a:t>用户故事）</a:t>
            </a:r>
            <a:endParaRPr sz="1600">
              <a:latin typeface="Microsoft JhengHei"/>
              <a:cs typeface="Microsoft JhengHei"/>
            </a:endParaRPr>
          </a:p>
          <a:p>
            <a:pPr marL="12700" marR="5080">
              <a:lnSpc>
                <a:spcPts val="1800"/>
              </a:lnSpc>
              <a:spcBef>
                <a:spcPts val="280"/>
              </a:spcBef>
            </a:pPr>
            <a:r>
              <a:rPr dirty="0" sz="1600" b="1">
                <a:latin typeface="Microsoft JhengHei"/>
                <a:cs typeface="Microsoft JhengHei"/>
              </a:rPr>
              <a:t>作为一个角色，通过某项操作，以 便能够完成特定的目标</a:t>
            </a:r>
            <a:endParaRPr sz="1600">
              <a:latin typeface="Microsoft JhengHei"/>
              <a:cs typeface="Microsoft JhengHei"/>
            </a:endParaRPr>
          </a:p>
        </p:txBody>
      </p:sp>
      <p:sp>
        <p:nvSpPr>
          <p:cNvPr id="9" name="object 9"/>
          <p:cNvSpPr/>
          <p:nvPr/>
        </p:nvSpPr>
        <p:spPr>
          <a:xfrm>
            <a:off x="2548127" y="4658105"/>
            <a:ext cx="4221480" cy="899160"/>
          </a:xfrm>
          <a:prstGeom prst="rect">
            <a:avLst/>
          </a:prstGeom>
          <a:blipFill>
            <a:blip r:embed="rId6" cstate="print"/>
            <a:stretch>
              <a:fillRect/>
            </a:stretch>
          </a:blipFill>
        </p:spPr>
        <p:txBody>
          <a:bodyPr wrap="square" lIns="0" tIns="0" rIns="0" bIns="0" rtlCol="0"/>
          <a:lstStyle/>
          <a:p/>
        </p:txBody>
      </p:sp>
      <p:sp>
        <p:nvSpPr>
          <p:cNvPr id="10" name="object 10"/>
          <p:cNvSpPr txBox="1"/>
          <p:nvPr/>
        </p:nvSpPr>
        <p:spPr>
          <a:xfrm>
            <a:off x="3083051" y="4864608"/>
            <a:ext cx="3152140" cy="757555"/>
          </a:xfrm>
          <a:prstGeom prst="rect">
            <a:avLst/>
          </a:prstGeom>
        </p:spPr>
        <p:txBody>
          <a:bodyPr wrap="square" lIns="0" tIns="12700" rIns="0" bIns="0" rtlCol="0" vert="horz">
            <a:spAutoFit/>
          </a:bodyPr>
          <a:lstStyle/>
          <a:p>
            <a:pPr marL="12700">
              <a:lnSpc>
                <a:spcPct val="100000"/>
              </a:lnSpc>
              <a:spcBef>
                <a:spcPts val="100"/>
              </a:spcBef>
            </a:pPr>
            <a:r>
              <a:rPr dirty="0" sz="1600" spc="-25" b="1">
                <a:latin typeface="Calibri"/>
                <a:cs typeface="Calibri"/>
              </a:rPr>
              <a:t>Task</a:t>
            </a:r>
            <a:r>
              <a:rPr dirty="0" sz="1600" spc="-25" b="1">
                <a:latin typeface="Microsoft JhengHei"/>
                <a:cs typeface="Microsoft JhengHei"/>
              </a:rPr>
              <a:t>（</a:t>
            </a:r>
            <a:r>
              <a:rPr dirty="0" sz="1600" b="1">
                <a:latin typeface="Microsoft JhengHei"/>
                <a:cs typeface="Microsoft JhengHei"/>
              </a:rPr>
              <a:t>任务）</a:t>
            </a:r>
            <a:endParaRPr sz="1600">
              <a:latin typeface="Microsoft JhengHei"/>
              <a:cs typeface="Microsoft JhengHei"/>
            </a:endParaRPr>
          </a:p>
          <a:p>
            <a:pPr marL="12700" marR="5080">
              <a:lnSpc>
                <a:spcPct val="100000"/>
              </a:lnSpc>
            </a:pPr>
            <a:r>
              <a:rPr dirty="0" sz="1600" b="1">
                <a:latin typeface="Microsoft JhengHei"/>
                <a:cs typeface="Microsoft JhengHei"/>
              </a:rPr>
              <a:t>一个</a:t>
            </a:r>
            <a:r>
              <a:rPr dirty="0" sz="1600" b="1">
                <a:latin typeface="Calibri"/>
                <a:cs typeface="Calibri"/>
              </a:rPr>
              <a:t>User</a:t>
            </a:r>
            <a:r>
              <a:rPr dirty="0" sz="1600" spc="-25" b="1">
                <a:latin typeface="Calibri"/>
                <a:cs typeface="Calibri"/>
              </a:rPr>
              <a:t> </a:t>
            </a:r>
            <a:r>
              <a:rPr dirty="0" sz="1600" spc="-5" b="1">
                <a:latin typeface="Calibri"/>
                <a:cs typeface="Calibri"/>
              </a:rPr>
              <a:t>Story</a:t>
            </a:r>
            <a:r>
              <a:rPr dirty="0" sz="1600" b="1">
                <a:latin typeface="Microsoft JhengHei"/>
                <a:cs typeface="Microsoft JhengHei"/>
              </a:rPr>
              <a:t>一般会分解为一个或 多个</a:t>
            </a:r>
            <a:r>
              <a:rPr dirty="0" sz="1600" spc="-35" b="1">
                <a:latin typeface="Calibri"/>
                <a:cs typeface="Calibri"/>
              </a:rPr>
              <a:t>Task</a:t>
            </a:r>
            <a:endParaRPr sz="1600">
              <a:latin typeface="Calibri"/>
              <a:cs typeface="Calibri"/>
            </a:endParaRPr>
          </a:p>
        </p:txBody>
      </p:sp>
      <p:sp>
        <p:nvSpPr>
          <p:cNvPr id="11" name="object 11"/>
          <p:cNvSpPr/>
          <p:nvPr/>
        </p:nvSpPr>
        <p:spPr>
          <a:xfrm>
            <a:off x="7780781" y="3659885"/>
            <a:ext cx="2233422" cy="1933193"/>
          </a:xfrm>
          <a:prstGeom prst="rect">
            <a:avLst/>
          </a:prstGeom>
          <a:blipFill>
            <a:blip r:embed="rId7" cstate="print"/>
            <a:stretch>
              <a:fillRect/>
            </a:stretch>
          </a:blipFill>
        </p:spPr>
        <p:txBody>
          <a:bodyPr wrap="square" lIns="0" tIns="0" rIns="0" bIns="0" rtlCol="0"/>
          <a:lstStyle/>
          <a:p/>
        </p:txBody>
      </p:sp>
      <p:sp>
        <p:nvSpPr>
          <p:cNvPr id="12" name="object 12"/>
          <p:cNvSpPr/>
          <p:nvPr/>
        </p:nvSpPr>
        <p:spPr>
          <a:xfrm>
            <a:off x="7279385" y="2942844"/>
            <a:ext cx="2309622" cy="2746248"/>
          </a:xfrm>
          <a:prstGeom prst="rect">
            <a:avLst/>
          </a:prstGeom>
          <a:blipFill>
            <a:blip r:embed="rId8" cstate="print"/>
            <a:stretch>
              <a:fillRect/>
            </a:stretch>
          </a:blipFill>
        </p:spPr>
        <p:txBody>
          <a:bodyPr wrap="square" lIns="0" tIns="0" rIns="0" bIns="0" rtlCol="0"/>
          <a:lstStyle/>
          <a:p/>
        </p:txBody>
      </p:sp>
      <p:sp>
        <p:nvSpPr>
          <p:cNvPr id="13" name="object 13"/>
          <p:cNvSpPr txBox="1"/>
          <p:nvPr/>
        </p:nvSpPr>
        <p:spPr>
          <a:xfrm>
            <a:off x="8168131" y="3973067"/>
            <a:ext cx="534670" cy="330200"/>
          </a:xfrm>
          <a:prstGeom prst="rect">
            <a:avLst/>
          </a:prstGeom>
        </p:spPr>
        <p:txBody>
          <a:bodyPr wrap="square" lIns="0" tIns="12065" rIns="0" bIns="0" rtlCol="0" vert="horz">
            <a:spAutoFit/>
          </a:bodyPr>
          <a:lstStyle/>
          <a:p>
            <a:pPr marL="12700">
              <a:lnSpc>
                <a:spcPct val="100000"/>
              </a:lnSpc>
              <a:spcBef>
                <a:spcPts val="95"/>
              </a:spcBef>
            </a:pPr>
            <a:r>
              <a:rPr dirty="0" sz="2000" b="1">
                <a:latin typeface="Microsoft JhengHei"/>
                <a:cs typeface="Microsoft JhengHei"/>
              </a:rPr>
              <a:t>迭代</a:t>
            </a:r>
            <a:endParaRPr sz="2000">
              <a:latin typeface="Microsoft JhengHei"/>
              <a:cs typeface="Microsoft JhengHei"/>
            </a:endParaRPr>
          </a:p>
        </p:txBody>
      </p:sp>
      <p:sp>
        <p:nvSpPr>
          <p:cNvPr id="14" name="object 14"/>
          <p:cNvSpPr txBox="1"/>
          <p:nvPr/>
        </p:nvSpPr>
        <p:spPr>
          <a:xfrm>
            <a:off x="9079738" y="4588509"/>
            <a:ext cx="534670" cy="330200"/>
          </a:xfrm>
          <a:prstGeom prst="rect">
            <a:avLst/>
          </a:prstGeom>
        </p:spPr>
        <p:txBody>
          <a:bodyPr wrap="square" lIns="0" tIns="12065" rIns="0" bIns="0" rtlCol="0" vert="horz">
            <a:spAutoFit/>
          </a:bodyPr>
          <a:lstStyle/>
          <a:p>
            <a:pPr marL="12700">
              <a:lnSpc>
                <a:spcPct val="100000"/>
              </a:lnSpc>
              <a:spcBef>
                <a:spcPts val="95"/>
              </a:spcBef>
            </a:pPr>
            <a:r>
              <a:rPr dirty="0" sz="2000" b="1">
                <a:latin typeface="Microsoft JhengHei"/>
                <a:cs typeface="Microsoft JhengHei"/>
              </a:rPr>
              <a:t>迭代</a:t>
            </a:r>
            <a:endParaRPr sz="2000">
              <a:latin typeface="Microsoft JhengHei"/>
              <a:cs typeface="Microsoft JhengHei"/>
            </a:endParaRPr>
          </a:p>
        </p:txBody>
      </p:sp>
      <p:sp>
        <p:nvSpPr>
          <p:cNvPr id="15" name="object 15"/>
          <p:cNvSpPr/>
          <p:nvPr/>
        </p:nvSpPr>
        <p:spPr>
          <a:xfrm>
            <a:off x="7947659" y="3060954"/>
            <a:ext cx="206882" cy="184785"/>
          </a:xfrm>
          <a:prstGeom prst="rect">
            <a:avLst/>
          </a:prstGeom>
          <a:blipFill>
            <a:blip r:embed="rId9" cstate="print"/>
            <a:stretch>
              <a:fillRect/>
            </a:stretch>
          </a:blipFill>
        </p:spPr>
        <p:txBody>
          <a:bodyPr wrap="square" lIns="0" tIns="0" rIns="0" bIns="0" rtlCol="0"/>
          <a:lstStyle/>
          <a:p/>
        </p:txBody>
      </p:sp>
      <p:sp>
        <p:nvSpPr>
          <p:cNvPr id="16" name="object 16"/>
          <p:cNvSpPr/>
          <p:nvPr/>
        </p:nvSpPr>
        <p:spPr>
          <a:xfrm>
            <a:off x="7753350" y="3198850"/>
            <a:ext cx="595147" cy="580669"/>
          </a:xfrm>
          <a:prstGeom prst="rect">
            <a:avLst/>
          </a:prstGeom>
          <a:blipFill>
            <a:blip r:embed="rId10" cstate="print"/>
            <a:stretch>
              <a:fillRect/>
            </a:stretch>
          </a:blipFill>
        </p:spPr>
        <p:txBody>
          <a:bodyPr wrap="square" lIns="0" tIns="0" rIns="0" bIns="0" rtlCol="0"/>
          <a:lstStyle/>
          <a:p/>
        </p:txBody>
      </p:sp>
      <p:sp>
        <p:nvSpPr>
          <p:cNvPr id="17" name="object 17"/>
          <p:cNvSpPr/>
          <p:nvPr/>
        </p:nvSpPr>
        <p:spPr>
          <a:xfrm>
            <a:off x="8305800" y="3220961"/>
            <a:ext cx="576859" cy="574560"/>
          </a:xfrm>
          <a:prstGeom prst="rect">
            <a:avLst/>
          </a:prstGeom>
          <a:blipFill>
            <a:blip r:embed="rId11" cstate="print"/>
            <a:stretch>
              <a:fillRect/>
            </a:stretch>
          </a:blipFill>
        </p:spPr>
        <p:txBody>
          <a:bodyPr wrap="square" lIns="0" tIns="0" rIns="0" bIns="0" rtlCol="0"/>
          <a:lstStyle/>
          <a:p/>
        </p:txBody>
      </p:sp>
      <p:sp>
        <p:nvSpPr>
          <p:cNvPr id="18" name="object 18"/>
          <p:cNvSpPr/>
          <p:nvPr/>
        </p:nvSpPr>
        <p:spPr>
          <a:xfrm>
            <a:off x="8500109" y="3088385"/>
            <a:ext cx="193167" cy="190119"/>
          </a:xfrm>
          <a:prstGeom prst="rect">
            <a:avLst/>
          </a:prstGeom>
          <a:blipFill>
            <a:blip r:embed="rId12" cstate="print"/>
            <a:stretch>
              <a:fillRect/>
            </a:stretch>
          </a:blipFill>
        </p:spPr>
        <p:txBody>
          <a:bodyPr wrap="square" lIns="0" tIns="0" rIns="0" bIns="0" rtlCol="0"/>
          <a:lstStyle/>
          <a:p/>
        </p:txBody>
      </p:sp>
      <p:sp>
        <p:nvSpPr>
          <p:cNvPr id="19" name="object 19"/>
          <p:cNvSpPr/>
          <p:nvPr/>
        </p:nvSpPr>
        <p:spPr>
          <a:xfrm>
            <a:off x="6288023" y="3612629"/>
            <a:ext cx="1393698" cy="825258"/>
          </a:xfrm>
          <a:prstGeom prst="rect">
            <a:avLst/>
          </a:prstGeom>
          <a:blipFill>
            <a:blip r:embed="rId13" cstate="print"/>
            <a:stretch>
              <a:fillRect/>
            </a:stretch>
          </a:blipFill>
        </p:spPr>
        <p:txBody>
          <a:bodyPr wrap="square" lIns="0" tIns="0" rIns="0" bIns="0" rtlCol="0"/>
          <a:lstStyle/>
          <a:p/>
        </p:txBody>
      </p:sp>
      <p:sp>
        <p:nvSpPr>
          <p:cNvPr id="20" name="object 20"/>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21" name="object 21"/>
          <p:cNvSpPr txBox="1"/>
          <p:nvPr/>
        </p:nvSpPr>
        <p:spPr>
          <a:xfrm>
            <a:off x="10140950" y="6525700"/>
            <a:ext cx="177800" cy="194310"/>
          </a:xfrm>
          <a:prstGeom prst="rect">
            <a:avLst/>
          </a:prstGeom>
        </p:spPr>
        <p:txBody>
          <a:bodyPr wrap="square" lIns="0" tIns="12065" rIns="0" bIns="0" rtlCol="0" vert="horz">
            <a:spAutoFit/>
          </a:bodyPr>
          <a:lstStyle/>
          <a:p>
            <a:pPr marL="12700">
              <a:lnSpc>
                <a:spcPct val="100000"/>
              </a:lnSpc>
              <a:spcBef>
                <a:spcPts val="95"/>
              </a:spcBef>
            </a:pPr>
            <a:r>
              <a:rPr dirty="0" sz="1100" spc="-5">
                <a:solidFill>
                  <a:srgbClr val="626262"/>
                </a:solidFill>
                <a:latin typeface="Tahoma"/>
                <a:cs typeface="Tahoma"/>
              </a:rPr>
              <a:t>51</a:t>
            </a:r>
            <a:endParaRPr sz="1100">
              <a:latin typeface="Tahoma"/>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7767" y="6462267"/>
            <a:ext cx="2598420" cy="208279"/>
          </a:xfrm>
          <a:prstGeom prst="rect">
            <a:avLst/>
          </a:prstGeom>
        </p:spPr>
        <p:txBody>
          <a:bodyPr wrap="square" lIns="0" tIns="12700" rIns="0" bIns="0" rtlCol="0" vert="horz">
            <a:spAutoFit/>
          </a:bodyPr>
          <a:lstStyle/>
          <a:p>
            <a:pPr marL="12700">
              <a:lnSpc>
                <a:spcPct val="100000"/>
              </a:lnSpc>
              <a:spcBef>
                <a:spcPts val="100"/>
              </a:spcBef>
            </a:pPr>
            <a:r>
              <a:rPr dirty="0" sz="1200" spc="-10">
                <a:latin typeface="Arial"/>
                <a:cs typeface="Arial"/>
              </a:rPr>
              <a:t>HUAWEI </a:t>
            </a:r>
            <a:r>
              <a:rPr dirty="0" sz="1200" spc="-5">
                <a:latin typeface="Arial"/>
                <a:cs typeface="Arial"/>
              </a:rPr>
              <a:t>TECHNOLOGIES </a:t>
            </a:r>
            <a:r>
              <a:rPr dirty="0" sz="1200">
                <a:latin typeface="Arial"/>
                <a:cs typeface="Arial"/>
              </a:rPr>
              <a:t>CO.,</a:t>
            </a:r>
            <a:r>
              <a:rPr dirty="0" sz="1200" spc="-25">
                <a:latin typeface="Arial"/>
                <a:cs typeface="Arial"/>
              </a:rPr>
              <a:t> LTD.</a:t>
            </a:r>
            <a:endParaRPr sz="1200">
              <a:latin typeface="Arial"/>
              <a:cs typeface="Arial"/>
            </a:endParaRPr>
          </a:p>
        </p:txBody>
      </p:sp>
      <p:sp>
        <p:nvSpPr>
          <p:cNvPr id="3" name="object 3"/>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4" name="object 4"/>
          <p:cNvSpPr txBox="1">
            <a:spLocks noGrp="1"/>
          </p:cNvSpPr>
          <p:nvPr>
            <p:ph type="title"/>
          </p:nvPr>
        </p:nvSpPr>
        <p:spPr>
          <a:xfrm>
            <a:off x="937767" y="586740"/>
            <a:ext cx="3482975" cy="544195"/>
          </a:xfrm>
          <a:prstGeom prst="rect"/>
        </p:spPr>
        <p:txBody>
          <a:bodyPr wrap="square" lIns="0" tIns="12700" rIns="0" bIns="0" rtlCol="0" vert="horz">
            <a:spAutoFit/>
          </a:bodyPr>
          <a:lstStyle/>
          <a:p>
            <a:pPr marL="12700">
              <a:lnSpc>
                <a:spcPct val="100000"/>
              </a:lnSpc>
              <a:spcBef>
                <a:spcPts val="100"/>
              </a:spcBef>
            </a:pPr>
            <a:r>
              <a:rPr dirty="0" sz="3400" spc="0">
                <a:solidFill>
                  <a:srgbClr val="990000"/>
                </a:solidFill>
                <a:latin typeface="SimSun"/>
                <a:cs typeface="SimSun"/>
              </a:rPr>
              <a:t>怎么</a:t>
            </a:r>
            <a:r>
              <a:rPr dirty="0" sz="3400">
                <a:solidFill>
                  <a:srgbClr val="990000"/>
                </a:solidFill>
                <a:latin typeface="SimSun"/>
                <a:cs typeface="SimSun"/>
              </a:rPr>
              <a:t>写故</a:t>
            </a:r>
            <a:r>
              <a:rPr dirty="0" sz="3400" spc="-10">
                <a:solidFill>
                  <a:srgbClr val="990000"/>
                </a:solidFill>
                <a:latin typeface="SimSun"/>
                <a:cs typeface="SimSun"/>
              </a:rPr>
              <a:t>事</a:t>
            </a:r>
            <a:r>
              <a:rPr dirty="0" sz="3400">
                <a:solidFill>
                  <a:srgbClr val="990000"/>
                </a:solidFill>
                <a:latin typeface="Arial"/>
                <a:cs typeface="Arial"/>
              </a:rPr>
              <a:t>(Story)</a:t>
            </a:r>
            <a:endParaRPr sz="3400">
              <a:latin typeface="Arial"/>
              <a:cs typeface="Arial"/>
            </a:endParaRPr>
          </a:p>
        </p:txBody>
      </p:sp>
      <p:sp>
        <p:nvSpPr>
          <p:cNvPr id="5" name="object 5"/>
          <p:cNvSpPr txBox="1">
            <a:spLocks noGrp="1"/>
          </p:cNvSpPr>
          <p:nvPr>
            <p:ph type="body" idx="1"/>
          </p:nvPr>
        </p:nvSpPr>
        <p:spPr>
          <a:prstGeom prst="rect"/>
        </p:spPr>
        <p:txBody>
          <a:bodyPr wrap="square" lIns="0" tIns="121920" rIns="0" bIns="0" rtlCol="0" vert="horz">
            <a:spAutoFit/>
          </a:bodyPr>
          <a:lstStyle/>
          <a:p>
            <a:pPr marL="231140">
              <a:lnSpc>
                <a:spcPct val="100000"/>
              </a:lnSpc>
              <a:spcBef>
                <a:spcPts val="960"/>
              </a:spcBef>
            </a:pPr>
            <a:r>
              <a:rPr dirty="0"/>
              <a:t>在敏捷开发过程中是通过用户故事来将需求具体化成可以进行迭代开发的一个个现实的可见的开发任务。</a:t>
            </a:r>
          </a:p>
          <a:p>
            <a:pPr marL="231140">
              <a:lnSpc>
                <a:spcPct val="100000"/>
              </a:lnSpc>
              <a:spcBef>
                <a:spcPts val="865"/>
              </a:spcBef>
            </a:pPr>
            <a:r>
              <a:rPr dirty="0" spc="-5"/>
              <a:t>在用户故事的划分中有三要素，分别为</a:t>
            </a:r>
            <a:r>
              <a:rPr dirty="0">
                <a:latin typeface="Arial"/>
                <a:cs typeface="Arial"/>
              </a:rPr>
              <a:t>card</a:t>
            </a:r>
            <a:r>
              <a:rPr dirty="0"/>
              <a:t>，</a:t>
            </a:r>
            <a:r>
              <a:rPr dirty="0">
                <a:latin typeface="Arial"/>
                <a:cs typeface="Arial"/>
              </a:rPr>
              <a:t>conversation</a:t>
            </a:r>
            <a:r>
              <a:rPr dirty="0" spc="-5"/>
              <a:t>和</a:t>
            </a:r>
            <a:r>
              <a:rPr dirty="0" spc="-5">
                <a:latin typeface="Arial"/>
                <a:cs typeface="Arial"/>
              </a:rPr>
              <a:t>confirmation</a:t>
            </a:r>
            <a:r>
              <a:rPr dirty="0"/>
              <a:t>。</a:t>
            </a:r>
          </a:p>
          <a:p>
            <a:pPr marL="218440">
              <a:lnSpc>
                <a:spcPct val="100000"/>
              </a:lnSpc>
            </a:pPr>
            <a:endParaRPr sz="2000">
              <a:latin typeface="Times New Roman"/>
              <a:cs typeface="Times New Roman"/>
            </a:endParaRPr>
          </a:p>
          <a:p>
            <a:pPr marL="231140">
              <a:lnSpc>
                <a:spcPct val="100000"/>
              </a:lnSpc>
              <a:spcBef>
                <a:spcPts val="1590"/>
              </a:spcBef>
            </a:pPr>
            <a:r>
              <a:rPr dirty="0" b="1">
                <a:latin typeface="Microsoft JhengHei"/>
                <a:cs typeface="Microsoft JhengHei"/>
              </a:rPr>
              <a:t>作为一个</a:t>
            </a:r>
            <a:r>
              <a:rPr dirty="0" spc="0" b="1">
                <a:latin typeface="Microsoft JhengHei"/>
                <a:cs typeface="Microsoft JhengHei"/>
              </a:rPr>
              <a:t>角</a:t>
            </a:r>
            <a:r>
              <a:rPr dirty="0" spc="5" b="1">
                <a:latin typeface="Microsoft JhengHei"/>
                <a:cs typeface="Microsoft JhengHei"/>
              </a:rPr>
              <a:t>色</a:t>
            </a:r>
            <a:r>
              <a:rPr dirty="0" spc="0" b="1">
                <a:latin typeface="Microsoft JhengHei"/>
                <a:cs typeface="Microsoft JhengHei"/>
              </a:rPr>
              <a:t>，通过某项操作，以便能</a:t>
            </a:r>
            <a:r>
              <a:rPr dirty="0" spc="5" b="1">
                <a:latin typeface="Microsoft JhengHei"/>
                <a:cs typeface="Microsoft JhengHei"/>
              </a:rPr>
              <a:t>够</a:t>
            </a:r>
            <a:r>
              <a:rPr dirty="0" spc="0" b="1">
                <a:latin typeface="Microsoft JhengHei"/>
                <a:cs typeface="Microsoft JhengHei"/>
              </a:rPr>
              <a:t>完成特定</a:t>
            </a:r>
            <a:r>
              <a:rPr dirty="0" spc="30" b="1">
                <a:latin typeface="Microsoft JhengHei"/>
                <a:cs typeface="Microsoft JhengHei"/>
              </a:rPr>
              <a:t>的</a:t>
            </a:r>
            <a:r>
              <a:rPr dirty="0" spc="0" b="1">
                <a:latin typeface="Microsoft JhengHei"/>
                <a:cs typeface="Microsoft JhengHei"/>
              </a:rPr>
              <a:t>目标</a:t>
            </a:r>
          </a:p>
          <a:p>
            <a:pPr marL="231140">
              <a:lnSpc>
                <a:spcPct val="100000"/>
              </a:lnSpc>
              <a:spcBef>
                <a:spcPts val="865"/>
              </a:spcBef>
            </a:pPr>
            <a:r>
              <a:rPr dirty="0" b="1">
                <a:latin typeface="Arial"/>
                <a:cs typeface="Arial"/>
              </a:rPr>
              <a:t>AS a </a:t>
            </a:r>
            <a:r>
              <a:rPr dirty="0" b="1">
                <a:solidFill>
                  <a:srgbClr val="0000FF"/>
                </a:solidFill>
                <a:latin typeface="Arial"/>
                <a:cs typeface="Arial"/>
              </a:rPr>
              <a:t>&lt;USER&gt;</a:t>
            </a:r>
            <a:r>
              <a:rPr dirty="0" b="1">
                <a:latin typeface="Arial"/>
                <a:cs typeface="Arial"/>
              </a:rPr>
              <a:t>, I need to </a:t>
            </a:r>
            <a:r>
              <a:rPr dirty="0" b="1">
                <a:solidFill>
                  <a:srgbClr val="FF0000"/>
                </a:solidFill>
                <a:latin typeface="Arial"/>
                <a:cs typeface="Arial"/>
              </a:rPr>
              <a:t>&lt;ACTION&gt; </a:t>
            </a:r>
            <a:r>
              <a:rPr dirty="0" spc="-5" b="1">
                <a:latin typeface="Arial"/>
                <a:cs typeface="Arial"/>
              </a:rPr>
              <a:t>in </a:t>
            </a:r>
            <a:r>
              <a:rPr dirty="0" b="1">
                <a:latin typeface="Arial"/>
                <a:cs typeface="Arial"/>
              </a:rPr>
              <a:t>order to</a:t>
            </a:r>
            <a:r>
              <a:rPr dirty="0" spc="-40" b="1">
                <a:latin typeface="Arial"/>
                <a:cs typeface="Arial"/>
              </a:rPr>
              <a:t> </a:t>
            </a:r>
            <a:r>
              <a:rPr dirty="0" b="1">
                <a:solidFill>
                  <a:srgbClr val="008000"/>
                </a:solidFill>
                <a:latin typeface="Arial"/>
                <a:cs typeface="Arial"/>
              </a:rPr>
              <a:t>&lt;REASON&gt;</a:t>
            </a:r>
          </a:p>
          <a:p>
            <a:pPr marL="231140">
              <a:lnSpc>
                <a:spcPct val="100000"/>
              </a:lnSpc>
              <a:spcBef>
                <a:spcPts val="860"/>
              </a:spcBef>
            </a:pPr>
            <a:r>
              <a:rPr dirty="0"/>
              <a:t>作为一个博客作者，我想通过博客发布我的照片，以便于我的读者们认识我。</a:t>
            </a:r>
          </a:p>
          <a:p>
            <a:pPr marL="231140">
              <a:lnSpc>
                <a:spcPct val="100000"/>
              </a:lnSpc>
              <a:spcBef>
                <a:spcPts val="865"/>
              </a:spcBef>
            </a:pPr>
            <a:r>
              <a:rPr dirty="0"/>
              <a:t>作为一个国足的球迷，通过点击官网的新闻栏，以便能够实时了解最新的国足动态。</a:t>
            </a:r>
          </a:p>
          <a:p>
            <a:pPr marL="218440">
              <a:lnSpc>
                <a:spcPct val="100000"/>
              </a:lnSpc>
            </a:pPr>
          </a:p>
          <a:p>
            <a:pPr marL="218440">
              <a:lnSpc>
                <a:spcPct val="100000"/>
              </a:lnSpc>
              <a:spcBef>
                <a:spcPts val="35"/>
              </a:spcBef>
            </a:pPr>
            <a:endParaRPr sz="1550">
              <a:latin typeface="Times New Roman"/>
              <a:cs typeface="Times New Roman"/>
            </a:endParaRPr>
          </a:p>
          <a:p>
            <a:pPr marL="530860" indent="-299720">
              <a:lnSpc>
                <a:spcPct val="100000"/>
              </a:lnSpc>
              <a:buClr>
                <a:srgbClr val="777777"/>
              </a:buClr>
              <a:buSzPct val="58333"/>
              <a:buFont typeface="Wingdings"/>
              <a:buChar char=""/>
              <a:tabLst>
                <a:tab pos="531495" algn="l"/>
                <a:tab pos="532130" algn="l"/>
              </a:tabLst>
            </a:pPr>
            <a:r>
              <a:rPr dirty="0" b="1">
                <a:latin typeface="Microsoft JhengHei"/>
                <a:cs typeface="Microsoft JhengHei"/>
              </a:rPr>
              <a:t>一个良好的</a:t>
            </a:r>
            <a:r>
              <a:rPr dirty="0" spc="-5" b="1">
                <a:latin typeface="Arial"/>
                <a:cs typeface="Arial"/>
              </a:rPr>
              <a:t>User-story</a:t>
            </a:r>
            <a:r>
              <a:rPr dirty="0" spc="0" b="1">
                <a:latin typeface="Microsoft JhengHei"/>
                <a:cs typeface="Microsoft JhengHei"/>
              </a:rPr>
              <a:t>的编写应该遵</a:t>
            </a:r>
            <a:r>
              <a:rPr dirty="0" b="1">
                <a:latin typeface="Microsoft JhengHei"/>
                <a:cs typeface="Microsoft JhengHei"/>
              </a:rPr>
              <a:t>循</a:t>
            </a:r>
            <a:r>
              <a:rPr dirty="0" b="1">
                <a:latin typeface="Arial"/>
                <a:cs typeface="Arial"/>
              </a:rPr>
              <a:t>INVEST</a:t>
            </a:r>
            <a:r>
              <a:rPr dirty="0" spc="0" b="1">
                <a:latin typeface="Microsoft JhengHei"/>
                <a:cs typeface="Microsoft JhengHei"/>
              </a:rPr>
              <a:t>原</a:t>
            </a:r>
            <a:r>
              <a:rPr dirty="0" spc="5" b="1">
                <a:latin typeface="Microsoft JhengHei"/>
                <a:cs typeface="Microsoft JhengHei"/>
              </a:rPr>
              <a:t>则</a:t>
            </a:r>
            <a:r>
              <a:rPr dirty="0" b="1">
                <a:latin typeface="Microsoft JhengHei"/>
                <a:cs typeface="Microsoft JhengHei"/>
              </a:rPr>
              <a:t>：</a:t>
            </a:r>
          </a:p>
        </p:txBody>
      </p:sp>
      <p:sp>
        <p:nvSpPr>
          <p:cNvPr id="6" name="object 6"/>
          <p:cNvSpPr txBox="1"/>
          <p:nvPr/>
        </p:nvSpPr>
        <p:spPr>
          <a:xfrm>
            <a:off x="8471407" y="6445503"/>
            <a:ext cx="59182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Page</a:t>
            </a:r>
            <a:r>
              <a:rPr dirty="0" sz="1200" spc="-70">
                <a:latin typeface="Arial"/>
                <a:cs typeface="Arial"/>
              </a:rPr>
              <a:t> </a:t>
            </a:r>
            <a:r>
              <a:rPr dirty="0" sz="1200" spc="-10">
                <a:latin typeface="Arial"/>
                <a:cs typeface="Arial"/>
              </a:rPr>
              <a:t>17</a:t>
            </a:r>
            <a:endParaRPr sz="1200">
              <a:latin typeface="Arial"/>
              <a:cs typeface="Arial"/>
            </a:endParaRPr>
          </a:p>
        </p:txBody>
      </p:sp>
      <p:sp>
        <p:nvSpPr>
          <p:cNvPr id="7" name="object 7"/>
          <p:cNvSpPr txBox="1"/>
          <p:nvPr/>
        </p:nvSpPr>
        <p:spPr>
          <a:xfrm>
            <a:off x="1551686" y="4863845"/>
            <a:ext cx="2600960" cy="1177925"/>
          </a:xfrm>
          <a:prstGeom prst="rect">
            <a:avLst/>
          </a:prstGeom>
        </p:spPr>
        <p:txBody>
          <a:bodyPr wrap="square" lIns="0" tIns="122555" rIns="0" bIns="0" rtlCol="0" vert="horz">
            <a:spAutoFit/>
          </a:bodyPr>
          <a:lstStyle/>
          <a:p>
            <a:pPr marL="312420" indent="-299720">
              <a:lnSpc>
                <a:spcPct val="100000"/>
              </a:lnSpc>
              <a:spcBef>
                <a:spcPts val="965"/>
              </a:spcBef>
              <a:buClr>
                <a:srgbClr val="777777"/>
              </a:buClr>
              <a:buSzPct val="58333"/>
              <a:buFont typeface="Wingdings"/>
              <a:buChar char=""/>
              <a:tabLst>
                <a:tab pos="312420" algn="l"/>
                <a:tab pos="313055" algn="l"/>
              </a:tabLst>
            </a:pPr>
            <a:r>
              <a:rPr dirty="0" sz="1800" spc="-5" b="1">
                <a:latin typeface="Arial"/>
                <a:cs typeface="Arial"/>
              </a:rPr>
              <a:t>Independent</a:t>
            </a:r>
            <a:r>
              <a:rPr dirty="0" sz="1800" spc="-5" b="1">
                <a:latin typeface="Microsoft JhengHei"/>
                <a:cs typeface="Microsoft JhengHei"/>
              </a:rPr>
              <a:t>：</a:t>
            </a:r>
            <a:r>
              <a:rPr dirty="0" sz="1800" b="1">
                <a:latin typeface="Microsoft JhengHei"/>
                <a:cs typeface="Microsoft JhengHei"/>
              </a:rPr>
              <a:t>独</a:t>
            </a:r>
            <a:r>
              <a:rPr dirty="0" sz="1800" spc="0" b="1">
                <a:latin typeface="Microsoft JhengHei"/>
                <a:cs typeface="Microsoft JhengHei"/>
              </a:rPr>
              <a:t>立</a:t>
            </a:r>
            <a:r>
              <a:rPr dirty="0" sz="1800" b="1">
                <a:latin typeface="Microsoft JhengHei"/>
                <a:cs typeface="Microsoft JhengHei"/>
              </a:rPr>
              <a:t>性</a:t>
            </a:r>
            <a:endParaRPr sz="1800">
              <a:latin typeface="Microsoft JhengHei"/>
              <a:cs typeface="Microsoft JhengHei"/>
            </a:endParaRPr>
          </a:p>
          <a:p>
            <a:pPr marL="312420" indent="-299720">
              <a:lnSpc>
                <a:spcPct val="100000"/>
              </a:lnSpc>
              <a:spcBef>
                <a:spcPts val="860"/>
              </a:spcBef>
              <a:buClr>
                <a:srgbClr val="777777"/>
              </a:buClr>
              <a:buSzPct val="58333"/>
              <a:buFont typeface="Wingdings"/>
              <a:buChar char=""/>
              <a:tabLst>
                <a:tab pos="312420" algn="l"/>
                <a:tab pos="313055" algn="l"/>
              </a:tabLst>
            </a:pPr>
            <a:r>
              <a:rPr dirty="0" sz="1800" spc="-5" b="1">
                <a:latin typeface="Arial"/>
                <a:cs typeface="Arial"/>
              </a:rPr>
              <a:t>Negotiable</a:t>
            </a:r>
            <a:r>
              <a:rPr dirty="0" sz="1800" spc="-5" b="1">
                <a:latin typeface="Microsoft JhengHei"/>
                <a:cs typeface="Microsoft JhengHei"/>
              </a:rPr>
              <a:t>：</a:t>
            </a:r>
            <a:r>
              <a:rPr dirty="0" sz="1800" b="1">
                <a:latin typeface="Microsoft JhengHei"/>
                <a:cs typeface="Microsoft JhengHei"/>
              </a:rPr>
              <a:t>可协商</a:t>
            </a:r>
            <a:endParaRPr sz="1800">
              <a:latin typeface="Microsoft JhengHei"/>
              <a:cs typeface="Microsoft JhengHei"/>
            </a:endParaRPr>
          </a:p>
          <a:p>
            <a:pPr marL="312420" indent="-299720">
              <a:lnSpc>
                <a:spcPct val="100000"/>
              </a:lnSpc>
              <a:spcBef>
                <a:spcPts val="865"/>
              </a:spcBef>
              <a:buClr>
                <a:srgbClr val="777777"/>
              </a:buClr>
              <a:buSzPct val="58333"/>
              <a:buFont typeface="Wingdings"/>
              <a:buChar char=""/>
              <a:tabLst>
                <a:tab pos="312420" algn="l"/>
                <a:tab pos="313055" algn="l"/>
              </a:tabLst>
            </a:pPr>
            <a:r>
              <a:rPr dirty="0" sz="1800" spc="-15" b="1">
                <a:latin typeface="Arial"/>
                <a:cs typeface="Arial"/>
              </a:rPr>
              <a:t>Valuable</a:t>
            </a:r>
            <a:r>
              <a:rPr dirty="0" sz="1800" spc="-15" b="1">
                <a:latin typeface="Microsoft JhengHei"/>
                <a:cs typeface="Microsoft JhengHei"/>
              </a:rPr>
              <a:t>：</a:t>
            </a:r>
            <a:r>
              <a:rPr dirty="0" sz="1800" b="1">
                <a:latin typeface="Microsoft JhengHei"/>
                <a:cs typeface="Microsoft JhengHei"/>
              </a:rPr>
              <a:t>有价值</a:t>
            </a:r>
            <a:endParaRPr sz="1800">
              <a:latin typeface="Microsoft JhengHei"/>
              <a:cs typeface="Microsoft JhengHei"/>
            </a:endParaRPr>
          </a:p>
        </p:txBody>
      </p:sp>
      <p:sp>
        <p:nvSpPr>
          <p:cNvPr id="8" name="object 8"/>
          <p:cNvSpPr txBox="1"/>
          <p:nvPr/>
        </p:nvSpPr>
        <p:spPr>
          <a:xfrm>
            <a:off x="4823205" y="4863845"/>
            <a:ext cx="2322830" cy="1177925"/>
          </a:xfrm>
          <a:prstGeom prst="rect">
            <a:avLst/>
          </a:prstGeom>
        </p:spPr>
        <p:txBody>
          <a:bodyPr wrap="square" lIns="0" tIns="122555" rIns="0" bIns="0" rtlCol="0" vert="horz">
            <a:spAutoFit/>
          </a:bodyPr>
          <a:lstStyle/>
          <a:p>
            <a:pPr marL="312420" indent="-299720">
              <a:lnSpc>
                <a:spcPct val="100000"/>
              </a:lnSpc>
              <a:spcBef>
                <a:spcPts val="965"/>
              </a:spcBef>
              <a:buClr>
                <a:srgbClr val="777777"/>
              </a:buClr>
              <a:buSzPct val="58333"/>
              <a:buFont typeface="Wingdings"/>
              <a:buChar char=""/>
              <a:tabLst>
                <a:tab pos="312420" algn="l"/>
                <a:tab pos="313055" algn="l"/>
              </a:tabLst>
            </a:pPr>
            <a:r>
              <a:rPr dirty="0" sz="1800" spc="-5" b="1">
                <a:latin typeface="Arial"/>
                <a:cs typeface="Arial"/>
              </a:rPr>
              <a:t>Estimable</a:t>
            </a:r>
            <a:r>
              <a:rPr dirty="0" sz="1800" spc="-5" b="1">
                <a:latin typeface="Microsoft JhengHei"/>
                <a:cs typeface="Microsoft JhengHei"/>
              </a:rPr>
              <a:t>：</a:t>
            </a:r>
            <a:r>
              <a:rPr dirty="0" sz="1800" b="1">
                <a:latin typeface="Microsoft JhengHei"/>
                <a:cs typeface="Microsoft JhengHei"/>
              </a:rPr>
              <a:t>可评估</a:t>
            </a:r>
            <a:endParaRPr sz="1800">
              <a:latin typeface="Microsoft JhengHei"/>
              <a:cs typeface="Microsoft JhengHei"/>
            </a:endParaRPr>
          </a:p>
          <a:p>
            <a:pPr marL="312420" indent="-299720">
              <a:lnSpc>
                <a:spcPct val="100000"/>
              </a:lnSpc>
              <a:spcBef>
                <a:spcPts val="860"/>
              </a:spcBef>
              <a:buClr>
                <a:srgbClr val="777777"/>
              </a:buClr>
              <a:buSzPct val="58333"/>
              <a:buFont typeface="Wingdings"/>
              <a:buChar char=""/>
              <a:tabLst>
                <a:tab pos="312420" algn="l"/>
                <a:tab pos="313055" algn="l"/>
              </a:tabLst>
            </a:pPr>
            <a:r>
              <a:rPr dirty="0" sz="1800" spc="-5" b="1">
                <a:latin typeface="Arial"/>
                <a:cs typeface="Arial"/>
              </a:rPr>
              <a:t>Small</a:t>
            </a:r>
            <a:r>
              <a:rPr dirty="0" sz="1800" spc="-5" b="1">
                <a:latin typeface="Microsoft JhengHei"/>
                <a:cs typeface="Microsoft JhengHei"/>
              </a:rPr>
              <a:t>：</a:t>
            </a:r>
            <a:r>
              <a:rPr dirty="0" sz="1800" b="1">
                <a:latin typeface="Microsoft JhengHei"/>
                <a:cs typeface="Microsoft JhengHei"/>
              </a:rPr>
              <a:t>短小</a:t>
            </a:r>
            <a:endParaRPr sz="1800">
              <a:latin typeface="Microsoft JhengHei"/>
              <a:cs typeface="Microsoft JhengHei"/>
            </a:endParaRPr>
          </a:p>
          <a:p>
            <a:pPr marL="312420" indent="-299720">
              <a:lnSpc>
                <a:spcPct val="100000"/>
              </a:lnSpc>
              <a:spcBef>
                <a:spcPts val="865"/>
              </a:spcBef>
              <a:buClr>
                <a:srgbClr val="777777"/>
              </a:buClr>
              <a:buSzPct val="58333"/>
              <a:buFont typeface="Wingdings"/>
              <a:buChar char=""/>
              <a:tabLst>
                <a:tab pos="312420" algn="l"/>
                <a:tab pos="313055" algn="l"/>
              </a:tabLst>
            </a:pPr>
            <a:r>
              <a:rPr dirty="0" sz="1800" spc="-20" b="1">
                <a:latin typeface="Arial"/>
                <a:cs typeface="Arial"/>
              </a:rPr>
              <a:t>Testable</a:t>
            </a:r>
            <a:r>
              <a:rPr dirty="0" sz="1800" spc="-20" b="1">
                <a:latin typeface="Microsoft JhengHei"/>
                <a:cs typeface="Microsoft JhengHei"/>
              </a:rPr>
              <a:t>：</a:t>
            </a:r>
            <a:r>
              <a:rPr dirty="0" sz="1800" b="1">
                <a:latin typeface="Microsoft JhengHei"/>
                <a:cs typeface="Microsoft JhengHei"/>
              </a:rPr>
              <a:t>可测试</a:t>
            </a:r>
            <a:endParaRPr sz="1800">
              <a:latin typeface="Microsoft JhengHei"/>
              <a:cs typeface="Microsoft JhengHe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7767" y="580643"/>
            <a:ext cx="7300595"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latin typeface="Tahoma"/>
                <a:cs typeface="Tahoma"/>
              </a:rPr>
              <a:t>Scrum</a:t>
            </a:r>
            <a:r>
              <a:rPr dirty="0" sz="3400">
                <a:solidFill>
                  <a:srgbClr val="990000"/>
                </a:solidFill>
              </a:rPr>
              <a:t>物件之冲刺订单</a:t>
            </a:r>
            <a:r>
              <a:rPr dirty="0" sz="3400">
                <a:solidFill>
                  <a:srgbClr val="990000"/>
                </a:solidFill>
                <a:latin typeface="Tahoma"/>
                <a:cs typeface="Tahoma"/>
              </a:rPr>
              <a:t>(Sprint</a:t>
            </a:r>
            <a:r>
              <a:rPr dirty="0" sz="3400" spc="-70">
                <a:solidFill>
                  <a:srgbClr val="990000"/>
                </a:solidFill>
                <a:latin typeface="Tahoma"/>
                <a:cs typeface="Tahoma"/>
              </a:rPr>
              <a:t> </a:t>
            </a:r>
            <a:r>
              <a:rPr dirty="0" sz="3400" spc="-5">
                <a:solidFill>
                  <a:srgbClr val="990000"/>
                </a:solidFill>
                <a:latin typeface="Tahoma"/>
                <a:cs typeface="Tahoma"/>
              </a:rPr>
              <a:t>Backlog)</a:t>
            </a:r>
            <a:endParaRPr sz="3400">
              <a:latin typeface="Tahoma"/>
              <a:cs typeface="Tahoma"/>
            </a:endParaRPr>
          </a:p>
        </p:txBody>
      </p:sp>
      <p:sp>
        <p:nvSpPr>
          <p:cNvPr id="3" name="object 3"/>
          <p:cNvSpPr/>
          <p:nvPr/>
        </p:nvSpPr>
        <p:spPr>
          <a:xfrm>
            <a:off x="971509" y="1432488"/>
            <a:ext cx="7483944" cy="4468754"/>
          </a:xfrm>
          <a:prstGeom prst="rect">
            <a:avLst/>
          </a:prstGeom>
          <a:blipFill>
            <a:blip r:embed="rId2" cstate="print"/>
            <a:stretch>
              <a:fillRect/>
            </a:stretch>
          </a:blipFill>
        </p:spPr>
        <p:txBody>
          <a:bodyPr wrap="square" lIns="0" tIns="0" rIns="0" bIns="0" rtlCol="0"/>
          <a:lstStyle/>
          <a:p/>
        </p:txBody>
      </p:sp>
      <p:sp>
        <p:nvSpPr>
          <p:cNvPr id="4" name="object 4"/>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5" name="object 5"/>
          <p:cNvSpPr txBox="1"/>
          <p:nvPr/>
        </p:nvSpPr>
        <p:spPr>
          <a:xfrm>
            <a:off x="10140950" y="6525700"/>
            <a:ext cx="177800" cy="194310"/>
          </a:xfrm>
          <a:prstGeom prst="rect">
            <a:avLst/>
          </a:prstGeom>
        </p:spPr>
        <p:txBody>
          <a:bodyPr wrap="square" lIns="0" tIns="12065" rIns="0" bIns="0" rtlCol="0" vert="horz">
            <a:spAutoFit/>
          </a:bodyPr>
          <a:lstStyle/>
          <a:p>
            <a:pPr marL="12700">
              <a:lnSpc>
                <a:spcPct val="100000"/>
              </a:lnSpc>
              <a:spcBef>
                <a:spcPts val="95"/>
              </a:spcBef>
            </a:pPr>
            <a:r>
              <a:rPr dirty="0" sz="1100" spc="-5">
                <a:solidFill>
                  <a:srgbClr val="626262"/>
                </a:solidFill>
                <a:latin typeface="Tahoma"/>
                <a:cs typeface="Tahoma"/>
              </a:rPr>
              <a:t>52</a:t>
            </a:r>
            <a:endParaRPr sz="110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37767" y="580643"/>
            <a:ext cx="7300595"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latin typeface="Tahoma"/>
                <a:cs typeface="Tahoma"/>
              </a:rPr>
              <a:t>Scrum</a:t>
            </a:r>
            <a:r>
              <a:rPr dirty="0" sz="3400">
                <a:solidFill>
                  <a:srgbClr val="990000"/>
                </a:solidFill>
              </a:rPr>
              <a:t>物件之冲刺订单</a:t>
            </a:r>
            <a:r>
              <a:rPr dirty="0" sz="3400">
                <a:solidFill>
                  <a:srgbClr val="990000"/>
                </a:solidFill>
                <a:latin typeface="Tahoma"/>
                <a:cs typeface="Tahoma"/>
              </a:rPr>
              <a:t>(Sprint</a:t>
            </a:r>
            <a:r>
              <a:rPr dirty="0" sz="3400" spc="-70">
                <a:solidFill>
                  <a:srgbClr val="990000"/>
                </a:solidFill>
                <a:latin typeface="Tahoma"/>
                <a:cs typeface="Tahoma"/>
              </a:rPr>
              <a:t> </a:t>
            </a:r>
            <a:r>
              <a:rPr dirty="0" sz="3400" spc="-5">
                <a:solidFill>
                  <a:srgbClr val="990000"/>
                </a:solidFill>
                <a:latin typeface="Tahoma"/>
                <a:cs typeface="Tahoma"/>
              </a:rPr>
              <a:t>Backlog)</a:t>
            </a:r>
            <a:endParaRPr sz="3400">
              <a:latin typeface="Tahoma"/>
              <a:cs typeface="Tahoma"/>
            </a:endParaRP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6" name="object 6"/>
          <p:cNvSpPr txBox="1"/>
          <p:nvPr/>
        </p:nvSpPr>
        <p:spPr>
          <a:xfrm>
            <a:off x="10140950" y="6525700"/>
            <a:ext cx="177800" cy="194310"/>
          </a:xfrm>
          <a:prstGeom prst="rect">
            <a:avLst/>
          </a:prstGeom>
        </p:spPr>
        <p:txBody>
          <a:bodyPr wrap="square" lIns="0" tIns="12065" rIns="0" bIns="0" rtlCol="0" vert="horz">
            <a:spAutoFit/>
          </a:bodyPr>
          <a:lstStyle/>
          <a:p>
            <a:pPr marL="12700">
              <a:lnSpc>
                <a:spcPct val="100000"/>
              </a:lnSpc>
              <a:spcBef>
                <a:spcPts val="95"/>
              </a:spcBef>
            </a:pPr>
            <a:r>
              <a:rPr dirty="0" sz="1100" spc="-5">
                <a:solidFill>
                  <a:srgbClr val="626262"/>
                </a:solidFill>
                <a:latin typeface="Tahoma"/>
                <a:cs typeface="Tahoma"/>
              </a:rPr>
              <a:t>54</a:t>
            </a:r>
            <a:endParaRPr sz="1100">
              <a:latin typeface="Tahoma"/>
              <a:cs typeface="Tahoma"/>
            </a:endParaRPr>
          </a:p>
        </p:txBody>
      </p:sp>
      <p:sp>
        <p:nvSpPr>
          <p:cNvPr id="4" name="object 4"/>
          <p:cNvSpPr txBox="1"/>
          <p:nvPr/>
        </p:nvSpPr>
        <p:spPr>
          <a:xfrm>
            <a:off x="937767" y="1580184"/>
            <a:ext cx="10256520" cy="3226435"/>
          </a:xfrm>
          <a:prstGeom prst="rect">
            <a:avLst/>
          </a:prstGeom>
        </p:spPr>
        <p:txBody>
          <a:bodyPr wrap="square" lIns="0" tIns="226060" rIns="0" bIns="0" rtlCol="0" vert="horz">
            <a:spAutoFit/>
          </a:bodyPr>
          <a:lstStyle/>
          <a:p>
            <a:pPr marL="312420" indent="-299720">
              <a:lnSpc>
                <a:spcPct val="100000"/>
              </a:lnSpc>
              <a:spcBef>
                <a:spcPts val="1780"/>
              </a:spcBef>
              <a:buClr>
                <a:srgbClr val="777777"/>
              </a:buClr>
              <a:buSzPct val="58928"/>
              <a:buFont typeface="Wingdings"/>
              <a:buChar char=""/>
              <a:tabLst>
                <a:tab pos="312420" algn="l"/>
                <a:tab pos="313055" algn="l"/>
              </a:tabLst>
            </a:pPr>
            <a:r>
              <a:rPr dirty="0" sz="2800" b="1">
                <a:latin typeface="Microsoft YaHei"/>
                <a:cs typeface="Microsoft YaHei"/>
              </a:rPr>
              <a:t>管理</a:t>
            </a:r>
            <a:r>
              <a:rPr dirty="0" sz="2800" spc="-5" b="1">
                <a:latin typeface="Tahoma"/>
                <a:cs typeface="Tahoma"/>
              </a:rPr>
              <a:t>Sprint</a:t>
            </a:r>
            <a:r>
              <a:rPr dirty="0" sz="2800" b="1">
                <a:latin typeface="Microsoft YaHei"/>
                <a:cs typeface="Microsoft YaHei"/>
              </a:rPr>
              <a:t>的</a:t>
            </a:r>
            <a:r>
              <a:rPr dirty="0" sz="2800" spc="-5" b="1">
                <a:latin typeface="Tahoma"/>
                <a:cs typeface="Tahoma"/>
              </a:rPr>
              <a:t>Backlog:</a:t>
            </a:r>
            <a:endParaRPr sz="2800">
              <a:latin typeface="Tahoma"/>
              <a:cs typeface="Tahoma"/>
            </a:endParaRPr>
          </a:p>
          <a:p>
            <a:pPr marL="312420" indent="-299720">
              <a:lnSpc>
                <a:spcPct val="100000"/>
              </a:lnSpc>
              <a:spcBef>
                <a:spcPts val="1680"/>
              </a:spcBef>
              <a:buClr>
                <a:srgbClr val="777777"/>
              </a:buClr>
              <a:buSzPct val="58928"/>
              <a:buFont typeface="Wingdings"/>
              <a:buChar char=""/>
              <a:tabLst>
                <a:tab pos="312420" algn="l"/>
                <a:tab pos="313055" algn="l"/>
              </a:tabLst>
            </a:pPr>
            <a:r>
              <a:rPr dirty="0" sz="2800" b="1">
                <a:latin typeface="Microsoft YaHei"/>
                <a:cs typeface="Microsoft YaHei"/>
              </a:rPr>
              <a:t>团队成员自己挑选任务</a:t>
            </a:r>
            <a:r>
              <a:rPr dirty="0" sz="2800" b="1">
                <a:latin typeface="Tahoma"/>
                <a:cs typeface="Tahoma"/>
              </a:rPr>
              <a:t>,</a:t>
            </a:r>
            <a:r>
              <a:rPr dirty="0" sz="2800" spc="-25" b="1">
                <a:latin typeface="Tahoma"/>
                <a:cs typeface="Tahoma"/>
              </a:rPr>
              <a:t> </a:t>
            </a:r>
            <a:r>
              <a:rPr dirty="0" sz="2800" b="1">
                <a:latin typeface="Microsoft YaHei"/>
                <a:cs typeface="Microsoft YaHei"/>
              </a:rPr>
              <a:t>而不是指派任务</a:t>
            </a:r>
            <a:endParaRPr sz="2800">
              <a:latin typeface="Microsoft YaHei"/>
              <a:cs typeface="Microsoft YaHei"/>
            </a:endParaRPr>
          </a:p>
          <a:p>
            <a:pPr marL="312420" indent="-299720">
              <a:lnSpc>
                <a:spcPct val="100000"/>
              </a:lnSpc>
              <a:spcBef>
                <a:spcPts val="1680"/>
              </a:spcBef>
              <a:buClr>
                <a:srgbClr val="777777"/>
              </a:buClr>
              <a:buSzPct val="58928"/>
              <a:buFont typeface="Wingdings"/>
              <a:buChar char=""/>
              <a:tabLst>
                <a:tab pos="312420" algn="l"/>
                <a:tab pos="313055" algn="l"/>
              </a:tabLst>
            </a:pPr>
            <a:r>
              <a:rPr dirty="0" sz="2800" b="1">
                <a:latin typeface="Microsoft YaHei"/>
                <a:cs typeface="Microsoft YaHei"/>
              </a:rPr>
              <a:t>对每一个任务</a:t>
            </a:r>
            <a:r>
              <a:rPr dirty="0" sz="2800" b="1">
                <a:latin typeface="Tahoma"/>
                <a:cs typeface="Tahoma"/>
              </a:rPr>
              <a:t>,</a:t>
            </a:r>
            <a:r>
              <a:rPr dirty="0" sz="2800" spc="-15" b="1">
                <a:latin typeface="Tahoma"/>
                <a:cs typeface="Tahoma"/>
              </a:rPr>
              <a:t> </a:t>
            </a:r>
            <a:r>
              <a:rPr dirty="0" sz="2800" b="1">
                <a:latin typeface="Microsoft YaHei"/>
                <a:cs typeface="Microsoft YaHei"/>
              </a:rPr>
              <a:t>每天要更新剩余的工作量估算</a:t>
            </a:r>
            <a:endParaRPr sz="2800">
              <a:latin typeface="Microsoft YaHei"/>
              <a:cs typeface="Microsoft YaHei"/>
            </a:endParaRPr>
          </a:p>
          <a:p>
            <a:pPr marL="312420" marR="5080" indent="-299720">
              <a:lnSpc>
                <a:spcPct val="150000"/>
              </a:lnSpc>
              <a:buClr>
                <a:srgbClr val="777777"/>
              </a:buClr>
              <a:buSzPct val="58928"/>
              <a:buFont typeface="Wingdings"/>
              <a:buChar char=""/>
              <a:tabLst>
                <a:tab pos="312420" algn="l"/>
                <a:tab pos="313055" algn="l"/>
              </a:tabLst>
            </a:pPr>
            <a:r>
              <a:rPr dirty="0" sz="2800" b="1">
                <a:latin typeface="Microsoft YaHei"/>
                <a:cs typeface="Microsoft YaHei"/>
              </a:rPr>
              <a:t>每个团队成员都可以修</a:t>
            </a:r>
            <a:r>
              <a:rPr dirty="0" sz="2800" spc="-5" b="1">
                <a:latin typeface="Microsoft YaHei"/>
                <a:cs typeface="Microsoft YaHei"/>
              </a:rPr>
              <a:t>改</a:t>
            </a:r>
            <a:r>
              <a:rPr dirty="0" sz="2800" spc="-5" b="1">
                <a:latin typeface="Tahoma"/>
                <a:cs typeface="Tahoma"/>
              </a:rPr>
              <a:t>Sprint</a:t>
            </a:r>
            <a:r>
              <a:rPr dirty="0" sz="2800" spc="-10" b="1">
                <a:latin typeface="Tahoma"/>
                <a:cs typeface="Tahoma"/>
              </a:rPr>
              <a:t> </a:t>
            </a:r>
            <a:r>
              <a:rPr dirty="0" sz="2800" spc="-5" b="1">
                <a:latin typeface="Tahoma"/>
                <a:cs typeface="Tahoma"/>
              </a:rPr>
              <a:t>Backlog,</a:t>
            </a:r>
            <a:r>
              <a:rPr dirty="0" sz="2800" spc="-20" b="1">
                <a:latin typeface="Tahoma"/>
                <a:cs typeface="Tahoma"/>
              </a:rPr>
              <a:t> </a:t>
            </a:r>
            <a:r>
              <a:rPr dirty="0" sz="2800" b="1">
                <a:latin typeface="Microsoft YaHei"/>
                <a:cs typeface="Microsoft YaHei"/>
              </a:rPr>
              <a:t>增加、删除或者修改 任务</a:t>
            </a:r>
            <a:endParaRPr sz="2800">
              <a:latin typeface="Microsoft YaHei"/>
              <a:cs typeface="Microsoft YaHe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9980" y="2305253"/>
            <a:ext cx="3640454" cy="1732914"/>
          </a:xfrm>
          <a:prstGeom prst="rect">
            <a:avLst/>
          </a:prstGeom>
        </p:spPr>
        <p:txBody>
          <a:bodyPr wrap="square" lIns="0" tIns="134620" rIns="0" bIns="0" rtlCol="0" vert="horz">
            <a:spAutoFit/>
          </a:bodyPr>
          <a:lstStyle/>
          <a:p>
            <a:pPr marL="312420" indent="-299720">
              <a:lnSpc>
                <a:spcPct val="100000"/>
              </a:lnSpc>
              <a:spcBef>
                <a:spcPts val="1060"/>
              </a:spcBef>
              <a:buClr>
                <a:srgbClr val="777777"/>
              </a:buClr>
              <a:buSzPct val="60000"/>
              <a:buFont typeface="Wingdings"/>
              <a:buChar char=""/>
              <a:tabLst>
                <a:tab pos="312420" algn="l"/>
                <a:tab pos="313055" algn="l"/>
              </a:tabLst>
            </a:pPr>
            <a:r>
              <a:rPr dirty="0" sz="2000" spc="-5" b="1">
                <a:latin typeface="Microsoft JhengHei"/>
                <a:cs typeface="Microsoft JhengHei"/>
              </a:rPr>
              <a:t>为什么要敏</a:t>
            </a:r>
            <a:r>
              <a:rPr dirty="0" sz="2000" spc="0" b="1">
                <a:latin typeface="Microsoft JhengHei"/>
                <a:cs typeface="Microsoft JhengHei"/>
              </a:rPr>
              <a:t>捷</a:t>
            </a:r>
            <a:r>
              <a:rPr dirty="0" sz="2000" spc="-5" b="1">
                <a:latin typeface="Microsoft JhengHei"/>
                <a:cs typeface="Microsoft JhengHei"/>
              </a:rPr>
              <a:t>开发？</a:t>
            </a:r>
            <a:endParaRPr sz="2000">
              <a:latin typeface="Microsoft JhengHei"/>
              <a:cs typeface="Microsoft JhengHei"/>
            </a:endParaRPr>
          </a:p>
          <a:p>
            <a:pPr marL="312420" indent="-299720">
              <a:lnSpc>
                <a:spcPct val="100000"/>
              </a:lnSpc>
              <a:spcBef>
                <a:spcPts val="960"/>
              </a:spcBef>
              <a:buClr>
                <a:srgbClr val="777777"/>
              </a:buClr>
              <a:buSzPct val="60000"/>
              <a:buFont typeface="Wingdings"/>
              <a:buChar char=""/>
              <a:tabLst>
                <a:tab pos="312420" algn="l"/>
                <a:tab pos="313055" algn="l"/>
              </a:tabLst>
            </a:pPr>
            <a:r>
              <a:rPr dirty="0" sz="2000" spc="-5" b="1">
                <a:latin typeface="Microsoft JhengHei"/>
                <a:cs typeface="Microsoft JhengHei"/>
              </a:rPr>
              <a:t>敏捷开发宣</a:t>
            </a:r>
            <a:r>
              <a:rPr dirty="0" sz="2000" spc="0" b="1">
                <a:latin typeface="Microsoft JhengHei"/>
                <a:cs typeface="Microsoft JhengHei"/>
              </a:rPr>
              <a:t>言</a:t>
            </a:r>
            <a:r>
              <a:rPr dirty="0" sz="2000" spc="-5" b="1">
                <a:latin typeface="Microsoft JhengHei"/>
                <a:cs typeface="Microsoft JhengHei"/>
              </a:rPr>
              <a:t>，从</a:t>
            </a:r>
            <a:r>
              <a:rPr dirty="0" sz="2000" spc="0" b="1">
                <a:latin typeface="Microsoft JhengHei"/>
                <a:cs typeface="Microsoft JhengHei"/>
              </a:rPr>
              <a:t>原</a:t>
            </a:r>
            <a:r>
              <a:rPr dirty="0" sz="2000" spc="-5" b="1">
                <a:latin typeface="Microsoft JhengHei"/>
                <a:cs typeface="Microsoft JhengHei"/>
              </a:rPr>
              <a:t>则</a:t>
            </a:r>
            <a:r>
              <a:rPr dirty="0" sz="2000" spc="0" b="1">
                <a:latin typeface="Microsoft JhengHei"/>
                <a:cs typeface="Microsoft JhengHei"/>
              </a:rPr>
              <a:t>到</a:t>
            </a:r>
            <a:r>
              <a:rPr dirty="0" sz="2000" spc="-5" b="1">
                <a:latin typeface="Microsoft JhengHei"/>
                <a:cs typeface="Microsoft JhengHei"/>
              </a:rPr>
              <a:t>方法</a:t>
            </a:r>
            <a:endParaRPr sz="2000">
              <a:latin typeface="Microsoft JhengHei"/>
              <a:cs typeface="Microsoft JhengHei"/>
            </a:endParaRPr>
          </a:p>
          <a:p>
            <a:pPr marL="312420" indent="-299720">
              <a:lnSpc>
                <a:spcPct val="100000"/>
              </a:lnSpc>
              <a:spcBef>
                <a:spcPts val="960"/>
              </a:spcBef>
              <a:buClr>
                <a:srgbClr val="777777"/>
              </a:buClr>
              <a:buSzPct val="60000"/>
              <a:buFont typeface="Wingdings"/>
              <a:buChar char=""/>
              <a:tabLst>
                <a:tab pos="312420" algn="l"/>
                <a:tab pos="313055" algn="l"/>
              </a:tabLst>
            </a:pPr>
            <a:r>
              <a:rPr dirty="0" sz="2000" spc="-5" b="1">
                <a:latin typeface="Arial"/>
                <a:cs typeface="Arial"/>
              </a:rPr>
              <a:t>Scrum</a:t>
            </a:r>
            <a:r>
              <a:rPr dirty="0" sz="2000" spc="-5" b="1">
                <a:latin typeface="Microsoft JhengHei"/>
                <a:cs typeface="Microsoft JhengHei"/>
              </a:rPr>
              <a:t>精讲（</a:t>
            </a:r>
            <a:r>
              <a:rPr dirty="0" sz="2000" spc="-5" b="1">
                <a:latin typeface="Arial"/>
                <a:cs typeface="Arial"/>
              </a:rPr>
              <a:t>3-4-3</a:t>
            </a:r>
            <a:r>
              <a:rPr dirty="0" sz="2000" spc="-5" b="1">
                <a:latin typeface="Microsoft JhengHei"/>
                <a:cs typeface="Microsoft JhengHei"/>
              </a:rPr>
              <a:t>）</a:t>
            </a:r>
            <a:endParaRPr sz="2000">
              <a:latin typeface="Microsoft JhengHei"/>
              <a:cs typeface="Microsoft JhengHei"/>
            </a:endParaRPr>
          </a:p>
          <a:p>
            <a:pPr marL="312420" indent="-299720">
              <a:lnSpc>
                <a:spcPct val="100000"/>
              </a:lnSpc>
              <a:spcBef>
                <a:spcPts val="960"/>
              </a:spcBef>
              <a:buClr>
                <a:srgbClr val="777777"/>
              </a:buClr>
              <a:buSzPct val="60000"/>
              <a:buFont typeface="Wingdings"/>
              <a:buChar char=""/>
              <a:tabLst>
                <a:tab pos="312420" algn="l"/>
                <a:tab pos="313055" algn="l"/>
              </a:tabLst>
            </a:pPr>
            <a:r>
              <a:rPr dirty="0" sz="2000" spc="-5" b="1">
                <a:latin typeface="Microsoft JhengHei"/>
                <a:cs typeface="Microsoft JhengHei"/>
              </a:rPr>
              <a:t>如何</a:t>
            </a:r>
            <a:r>
              <a:rPr dirty="0" sz="2000" b="1">
                <a:latin typeface="Microsoft JhengHei"/>
                <a:cs typeface="Microsoft JhengHei"/>
              </a:rPr>
              <a:t>用</a:t>
            </a:r>
            <a:r>
              <a:rPr dirty="0" sz="2000" spc="-5" b="1">
                <a:latin typeface="Arial"/>
                <a:cs typeface="Arial"/>
              </a:rPr>
              <a:t>DevCloud</a:t>
            </a:r>
            <a:r>
              <a:rPr dirty="0" sz="2000" b="1">
                <a:latin typeface="Microsoft JhengHei"/>
                <a:cs typeface="Microsoft JhengHei"/>
              </a:rPr>
              <a:t>实践</a:t>
            </a:r>
            <a:r>
              <a:rPr dirty="0" sz="2000" spc="-5" b="1">
                <a:latin typeface="Arial"/>
                <a:cs typeface="Arial"/>
              </a:rPr>
              <a:t>Scrum</a:t>
            </a:r>
            <a:endParaRPr sz="2000">
              <a:latin typeface="Arial"/>
              <a:cs typeface="Arial"/>
            </a:endParaRPr>
          </a:p>
        </p:txBody>
      </p:sp>
      <p:sp>
        <p:nvSpPr>
          <p:cNvPr id="3" name="object 3"/>
          <p:cNvSpPr txBox="1"/>
          <p:nvPr/>
        </p:nvSpPr>
        <p:spPr>
          <a:xfrm>
            <a:off x="8471407" y="6445503"/>
            <a:ext cx="50736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Page</a:t>
            </a:r>
            <a:r>
              <a:rPr dirty="0" sz="1200" spc="-75">
                <a:latin typeface="Arial"/>
                <a:cs typeface="Arial"/>
              </a:rPr>
              <a:t> </a:t>
            </a:r>
            <a:r>
              <a:rPr dirty="0" sz="1200" spc="-5">
                <a:latin typeface="Arial"/>
                <a:cs typeface="Arial"/>
              </a:rPr>
              <a:t>2</a:t>
            </a:r>
            <a:endParaRPr sz="1200">
              <a:latin typeface="Arial"/>
              <a:cs typeface="Arial"/>
            </a:endParaRPr>
          </a:p>
        </p:txBody>
      </p:sp>
      <p:sp>
        <p:nvSpPr>
          <p:cNvPr id="4" name="object 4"/>
          <p:cNvSpPr/>
          <p:nvPr/>
        </p:nvSpPr>
        <p:spPr>
          <a:xfrm>
            <a:off x="409194" y="248411"/>
            <a:ext cx="4067555" cy="74066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745866" y="1975866"/>
            <a:ext cx="5562953" cy="2552699"/>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2490" y="3181095"/>
            <a:ext cx="5219700" cy="513080"/>
          </a:xfrm>
          <a:prstGeom prst="rect"/>
        </p:spPr>
        <p:txBody>
          <a:bodyPr wrap="square" lIns="0" tIns="12065" rIns="0" bIns="0" rtlCol="0" vert="horz">
            <a:spAutoFit/>
          </a:bodyPr>
          <a:lstStyle/>
          <a:p>
            <a:pPr marL="12700">
              <a:lnSpc>
                <a:spcPct val="100000"/>
              </a:lnSpc>
              <a:spcBef>
                <a:spcPts val="95"/>
              </a:spcBef>
            </a:pPr>
            <a:r>
              <a:rPr dirty="0" sz="3200" spc="-5" b="1">
                <a:latin typeface="Microsoft JhengHei"/>
                <a:cs typeface="Microsoft JhengHei"/>
              </a:rPr>
              <a:t>如何用</a:t>
            </a:r>
            <a:r>
              <a:rPr dirty="0" sz="3200" spc="-5" b="1">
                <a:latin typeface="Arial"/>
                <a:cs typeface="Arial"/>
              </a:rPr>
              <a:t>DevCloud</a:t>
            </a:r>
            <a:r>
              <a:rPr dirty="0" sz="3200" spc="-5" b="1">
                <a:latin typeface="Microsoft JhengHei"/>
                <a:cs typeface="Microsoft JhengHei"/>
              </a:rPr>
              <a:t>实践</a:t>
            </a:r>
            <a:r>
              <a:rPr dirty="0" sz="3200" spc="-5" b="1">
                <a:latin typeface="Arial"/>
                <a:cs typeface="Arial"/>
              </a:rPr>
              <a:t>Scrum</a:t>
            </a:r>
            <a:endParaRPr sz="3200">
              <a:latin typeface="Arial"/>
              <a:cs typeface="Arial"/>
            </a:endParaRPr>
          </a:p>
        </p:txBody>
      </p:sp>
      <p:sp>
        <p:nvSpPr>
          <p:cNvPr id="3" name="object 3"/>
          <p:cNvSpPr/>
          <p:nvPr/>
        </p:nvSpPr>
        <p:spPr>
          <a:xfrm>
            <a:off x="409194" y="248411"/>
            <a:ext cx="4067555" cy="740664"/>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8471407" y="6459940"/>
            <a:ext cx="591820" cy="196215"/>
          </a:xfrm>
          <a:prstGeom prst="rect">
            <a:avLst/>
          </a:prstGeom>
        </p:spPr>
        <p:txBody>
          <a:bodyPr wrap="square" lIns="0" tIns="0" rIns="0" bIns="0" rtlCol="0" vert="horz">
            <a:spAutoFit/>
          </a:bodyPr>
          <a:lstStyle/>
          <a:p>
            <a:pPr marL="12700">
              <a:lnSpc>
                <a:spcPts val="1425"/>
              </a:lnSpc>
            </a:pPr>
            <a:r>
              <a:rPr dirty="0" sz="1200" spc="-5">
                <a:latin typeface="Arial"/>
                <a:cs typeface="Arial"/>
              </a:rPr>
              <a:t>Page</a:t>
            </a:r>
            <a:r>
              <a:rPr dirty="0" sz="1200" spc="-70">
                <a:latin typeface="Arial"/>
                <a:cs typeface="Arial"/>
              </a:rPr>
              <a:t> </a:t>
            </a:r>
            <a:r>
              <a:rPr dirty="0" sz="1200" spc="-10">
                <a:latin typeface="Arial"/>
                <a:cs typeface="Arial"/>
              </a:rPr>
              <a:t>20</a:t>
            </a:r>
            <a:endParaRPr sz="1200">
              <a:latin typeface="Arial"/>
              <a:cs typeface="Arial"/>
            </a:endParaRP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37767" y="580643"/>
            <a:ext cx="4328160"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latin typeface="Tahoma"/>
                <a:cs typeface="Tahoma"/>
              </a:rPr>
              <a:t>DevCloud</a:t>
            </a:r>
            <a:r>
              <a:rPr dirty="0" sz="3400">
                <a:solidFill>
                  <a:srgbClr val="990000"/>
                </a:solidFill>
              </a:rPr>
              <a:t>中</a:t>
            </a:r>
            <a:r>
              <a:rPr dirty="0" sz="3400" spc="-5">
                <a:solidFill>
                  <a:srgbClr val="990000"/>
                </a:solidFill>
                <a:latin typeface="Tahoma"/>
                <a:cs typeface="Tahoma"/>
              </a:rPr>
              <a:t>Scrum</a:t>
            </a:r>
            <a:r>
              <a:rPr dirty="0" sz="3400">
                <a:solidFill>
                  <a:srgbClr val="990000"/>
                </a:solidFill>
              </a:rPr>
              <a:t>元素</a:t>
            </a:r>
            <a:endParaRPr sz="3400">
              <a:latin typeface="Tahoma"/>
              <a:cs typeface="Tahoma"/>
            </a:endParaRPr>
          </a:p>
        </p:txBody>
      </p:sp>
      <p:sp>
        <p:nvSpPr>
          <p:cNvPr id="4" name="object 4"/>
          <p:cNvSpPr/>
          <p:nvPr/>
        </p:nvSpPr>
        <p:spPr>
          <a:xfrm>
            <a:off x="1079753" y="1440180"/>
            <a:ext cx="9108186" cy="4472940"/>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7839075" y="2606420"/>
            <a:ext cx="1597660" cy="1343660"/>
          </a:xfrm>
          <a:custGeom>
            <a:avLst/>
            <a:gdLst/>
            <a:ahLst/>
            <a:cxnLst/>
            <a:rect l="l" t="t" r="r" b="b"/>
            <a:pathLst>
              <a:path w="1597659" h="1343660">
                <a:moveTo>
                  <a:pt x="0" y="223900"/>
                </a:moveTo>
                <a:lnTo>
                  <a:pt x="4547" y="178765"/>
                </a:lnTo>
                <a:lnTo>
                  <a:pt x="17589" y="136731"/>
                </a:lnTo>
                <a:lnTo>
                  <a:pt x="38227" y="98697"/>
                </a:lnTo>
                <a:lnTo>
                  <a:pt x="65563" y="65563"/>
                </a:lnTo>
                <a:lnTo>
                  <a:pt x="98697" y="38227"/>
                </a:lnTo>
                <a:lnTo>
                  <a:pt x="136731" y="17589"/>
                </a:lnTo>
                <a:lnTo>
                  <a:pt x="178765" y="4547"/>
                </a:lnTo>
                <a:lnTo>
                  <a:pt x="223901" y="0"/>
                </a:lnTo>
                <a:lnTo>
                  <a:pt x="1373251" y="0"/>
                </a:lnTo>
                <a:lnTo>
                  <a:pt x="1418386" y="4547"/>
                </a:lnTo>
                <a:lnTo>
                  <a:pt x="1460420" y="17589"/>
                </a:lnTo>
                <a:lnTo>
                  <a:pt x="1498454" y="38227"/>
                </a:lnTo>
                <a:lnTo>
                  <a:pt x="1531588" y="65563"/>
                </a:lnTo>
                <a:lnTo>
                  <a:pt x="1558924" y="98697"/>
                </a:lnTo>
                <a:lnTo>
                  <a:pt x="1579562" y="136731"/>
                </a:lnTo>
                <a:lnTo>
                  <a:pt x="1592604" y="178765"/>
                </a:lnTo>
                <a:lnTo>
                  <a:pt x="1597152" y="223900"/>
                </a:lnTo>
                <a:lnTo>
                  <a:pt x="1597152" y="1119505"/>
                </a:lnTo>
                <a:lnTo>
                  <a:pt x="1592604" y="1164640"/>
                </a:lnTo>
                <a:lnTo>
                  <a:pt x="1579562" y="1206674"/>
                </a:lnTo>
                <a:lnTo>
                  <a:pt x="1558924" y="1244708"/>
                </a:lnTo>
                <a:lnTo>
                  <a:pt x="1531588" y="1277842"/>
                </a:lnTo>
                <a:lnTo>
                  <a:pt x="1498454" y="1305178"/>
                </a:lnTo>
                <a:lnTo>
                  <a:pt x="1460420" y="1325816"/>
                </a:lnTo>
                <a:lnTo>
                  <a:pt x="1418386" y="1338858"/>
                </a:lnTo>
                <a:lnTo>
                  <a:pt x="1373251" y="1343406"/>
                </a:lnTo>
                <a:lnTo>
                  <a:pt x="223901" y="1343406"/>
                </a:lnTo>
                <a:lnTo>
                  <a:pt x="178765" y="1338858"/>
                </a:lnTo>
                <a:lnTo>
                  <a:pt x="136731" y="1325816"/>
                </a:lnTo>
                <a:lnTo>
                  <a:pt x="98697" y="1305178"/>
                </a:lnTo>
                <a:lnTo>
                  <a:pt x="65563" y="1277842"/>
                </a:lnTo>
                <a:lnTo>
                  <a:pt x="38227" y="1244708"/>
                </a:lnTo>
                <a:lnTo>
                  <a:pt x="17589" y="1206674"/>
                </a:lnTo>
                <a:lnTo>
                  <a:pt x="4547" y="1164640"/>
                </a:lnTo>
                <a:lnTo>
                  <a:pt x="0" y="1119505"/>
                </a:lnTo>
                <a:lnTo>
                  <a:pt x="0" y="223900"/>
                </a:lnTo>
                <a:close/>
              </a:path>
            </a:pathLst>
          </a:custGeom>
          <a:ln w="25146">
            <a:solidFill>
              <a:srgbClr val="00AFEF"/>
            </a:solidFill>
          </a:ln>
        </p:spPr>
        <p:txBody>
          <a:bodyPr wrap="square" lIns="0" tIns="0" rIns="0" bIns="0" rtlCol="0"/>
          <a:lstStyle/>
          <a:p/>
        </p:txBody>
      </p:sp>
      <p:sp>
        <p:nvSpPr>
          <p:cNvPr id="6" name="object 6"/>
          <p:cNvSpPr txBox="1"/>
          <p:nvPr/>
        </p:nvSpPr>
        <p:spPr>
          <a:xfrm>
            <a:off x="7982966" y="2620772"/>
            <a:ext cx="1296670" cy="1306830"/>
          </a:xfrm>
          <a:prstGeom prst="rect">
            <a:avLst/>
          </a:prstGeom>
        </p:spPr>
        <p:txBody>
          <a:bodyPr wrap="square" lIns="0" tIns="12065" rIns="0" bIns="0" rtlCol="0" vert="horz">
            <a:spAutoFit/>
          </a:bodyPr>
          <a:lstStyle/>
          <a:p>
            <a:pPr marL="12700" marR="5080">
              <a:lnSpc>
                <a:spcPct val="100099"/>
              </a:lnSpc>
              <a:spcBef>
                <a:spcPts val="95"/>
              </a:spcBef>
            </a:pPr>
            <a:r>
              <a:rPr dirty="0" sz="1400" spc="-5" b="1">
                <a:solidFill>
                  <a:srgbClr val="00AFEF"/>
                </a:solidFill>
                <a:latin typeface="Arial"/>
                <a:cs typeface="Arial"/>
              </a:rPr>
              <a:t>Product</a:t>
            </a:r>
            <a:r>
              <a:rPr dirty="0" sz="1400" spc="-75" b="1">
                <a:solidFill>
                  <a:srgbClr val="00AFEF"/>
                </a:solidFill>
                <a:latin typeface="Arial"/>
                <a:cs typeface="Arial"/>
              </a:rPr>
              <a:t> </a:t>
            </a:r>
            <a:r>
              <a:rPr dirty="0" sz="1400" spc="-5" b="1">
                <a:solidFill>
                  <a:srgbClr val="00AFEF"/>
                </a:solidFill>
                <a:latin typeface="Arial"/>
                <a:cs typeface="Arial"/>
              </a:rPr>
              <a:t>Onwer  </a:t>
            </a:r>
            <a:r>
              <a:rPr dirty="0" sz="1400" spc="-5" b="1">
                <a:solidFill>
                  <a:srgbClr val="00AFEF"/>
                </a:solidFill>
                <a:latin typeface="Microsoft JhengHei"/>
                <a:cs typeface="Microsoft JhengHei"/>
              </a:rPr>
              <a:t>负责把</a:t>
            </a:r>
            <a:r>
              <a:rPr dirty="0" sz="1400" spc="-5" b="1">
                <a:solidFill>
                  <a:srgbClr val="00AFEF"/>
                </a:solidFill>
                <a:latin typeface="Arial"/>
                <a:cs typeface="Arial"/>
              </a:rPr>
              <a:t>Product  Backlog</a:t>
            </a:r>
            <a:r>
              <a:rPr dirty="0" sz="1400" spc="-5" b="1">
                <a:solidFill>
                  <a:srgbClr val="00AFEF"/>
                </a:solidFill>
                <a:latin typeface="Microsoft JhengHei"/>
                <a:cs typeface="Microsoft JhengHei"/>
              </a:rPr>
              <a:t>的信息 随着项目迭代的 进行持续录入到 项目规划中</a:t>
            </a:r>
            <a:endParaRPr sz="1400">
              <a:latin typeface="Microsoft JhengHei"/>
              <a:cs typeface="Microsoft JhengHei"/>
            </a:endParaRPr>
          </a:p>
        </p:txBody>
      </p:sp>
      <p:sp>
        <p:nvSpPr>
          <p:cNvPr id="7" name="object 7"/>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7767" y="6462267"/>
            <a:ext cx="2598420" cy="208279"/>
          </a:xfrm>
          <a:prstGeom prst="rect">
            <a:avLst/>
          </a:prstGeom>
        </p:spPr>
        <p:txBody>
          <a:bodyPr wrap="square" lIns="0" tIns="12700" rIns="0" bIns="0" rtlCol="0" vert="horz">
            <a:spAutoFit/>
          </a:bodyPr>
          <a:lstStyle/>
          <a:p>
            <a:pPr marL="12700">
              <a:lnSpc>
                <a:spcPct val="100000"/>
              </a:lnSpc>
              <a:spcBef>
                <a:spcPts val="100"/>
              </a:spcBef>
            </a:pPr>
            <a:r>
              <a:rPr dirty="0" sz="1200" spc="-10">
                <a:latin typeface="Arial"/>
                <a:cs typeface="Arial"/>
              </a:rPr>
              <a:t>HUAWEI </a:t>
            </a:r>
            <a:r>
              <a:rPr dirty="0" sz="1200" spc="-5">
                <a:latin typeface="Arial"/>
                <a:cs typeface="Arial"/>
              </a:rPr>
              <a:t>TECHNOLOGIES </a:t>
            </a:r>
            <a:r>
              <a:rPr dirty="0" sz="1200">
                <a:latin typeface="Arial"/>
                <a:cs typeface="Arial"/>
              </a:rPr>
              <a:t>CO.,</a:t>
            </a:r>
            <a:r>
              <a:rPr dirty="0" sz="1200" spc="-25">
                <a:latin typeface="Arial"/>
                <a:cs typeface="Arial"/>
              </a:rPr>
              <a:t> LTD.</a:t>
            </a:r>
            <a:endParaRPr sz="1200">
              <a:latin typeface="Arial"/>
              <a:cs typeface="Arial"/>
            </a:endParaRPr>
          </a:p>
        </p:txBody>
      </p:sp>
      <p:sp>
        <p:nvSpPr>
          <p:cNvPr id="3" name="object 3"/>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4" name="object 4"/>
          <p:cNvSpPr txBox="1">
            <a:spLocks noGrp="1"/>
          </p:cNvSpPr>
          <p:nvPr>
            <p:ph type="title"/>
          </p:nvPr>
        </p:nvSpPr>
        <p:spPr>
          <a:xfrm>
            <a:off x="937767" y="580643"/>
            <a:ext cx="4328160"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latin typeface="Tahoma"/>
                <a:cs typeface="Tahoma"/>
              </a:rPr>
              <a:t>DevCloud</a:t>
            </a:r>
            <a:r>
              <a:rPr dirty="0" sz="3400">
                <a:solidFill>
                  <a:srgbClr val="990000"/>
                </a:solidFill>
              </a:rPr>
              <a:t>中</a:t>
            </a:r>
            <a:r>
              <a:rPr dirty="0" sz="3400" spc="-5">
                <a:solidFill>
                  <a:srgbClr val="990000"/>
                </a:solidFill>
                <a:latin typeface="Tahoma"/>
                <a:cs typeface="Tahoma"/>
              </a:rPr>
              <a:t>Scrum</a:t>
            </a:r>
            <a:r>
              <a:rPr dirty="0" sz="3400">
                <a:solidFill>
                  <a:srgbClr val="990000"/>
                </a:solidFill>
              </a:rPr>
              <a:t>元素</a:t>
            </a:r>
            <a:endParaRPr sz="3400">
              <a:latin typeface="Tahoma"/>
              <a:cs typeface="Tahoma"/>
            </a:endParaRPr>
          </a:p>
        </p:txBody>
      </p:sp>
      <p:sp>
        <p:nvSpPr>
          <p:cNvPr id="5" name="object 5"/>
          <p:cNvSpPr txBox="1"/>
          <p:nvPr/>
        </p:nvSpPr>
        <p:spPr>
          <a:xfrm>
            <a:off x="10140950" y="6525768"/>
            <a:ext cx="177800" cy="193040"/>
          </a:xfrm>
          <a:prstGeom prst="rect">
            <a:avLst/>
          </a:prstGeom>
        </p:spPr>
        <p:txBody>
          <a:bodyPr wrap="square" lIns="0" tIns="12065" rIns="0" bIns="0" rtlCol="0" vert="horz">
            <a:spAutoFit/>
          </a:bodyPr>
          <a:lstStyle/>
          <a:p>
            <a:pPr marL="12700">
              <a:lnSpc>
                <a:spcPct val="100000"/>
              </a:lnSpc>
              <a:spcBef>
                <a:spcPts val="95"/>
              </a:spcBef>
            </a:pPr>
            <a:r>
              <a:rPr dirty="0" sz="1100" spc="-5">
                <a:solidFill>
                  <a:srgbClr val="626262"/>
                </a:solidFill>
                <a:latin typeface="Tahoma"/>
                <a:cs typeface="Tahoma"/>
              </a:rPr>
              <a:t>54</a:t>
            </a:r>
            <a:endParaRPr sz="1100">
              <a:latin typeface="Tahoma"/>
              <a:cs typeface="Tahoma"/>
            </a:endParaRPr>
          </a:p>
        </p:txBody>
      </p:sp>
      <p:sp>
        <p:nvSpPr>
          <p:cNvPr id="6" name="object 6"/>
          <p:cNvSpPr/>
          <p:nvPr/>
        </p:nvSpPr>
        <p:spPr>
          <a:xfrm>
            <a:off x="1079753" y="1440180"/>
            <a:ext cx="9108186" cy="4474464"/>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560194" y="3885819"/>
            <a:ext cx="720090" cy="215900"/>
          </a:xfrm>
          <a:custGeom>
            <a:avLst/>
            <a:gdLst/>
            <a:ahLst/>
            <a:cxnLst/>
            <a:rect l="l" t="t" r="r" b="b"/>
            <a:pathLst>
              <a:path w="720089" h="215900">
                <a:moveTo>
                  <a:pt x="0" y="35940"/>
                </a:moveTo>
                <a:lnTo>
                  <a:pt x="2829" y="21967"/>
                </a:lnTo>
                <a:lnTo>
                  <a:pt x="10541" y="10540"/>
                </a:lnTo>
                <a:lnTo>
                  <a:pt x="21967" y="2829"/>
                </a:lnTo>
                <a:lnTo>
                  <a:pt x="35941" y="0"/>
                </a:lnTo>
                <a:lnTo>
                  <a:pt x="684149" y="0"/>
                </a:lnTo>
                <a:lnTo>
                  <a:pt x="698122" y="2829"/>
                </a:lnTo>
                <a:lnTo>
                  <a:pt x="709549" y="10540"/>
                </a:lnTo>
                <a:lnTo>
                  <a:pt x="717260" y="21967"/>
                </a:lnTo>
                <a:lnTo>
                  <a:pt x="720090" y="35940"/>
                </a:lnTo>
                <a:lnTo>
                  <a:pt x="720090" y="179704"/>
                </a:lnTo>
                <a:lnTo>
                  <a:pt x="717260" y="193678"/>
                </a:lnTo>
                <a:lnTo>
                  <a:pt x="709549" y="205104"/>
                </a:lnTo>
                <a:lnTo>
                  <a:pt x="698122" y="212816"/>
                </a:lnTo>
                <a:lnTo>
                  <a:pt x="684149" y="215645"/>
                </a:lnTo>
                <a:lnTo>
                  <a:pt x="35941" y="215645"/>
                </a:lnTo>
                <a:lnTo>
                  <a:pt x="21967" y="212816"/>
                </a:lnTo>
                <a:lnTo>
                  <a:pt x="10541" y="205104"/>
                </a:lnTo>
                <a:lnTo>
                  <a:pt x="2829" y="193678"/>
                </a:lnTo>
                <a:lnTo>
                  <a:pt x="0" y="179704"/>
                </a:lnTo>
                <a:lnTo>
                  <a:pt x="0" y="35940"/>
                </a:lnTo>
                <a:close/>
              </a:path>
            </a:pathLst>
          </a:custGeom>
          <a:ln w="25146">
            <a:solidFill>
              <a:srgbClr val="6F2F9F"/>
            </a:solidFill>
          </a:ln>
        </p:spPr>
        <p:txBody>
          <a:bodyPr wrap="square" lIns="0" tIns="0" rIns="0" bIns="0" rtlCol="0"/>
          <a:lstStyle/>
          <a:p/>
        </p:txBody>
      </p:sp>
      <p:sp>
        <p:nvSpPr>
          <p:cNvPr id="8" name="object 8"/>
          <p:cNvSpPr/>
          <p:nvPr/>
        </p:nvSpPr>
        <p:spPr>
          <a:xfrm>
            <a:off x="1560194" y="4166234"/>
            <a:ext cx="720090" cy="215900"/>
          </a:xfrm>
          <a:custGeom>
            <a:avLst/>
            <a:gdLst/>
            <a:ahLst/>
            <a:cxnLst/>
            <a:rect l="l" t="t" r="r" b="b"/>
            <a:pathLst>
              <a:path w="720089" h="215900">
                <a:moveTo>
                  <a:pt x="0" y="35941"/>
                </a:moveTo>
                <a:lnTo>
                  <a:pt x="2829" y="21967"/>
                </a:lnTo>
                <a:lnTo>
                  <a:pt x="10541" y="10541"/>
                </a:lnTo>
                <a:lnTo>
                  <a:pt x="21967" y="2829"/>
                </a:lnTo>
                <a:lnTo>
                  <a:pt x="35941" y="0"/>
                </a:lnTo>
                <a:lnTo>
                  <a:pt x="684149" y="0"/>
                </a:lnTo>
                <a:lnTo>
                  <a:pt x="698122" y="2829"/>
                </a:lnTo>
                <a:lnTo>
                  <a:pt x="709549" y="10541"/>
                </a:lnTo>
                <a:lnTo>
                  <a:pt x="717260" y="21967"/>
                </a:lnTo>
                <a:lnTo>
                  <a:pt x="720090" y="35941"/>
                </a:lnTo>
                <a:lnTo>
                  <a:pt x="720090" y="179705"/>
                </a:lnTo>
                <a:lnTo>
                  <a:pt x="717260" y="193678"/>
                </a:lnTo>
                <a:lnTo>
                  <a:pt x="709549" y="205105"/>
                </a:lnTo>
                <a:lnTo>
                  <a:pt x="698122" y="212816"/>
                </a:lnTo>
                <a:lnTo>
                  <a:pt x="684149" y="215646"/>
                </a:lnTo>
                <a:lnTo>
                  <a:pt x="35941" y="215646"/>
                </a:lnTo>
                <a:lnTo>
                  <a:pt x="21967" y="212816"/>
                </a:lnTo>
                <a:lnTo>
                  <a:pt x="10541" y="205105"/>
                </a:lnTo>
                <a:lnTo>
                  <a:pt x="2829" y="193678"/>
                </a:lnTo>
                <a:lnTo>
                  <a:pt x="0" y="179705"/>
                </a:lnTo>
                <a:lnTo>
                  <a:pt x="0" y="35941"/>
                </a:lnTo>
                <a:close/>
              </a:path>
            </a:pathLst>
          </a:custGeom>
          <a:ln w="25146">
            <a:solidFill>
              <a:srgbClr val="92D050"/>
            </a:solidFill>
          </a:ln>
        </p:spPr>
        <p:txBody>
          <a:bodyPr wrap="square" lIns="0" tIns="0" rIns="0" bIns="0" rtlCol="0"/>
          <a:lstStyle/>
          <a:p/>
        </p:txBody>
      </p:sp>
      <p:sp>
        <p:nvSpPr>
          <p:cNvPr id="9" name="object 9"/>
          <p:cNvSpPr/>
          <p:nvPr/>
        </p:nvSpPr>
        <p:spPr>
          <a:xfrm>
            <a:off x="1560194" y="4446651"/>
            <a:ext cx="720090" cy="216535"/>
          </a:xfrm>
          <a:custGeom>
            <a:avLst/>
            <a:gdLst/>
            <a:ahLst/>
            <a:cxnLst/>
            <a:rect l="l" t="t" r="r" b="b"/>
            <a:pathLst>
              <a:path w="720089" h="216535">
                <a:moveTo>
                  <a:pt x="0" y="36068"/>
                </a:moveTo>
                <a:lnTo>
                  <a:pt x="2831" y="22020"/>
                </a:lnTo>
                <a:lnTo>
                  <a:pt x="10556" y="10556"/>
                </a:lnTo>
                <a:lnTo>
                  <a:pt x="22020" y="2831"/>
                </a:lnTo>
                <a:lnTo>
                  <a:pt x="36068" y="0"/>
                </a:lnTo>
                <a:lnTo>
                  <a:pt x="684022" y="0"/>
                </a:lnTo>
                <a:lnTo>
                  <a:pt x="698069" y="2831"/>
                </a:lnTo>
                <a:lnTo>
                  <a:pt x="709533" y="10556"/>
                </a:lnTo>
                <a:lnTo>
                  <a:pt x="717258" y="22020"/>
                </a:lnTo>
                <a:lnTo>
                  <a:pt x="720090" y="36068"/>
                </a:lnTo>
                <a:lnTo>
                  <a:pt x="720090" y="180340"/>
                </a:lnTo>
                <a:lnTo>
                  <a:pt x="717258" y="194387"/>
                </a:lnTo>
                <a:lnTo>
                  <a:pt x="709533" y="205851"/>
                </a:lnTo>
                <a:lnTo>
                  <a:pt x="698069" y="213576"/>
                </a:lnTo>
                <a:lnTo>
                  <a:pt x="684022" y="216408"/>
                </a:lnTo>
                <a:lnTo>
                  <a:pt x="36068" y="216408"/>
                </a:lnTo>
                <a:lnTo>
                  <a:pt x="22020" y="213576"/>
                </a:lnTo>
                <a:lnTo>
                  <a:pt x="10556" y="205851"/>
                </a:lnTo>
                <a:lnTo>
                  <a:pt x="2831" y="194387"/>
                </a:lnTo>
                <a:lnTo>
                  <a:pt x="0" y="180340"/>
                </a:lnTo>
                <a:lnTo>
                  <a:pt x="0" y="36068"/>
                </a:lnTo>
                <a:close/>
              </a:path>
            </a:pathLst>
          </a:custGeom>
          <a:ln w="25145">
            <a:solidFill>
              <a:srgbClr val="00AFEF"/>
            </a:solidFill>
          </a:ln>
        </p:spPr>
        <p:txBody>
          <a:bodyPr wrap="square" lIns="0" tIns="0" rIns="0" bIns="0" rtlCol="0"/>
          <a:lstStyle/>
          <a:p/>
        </p:txBody>
      </p:sp>
      <p:sp>
        <p:nvSpPr>
          <p:cNvPr id="10" name="object 10"/>
          <p:cNvSpPr/>
          <p:nvPr/>
        </p:nvSpPr>
        <p:spPr>
          <a:xfrm>
            <a:off x="2785110" y="4379963"/>
            <a:ext cx="2894838" cy="708672"/>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2722245" y="4317110"/>
            <a:ext cx="2870835" cy="684530"/>
          </a:xfrm>
          <a:custGeom>
            <a:avLst/>
            <a:gdLst/>
            <a:ahLst/>
            <a:cxnLst/>
            <a:rect l="l" t="t" r="r" b="b"/>
            <a:pathLst>
              <a:path w="2870835" h="684529">
                <a:moveTo>
                  <a:pt x="2799715" y="0"/>
                </a:moveTo>
                <a:lnTo>
                  <a:pt x="70739" y="0"/>
                </a:lnTo>
                <a:lnTo>
                  <a:pt x="43237" y="5570"/>
                </a:lnTo>
                <a:lnTo>
                  <a:pt x="20748" y="20748"/>
                </a:lnTo>
                <a:lnTo>
                  <a:pt x="5570" y="43237"/>
                </a:lnTo>
                <a:lnTo>
                  <a:pt x="0" y="70738"/>
                </a:lnTo>
                <a:lnTo>
                  <a:pt x="0" y="613536"/>
                </a:lnTo>
                <a:lnTo>
                  <a:pt x="5570" y="641038"/>
                </a:lnTo>
                <a:lnTo>
                  <a:pt x="20748" y="663527"/>
                </a:lnTo>
                <a:lnTo>
                  <a:pt x="43237" y="678705"/>
                </a:lnTo>
                <a:lnTo>
                  <a:pt x="70739" y="684276"/>
                </a:lnTo>
                <a:lnTo>
                  <a:pt x="2799715" y="684276"/>
                </a:lnTo>
                <a:lnTo>
                  <a:pt x="2827216" y="678705"/>
                </a:lnTo>
                <a:lnTo>
                  <a:pt x="2849705" y="663527"/>
                </a:lnTo>
                <a:lnTo>
                  <a:pt x="2864883" y="641038"/>
                </a:lnTo>
                <a:lnTo>
                  <a:pt x="2870454" y="613536"/>
                </a:lnTo>
                <a:lnTo>
                  <a:pt x="2870454" y="70738"/>
                </a:lnTo>
                <a:lnTo>
                  <a:pt x="2864883" y="43237"/>
                </a:lnTo>
                <a:lnTo>
                  <a:pt x="2849705" y="20748"/>
                </a:lnTo>
                <a:lnTo>
                  <a:pt x="2827216" y="5570"/>
                </a:lnTo>
                <a:lnTo>
                  <a:pt x="2799715" y="0"/>
                </a:lnTo>
                <a:close/>
              </a:path>
            </a:pathLst>
          </a:custGeom>
          <a:solidFill>
            <a:srgbClr val="FFFFFF"/>
          </a:solidFill>
        </p:spPr>
        <p:txBody>
          <a:bodyPr wrap="square" lIns="0" tIns="0" rIns="0" bIns="0" rtlCol="0"/>
          <a:lstStyle/>
          <a:p/>
        </p:txBody>
      </p:sp>
      <p:sp>
        <p:nvSpPr>
          <p:cNvPr id="12" name="object 12"/>
          <p:cNvSpPr/>
          <p:nvPr/>
        </p:nvSpPr>
        <p:spPr>
          <a:xfrm>
            <a:off x="2722245" y="4317110"/>
            <a:ext cx="2870835" cy="684530"/>
          </a:xfrm>
          <a:custGeom>
            <a:avLst/>
            <a:gdLst/>
            <a:ahLst/>
            <a:cxnLst/>
            <a:rect l="l" t="t" r="r" b="b"/>
            <a:pathLst>
              <a:path w="2870835" h="684529">
                <a:moveTo>
                  <a:pt x="0" y="70738"/>
                </a:moveTo>
                <a:lnTo>
                  <a:pt x="5570" y="43237"/>
                </a:lnTo>
                <a:lnTo>
                  <a:pt x="20748" y="20748"/>
                </a:lnTo>
                <a:lnTo>
                  <a:pt x="43237" y="5570"/>
                </a:lnTo>
                <a:lnTo>
                  <a:pt x="70739" y="0"/>
                </a:lnTo>
                <a:lnTo>
                  <a:pt x="2799715" y="0"/>
                </a:lnTo>
                <a:lnTo>
                  <a:pt x="2827216" y="5570"/>
                </a:lnTo>
                <a:lnTo>
                  <a:pt x="2849705" y="20748"/>
                </a:lnTo>
                <a:lnTo>
                  <a:pt x="2864883" y="43237"/>
                </a:lnTo>
                <a:lnTo>
                  <a:pt x="2870454" y="70738"/>
                </a:lnTo>
                <a:lnTo>
                  <a:pt x="2870454" y="613536"/>
                </a:lnTo>
                <a:lnTo>
                  <a:pt x="2864883" y="641038"/>
                </a:lnTo>
                <a:lnTo>
                  <a:pt x="2849705" y="663527"/>
                </a:lnTo>
                <a:lnTo>
                  <a:pt x="2827216" y="678705"/>
                </a:lnTo>
                <a:lnTo>
                  <a:pt x="2799715" y="684276"/>
                </a:lnTo>
                <a:lnTo>
                  <a:pt x="70739" y="684276"/>
                </a:lnTo>
                <a:lnTo>
                  <a:pt x="43237" y="678705"/>
                </a:lnTo>
                <a:lnTo>
                  <a:pt x="20748" y="663527"/>
                </a:lnTo>
                <a:lnTo>
                  <a:pt x="5570" y="641038"/>
                </a:lnTo>
                <a:lnTo>
                  <a:pt x="0" y="613536"/>
                </a:lnTo>
                <a:lnTo>
                  <a:pt x="0" y="70738"/>
                </a:lnTo>
                <a:close/>
              </a:path>
            </a:pathLst>
          </a:custGeom>
          <a:ln w="25145">
            <a:solidFill>
              <a:srgbClr val="0082AF"/>
            </a:solidFill>
          </a:ln>
        </p:spPr>
        <p:txBody>
          <a:bodyPr wrap="square" lIns="0" tIns="0" rIns="0" bIns="0" rtlCol="0"/>
          <a:lstStyle/>
          <a:p/>
        </p:txBody>
      </p:sp>
      <p:sp>
        <p:nvSpPr>
          <p:cNvPr id="13" name="object 13"/>
          <p:cNvSpPr/>
          <p:nvPr/>
        </p:nvSpPr>
        <p:spPr>
          <a:xfrm>
            <a:off x="2859023" y="4076700"/>
            <a:ext cx="102869" cy="118872"/>
          </a:xfrm>
          <a:prstGeom prst="rect">
            <a:avLst/>
          </a:prstGeom>
          <a:blipFill>
            <a:blip r:embed="rId5" cstate="print"/>
            <a:stretch>
              <a:fillRect/>
            </a:stretch>
          </a:blipFill>
        </p:spPr>
        <p:txBody>
          <a:bodyPr wrap="square" lIns="0" tIns="0" rIns="0" bIns="0" rtlCol="0"/>
          <a:lstStyle/>
          <a:p/>
        </p:txBody>
      </p:sp>
      <p:sp>
        <p:nvSpPr>
          <p:cNvPr id="14" name="object 14"/>
          <p:cNvSpPr/>
          <p:nvPr/>
        </p:nvSpPr>
        <p:spPr>
          <a:xfrm>
            <a:off x="2805683" y="4208526"/>
            <a:ext cx="220345" cy="450850"/>
          </a:xfrm>
          <a:custGeom>
            <a:avLst/>
            <a:gdLst/>
            <a:ahLst/>
            <a:cxnLst/>
            <a:rect l="l" t="t" r="r" b="b"/>
            <a:pathLst>
              <a:path w="220344" h="450850">
                <a:moveTo>
                  <a:pt x="169164" y="67310"/>
                </a:moveTo>
                <a:lnTo>
                  <a:pt x="41529" y="67310"/>
                </a:lnTo>
                <a:lnTo>
                  <a:pt x="51562" y="67691"/>
                </a:lnTo>
                <a:lnTo>
                  <a:pt x="51943" y="432054"/>
                </a:lnTo>
                <a:lnTo>
                  <a:pt x="52324" y="432943"/>
                </a:lnTo>
                <a:lnTo>
                  <a:pt x="53086" y="434975"/>
                </a:lnTo>
                <a:lnTo>
                  <a:pt x="54991" y="437769"/>
                </a:lnTo>
                <a:lnTo>
                  <a:pt x="76454" y="450342"/>
                </a:lnTo>
                <a:lnTo>
                  <a:pt x="83439" y="450342"/>
                </a:lnTo>
                <a:lnTo>
                  <a:pt x="106807" y="432943"/>
                </a:lnTo>
                <a:lnTo>
                  <a:pt x="107188" y="432054"/>
                </a:lnTo>
                <a:lnTo>
                  <a:pt x="107188" y="202311"/>
                </a:lnTo>
                <a:lnTo>
                  <a:pt x="168835" y="202311"/>
                </a:lnTo>
                <a:lnTo>
                  <a:pt x="169164" y="67310"/>
                </a:lnTo>
                <a:close/>
              </a:path>
              <a:path w="220344" h="450850">
                <a:moveTo>
                  <a:pt x="168835" y="202311"/>
                </a:moveTo>
                <a:lnTo>
                  <a:pt x="116078" y="202311"/>
                </a:lnTo>
                <a:lnTo>
                  <a:pt x="116078" y="226949"/>
                </a:lnTo>
                <a:lnTo>
                  <a:pt x="116840" y="239140"/>
                </a:lnTo>
                <a:lnTo>
                  <a:pt x="116840" y="339725"/>
                </a:lnTo>
                <a:lnTo>
                  <a:pt x="117221" y="357505"/>
                </a:lnTo>
                <a:lnTo>
                  <a:pt x="117281" y="432943"/>
                </a:lnTo>
                <a:lnTo>
                  <a:pt x="117602" y="434975"/>
                </a:lnTo>
                <a:lnTo>
                  <a:pt x="119126" y="437388"/>
                </a:lnTo>
                <a:lnTo>
                  <a:pt x="121031" y="441070"/>
                </a:lnTo>
                <a:lnTo>
                  <a:pt x="124079" y="444245"/>
                </a:lnTo>
                <a:lnTo>
                  <a:pt x="128778" y="447040"/>
                </a:lnTo>
                <a:lnTo>
                  <a:pt x="134874" y="449072"/>
                </a:lnTo>
                <a:lnTo>
                  <a:pt x="143002" y="450342"/>
                </a:lnTo>
                <a:lnTo>
                  <a:pt x="150622" y="449072"/>
                </a:lnTo>
                <a:lnTo>
                  <a:pt x="168275" y="432943"/>
                </a:lnTo>
                <a:lnTo>
                  <a:pt x="168835" y="202311"/>
                </a:lnTo>
                <a:close/>
              </a:path>
              <a:path w="220344" h="450850">
                <a:moveTo>
                  <a:pt x="186436" y="0"/>
                </a:moveTo>
                <a:lnTo>
                  <a:pt x="36068" y="0"/>
                </a:lnTo>
                <a:lnTo>
                  <a:pt x="27686" y="2032"/>
                </a:lnTo>
                <a:lnTo>
                  <a:pt x="1524" y="30353"/>
                </a:lnTo>
                <a:lnTo>
                  <a:pt x="0" y="40132"/>
                </a:lnTo>
                <a:lnTo>
                  <a:pt x="0" y="207136"/>
                </a:lnTo>
                <a:lnTo>
                  <a:pt x="21463" y="225806"/>
                </a:lnTo>
                <a:lnTo>
                  <a:pt x="27686" y="225425"/>
                </a:lnTo>
                <a:lnTo>
                  <a:pt x="41148" y="205867"/>
                </a:lnTo>
                <a:lnTo>
                  <a:pt x="41529" y="203835"/>
                </a:lnTo>
                <a:lnTo>
                  <a:pt x="41529" y="67310"/>
                </a:lnTo>
                <a:lnTo>
                  <a:pt x="220218" y="67310"/>
                </a:lnTo>
                <a:lnTo>
                  <a:pt x="220218" y="32003"/>
                </a:lnTo>
                <a:lnTo>
                  <a:pt x="194437" y="1651"/>
                </a:lnTo>
                <a:lnTo>
                  <a:pt x="186436" y="0"/>
                </a:lnTo>
                <a:close/>
              </a:path>
              <a:path w="220344" h="450850">
                <a:moveTo>
                  <a:pt x="220218" y="67310"/>
                </a:moveTo>
                <a:lnTo>
                  <a:pt x="179070" y="67310"/>
                </a:lnTo>
                <a:lnTo>
                  <a:pt x="179070" y="202692"/>
                </a:lnTo>
                <a:lnTo>
                  <a:pt x="179832" y="203835"/>
                </a:lnTo>
                <a:lnTo>
                  <a:pt x="180213" y="206375"/>
                </a:lnTo>
                <a:lnTo>
                  <a:pt x="199898" y="224536"/>
                </a:lnTo>
                <a:lnTo>
                  <a:pt x="205994" y="223393"/>
                </a:lnTo>
                <a:lnTo>
                  <a:pt x="210566" y="220853"/>
                </a:lnTo>
                <a:lnTo>
                  <a:pt x="214122" y="217678"/>
                </a:lnTo>
                <a:lnTo>
                  <a:pt x="216408" y="213614"/>
                </a:lnTo>
                <a:lnTo>
                  <a:pt x="219075" y="209550"/>
                </a:lnTo>
                <a:lnTo>
                  <a:pt x="220218" y="206756"/>
                </a:lnTo>
                <a:lnTo>
                  <a:pt x="220218" y="67310"/>
                </a:lnTo>
                <a:close/>
              </a:path>
            </a:pathLst>
          </a:custGeom>
          <a:solidFill>
            <a:srgbClr val="0082AF"/>
          </a:solidFill>
        </p:spPr>
        <p:txBody>
          <a:bodyPr wrap="square" lIns="0" tIns="0" rIns="0" bIns="0" rtlCol="0"/>
          <a:lstStyle/>
          <a:p/>
        </p:txBody>
      </p:sp>
      <p:sp>
        <p:nvSpPr>
          <p:cNvPr id="15" name="object 15"/>
          <p:cNvSpPr txBox="1"/>
          <p:nvPr/>
        </p:nvSpPr>
        <p:spPr>
          <a:xfrm>
            <a:off x="3138677" y="4430267"/>
            <a:ext cx="1623695" cy="452120"/>
          </a:xfrm>
          <a:prstGeom prst="rect">
            <a:avLst/>
          </a:prstGeom>
        </p:spPr>
        <p:txBody>
          <a:bodyPr wrap="square" lIns="0" tIns="12065" rIns="0" bIns="0" rtlCol="0" vert="horz">
            <a:spAutoFit/>
          </a:bodyPr>
          <a:lstStyle/>
          <a:p>
            <a:pPr marL="12700" marR="5080">
              <a:lnSpc>
                <a:spcPct val="100000"/>
              </a:lnSpc>
              <a:spcBef>
                <a:spcPts val="95"/>
              </a:spcBef>
            </a:pPr>
            <a:r>
              <a:rPr dirty="0" sz="1400" spc="-5">
                <a:latin typeface="SimSun"/>
                <a:cs typeface="SimSun"/>
              </a:rPr>
              <a:t>项目归档和资产管理 </a:t>
            </a:r>
            <a:r>
              <a:rPr dirty="0" sz="1400" spc="-5">
                <a:latin typeface="SimSun"/>
                <a:cs typeface="SimSun"/>
              </a:rPr>
              <a:t>项目管理（</a:t>
            </a:r>
            <a:r>
              <a:rPr dirty="0" sz="1400" spc="-5">
                <a:latin typeface="Arial"/>
                <a:cs typeface="Arial"/>
              </a:rPr>
              <a:t>Offline</a:t>
            </a:r>
            <a:r>
              <a:rPr dirty="0" sz="1400" spc="-5">
                <a:latin typeface="SimSun"/>
                <a:cs typeface="SimSun"/>
              </a:rPr>
              <a:t>）</a:t>
            </a:r>
            <a:endParaRPr sz="1400">
              <a:latin typeface="SimSun"/>
              <a:cs typeface="SimSun"/>
            </a:endParaRPr>
          </a:p>
        </p:txBody>
      </p:sp>
      <p:sp>
        <p:nvSpPr>
          <p:cNvPr id="16" name="object 16"/>
          <p:cNvSpPr/>
          <p:nvPr/>
        </p:nvSpPr>
        <p:spPr>
          <a:xfrm>
            <a:off x="2139442" y="4846701"/>
            <a:ext cx="276860" cy="226060"/>
          </a:xfrm>
          <a:custGeom>
            <a:avLst/>
            <a:gdLst/>
            <a:ahLst/>
            <a:cxnLst/>
            <a:rect l="l" t="t" r="r" b="b"/>
            <a:pathLst>
              <a:path w="276860" h="226060">
                <a:moveTo>
                  <a:pt x="119507" y="0"/>
                </a:moveTo>
                <a:lnTo>
                  <a:pt x="0" y="225933"/>
                </a:lnTo>
                <a:lnTo>
                  <a:pt x="252476" y="186055"/>
                </a:lnTo>
                <a:lnTo>
                  <a:pt x="223976" y="146177"/>
                </a:lnTo>
                <a:lnTo>
                  <a:pt x="177165" y="146177"/>
                </a:lnTo>
                <a:lnTo>
                  <a:pt x="132842" y="84201"/>
                </a:lnTo>
                <a:lnTo>
                  <a:pt x="163850" y="62046"/>
                </a:lnTo>
                <a:lnTo>
                  <a:pt x="119507" y="0"/>
                </a:lnTo>
                <a:close/>
              </a:path>
              <a:path w="276860" h="226060">
                <a:moveTo>
                  <a:pt x="163850" y="62046"/>
                </a:moveTo>
                <a:lnTo>
                  <a:pt x="132842" y="84201"/>
                </a:lnTo>
                <a:lnTo>
                  <a:pt x="177165" y="146177"/>
                </a:lnTo>
                <a:lnTo>
                  <a:pt x="208153" y="124036"/>
                </a:lnTo>
                <a:lnTo>
                  <a:pt x="163850" y="62046"/>
                </a:lnTo>
                <a:close/>
              </a:path>
              <a:path w="276860" h="226060">
                <a:moveTo>
                  <a:pt x="208153" y="124036"/>
                </a:moveTo>
                <a:lnTo>
                  <a:pt x="177165" y="146177"/>
                </a:lnTo>
                <a:lnTo>
                  <a:pt x="223976" y="146177"/>
                </a:lnTo>
                <a:lnTo>
                  <a:pt x="208153" y="124036"/>
                </a:lnTo>
                <a:close/>
              </a:path>
              <a:path w="276860" h="226060">
                <a:moveTo>
                  <a:pt x="232029" y="13335"/>
                </a:moveTo>
                <a:lnTo>
                  <a:pt x="163850" y="62046"/>
                </a:lnTo>
                <a:lnTo>
                  <a:pt x="208153" y="124036"/>
                </a:lnTo>
                <a:lnTo>
                  <a:pt x="276352" y="75311"/>
                </a:lnTo>
                <a:lnTo>
                  <a:pt x="232029" y="13335"/>
                </a:lnTo>
                <a:close/>
              </a:path>
            </a:pathLst>
          </a:custGeom>
          <a:solidFill>
            <a:srgbClr val="0082AF"/>
          </a:solidFill>
        </p:spPr>
        <p:txBody>
          <a:bodyPr wrap="square" lIns="0" tIns="0" rIns="0" bIns="0" rtlCol="0"/>
          <a:lstStyle/>
          <a:p/>
        </p:txBody>
      </p:sp>
      <p:sp>
        <p:nvSpPr>
          <p:cNvPr id="17" name="object 17"/>
          <p:cNvSpPr/>
          <p:nvPr/>
        </p:nvSpPr>
        <p:spPr>
          <a:xfrm>
            <a:off x="2785110" y="5375147"/>
            <a:ext cx="2916174" cy="708672"/>
          </a:xfrm>
          <a:prstGeom prst="rect">
            <a:avLst/>
          </a:prstGeom>
          <a:blipFill>
            <a:blip r:embed="rId6" cstate="print"/>
            <a:stretch>
              <a:fillRect/>
            </a:stretch>
          </a:blipFill>
        </p:spPr>
        <p:txBody>
          <a:bodyPr wrap="square" lIns="0" tIns="0" rIns="0" bIns="0" rtlCol="0"/>
          <a:lstStyle/>
          <a:p/>
        </p:txBody>
      </p:sp>
      <p:sp>
        <p:nvSpPr>
          <p:cNvPr id="18" name="object 18"/>
          <p:cNvSpPr/>
          <p:nvPr/>
        </p:nvSpPr>
        <p:spPr>
          <a:xfrm>
            <a:off x="2722245" y="5312283"/>
            <a:ext cx="2891790" cy="684530"/>
          </a:xfrm>
          <a:custGeom>
            <a:avLst/>
            <a:gdLst/>
            <a:ahLst/>
            <a:cxnLst/>
            <a:rect l="l" t="t" r="r" b="b"/>
            <a:pathLst>
              <a:path w="2891790" h="684529">
                <a:moveTo>
                  <a:pt x="2821051" y="0"/>
                </a:moveTo>
                <a:lnTo>
                  <a:pt x="70739" y="0"/>
                </a:lnTo>
                <a:lnTo>
                  <a:pt x="43237" y="5570"/>
                </a:lnTo>
                <a:lnTo>
                  <a:pt x="20748" y="20748"/>
                </a:lnTo>
                <a:lnTo>
                  <a:pt x="5570" y="43237"/>
                </a:lnTo>
                <a:lnTo>
                  <a:pt x="0" y="70739"/>
                </a:lnTo>
                <a:lnTo>
                  <a:pt x="0" y="613473"/>
                </a:lnTo>
                <a:lnTo>
                  <a:pt x="5570" y="641033"/>
                </a:lnTo>
                <a:lnTo>
                  <a:pt x="20748" y="663538"/>
                </a:lnTo>
                <a:lnTo>
                  <a:pt x="43237" y="678712"/>
                </a:lnTo>
                <a:lnTo>
                  <a:pt x="70739" y="684276"/>
                </a:lnTo>
                <a:lnTo>
                  <a:pt x="2821051" y="684276"/>
                </a:lnTo>
                <a:lnTo>
                  <a:pt x="2848552" y="678712"/>
                </a:lnTo>
                <a:lnTo>
                  <a:pt x="2871041" y="663538"/>
                </a:lnTo>
                <a:lnTo>
                  <a:pt x="2886219" y="641033"/>
                </a:lnTo>
                <a:lnTo>
                  <a:pt x="2891790" y="613473"/>
                </a:lnTo>
                <a:lnTo>
                  <a:pt x="2891790" y="70739"/>
                </a:lnTo>
                <a:lnTo>
                  <a:pt x="2886219" y="43237"/>
                </a:lnTo>
                <a:lnTo>
                  <a:pt x="2871041" y="20748"/>
                </a:lnTo>
                <a:lnTo>
                  <a:pt x="2848552" y="5570"/>
                </a:lnTo>
                <a:lnTo>
                  <a:pt x="2821051" y="0"/>
                </a:lnTo>
                <a:close/>
              </a:path>
            </a:pathLst>
          </a:custGeom>
          <a:solidFill>
            <a:srgbClr val="FFFFFF"/>
          </a:solidFill>
        </p:spPr>
        <p:txBody>
          <a:bodyPr wrap="square" lIns="0" tIns="0" rIns="0" bIns="0" rtlCol="0"/>
          <a:lstStyle/>
          <a:p/>
        </p:txBody>
      </p:sp>
      <p:sp>
        <p:nvSpPr>
          <p:cNvPr id="19" name="object 19"/>
          <p:cNvSpPr/>
          <p:nvPr/>
        </p:nvSpPr>
        <p:spPr>
          <a:xfrm>
            <a:off x="2722245" y="5312283"/>
            <a:ext cx="2891790" cy="684530"/>
          </a:xfrm>
          <a:custGeom>
            <a:avLst/>
            <a:gdLst/>
            <a:ahLst/>
            <a:cxnLst/>
            <a:rect l="l" t="t" r="r" b="b"/>
            <a:pathLst>
              <a:path w="2891790" h="684529">
                <a:moveTo>
                  <a:pt x="0" y="70739"/>
                </a:moveTo>
                <a:lnTo>
                  <a:pt x="5570" y="43237"/>
                </a:lnTo>
                <a:lnTo>
                  <a:pt x="20748" y="20748"/>
                </a:lnTo>
                <a:lnTo>
                  <a:pt x="43237" y="5570"/>
                </a:lnTo>
                <a:lnTo>
                  <a:pt x="70739" y="0"/>
                </a:lnTo>
                <a:lnTo>
                  <a:pt x="2821051" y="0"/>
                </a:lnTo>
                <a:lnTo>
                  <a:pt x="2848552" y="5570"/>
                </a:lnTo>
                <a:lnTo>
                  <a:pt x="2871041" y="20748"/>
                </a:lnTo>
                <a:lnTo>
                  <a:pt x="2886219" y="43237"/>
                </a:lnTo>
                <a:lnTo>
                  <a:pt x="2891790" y="70739"/>
                </a:lnTo>
                <a:lnTo>
                  <a:pt x="2891790" y="613473"/>
                </a:lnTo>
                <a:lnTo>
                  <a:pt x="2886219" y="641033"/>
                </a:lnTo>
                <a:lnTo>
                  <a:pt x="2871041" y="663538"/>
                </a:lnTo>
                <a:lnTo>
                  <a:pt x="2848552" y="678712"/>
                </a:lnTo>
                <a:lnTo>
                  <a:pt x="2821051" y="684276"/>
                </a:lnTo>
                <a:lnTo>
                  <a:pt x="70739" y="684276"/>
                </a:lnTo>
                <a:lnTo>
                  <a:pt x="43237" y="678712"/>
                </a:lnTo>
                <a:lnTo>
                  <a:pt x="20748" y="663538"/>
                </a:lnTo>
                <a:lnTo>
                  <a:pt x="5570" y="641033"/>
                </a:lnTo>
                <a:lnTo>
                  <a:pt x="0" y="613473"/>
                </a:lnTo>
                <a:lnTo>
                  <a:pt x="0" y="70739"/>
                </a:lnTo>
                <a:close/>
              </a:path>
            </a:pathLst>
          </a:custGeom>
          <a:ln w="25146">
            <a:solidFill>
              <a:srgbClr val="FFC000"/>
            </a:solidFill>
          </a:ln>
        </p:spPr>
        <p:txBody>
          <a:bodyPr wrap="square" lIns="0" tIns="0" rIns="0" bIns="0" rtlCol="0"/>
          <a:lstStyle/>
          <a:p/>
        </p:txBody>
      </p:sp>
      <p:sp>
        <p:nvSpPr>
          <p:cNvPr id="20" name="object 20"/>
          <p:cNvSpPr txBox="1"/>
          <p:nvPr/>
        </p:nvSpPr>
        <p:spPr>
          <a:xfrm>
            <a:off x="3188970" y="5492496"/>
            <a:ext cx="558165" cy="450850"/>
          </a:xfrm>
          <a:prstGeom prst="rect">
            <a:avLst/>
          </a:prstGeom>
        </p:spPr>
        <p:txBody>
          <a:bodyPr wrap="square" lIns="0" tIns="12065" rIns="0" bIns="0" rtlCol="0" vert="horz">
            <a:spAutoFit/>
          </a:bodyPr>
          <a:lstStyle/>
          <a:p>
            <a:pPr marL="12700">
              <a:lnSpc>
                <a:spcPts val="1675"/>
              </a:lnSpc>
              <a:spcBef>
                <a:spcPts val="95"/>
              </a:spcBef>
            </a:pPr>
            <a:r>
              <a:rPr dirty="0" sz="1400" spc="-5">
                <a:latin typeface="SimSun"/>
                <a:cs typeface="SimSun"/>
              </a:rPr>
              <a:t>知识库</a:t>
            </a:r>
            <a:endParaRPr sz="1400">
              <a:latin typeface="SimSun"/>
              <a:cs typeface="SimSun"/>
            </a:endParaRPr>
          </a:p>
          <a:p>
            <a:pPr marL="12700">
              <a:lnSpc>
                <a:spcPts val="1675"/>
              </a:lnSpc>
            </a:pPr>
            <a:r>
              <a:rPr dirty="0" sz="1400" spc="-30">
                <a:latin typeface="Arial"/>
                <a:cs typeface="Arial"/>
              </a:rPr>
              <a:t>FAQ</a:t>
            </a:r>
            <a:endParaRPr sz="1400">
              <a:latin typeface="Arial"/>
              <a:cs typeface="Arial"/>
            </a:endParaRPr>
          </a:p>
        </p:txBody>
      </p:sp>
      <p:sp>
        <p:nvSpPr>
          <p:cNvPr id="21" name="object 21"/>
          <p:cNvSpPr/>
          <p:nvPr/>
        </p:nvSpPr>
        <p:spPr>
          <a:xfrm>
            <a:off x="2853689" y="5090921"/>
            <a:ext cx="103631" cy="118872"/>
          </a:xfrm>
          <a:prstGeom prst="rect">
            <a:avLst/>
          </a:prstGeom>
          <a:blipFill>
            <a:blip r:embed="rId7" cstate="print"/>
            <a:stretch>
              <a:fillRect/>
            </a:stretch>
          </a:blipFill>
        </p:spPr>
        <p:txBody>
          <a:bodyPr wrap="square" lIns="0" tIns="0" rIns="0" bIns="0" rtlCol="0"/>
          <a:lstStyle/>
          <a:p/>
        </p:txBody>
      </p:sp>
      <p:sp>
        <p:nvSpPr>
          <p:cNvPr id="22" name="object 22"/>
          <p:cNvSpPr/>
          <p:nvPr/>
        </p:nvSpPr>
        <p:spPr>
          <a:xfrm>
            <a:off x="2800350" y="5222747"/>
            <a:ext cx="220345" cy="450850"/>
          </a:xfrm>
          <a:custGeom>
            <a:avLst/>
            <a:gdLst/>
            <a:ahLst/>
            <a:cxnLst/>
            <a:rect l="l" t="t" r="r" b="b"/>
            <a:pathLst>
              <a:path w="220344" h="450850">
                <a:moveTo>
                  <a:pt x="169164" y="67310"/>
                </a:moveTo>
                <a:lnTo>
                  <a:pt x="41529" y="67310"/>
                </a:lnTo>
                <a:lnTo>
                  <a:pt x="51562" y="67691"/>
                </a:lnTo>
                <a:lnTo>
                  <a:pt x="51943" y="432104"/>
                </a:lnTo>
                <a:lnTo>
                  <a:pt x="52324" y="432917"/>
                </a:lnTo>
                <a:lnTo>
                  <a:pt x="53086" y="434936"/>
                </a:lnTo>
                <a:lnTo>
                  <a:pt x="54991" y="437781"/>
                </a:lnTo>
                <a:lnTo>
                  <a:pt x="76454" y="450342"/>
                </a:lnTo>
                <a:lnTo>
                  <a:pt x="83439" y="450342"/>
                </a:lnTo>
                <a:lnTo>
                  <a:pt x="106807" y="432917"/>
                </a:lnTo>
                <a:lnTo>
                  <a:pt x="107188" y="432104"/>
                </a:lnTo>
                <a:lnTo>
                  <a:pt x="107188" y="202311"/>
                </a:lnTo>
                <a:lnTo>
                  <a:pt x="168835" y="202311"/>
                </a:lnTo>
                <a:lnTo>
                  <a:pt x="169164" y="67310"/>
                </a:lnTo>
                <a:close/>
              </a:path>
              <a:path w="220344" h="450850">
                <a:moveTo>
                  <a:pt x="168835" y="202311"/>
                </a:moveTo>
                <a:lnTo>
                  <a:pt x="116078" y="202311"/>
                </a:lnTo>
                <a:lnTo>
                  <a:pt x="116078" y="226949"/>
                </a:lnTo>
                <a:lnTo>
                  <a:pt x="116840" y="239140"/>
                </a:lnTo>
                <a:lnTo>
                  <a:pt x="116840" y="339725"/>
                </a:lnTo>
                <a:lnTo>
                  <a:pt x="117221" y="357505"/>
                </a:lnTo>
                <a:lnTo>
                  <a:pt x="117284" y="432917"/>
                </a:lnTo>
                <a:lnTo>
                  <a:pt x="117602" y="434936"/>
                </a:lnTo>
                <a:lnTo>
                  <a:pt x="119126" y="437375"/>
                </a:lnTo>
                <a:lnTo>
                  <a:pt x="121031" y="441020"/>
                </a:lnTo>
                <a:lnTo>
                  <a:pt x="124079" y="444258"/>
                </a:lnTo>
                <a:lnTo>
                  <a:pt x="128778" y="447103"/>
                </a:lnTo>
                <a:lnTo>
                  <a:pt x="134874" y="449122"/>
                </a:lnTo>
                <a:lnTo>
                  <a:pt x="143002" y="450342"/>
                </a:lnTo>
                <a:lnTo>
                  <a:pt x="150622" y="449122"/>
                </a:lnTo>
                <a:lnTo>
                  <a:pt x="168275" y="432917"/>
                </a:lnTo>
                <a:lnTo>
                  <a:pt x="168835" y="202311"/>
                </a:lnTo>
                <a:close/>
              </a:path>
              <a:path w="220344" h="450850">
                <a:moveTo>
                  <a:pt x="186436" y="0"/>
                </a:moveTo>
                <a:lnTo>
                  <a:pt x="36068" y="0"/>
                </a:lnTo>
                <a:lnTo>
                  <a:pt x="27686" y="2032"/>
                </a:lnTo>
                <a:lnTo>
                  <a:pt x="1524" y="30353"/>
                </a:lnTo>
                <a:lnTo>
                  <a:pt x="0" y="40132"/>
                </a:lnTo>
                <a:lnTo>
                  <a:pt x="0" y="207136"/>
                </a:lnTo>
                <a:lnTo>
                  <a:pt x="21463" y="225806"/>
                </a:lnTo>
                <a:lnTo>
                  <a:pt x="27686" y="225425"/>
                </a:lnTo>
                <a:lnTo>
                  <a:pt x="41148" y="205867"/>
                </a:lnTo>
                <a:lnTo>
                  <a:pt x="41529" y="203835"/>
                </a:lnTo>
                <a:lnTo>
                  <a:pt x="41529" y="67310"/>
                </a:lnTo>
                <a:lnTo>
                  <a:pt x="220218" y="67310"/>
                </a:lnTo>
                <a:lnTo>
                  <a:pt x="220218" y="32003"/>
                </a:lnTo>
                <a:lnTo>
                  <a:pt x="194437" y="1651"/>
                </a:lnTo>
                <a:lnTo>
                  <a:pt x="186436" y="0"/>
                </a:lnTo>
                <a:close/>
              </a:path>
              <a:path w="220344" h="450850">
                <a:moveTo>
                  <a:pt x="220218" y="67310"/>
                </a:moveTo>
                <a:lnTo>
                  <a:pt x="179070" y="67310"/>
                </a:lnTo>
                <a:lnTo>
                  <a:pt x="179070" y="202692"/>
                </a:lnTo>
                <a:lnTo>
                  <a:pt x="179832" y="203835"/>
                </a:lnTo>
                <a:lnTo>
                  <a:pt x="180213" y="206375"/>
                </a:lnTo>
                <a:lnTo>
                  <a:pt x="199898" y="224536"/>
                </a:lnTo>
                <a:lnTo>
                  <a:pt x="205994" y="223393"/>
                </a:lnTo>
                <a:lnTo>
                  <a:pt x="210566" y="220853"/>
                </a:lnTo>
                <a:lnTo>
                  <a:pt x="214122" y="217678"/>
                </a:lnTo>
                <a:lnTo>
                  <a:pt x="216408" y="213614"/>
                </a:lnTo>
                <a:lnTo>
                  <a:pt x="219075" y="209550"/>
                </a:lnTo>
                <a:lnTo>
                  <a:pt x="220218" y="206756"/>
                </a:lnTo>
                <a:lnTo>
                  <a:pt x="220218" y="67310"/>
                </a:lnTo>
                <a:close/>
              </a:path>
            </a:pathLst>
          </a:custGeom>
          <a:solidFill>
            <a:srgbClr val="FFC000"/>
          </a:solidFill>
        </p:spPr>
        <p:txBody>
          <a:bodyPr wrap="square" lIns="0" tIns="0" rIns="0" bIns="0" rtlCol="0"/>
          <a:lstStyle/>
          <a:p/>
        </p:txBody>
      </p:sp>
      <p:sp>
        <p:nvSpPr>
          <p:cNvPr id="23" name="object 23"/>
          <p:cNvSpPr/>
          <p:nvPr/>
        </p:nvSpPr>
        <p:spPr>
          <a:xfrm>
            <a:off x="2135504" y="5358129"/>
            <a:ext cx="276860" cy="226060"/>
          </a:xfrm>
          <a:custGeom>
            <a:avLst/>
            <a:gdLst/>
            <a:ahLst/>
            <a:cxnLst/>
            <a:rect l="l" t="t" r="r" b="b"/>
            <a:pathLst>
              <a:path w="276860" h="226060">
                <a:moveTo>
                  <a:pt x="0" y="0"/>
                </a:moveTo>
                <a:lnTo>
                  <a:pt x="119761" y="225806"/>
                </a:lnTo>
                <a:lnTo>
                  <a:pt x="163998" y="163746"/>
                </a:lnTo>
                <a:lnTo>
                  <a:pt x="132969" y="141605"/>
                </a:lnTo>
                <a:lnTo>
                  <a:pt x="177292" y="79629"/>
                </a:lnTo>
                <a:lnTo>
                  <a:pt x="223959" y="79629"/>
                </a:lnTo>
                <a:lnTo>
                  <a:pt x="252476" y="39624"/>
                </a:lnTo>
                <a:lnTo>
                  <a:pt x="0" y="0"/>
                </a:lnTo>
                <a:close/>
              </a:path>
              <a:path w="276860" h="226060">
                <a:moveTo>
                  <a:pt x="208230" y="101694"/>
                </a:moveTo>
                <a:lnTo>
                  <a:pt x="163998" y="163746"/>
                </a:lnTo>
                <a:lnTo>
                  <a:pt x="232283" y="212471"/>
                </a:lnTo>
                <a:lnTo>
                  <a:pt x="276479" y="150368"/>
                </a:lnTo>
                <a:lnTo>
                  <a:pt x="208230" y="101694"/>
                </a:lnTo>
                <a:close/>
              </a:path>
              <a:path w="276860" h="226060">
                <a:moveTo>
                  <a:pt x="177292" y="79629"/>
                </a:moveTo>
                <a:lnTo>
                  <a:pt x="132969" y="141605"/>
                </a:lnTo>
                <a:lnTo>
                  <a:pt x="163998" y="163746"/>
                </a:lnTo>
                <a:lnTo>
                  <a:pt x="208230" y="101694"/>
                </a:lnTo>
                <a:lnTo>
                  <a:pt x="177292" y="79629"/>
                </a:lnTo>
                <a:close/>
              </a:path>
              <a:path w="276860" h="226060">
                <a:moveTo>
                  <a:pt x="223959" y="79629"/>
                </a:moveTo>
                <a:lnTo>
                  <a:pt x="177292" y="79629"/>
                </a:lnTo>
                <a:lnTo>
                  <a:pt x="208230" y="101694"/>
                </a:lnTo>
                <a:lnTo>
                  <a:pt x="223959" y="79629"/>
                </a:lnTo>
                <a:close/>
              </a:path>
            </a:pathLst>
          </a:custGeom>
          <a:solidFill>
            <a:srgbClr val="FFC000"/>
          </a:solidFill>
        </p:spPr>
        <p:txBody>
          <a:bodyPr wrap="square" lIns="0" tIns="0" rIns="0" bIns="0" rtlCol="0"/>
          <a:lstStyle/>
          <a:p/>
        </p:txBody>
      </p:sp>
      <p:sp>
        <p:nvSpPr>
          <p:cNvPr id="24" name="object 24"/>
          <p:cNvSpPr/>
          <p:nvPr/>
        </p:nvSpPr>
        <p:spPr>
          <a:xfrm>
            <a:off x="4673727" y="3776853"/>
            <a:ext cx="504825" cy="360045"/>
          </a:xfrm>
          <a:custGeom>
            <a:avLst/>
            <a:gdLst/>
            <a:ahLst/>
            <a:cxnLst/>
            <a:rect l="l" t="t" r="r" b="b"/>
            <a:pathLst>
              <a:path w="504825" h="360045">
                <a:moveTo>
                  <a:pt x="0" y="179832"/>
                </a:moveTo>
                <a:lnTo>
                  <a:pt x="6660" y="138599"/>
                </a:lnTo>
                <a:lnTo>
                  <a:pt x="25632" y="100748"/>
                </a:lnTo>
                <a:lnTo>
                  <a:pt x="55403" y="67358"/>
                </a:lnTo>
                <a:lnTo>
                  <a:pt x="94461" y="39508"/>
                </a:lnTo>
                <a:lnTo>
                  <a:pt x="141292" y="18279"/>
                </a:lnTo>
                <a:lnTo>
                  <a:pt x="194383" y="4749"/>
                </a:lnTo>
                <a:lnTo>
                  <a:pt x="252222" y="0"/>
                </a:lnTo>
                <a:lnTo>
                  <a:pt x="310060" y="4749"/>
                </a:lnTo>
                <a:lnTo>
                  <a:pt x="363151" y="18279"/>
                </a:lnTo>
                <a:lnTo>
                  <a:pt x="409982" y="39508"/>
                </a:lnTo>
                <a:lnTo>
                  <a:pt x="449040" y="67358"/>
                </a:lnTo>
                <a:lnTo>
                  <a:pt x="478811" y="100748"/>
                </a:lnTo>
                <a:lnTo>
                  <a:pt x="497783" y="138599"/>
                </a:lnTo>
                <a:lnTo>
                  <a:pt x="504444" y="179832"/>
                </a:lnTo>
                <a:lnTo>
                  <a:pt x="497783" y="221064"/>
                </a:lnTo>
                <a:lnTo>
                  <a:pt x="478811" y="258915"/>
                </a:lnTo>
                <a:lnTo>
                  <a:pt x="449040" y="292305"/>
                </a:lnTo>
                <a:lnTo>
                  <a:pt x="409982" y="320155"/>
                </a:lnTo>
                <a:lnTo>
                  <a:pt x="363151" y="341384"/>
                </a:lnTo>
                <a:lnTo>
                  <a:pt x="310060" y="354914"/>
                </a:lnTo>
                <a:lnTo>
                  <a:pt x="252222" y="359664"/>
                </a:lnTo>
                <a:lnTo>
                  <a:pt x="194383" y="354914"/>
                </a:lnTo>
                <a:lnTo>
                  <a:pt x="141292" y="341384"/>
                </a:lnTo>
                <a:lnTo>
                  <a:pt x="94461" y="320155"/>
                </a:lnTo>
                <a:lnTo>
                  <a:pt x="55403" y="292305"/>
                </a:lnTo>
                <a:lnTo>
                  <a:pt x="25632" y="258915"/>
                </a:lnTo>
                <a:lnTo>
                  <a:pt x="6660" y="221064"/>
                </a:lnTo>
                <a:lnTo>
                  <a:pt x="0" y="179832"/>
                </a:lnTo>
                <a:close/>
              </a:path>
            </a:pathLst>
          </a:custGeom>
          <a:ln w="25146">
            <a:solidFill>
              <a:srgbClr val="6F2F9F"/>
            </a:solidFill>
          </a:ln>
        </p:spPr>
        <p:txBody>
          <a:bodyPr wrap="square" lIns="0" tIns="0" rIns="0" bIns="0" rtlCol="0"/>
          <a:lstStyle/>
          <a:p/>
        </p:txBody>
      </p:sp>
      <p:sp>
        <p:nvSpPr>
          <p:cNvPr id="25" name="object 25"/>
          <p:cNvSpPr/>
          <p:nvPr/>
        </p:nvSpPr>
        <p:spPr>
          <a:xfrm>
            <a:off x="6867525" y="4083177"/>
            <a:ext cx="504190" cy="360045"/>
          </a:xfrm>
          <a:custGeom>
            <a:avLst/>
            <a:gdLst/>
            <a:ahLst/>
            <a:cxnLst/>
            <a:rect l="l" t="t" r="r" b="b"/>
            <a:pathLst>
              <a:path w="504190" h="360045">
                <a:moveTo>
                  <a:pt x="0" y="179831"/>
                </a:moveTo>
                <a:lnTo>
                  <a:pt x="6652" y="138599"/>
                </a:lnTo>
                <a:lnTo>
                  <a:pt x="25601" y="100748"/>
                </a:lnTo>
                <a:lnTo>
                  <a:pt x="55333" y="67358"/>
                </a:lnTo>
                <a:lnTo>
                  <a:pt x="94336" y="39508"/>
                </a:lnTo>
                <a:lnTo>
                  <a:pt x="141097" y="18279"/>
                </a:lnTo>
                <a:lnTo>
                  <a:pt x="194103" y="4749"/>
                </a:lnTo>
                <a:lnTo>
                  <a:pt x="251840" y="0"/>
                </a:lnTo>
                <a:lnTo>
                  <a:pt x="309578" y="4749"/>
                </a:lnTo>
                <a:lnTo>
                  <a:pt x="362584" y="18279"/>
                </a:lnTo>
                <a:lnTo>
                  <a:pt x="409345" y="39508"/>
                </a:lnTo>
                <a:lnTo>
                  <a:pt x="448348" y="67358"/>
                </a:lnTo>
                <a:lnTo>
                  <a:pt x="478080" y="100748"/>
                </a:lnTo>
                <a:lnTo>
                  <a:pt x="497029" y="138599"/>
                </a:lnTo>
                <a:lnTo>
                  <a:pt x="503681" y="179831"/>
                </a:lnTo>
                <a:lnTo>
                  <a:pt x="497029" y="221064"/>
                </a:lnTo>
                <a:lnTo>
                  <a:pt x="478080" y="258915"/>
                </a:lnTo>
                <a:lnTo>
                  <a:pt x="448348" y="292305"/>
                </a:lnTo>
                <a:lnTo>
                  <a:pt x="409345" y="320155"/>
                </a:lnTo>
                <a:lnTo>
                  <a:pt x="362584" y="341384"/>
                </a:lnTo>
                <a:lnTo>
                  <a:pt x="309578" y="354914"/>
                </a:lnTo>
                <a:lnTo>
                  <a:pt x="251840" y="359663"/>
                </a:lnTo>
                <a:lnTo>
                  <a:pt x="194103" y="354914"/>
                </a:lnTo>
                <a:lnTo>
                  <a:pt x="141097" y="341384"/>
                </a:lnTo>
                <a:lnTo>
                  <a:pt x="94336" y="320155"/>
                </a:lnTo>
                <a:lnTo>
                  <a:pt x="55333" y="292305"/>
                </a:lnTo>
                <a:lnTo>
                  <a:pt x="25601" y="258915"/>
                </a:lnTo>
                <a:lnTo>
                  <a:pt x="6652" y="221064"/>
                </a:lnTo>
                <a:lnTo>
                  <a:pt x="0" y="179831"/>
                </a:lnTo>
                <a:close/>
              </a:path>
            </a:pathLst>
          </a:custGeom>
          <a:ln w="25146">
            <a:solidFill>
              <a:srgbClr val="92D050"/>
            </a:solidFill>
          </a:ln>
        </p:spPr>
        <p:txBody>
          <a:bodyPr wrap="square" lIns="0" tIns="0" rIns="0" bIns="0" rtlCol="0"/>
          <a:lstStyle/>
          <a:p/>
        </p:txBody>
      </p:sp>
      <p:sp>
        <p:nvSpPr>
          <p:cNvPr id="26" name="object 26"/>
          <p:cNvSpPr/>
          <p:nvPr/>
        </p:nvSpPr>
        <p:spPr>
          <a:xfrm>
            <a:off x="9060560" y="3994022"/>
            <a:ext cx="504190" cy="360045"/>
          </a:xfrm>
          <a:custGeom>
            <a:avLst/>
            <a:gdLst/>
            <a:ahLst/>
            <a:cxnLst/>
            <a:rect l="l" t="t" r="r" b="b"/>
            <a:pathLst>
              <a:path w="504190" h="360045">
                <a:moveTo>
                  <a:pt x="0" y="179831"/>
                </a:moveTo>
                <a:lnTo>
                  <a:pt x="6652" y="138599"/>
                </a:lnTo>
                <a:lnTo>
                  <a:pt x="25601" y="100748"/>
                </a:lnTo>
                <a:lnTo>
                  <a:pt x="55333" y="67358"/>
                </a:lnTo>
                <a:lnTo>
                  <a:pt x="94336" y="39508"/>
                </a:lnTo>
                <a:lnTo>
                  <a:pt x="141097" y="18279"/>
                </a:lnTo>
                <a:lnTo>
                  <a:pt x="194103" y="4749"/>
                </a:lnTo>
                <a:lnTo>
                  <a:pt x="251840" y="0"/>
                </a:lnTo>
                <a:lnTo>
                  <a:pt x="309578" y="4749"/>
                </a:lnTo>
                <a:lnTo>
                  <a:pt x="362584" y="18279"/>
                </a:lnTo>
                <a:lnTo>
                  <a:pt x="409345" y="39508"/>
                </a:lnTo>
                <a:lnTo>
                  <a:pt x="448348" y="67358"/>
                </a:lnTo>
                <a:lnTo>
                  <a:pt x="478080" y="100748"/>
                </a:lnTo>
                <a:lnTo>
                  <a:pt x="497029" y="138599"/>
                </a:lnTo>
                <a:lnTo>
                  <a:pt x="503681" y="179831"/>
                </a:lnTo>
                <a:lnTo>
                  <a:pt x="497029" y="221064"/>
                </a:lnTo>
                <a:lnTo>
                  <a:pt x="478080" y="258915"/>
                </a:lnTo>
                <a:lnTo>
                  <a:pt x="448348" y="292305"/>
                </a:lnTo>
                <a:lnTo>
                  <a:pt x="409345" y="320155"/>
                </a:lnTo>
                <a:lnTo>
                  <a:pt x="362584" y="341384"/>
                </a:lnTo>
                <a:lnTo>
                  <a:pt x="309578" y="354914"/>
                </a:lnTo>
                <a:lnTo>
                  <a:pt x="251840" y="359663"/>
                </a:lnTo>
                <a:lnTo>
                  <a:pt x="194103" y="354914"/>
                </a:lnTo>
                <a:lnTo>
                  <a:pt x="141097" y="341384"/>
                </a:lnTo>
                <a:lnTo>
                  <a:pt x="94336" y="320155"/>
                </a:lnTo>
                <a:lnTo>
                  <a:pt x="55333" y="292305"/>
                </a:lnTo>
                <a:lnTo>
                  <a:pt x="25601" y="258915"/>
                </a:lnTo>
                <a:lnTo>
                  <a:pt x="6652" y="221064"/>
                </a:lnTo>
                <a:lnTo>
                  <a:pt x="0" y="179831"/>
                </a:lnTo>
                <a:close/>
              </a:path>
            </a:pathLst>
          </a:custGeom>
          <a:ln w="25146">
            <a:solidFill>
              <a:srgbClr val="00AFEF"/>
            </a:solidFill>
          </a:ln>
        </p:spPr>
        <p:txBody>
          <a:bodyPr wrap="square" lIns="0" tIns="0" rIns="0" bIns="0" rtlCol="0"/>
          <a:lstStyle/>
          <a:p/>
        </p:txBody>
      </p:sp>
      <p:sp>
        <p:nvSpPr>
          <p:cNvPr id="27" name="object 27"/>
          <p:cNvSpPr/>
          <p:nvPr/>
        </p:nvSpPr>
        <p:spPr>
          <a:xfrm>
            <a:off x="4493133" y="1935098"/>
            <a:ext cx="3139440" cy="1179830"/>
          </a:xfrm>
          <a:custGeom>
            <a:avLst/>
            <a:gdLst/>
            <a:ahLst/>
            <a:cxnLst/>
            <a:rect l="l" t="t" r="r" b="b"/>
            <a:pathLst>
              <a:path w="3139440" h="1179830">
                <a:moveTo>
                  <a:pt x="0" y="196596"/>
                </a:moveTo>
                <a:lnTo>
                  <a:pt x="5191" y="151515"/>
                </a:lnTo>
                <a:lnTo>
                  <a:pt x="19980" y="110134"/>
                </a:lnTo>
                <a:lnTo>
                  <a:pt x="43187" y="73631"/>
                </a:lnTo>
                <a:lnTo>
                  <a:pt x="73631" y="43187"/>
                </a:lnTo>
                <a:lnTo>
                  <a:pt x="110134" y="19980"/>
                </a:lnTo>
                <a:lnTo>
                  <a:pt x="151515" y="5191"/>
                </a:lnTo>
                <a:lnTo>
                  <a:pt x="196596" y="0"/>
                </a:lnTo>
                <a:lnTo>
                  <a:pt x="2942844" y="0"/>
                </a:lnTo>
                <a:lnTo>
                  <a:pt x="2987924" y="5191"/>
                </a:lnTo>
                <a:lnTo>
                  <a:pt x="3029305" y="19980"/>
                </a:lnTo>
                <a:lnTo>
                  <a:pt x="3065808" y="43187"/>
                </a:lnTo>
                <a:lnTo>
                  <a:pt x="3096252" y="73631"/>
                </a:lnTo>
                <a:lnTo>
                  <a:pt x="3119459" y="110134"/>
                </a:lnTo>
                <a:lnTo>
                  <a:pt x="3134248" y="151515"/>
                </a:lnTo>
                <a:lnTo>
                  <a:pt x="3139440" y="196596"/>
                </a:lnTo>
                <a:lnTo>
                  <a:pt x="3139440" y="982980"/>
                </a:lnTo>
                <a:lnTo>
                  <a:pt x="3134248" y="1028060"/>
                </a:lnTo>
                <a:lnTo>
                  <a:pt x="3119459" y="1069441"/>
                </a:lnTo>
                <a:lnTo>
                  <a:pt x="3096252" y="1105944"/>
                </a:lnTo>
                <a:lnTo>
                  <a:pt x="3065808" y="1136388"/>
                </a:lnTo>
                <a:lnTo>
                  <a:pt x="3029305" y="1159595"/>
                </a:lnTo>
                <a:lnTo>
                  <a:pt x="2987924" y="1174384"/>
                </a:lnTo>
                <a:lnTo>
                  <a:pt x="2942844" y="1179576"/>
                </a:lnTo>
                <a:lnTo>
                  <a:pt x="196596" y="1179576"/>
                </a:lnTo>
                <a:lnTo>
                  <a:pt x="151515" y="1174384"/>
                </a:lnTo>
                <a:lnTo>
                  <a:pt x="110134" y="1159595"/>
                </a:lnTo>
                <a:lnTo>
                  <a:pt x="73631" y="1136388"/>
                </a:lnTo>
                <a:lnTo>
                  <a:pt x="43187" y="1105944"/>
                </a:lnTo>
                <a:lnTo>
                  <a:pt x="19980" y="1069441"/>
                </a:lnTo>
                <a:lnTo>
                  <a:pt x="5191" y="1028060"/>
                </a:lnTo>
                <a:lnTo>
                  <a:pt x="0" y="982980"/>
                </a:lnTo>
                <a:lnTo>
                  <a:pt x="0" y="196596"/>
                </a:lnTo>
                <a:close/>
              </a:path>
            </a:pathLst>
          </a:custGeom>
          <a:ln w="25146">
            <a:solidFill>
              <a:srgbClr val="00AFEF"/>
            </a:solidFill>
          </a:ln>
        </p:spPr>
        <p:txBody>
          <a:bodyPr wrap="square" lIns="0" tIns="0" rIns="0" bIns="0" rtlCol="0"/>
          <a:lstStyle/>
          <a:p/>
        </p:txBody>
      </p:sp>
      <p:sp>
        <p:nvSpPr>
          <p:cNvPr id="28" name="object 28"/>
          <p:cNvSpPr txBox="1"/>
          <p:nvPr/>
        </p:nvSpPr>
        <p:spPr>
          <a:xfrm>
            <a:off x="4629150" y="2082292"/>
            <a:ext cx="2814955" cy="878840"/>
          </a:xfrm>
          <a:prstGeom prst="rect">
            <a:avLst/>
          </a:prstGeom>
        </p:spPr>
        <p:txBody>
          <a:bodyPr wrap="square" lIns="0" tIns="12065" rIns="0" bIns="0" rtlCol="0" vert="horz">
            <a:spAutoFit/>
          </a:bodyPr>
          <a:lstStyle/>
          <a:p>
            <a:pPr marL="12700" marR="71120">
              <a:lnSpc>
                <a:spcPct val="100000"/>
              </a:lnSpc>
              <a:spcBef>
                <a:spcPts val="95"/>
              </a:spcBef>
            </a:pPr>
            <a:r>
              <a:rPr dirty="0" sz="1400" spc="-5" b="1">
                <a:solidFill>
                  <a:srgbClr val="00AFEF"/>
                </a:solidFill>
                <a:latin typeface="Microsoft JhengHei"/>
                <a:cs typeface="Microsoft JhengHei"/>
              </a:rPr>
              <a:t>在</a:t>
            </a:r>
            <a:r>
              <a:rPr dirty="0" sz="1400" spc="-5" b="1">
                <a:solidFill>
                  <a:srgbClr val="00AFEF"/>
                </a:solidFill>
                <a:latin typeface="Arial"/>
                <a:cs typeface="Arial"/>
              </a:rPr>
              <a:t>Sprint</a:t>
            </a:r>
            <a:r>
              <a:rPr dirty="0" sz="1400" spc="-15" b="1">
                <a:solidFill>
                  <a:srgbClr val="00AFEF"/>
                </a:solidFill>
                <a:latin typeface="Arial"/>
                <a:cs typeface="Arial"/>
              </a:rPr>
              <a:t> </a:t>
            </a:r>
            <a:r>
              <a:rPr dirty="0" sz="1400" spc="-5" b="1">
                <a:solidFill>
                  <a:srgbClr val="00AFEF"/>
                </a:solidFill>
                <a:latin typeface="Arial"/>
                <a:cs typeface="Arial"/>
              </a:rPr>
              <a:t>Plan</a:t>
            </a:r>
            <a:r>
              <a:rPr dirty="0" sz="1400" spc="-20" b="1">
                <a:solidFill>
                  <a:srgbClr val="00AFEF"/>
                </a:solidFill>
                <a:latin typeface="Arial"/>
                <a:cs typeface="Arial"/>
              </a:rPr>
              <a:t> </a:t>
            </a:r>
            <a:r>
              <a:rPr dirty="0" sz="1400" spc="-5" b="1">
                <a:solidFill>
                  <a:srgbClr val="00AFEF"/>
                </a:solidFill>
                <a:latin typeface="Arial"/>
                <a:cs typeface="Arial"/>
              </a:rPr>
              <a:t>Meeting</a:t>
            </a:r>
            <a:r>
              <a:rPr dirty="0" sz="1400" spc="-5" b="1">
                <a:solidFill>
                  <a:srgbClr val="00AFEF"/>
                </a:solidFill>
                <a:latin typeface="Microsoft JhengHei"/>
                <a:cs typeface="Microsoft JhengHei"/>
              </a:rPr>
              <a:t>阶段，团队 对</a:t>
            </a:r>
            <a:r>
              <a:rPr dirty="0" sz="1400" spc="-10" b="1">
                <a:solidFill>
                  <a:srgbClr val="00AFEF"/>
                </a:solidFill>
                <a:latin typeface="Arial"/>
                <a:cs typeface="Arial"/>
              </a:rPr>
              <a:t>Story</a:t>
            </a:r>
            <a:r>
              <a:rPr dirty="0" sz="1400" spc="-5" b="1">
                <a:solidFill>
                  <a:srgbClr val="00AFEF"/>
                </a:solidFill>
                <a:latin typeface="Microsoft JhengHei"/>
                <a:cs typeface="Microsoft JhengHei"/>
              </a:rPr>
              <a:t>进行任务拆分和估算。</a:t>
            </a:r>
            <a:endParaRPr sz="1400">
              <a:latin typeface="Microsoft JhengHei"/>
              <a:cs typeface="Microsoft JhengHei"/>
            </a:endParaRPr>
          </a:p>
          <a:p>
            <a:pPr marL="12700" marR="5080">
              <a:lnSpc>
                <a:spcPct val="100000"/>
              </a:lnSpc>
            </a:pPr>
            <a:r>
              <a:rPr dirty="0" sz="1400" spc="-5" b="1">
                <a:solidFill>
                  <a:srgbClr val="00AFEF"/>
                </a:solidFill>
                <a:latin typeface="Microsoft JhengHei"/>
                <a:cs typeface="Microsoft JhengHei"/>
              </a:rPr>
              <a:t>在</a:t>
            </a:r>
            <a:r>
              <a:rPr dirty="0" sz="1400" spc="-5" b="1">
                <a:solidFill>
                  <a:srgbClr val="00AFEF"/>
                </a:solidFill>
                <a:latin typeface="Arial"/>
                <a:cs typeface="Arial"/>
              </a:rPr>
              <a:t>Daily</a:t>
            </a:r>
            <a:r>
              <a:rPr dirty="0" sz="1400" spc="-25" b="1">
                <a:solidFill>
                  <a:srgbClr val="00AFEF"/>
                </a:solidFill>
                <a:latin typeface="Arial"/>
                <a:cs typeface="Arial"/>
              </a:rPr>
              <a:t> </a:t>
            </a:r>
            <a:r>
              <a:rPr dirty="0" sz="1400" spc="-5" b="1">
                <a:solidFill>
                  <a:srgbClr val="00AFEF"/>
                </a:solidFill>
                <a:latin typeface="Arial"/>
                <a:cs typeface="Arial"/>
              </a:rPr>
              <a:t>Standup</a:t>
            </a:r>
            <a:r>
              <a:rPr dirty="0" sz="1400" spc="-30" b="1">
                <a:solidFill>
                  <a:srgbClr val="00AFEF"/>
                </a:solidFill>
                <a:latin typeface="Arial"/>
                <a:cs typeface="Arial"/>
              </a:rPr>
              <a:t> </a:t>
            </a:r>
            <a:r>
              <a:rPr dirty="0" sz="1400" spc="-5" b="1">
                <a:solidFill>
                  <a:srgbClr val="00AFEF"/>
                </a:solidFill>
                <a:latin typeface="Arial"/>
                <a:cs typeface="Arial"/>
              </a:rPr>
              <a:t>Meeting</a:t>
            </a:r>
            <a:r>
              <a:rPr dirty="0" sz="1400" spc="-5" b="1">
                <a:solidFill>
                  <a:srgbClr val="00AFEF"/>
                </a:solidFill>
                <a:latin typeface="Microsoft JhengHei"/>
                <a:cs typeface="Microsoft JhengHei"/>
              </a:rPr>
              <a:t>上，对相 关信息进行持续更新。</a:t>
            </a:r>
            <a:endParaRPr sz="1400">
              <a:latin typeface="Microsoft JhengHei"/>
              <a:cs typeface="Microsoft JhengHe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37767" y="580643"/>
            <a:ext cx="4328160"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latin typeface="Tahoma"/>
                <a:cs typeface="Tahoma"/>
              </a:rPr>
              <a:t>DevCloud</a:t>
            </a:r>
            <a:r>
              <a:rPr dirty="0" sz="3400">
                <a:solidFill>
                  <a:srgbClr val="990000"/>
                </a:solidFill>
              </a:rPr>
              <a:t>中</a:t>
            </a:r>
            <a:r>
              <a:rPr dirty="0" sz="3400" spc="-5">
                <a:solidFill>
                  <a:srgbClr val="990000"/>
                </a:solidFill>
                <a:latin typeface="Tahoma"/>
                <a:cs typeface="Tahoma"/>
              </a:rPr>
              <a:t>Scrum</a:t>
            </a:r>
            <a:r>
              <a:rPr dirty="0" sz="3400">
                <a:solidFill>
                  <a:srgbClr val="990000"/>
                </a:solidFill>
              </a:rPr>
              <a:t>元素</a:t>
            </a:r>
            <a:endParaRPr sz="3400">
              <a:latin typeface="Tahoma"/>
              <a:cs typeface="Tahoma"/>
            </a:endParaRPr>
          </a:p>
        </p:txBody>
      </p:sp>
      <p:sp>
        <p:nvSpPr>
          <p:cNvPr id="4" name="object 4"/>
          <p:cNvSpPr/>
          <p:nvPr/>
        </p:nvSpPr>
        <p:spPr>
          <a:xfrm>
            <a:off x="1079753" y="1440180"/>
            <a:ext cx="9108186" cy="4488180"/>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0401681" y="2094357"/>
            <a:ext cx="1380490" cy="477520"/>
          </a:xfrm>
          <a:custGeom>
            <a:avLst/>
            <a:gdLst/>
            <a:ahLst/>
            <a:cxnLst/>
            <a:rect l="l" t="t" r="r" b="b"/>
            <a:pathLst>
              <a:path w="1380490" h="477519">
                <a:moveTo>
                  <a:pt x="0" y="79501"/>
                </a:moveTo>
                <a:lnTo>
                  <a:pt x="6242" y="48541"/>
                </a:lnTo>
                <a:lnTo>
                  <a:pt x="23272" y="23272"/>
                </a:lnTo>
                <a:lnTo>
                  <a:pt x="48541" y="6242"/>
                </a:lnTo>
                <a:lnTo>
                  <a:pt x="79502" y="0"/>
                </a:lnTo>
                <a:lnTo>
                  <a:pt x="1300480" y="0"/>
                </a:lnTo>
                <a:lnTo>
                  <a:pt x="1331440" y="6242"/>
                </a:lnTo>
                <a:lnTo>
                  <a:pt x="1356709" y="23272"/>
                </a:lnTo>
                <a:lnTo>
                  <a:pt x="1373739" y="48541"/>
                </a:lnTo>
                <a:lnTo>
                  <a:pt x="1379982" y="79501"/>
                </a:lnTo>
                <a:lnTo>
                  <a:pt x="1379982" y="397509"/>
                </a:lnTo>
                <a:lnTo>
                  <a:pt x="1373739" y="428470"/>
                </a:lnTo>
                <a:lnTo>
                  <a:pt x="1356709" y="453739"/>
                </a:lnTo>
                <a:lnTo>
                  <a:pt x="1331440" y="470769"/>
                </a:lnTo>
                <a:lnTo>
                  <a:pt x="1300480" y="477011"/>
                </a:lnTo>
                <a:lnTo>
                  <a:pt x="79502" y="477011"/>
                </a:lnTo>
                <a:lnTo>
                  <a:pt x="48541" y="470769"/>
                </a:lnTo>
                <a:lnTo>
                  <a:pt x="23272" y="453739"/>
                </a:lnTo>
                <a:lnTo>
                  <a:pt x="6242" y="428470"/>
                </a:lnTo>
                <a:lnTo>
                  <a:pt x="0" y="397509"/>
                </a:lnTo>
                <a:lnTo>
                  <a:pt x="0" y="79501"/>
                </a:lnTo>
                <a:close/>
              </a:path>
            </a:pathLst>
          </a:custGeom>
          <a:ln w="25146">
            <a:solidFill>
              <a:srgbClr val="00AFEF"/>
            </a:solidFill>
          </a:ln>
        </p:spPr>
        <p:txBody>
          <a:bodyPr wrap="square" lIns="0" tIns="0" rIns="0" bIns="0" rtlCol="0"/>
          <a:lstStyle/>
          <a:p/>
        </p:txBody>
      </p:sp>
      <p:sp>
        <p:nvSpPr>
          <p:cNvPr id="6" name="object 6"/>
          <p:cNvSpPr txBox="1"/>
          <p:nvPr/>
        </p:nvSpPr>
        <p:spPr>
          <a:xfrm>
            <a:off x="10633202" y="2210054"/>
            <a:ext cx="916940" cy="238760"/>
          </a:xfrm>
          <a:prstGeom prst="rect">
            <a:avLst/>
          </a:prstGeom>
        </p:spPr>
        <p:txBody>
          <a:bodyPr wrap="square" lIns="0" tIns="12065" rIns="0" bIns="0" rtlCol="0" vert="horz">
            <a:spAutoFit/>
          </a:bodyPr>
          <a:lstStyle/>
          <a:p>
            <a:pPr marL="12700">
              <a:lnSpc>
                <a:spcPct val="100000"/>
              </a:lnSpc>
              <a:spcBef>
                <a:spcPts val="95"/>
              </a:spcBef>
            </a:pPr>
            <a:r>
              <a:rPr dirty="0" sz="1400" spc="-5" b="1">
                <a:solidFill>
                  <a:srgbClr val="00AFEF"/>
                </a:solidFill>
                <a:latin typeface="Microsoft JhengHei"/>
                <a:cs typeface="Microsoft JhengHei"/>
              </a:rPr>
              <a:t>迭代时间轴</a:t>
            </a:r>
            <a:endParaRPr sz="1400">
              <a:latin typeface="Microsoft JhengHei"/>
              <a:cs typeface="Microsoft JhengHei"/>
            </a:endParaRPr>
          </a:p>
        </p:txBody>
      </p:sp>
      <p:sp>
        <p:nvSpPr>
          <p:cNvPr id="7" name="object 7"/>
          <p:cNvSpPr/>
          <p:nvPr/>
        </p:nvSpPr>
        <p:spPr>
          <a:xfrm>
            <a:off x="10401681" y="4579239"/>
            <a:ext cx="1380490" cy="477520"/>
          </a:xfrm>
          <a:custGeom>
            <a:avLst/>
            <a:gdLst/>
            <a:ahLst/>
            <a:cxnLst/>
            <a:rect l="l" t="t" r="r" b="b"/>
            <a:pathLst>
              <a:path w="1380490" h="477520">
                <a:moveTo>
                  <a:pt x="0" y="79501"/>
                </a:moveTo>
                <a:lnTo>
                  <a:pt x="6242" y="48541"/>
                </a:lnTo>
                <a:lnTo>
                  <a:pt x="23272" y="23272"/>
                </a:lnTo>
                <a:lnTo>
                  <a:pt x="48541" y="6242"/>
                </a:lnTo>
                <a:lnTo>
                  <a:pt x="79502" y="0"/>
                </a:lnTo>
                <a:lnTo>
                  <a:pt x="1300480" y="0"/>
                </a:lnTo>
                <a:lnTo>
                  <a:pt x="1331440" y="6242"/>
                </a:lnTo>
                <a:lnTo>
                  <a:pt x="1356709" y="23272"/>
                </a:lnTo>
                <a:lnTo>
                  <a:pt x="1373739" y="48541"/>
                </a:lnTo>
                <a:lnTo>
                  <a:pt x="1379982" y="79501"/>
                </a:lnTo>
                <a:lnTo>
                  <a:pt x="1379982" y="397509"/>
                </a:lnTo>
                <a:lnTo>
                  <a:pt x="1373739" y="428470"/>
                </a:lnTo>
                <a:lnTo>
                  <a:pt x="1356709" y="453739"/>
                </a:lnTo>
                <a:lnTo>
                  <a:pt x="1331440" y="470769"/>
                </a:lnTo>
                <a:lnTo>
                  <a:pt x="1300480" y="477011"/>
                </a:lnTo>
                <a:lnTo>
                  <a:pt x="79502" y="477011"/>
                </a:lnTo>
                <a:lnTo>
                  <a:pt x="48541" y="470769"/>
                </a:lnTo>
                <a:lnTo>
                  <a:pt x="23272" y="453739"/>
                </a:lnTo>
                <a:lnTo>
                  <a:pt x="6242" y="428470"/>
                </a:lnTo>
                <a:lnTo>
                  <a:pt x="0" y="397509"/>
                </a:lnTo>
                <a:lnTo>
                  <a:pt x="0" y="79501"/>
                </a:lnTo>
                <a:close/>
              </a:path>
            </a:pathLst>
          </a:custGeom>
          <a:ln w="25146">
            <a:solidFill>
              <a:srgbClr val="00AFEF"/>
            </a:solidFill>
          </a:ln>
        </p:spPr>
        <p:txBody>
          <a:bodyPr wrap="square" lIns="0" tIns="0" rIns="0" bIns="0" rtlCol="0"/>
          <a:lstStyle/>
          <a:p/>
        </p:txBody>
      </p:sp>
      <p:sp>
        <p:nvSpPr>
          <p:cNvPr id="8" name="object 8"/>
          <p:cNvSpPr txBox="1"/>
          <p:nvPr/>
        </p:nvSpPr>
        <p:spPr>
          <a:xfrm>
            <a:off x="10544047" y="4597653"/>
            <a:ext cx="1095375" cy="443230"/>
          </a:xfrm>
          <a:prstGeom prst="rect">
            <a:avLst/>
          </a:prstGeom>
        </p:spPr>
        <p:txBody>
          <a:bodyPr wrap="square" lIns="0" tIns="26669" rIns="0" bIns="0" rtlCol="0" vert="horz">
            <a:spAutoFit/>
          </a:bodyPr>
          <a:lstStyle/>
          <a:p>
            <a:pPr marL="12700" marR="5080">
              <a:lnSpc>
                <a:spcPts val="1610"/>
              </a:lnSpc>
              <a:spcBef>
                <a:spcPts val="209"/>
              </a:spcBef>
            </a:pPr>
            <a:r>
              <a:rPr dirty="0" sz="1400" b="1">
                <a:solidFill>
                  <a:srgbClr val="00AFEF"/>
                </a:solidFill>
                <a:latin typeface="Microsoft JhengHei"/>
                <a:cs typeface="Microsoft JhengHei"/>
              </a:rPr>
              <a:t>燃尽图，跟踪 迭代完成情况</a:t>
            </a:r>
            <a:endParaRPr sz="1400">
              <a:latin typeface="Microsoft JhengHei"/>
              <a:cs typeface="Microsoft JhengHei"/>
            </a:endParaRPr>
          </a:p>
        </p:txBody>
      </p:sp>
      <p:sp>
        <p:nvSpPr>
          <p:cNvPr id="9" name="object 9"/>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2647188" y="468630"/>
            <a:ext cx="6265925" cy="1173480"/>
          </a:xfrm>
          <a:prstGeom prst="rect">
            <a:avLst/>
          </a:prstGeom>
          <a:blipFill>
            <a:blip r:embed="rId3" cstate="print"/>
            <a:stretch>
              <a:fillRect/>
            </a:stretch>
          </a:blipFill>
        </p:spPr>
        <p:txBody>
          <a:bodyPr wrap="square" lIns="0" tIns="0" rIns="0" bIns="0" rtlCol="0"/>
          <a:lstStyle/>
          <a:p/>
        </p:txBody>
      </p:sp>
      <p:sp>
        <p:nvSpPr>
          <p:cNvPr id="4" name="object 4"/>
          <p:cNvSpPr txBox="1">
            <a:spLocks noGrp="1"/>
          </p:cNvSpPr>
          <p:nvPr>
            <p:ph type="title"/>
          </p:nvPr>
        </p:nvSpPr>
        <p:spPr>
          <a:prstGeom prst="rect"/>
        </p:spPr>
        <p:txBody>
          <a:bodyPr wrap="square" lIns="0" tIns="12700" rIns="0" bIns="0" rtlCol="0" vert="horz">
            <a:spAutoFit/>
          </a:bodyPr>
          <a:lstStyle/>
          <a:p>
            <a:pPr marL="796925">
              <a:lnSpc>
                <a:spcPct val="100000"/>
              </a:lnSpc>
              <a:spcBef>
                <a:spcPts val="100"/>
              </a:spcBef>
            </a:pPr>
            <a:r>
              <a:rPr dirty="0"/>
              <a:t>一站式云端DevOp</a:t>
            </a:r>
            <a:r>
              <a:rPr dirty="0" spc="-5"/>
              <a:t>s</a:t>
            </a:r>
            <a:r>
              <a:rPr dirty="0"/>
              <a:t>平台</a:t>
            </a:r>
          </a:p>
        </p:txBody>
      </p:sp>
      <p:sp>
        <p:nvSpPr>
          <p:cNvPr id="5" name="object 5"/>
          <p:cNvSpPr/>
          <p:nvPr/>
        </p:nvSpPr>
        <p:spPr>
          <a:xfrm>
            <a:off x="2187701" y="2509266"/>
            <a:ext cx="2152650" cy="2209799"/>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7639180" y="2571161"/>
            <a:ext cx="2162832" cy="2163498"/>
          </a:xfrm>
          <a:prstGeom prst="rect">
            <a:avLst/>
          </a:prstGeom>
          <a:blipFill>
            <a:blip r:embed="rId5" cstate="print"/>
            <a:stretch>
              <a:fillRect/>
            </a:stretch>
          </a:blipFill>
        </p:spPr>
        <p:txBody>
          <a:bodyPr wrap="square" lIns="0" tIns="0" rIns="0" bIns="0" rtlCol="0"/>
          <a:lstStyle/>
          <a:p/>
        </p:txBody>
      </p:sp>
      <p:sp>
        <p:nvSpPr>
          <p:cNvPr id="7" name="object 7"/>
          <p:cNvSpPr txBox="1"/>
          <p:nvPr/>
        </p:nvSpPr>
        <p:spPr>
          <a:xfrm>
            <a:off x="2012695" y="4947411"/>
            <a:ext cx="2517140" cy="452755"/>
          </a:xfrm>
          <a:prstGeom prst="rect">
            <a:avLst/>
          </a:prstGeom>
        </p:spPr>
        <p:txBody>
          <a:bodyPr wrap="square" lIns="0" tIns="12700" rIns="0" bIns="0" rtlCol="0" vert="horz">
            <a:spAutoFit/>
          </a:bodyPr>
          <a:lstStyle/>
          <a:p>
            <a:pPr marL="12700">
              <a:lnSpc>
                <a:spcPct val="100000"/>
              </a:lnSpc>
              <a:spcBef>
                <a:spcPts val="100"/>
              </a:spcBef>
            </a:pPr>
            <a:r>
              <a:rPr dirty="0" sz="2800">
                <a:latin typeface="Microsoft YaHei"/>
                <a:cs typeface="Microsoft YaHei"/>
              </a:rPr>
              <a:t>扫码关注公众号</a:t>
            </a:r>
            <a:endParaRPr sz="2800">
              <a:latin typeface="Microsoft YaHei"/>
              <a:cs typeface="Microsoft YaHei"/>
            </a:endParaRPr>
          </a:p>
        </p:txBody>
      </p:sp>
      <p:sp>
        <p:nvSpPr>
          <p:cNvPr id="9" name="object 9"/>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8" name="object 8"/>
          <p:cNvSpPr txBox="1"/>
          <p:nvPr/>
        </p:nvSpPr>
        <p:spPr>
          <a:xfrm>
            <a:off x="6741921" y="4949952"/>
            <a:ext cx="3940175" cy="452755"/>
          </a:xfrm>
          <a:prstGeom prst="rect">
            <a:avLst/>
          </a:prstGeom>
        </p:spPr>
        <p:txBody>
          <a:bodyPr wrap="square" lIns="0" tIns="12700" rIns="0" bIns="0" rtlCol="0" vert="horz">
            <a:spAutoFit/>
          </a:bodyPr>
          <a:lstStyle/>
          <a:p>
            <a:pPr marL="12700">
              <a:lnSpc>
                <a:spcPct val="100000"/>
              </a:lnSpc>
              <a:spcBef>
                <a:spcPts val="100"/>
              </a:spcBef>
            </a:pPr>
            <a:r>
              <a:rPr dirty="0" sz="2800">
                <a:latin typeface="Microsoft YaHei"/>
                <a:cs typeface="Microsoft YaHei"/>
              </a:rPr>
              <a:t>添加社群助手，拉你入群</a:t>
            </a:r>
            <a:endParaRPr sz="2800">
              <a:latin typeface="Microsoft YaHei"/>
              <a:cs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712469" y="393192"/>
            <a:ext cx="3482340" cy="544195"/>
          </a:xfrm>
          <a:prstGeom prst="rect"/>
        </p:spPr>
        <p:txBody>
          <a:bodyPr wrap="square" lIns="0" tIns="12700" rIns="0" bIns="0" rtlCol="0" vert="horz">
            <a:spAutoFit/>
          </a:bodyPr>
          <a:lstStyle/>
          <a:p>
            <a:pPr marL="12700">
              <a:lnSpc>
                <a:spcPct val="100000"/>
              </a:lnSpc>
              <a:spcBef>
                <a:spcPts val="100"/>
              </a:spcBef>
            </a:pPr>
            <a:r>
              <a:rPr dirty="0" sz="3400">
                <a:solidFill>
                  <a:srgbClr val="990000"/>
                </a:solidFill>
              </a:rPr>
              <a:t>敏捷的背景与动机</a:t>
            </a:r>
            <a:endParaRPr sz="3400"/>
          </a:p>
        </p:txBody>
      </p:sp>
      <p:sp>
        <p:nvSpPr>
          <p:cNvPr id="4" name="object 4"/>
          <p:cNvSpPr txBox="1"/>
          <p:nvPr/>
        </p:nvSpPr>
        <p:spPr>
          <a:xfrm>
            <a:off x="935736" y="1199387"/>
            <a:ext cx="5952490" cy="4643755"/>
          </a:xfrm>
          <a:prstGeom prst="rect">
            <a:avLst/>
          </a:prstGeom>
        </p:spPr>
        <p:txBody>
          <a:bodyPr wrap="square" lIns="0" tIns="12700" rIns="0" bIns="0" rtlCol="0" vert="horz">
            <a:spAutoFit/>
          </a:bodyPr>
          <a:lstStyle/>
          <a:p>
            <a:pPr marL="12700" marR="200660">
              <a:lnSpc>
                <a:spcPct val="150000"/>
              </a:lnSpc>
              <a:spcBef>
                <a:spcPts val="100"/>
              </a:spcBef>
            </a:pPr>
            <a:r>
              <a:rPr dirty="0" sz="1800">
                <a:latin typeface="Microsoft YaHei"/>
                <a:cs typeface="Microsoft YaHei"/>
              </a:rPr>
              <a:t>有数据显示有</a:t>
            </a:r>
            <a:r>
              <a:rPr dirty="0" sz="1800">
                <a:latin typeface="Tahoma"/>
                <a:cs typeface="Tahoma"/>
              </a:rPr>
              <a:t>70%</a:t>
            </a:r>
            <a:r>
              <a:rPr dirty="0" sz="1800">
                <a:latin typeface="Microsoft YaHei"/>
                <a:cs typeface="Microsoft YaHei"/>
              </a:rPr>
              <a:t>采用瀑布式开发方法的软件开发项目均 已失败告终。</a:t>
            </a:r>
            <a:endParaRPr sz="1800">
              <a:latin typeface="Microsoft YaHei"/>
              <a:cs typeface="Microsoft YaHei"/>
            </a:endParaRPr>
          </a:p>
          <a:p>
            <a:pPr marL="312420" indent="-299720">
              <a:lnSpc>
                <a:spcPct val="100000"/>
              </a:lnSpc>
              <a:spcBef>
                <a:spcPts val="1150"/>
              </a:spcBef>
              <a:buClr>
                <a:srgbClr val="777777"/>
              </a:buClr>
              <a:buSzPct val="60000"/>
              <a:buFont typeface="Wingdings"/>
              <a:buChar char=""/>
              <a:tabLst>
                <a:tab pos="312420" algn="l"/>
                <a:tab pos="313055" algn="l"/>
              </a:tabLst>
            </a:pPr>
            <a:r>
              <a:rPr dirty="0" sz="2000" spc="-5" b="1">
                <a:latin typeface="Microsoft YaHei"/>
                <a:cs typeface="Microsoft YaHei"/>
              </a:rPr>
              <a:t>软件项目的新挑战</a:t>
            </a:r>
            <a:r>
              <a:rPr dirty="0" sz="2000" spc="-5" b="1">
                <a:latin typeface="Tahoma"/>
                <a:cs typeface="Tahoma"/>
              </a:rPr>
              <a:t>:</a:t>
            </a:r>
            <a:endParaRPr sz="2000">
              <a:latin typeface="Tahoma"/>
              <a:cs typeface="Tahoma"/>
            </a:endParaRPr>
          </a:p>
          <a:p>
            <a:pPr lvl="1" marL="665480" marR="249554" indent="-250825">
              <a:lnSpc>
                <a:spcPct val="150000"/>
              </a:lnSpc>
              <a:spcBef>
                <a:spcPts val="50"/>
              </a:spcBef>
              <a:buSzPct val="50000"/>
              <a:buFont typeface="Wingdings"/>
              <a:buChar char=""/>
              <a:tabLst>
                <a:tab pos="665480" algn="l"/>
                <a:tab pos="666115" algn="l"/>
              </a:tabLst>
            </a:pPr>
            <a:r>
              <a:rPr dirty="0" sz="1800">
                <a:latin typeface="SimSun"/>
                <a:cs typeface="SimSun"/>
              </a:rPr>
              <a:t>市场的需求瞬息万变，很难实现产品需求的明确且 完整地收集</a:t>
            </a:r>
            <a:endParaRPr sz="1800">
              <a:latin typeface="SimSun"/>
              <a:cs typeface="SimSun"/>
            </a:endParaRPr>
          </a:p>
          <a:p>
            <a:pPr lvl="1" marL="665480" marR="249554" indent="-250825">
              <a:lnSpc>
                <a:spcPts val="3240"/>
              </a:lnSpc>
              <a:spcBef>
                <a:spcPts val="285"/>
              </a:spcBef>
              <a:buSzPct val="50000"/>
              <a:buFont typeface="Wingdings"/>
              <a:buChar char=""/>
              <a:tabLst>
                <a:tab pos="665480" algn="l"/>
                <a:tab pos="666115" algn="l"/>
              </a:tabLst>
            </a:pPr>
            <a:r>
              <a:rPr dirty="0" sz="1800">
                <a:latin typeface="SimSun"/>
                <a:cs typeface="SimSun"/>
              </a:rPr>
              <a:t>技术的发展也日新月异，对于所定义功能的可实现 性也面临着多重不确定性的因素</a:t>
            </a:r>
            <a:endParaRPr sz="1800">
              <a:latin typeface="SimSun"/>
              <a:cs typeface="SimSun"/>
            </a:endParaRPr>
          </a:p>
          <a:p>
            <a:pPr marL="460375">
              <a:lnSpc>
                <a:spcPct val="100000"/>
              </a:lnSpc>
              <a:spcBef>
                <a:spcPts val="1065"/>
              </a:spcBef>
            </a:pPr>
            <a:r>
              <a:rPr dirty="0" sz="1800">
                <a:latin typeface="Microsoft YaHei"/>
                <a:cs typeface="Microsoft YaHei"/>
              </a:rPr>
              <a:t>当需求的不明确性和工程实现的不确定性均超出一定</a:t>
            </a:r>
            <a:endParaRPr sz="1800">
              <a:latin typeface="Microsoft YaHei"/>
              <a:cs typeface="Microsoft YaHei"/>
            </a:endParaRPr>
          </a:p>
          <a:p>
            <a:pPr marL="12700" marR="5080">
              <a:lnSpc>
                <a:spcPct val="150000"/>
              </a:lnSpc>
              <a:spcBef>
                <a:spcPts val="90"/>
              </a:spcBef>
              <a:tabLst>
                <a:tab pos="5024755" algn="l"/>
              </a:tabLst>
            </a:pPr>
            <a:r>
              <a:rPr dirty="0" sz="1800">
                <a:latin typeface="Microsoft YaHei"/>
                <a:cs typeface="Microsoft YaHei"/>
              </a:rPr>
              <a:t>范围以后，呈现出复杂系统（</a:t>
            </a:r>
            <a:r>
              <a:rPr dirty="0" sz="1800">
                <a:latin typeface="Tahoma"/>
                <a:cs typeface="Tahoma"/>
              </a:rPr>
              <a:t>Co</a:t>
            </a:r>
            <a:r>
              <a:rPr dirty="0" sz="1800" spc="-10">
                <a:latin typeface="Tahoma"/>
                <a:cs typeface="Tahoma"/>
              </a:rPr>
              <a:t>m</a:t>
            </a:r>
            <a:r>
              <a:rPr dirty="0" sz="1800">
                <a:latin typeface="Tahoma"/>
                <a:cs typeface="Tahoma"/>
              </a:rPr>
              <a:t>plex</a:t>
            </a:r>
            <a:r>
              <a:rPr dirty="0" sz="1800" spc="0">
                <a:latin typeface="Tahoma"/>
                <a:cs typeface="Tahoma"/>
              </a:rPr>
              <a:t> </a:t>
            </a:r>
            <a:r>
              <a:rPr dirty="0" sz="1800" spc="-5">
                <a:latin typeface="Tahoma"/>
                <a:cs typeface="Tahoma"/>
              </a:rPr>
              <a:t>System</a:t>
            </a:r>
            <a:r>
              <a:rPr dirty="0" sz="1800">
                <a:latin typeface="Microsoft YaHei"/>
                <a:cs typeface="Microsoft YaHei"/>
              </a:rPr>
              <a:t>）	的特征， 传统的开发方法便不再实用。敏捷开发方法正是在这样的 背景下诞生。</a:t>
            </a:r>
            <a:endParaRPr sz="1800">
              <a:latin typeface="Microsoft YaHei"/>
              <a:cs typeface="Microsoft YaHei"/>
            </a:endParaRPr>
          </a:p>
        </p:txBody>
      </p:sp>
      <p:sp>
        <p:nvSpPr>
          <p:cNvPr id="5" name="object 5"/>
          <p:cNvSpPr/>
          <p:nvPr/>
        </p:nvSpPr>
        <p:spPr>
          <a:xfrm>
            <a:off x="7072883" y="759713"/>
            <a:ext cx="4920996" cy="4498848"/>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8562847" y="5496814"/>
            <a:ext cx="1861185"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Microsoft JhengHei"/>
                <a:cs typeface="Microsoft JhengHei"/>
              </a:rPr>
              <a:t>软件项目</a:t>
            </a:r>
            <a:r>
              <a:rPr dirty="0" sz="1800" spc="5" b="1">
                <a:latin typeface="Microsoft JhengHei"/>
                <a:cs typeface="Microsoft JhengHei"/>
              </a:rPr>
              <a:t>的</a:t>
            </a:r>
            <a:r>
              <a:rPr dirty="0" sz="1800" spc="10" b="1">
                <a:latin typeface="Microsoft JhengHei"/>
                <a:cs typeface="Microsoft JhengHei"/>
              </a:rPr>
              <a:t>复</a:t>
            </a:r>
            <a:r>
              <a:rPr dirty="0" sz="1800" spc="5" b="1">
                <a:latin typeface="Microsoft JhengHei"/>
                <a:cs typeface="Microsoft JhengHei"/>
              </a:rPr>
              <a:t>杂</a:t>
            </a:r>
            <a:r>
              <a:rPr dirty="0" sz="1800" b="1">
                <a:latin typeface="Microsoft JhengHei"/>
                <a:cs typeface="Microsoft JhengHei"/>
              </a:rPr>
              <a:t>性</a:t>
            </a:r>
            <a:endParaRPr sz="1800">
              <a:latin typeface="Microsoft JhengHei"/>
              <a:cs typeface="Microsoft JhengHei"/>
            </a:endParaRPr>
          </a:p>
        </p:txBody>
      </p:sp>
      <p:sp>
        <p:nvSpPr>
          <p:cNvPr id="7" name="object 7"/>
          <p:cNvSpPr txBox="1">
            <a:spLocks noGrp="1"/>
          </p:cNvSpPr>
          <p:nvPr>
            <p:ph type="sldNum" idx="7" sz="quarter"/>
          </p:nvPr>
        </p:nvSpPr>
        <p:spPr>
          <a:prstGeom prst="rect"/>
        </p:spPr>
        <p:txBody>
          <a:bodyPr wrap="square" lIns="0" tIns="21590" rIns="0" bIns="0" rtlCol="0" vert="horz">
            <a:spAutoFit/>
          </a:bodyPr>
          <a:lstStyle/>
          <a:p>
            <a:pPr marL="12700">
              <a:lnSpc>
                <a:spcPct val="100000"/>
              </a:lnSpc>
              <a:spcBef>
                <a:spcPts val="170"/>
              </a:spcBef>
            </a:pPr>
            <a:r>
              <a:rPr dirty="0" spc="-15"/>
              <a:t>Page</a:t>
            </a:r>
            <a:r>
              <a:rPr dirty="0" spc="-70"/>
              <a:t> </a:t>
            </a:r>
            <a:fld id="{81D60167-4931-47E6-BA6A-407CBD079E47}" type="slidenum">
              <a:rPr dirty="0"/>
              <a:t>10</a:t>
            </a:fld>
          </a:p>
        </p:txBody>
      </p:sp>
      <p:sp>
        <p:nvSpPr>
          <p:cNvPr id="8" name="object 8"/>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712469" y="396240"/>
            <a:ext cx="2252345" cy="544195"/>
          </a:xfrm>
          <a:prstGeom prst="rect"/>
        </p:spPr>
        <p:txBody>
          <a:bodyPr wrap="square" lIns="0" tIns="12700" rIns="0" bIns="0" rtlCol="0" vert="horz">
            <a:spAutoFit/>
          </a:bodyPr>
          <a:lstStyle/>
          <a:p>
            <a:pPr marL="12700">
              <a:lnSpc>
                <a:spcPct val="100000"/>
              </a:lnSpc>
              <a:spcBef>
                <a:spcPts val="100"/>
              </a:spcBef>
            </a:pPr>
            <a:r>
              <a:rPr dirty="0" sz="3400">
                <a:solidFill>
                  <a:srgbClr val="990000"/>
                </a:solidFill>
              </a:rPr>
              <a:t>敏捷</a:t>
            </a:r>
            <a:r>
              <a:rPr dirty="0" sz="3400" spc="-5">
                <a:solidFill>
                  <a:srgbClr val="990000"/>
                </a:solidFill>
                <a:latin typeface="Tahoma"/>
                <a:cs typeface="Tahoma"/>
              </a:rPr>
              <a:t>V</a:t>
            </a:r>
            <a:r>
              <a:rPr dirty="0" sz="3400">
                <a:solidFill>
                  <a:srgbClr val="990000"/>
                </a:solidFill>
                <a:latin typeface="Tahoma"/>
                <a:cs typeface="Tahoma"/>
              </a:rPr>
              <a:t>S</a:t>
            </a:r>
            <a:r>
              <a:rPr dirty="0" sz="3400">
                <a:solidFill>
                  <a:srgbClr val="990000"/>
                </a:solidFill>
              </a:rPr>
              <a:t>瀑布</a:t>
            </a:r>
            <a:endParaRPr sz="3400">
              <a:latin typeface="Tahoma"/>
              <a:cs typeface="Tahoma"/>
            </a:endParaRPr>
          </a:p>
        </p:txBody>
      </p:sp>
      <p:sp>
        <p:nvSpPr>
          <p:cNvPr id="4" name="object 4"/>
          <p:cNvSpPr txBox="1"/>
          <p:nvPr/>
        </p:nvSpPr>
        <p:spPr>
          <a:xfrm>
            <a:off x="570991" y="1135939"/>
            <a:ext cx="3783965" cy="4415155"/>
          </a:xfrm>
          <a:prstGeom prst="rect">
            <a:avLst/>
          </a:prstGeom>
        </p:spPr>
        <p:txBody>
          <a:bodyPr wrap="square" lIns="0" tIns="12700" rIns="0" bIns="0" rtlCol="0" vert="horz">
            <a:spAutoFit/>
          </a:bodyPr>
          <a:lstStyle/>
          <a:p>
            <a:pPr marL="312420" marR="5715" indent="-299720">
              <a:lnSpc>
                <a:spcPct val="150000"/>
              </a:lnSpc>
              <a:spcBef>
                <a:spcPts val="100"/>
              </a:spcBef>
              <a:buClr>
                <a:srgbClr val="777777"/>
              </a:buClr>
              <a:buSzPct val="59375"/>
              <a:buFont typeface="Wingdings"/>
              <a:buChar char=""/>
              <a:tabLst>
                <a:tab pos="312420" algn="l"/>
                <a:tab pos="313055" algn="l"/>
              </a:tabLst>
            </a:pPr>
            <a:r>
              <a:rPr dirty="0" sz="1600">
                <a:latin typeface="Microsoft YaHei"/>
                <a:cs typeface="Microsoft YaHei"/>
              </a:rPr>
              <a:t>敏捷开发的一个核心思</a:t>
            </a:r>
            <a:r>
              <a:rPr dirty="0" sz="1600" spc="-10">
                <a:latin typeface="Microsoft YaHei"/>
                <a:cs typeface="Microsoft YaHei"/>
              </a:rPr>
              <a:t>维</a:t>
            </a:r>
            <a:r>
              <a:rPr dirty="0" sz="1600">
                <a:latin typeface="Microsoft YaHei"/>
                <a:cs typeface="Microsoft YaHei"/>
              </a:rPr>
              <a:t>模式</a:t>
            </a:r>
            <a:r>
              <a:rPr dirty="0" sz="1600" spc="-10">
                <a:latin typeface="Microsoft YaHei"/>
                <a:cs typeface="Microsoft YaHei"/>
              </a:rPr>
              <a:t>的</a:t>
            </a:r>
            <a:r>
              <a:rPr dirty="0" sz="1600">
                <a:latin typeface="Microsoft YaHei"/>
                <a:cs typeface="Microsoft YaHei"/>
              </a:rPr>
              <a:t>转换便 </a:t>
            </a:r>
            <a:r>
              <a:rPr dirty="0" sz="1600">
                <a:latin typeface="Microsoft YaHei"/>
                <a:cs typeface="Microsoft YaHei"/>
              </a:rPr>
              <a:t>是：从瀑布式开发所代</a:t>
            </a:r>
            <a:r>
              <a:rPr dirty="0" sz="1600" spc="-10">
                <a:latin typeface="Microsoft YaHei"/>
                <a:cs typeface="Microsoft YaHei"/>
              </a:rPr>
              <a:t>表</a:t>
            </a:r>
            <a:r>
              <a:rPr dirty="0" sz="1600">
                <a:latin typeface="Microsoft YaHei"/>
                <a:cs typeface="Microsoft YaHei"/>
              </a:rPr>
              <a:t>的</a:t>
            </a:r>
            <a:r>
              <a:rPr dirty="0" sz="1600" spc="-5" b="1">
                <a:latin typeface="Microsoft YaHei"/>
                <a:cs typeface="Microsoft YaHei"/>
              </a:rPr>
              <a:t>“</a:t>
            </a:r>
            <a:r>
              <a:rPr dirty="0" sz="1600" spc="-5" b="1">
                <a:latin typeface="Tahoma"/>
                <a:cs typeface="Tahoma"/>
              </a:rPr>
              <a:t>Fix  Scope</a:t>
            </a:r>
            <a:r>
              <a:rPr dirty="0" sz="1600" spc="-5" b="1">
                <a:latin typeface="Microsoft YaHei"/>
                <a:cs typeface="Microsoft YaHei"/>
              </a:rPr>
              <a:t>，</a:t>
            </a:r>
            <a:r>
              <a:rPr dirty="0" sz="1600" spc="-20" b="1">
                <a:latin typeface="Microsoft YaHei"/>
                <a:cs typeface="Microsoft YaHei"/>
              </a:rPr>
              <a:t> </a:t>
            </a:r>
            <a:r>
              <a:rPr dirty="0" sz="1600" spc="-5" b="1">
                <a:latin typeface="Tahoma"/>
                <a:cs typeface="Tahoma"/>
              </a:rPr>
              <a:t>Flex</a:t>
            </a:r>
            <a:r>
              <a:rPr dirty="0" sz="1600" spc="-20" b="1">
                <a:latin typeface="Tahoma"/>
                <a:cs typeface="Tahoma"/>
              </a:rPr>
              <a:t> </a:t>
            </a:r>
            <a:r>
              <a:rPr dirty="0" sz="1600" b="1">
                <a:latin typeface="Tahoma"/>
                <a:cs typeface="Tahoma"/>
              </a:rPr>
              <a:t>time”</a:t>
            </a:r>
            <a:r>
              <a:rPr dirty="0" sz="1600">
                <a:latin typeface="Microsoft YaHei"/>
                <a:cs typeface="Microsoft YaHei"/>
              </a:rPr>
              <a:t>（固定范围，弹 性时间）转向</a:t>
            </a:r>
            <a:r>
              <a:rPr dirty="0" sz="1600" spc="-5" b="1">
                <a:latin typeface="Microsoft YaHei"/>
                <a:cs typeface="Microsoft YaHei"/>
              </a:rPr>
              <a:t>“</a:t>
            </a:r>
            <a:r>
              <a:rPr dirty="0" sz="1600" spc="-5" b="1">
                <a:latin typeface="Tahoma"/>
                <a:cs typeface="Tahoma"/>
              </a:rPr>
              <a:t>Fix</a:t>
            </a:r>
            <a:r>
              <a:rPr dirty="0" sz="1600" spc="-20" b="1">
                <a:latin typeface="Tahoma"/>
                <a:cs typeface="Tahoma"/>
              </a:rPr>
              <a:t> </a:t>
            </a:r>
            <a:r>
              <a:rPr dirty="0" sz="1600" spc="-5" b="1">
                <a:latin typeface="Tahoma"/>
                <a:cs typeface="Tahoma"/>
              </a:rPr>
              <a:t>time</a:t>
            </a:r>
            <a:r>
              <a:rPr dirty="0" sz="1600" spc="-5" b="1">
                <a:latin typeface="Microsoft YaHei"/>
                <a:cs typeface="Microsoft YaHei"/>
              </a:rPr>
              <a:t>，</a:t>
            </a:r>
            <a:r>
              <a:rPr dirty="0" sz="1600" spc="-5" b="1">
                <a:latin typeface="Tahoma"/>
                <a:cs typeface="Tahoma"/>
              </a:rPr>
              <a:t>Flex</a:t>
            </a:r>
            <a:endParaRPr sz="1600">
              <a:latin typeface="Tahoma"/>
              <a:cs typeface="Tahoma"/>
            </a:endParaRPr>
          </a:p>
          <a:p>
            <a:pPr marL="312420" marR="5080">
              <a:lnSpc>
                <a:spcPct val="150000"/>
              </a:lnSpc>
            </a:pPr>
            <a:r>
              <a:rPr dirty="0" sz="1600" spc="-5" b="1">
                <a:latin typeface="Tahoma"/>
                <a:cs typeface="Tahoma"/>
              </a:rPr>
              <a:t>Scope”</a:t>
            </a:r>
            <a:r>
              <a:rPr dirty="0" sz="1600" spc="-5">
                <a:latin typeface="Microsoft YaHei"/>
                <a:cs typeface="Microsoft YaHei"/>
              </a:rPr>
              <a:t>（</a:t>
            </a:r>
            <a:r>
              <a:rPr dirty="0" sz="1600">
                <a:latin typeface="Microsoft YaHei"/>
                <a:cs typeface="Microsoft YaHei"/>
              </a:rPr>
              <a:t>固定时间，弹性范围）</a:t>
            </a:r>
            <a:r>
              <a:rPr dirty="0" sz="1600" spc="-10">
                <a:latin typeface="Microsoft YaHei"/>
                <a:cs typeface="Microsoft YaHei"/>
              </a:rPr>
              <a:t>。</a:t>
            </a:r>
            <a:r>
              <a:rPr dirty="0" sz="1600">
                <a:latin typeface="Microsoft YaHei"/>
                <a:cs typeface="Microsoft YaHei"/>
              </a:rPr>
              <a:t>在 </a:t>
            </a:r>
            <a:r>
              <a:rPr dirty="0" sz="1600">
                <a:latin typeface="Microsoft YaHei"/>
                <a:cs typeface="Microsoft YaHei"/>
              </a:rPr>
              <a:t>市场变化和技术变化的</a:t>
            </a:r>
            <a:r>
              <a:rPr dirty="0" sz="1600" spc="-10">
                <a:latin typeface="Microsoft YaHei"/>
                <a:cs typeface="Microsoft YaHei"/>
              </a:rPr>
              <a:t>背</a:t>
            </a:r>
            <a:r>
              <a:rPr dirty="0" sz="1600">
                <a:latin typeface="Microsoft YaHei"/>
                <a:cs typeface="Microsoft YaHei"/>
              </a:rPr>
              <a:t>景之</a:t>
            </a:r>
            <a:r>
              <a:rPr dirty="0" sz="1600" spc="-10">
                <a:latin typeface="Microsoft YaHei"/>
                <a:cs typeface="Microsoft YaHei"/>
              </a:rPr>
              <a:t>下</a:t>
            </a:r>
            <a:r>
              <a:rPr dirty="0" sz="1600">
                <a:latin typeface="Microsoft YaHei"/>
                <a:cs typeface="Microsoft YaHei"/>
              </a:rPr>
              <a:t>，既然 </a:t>
            </a:r>
            <a:r>
              <a:rPr dirty="0" sz="1600" spc="-5">
                <a:latin typeface="Microsoft YaHei"/>
                <a:cs typeface="Microsoft YaHei"/>
              </a:rPr>
              <a:t>市场需求和产品定义所</a:t>
            </a:r>
            <a:r>
              <a:rPr dirty="0" sz="1600" spc="-10">
                <a:latin typeface="Microsoft YaHei"/>
                <a:cs typeface="Microsoft YaHei"/>
              </a:rPr>
              <a:t>代</a:t>
            </a:r>
            <a:r>
              <a:rPr dirty="0" sz="1600">
                <a:latin typeface="Microsoft YaHei"/>
                <a:cs typeface="Microsoft YaHei"/>
              </a:rPr>
              <a:t>表的</a:t>
            </a:r>
            <a:r>
              <a:rPr dirty="0" sz="1600" spc="-10">
                <a:latin typeface="Microsoft YaHei"/>
                <a:cs typeface="Microsoft YaHei"/>
              </a:rPr>
              <a:t>“</a:t>
            </a:r>
            <a:r>
              <a:rPr dirty="0" sz="1600">
                <a:latin typeface="Microsoft YaHei"/>
                <a:cs typeface="Microsoft YaHei"/>
              </a:rPr>
              <a:t>范围” </a:t>
            </a:r>
            <a:r>
              <a:rPr dirty="0" sz="1600">
                <a:latin typeface="Microsoft YaHei"/>
                <a:cs typeface="Microsoft YaHei"/>
              </a:rPr>
              <a:t>无法实现固化，因而无</a:t>
            </a:r>
            <a:r>
              <a:rPr dirty="0" sz="1600" spc="-10">
                <a:latin typeface="Microsoft YaHei"/>
                <a:cs typeface="Microsoft YaHei"/>
              </a:rPr>
              <a:t>法</a:t>
            </a:r>
            <a:r>
              <a:rPr dirty="0" sz="1600">
                <a:latin typeface="Microsoft YaHei"/>
                <a:cs typeface="Microsoft YaHei"/>
              </a:rPr>
              <a:t>确定</a:t>
            </a:r>
            <a:r>
              <a:rPr dirty="0" sz="1600" spc="-10">
                <a:latin typeface="Microsoft YaHei"/>
                <a:cs typeface="Microsoft YaHei"/>
              </a:rPr>
              <a:t>应</a:t>
            </a:r>
            <a:r>
              <a:rPr dirty="0" sz="1600">
                <a:latin typeface="Microsoft YaHei"/>
                <a:cs typeface="Microsoft YaHei"/>
              </a:rPr>
              <a:t>该投入 多少资源来完成，那不</a:t>
            </a:r>
            <a:r>
              <a:rPr dirty="0" sz="1600" spc="-10">
                <a:latin typeface="Microsoft YaHei"/>
                <a:cs typeface="Microsoft YaHei"/>
              </a:rPr>
              <a:t>妨</a:t>
            </a:r>
            <a:r>
              <a:rPr dirty="0" sz="1600">
                <a:latin typeface="Microsoft YaHei"/>
                <a:cs typeface="Microsoft YaHei"/>
              </a:rPr>
              <a:t>固定</a:t>
            </a:r>
            <a:r>
              <a:rPr dirty="0" sz="1600" spc="-10">
                <a:latin typeface="Microsoft YaHei"/>
                <a:cs typeface="Microsoft YaHei"/>
              </a:rPr>
              <a:t>好</a:t>
            </a:r>
            <a:r>
              <a:rPr dirty="0" sz="1600">
                <a:latin typeface="Microsoft YaHei"/>
                <a:cs typeface="Microsoft YaHei"/>
              </a:rPr>
              <a:t>已有资 源的，以资源为约束，</a:t>
            </a:r>
            <a:r>
              <a:rPr dirty="0" sz="1600" spc="-10">
                <a:latin typeface="Microsoft YaHei"/>
                <a:cs typeface="Microsoft YaHei"/>
              </a:rPr>
              <a:t>实</a:t>
            </a:r>
            <a:r>
              <a:rPr dirty="0" sz="1600">
                <a:latin typeface="Microsoft YaHei"/>
                <a:cs typeface="Microsoft YaHei"/>
              </a:rPr>
              <a:t>现“</a:t>
            </a:r>
            <a:r>
              <a:rPr dirty="0" sz="1600" spc="-10">
                <a:latin typeface="Microsoft YaHei"/>
                <a:cs typeface="Microsoft YaHei"/>
              </a:rPr>
              <a:t>范</a:t>
            </a:r>
            <a:r>
              <a:rPr dirty="0" sz="1600">
                <a:latin typeface="Microsoft YaHei"/>
                <a:cs typeface="Microsoft YaHei"/>
              </a:rPr>
              <a:t>围”的 最大化实现。因为从</a:t>
            </a:r>
            <a:r>
              <a:rPr dirty="0" sz="1600" b="1">
                <a:latin typeface="Microsoft YaHei"/>
                <a:cs typeface="Microsoft YaHei"/>
              </a:rPr>
              <a:t>“</a:t>
            </a:r>
            <a:r>
              <a:rPr dirty="0" sz="1600" spc="-10" b="1">
                <a:latin typeface="Microsoft YaHei"/>
                <a:cs typeface="Microsoft YaHei"/>
              </a:rPr>
              <a:t>计</a:t>
            </a:r>
            <a:r>
              <a:rPr dirty="0" sz="1600" b="1">
                <a:latin typeface="Microsoft YaHei"/>
                <a:cs typeface="Microsoft YaHei"/>
              </a:rPr>
              <a:t>划驱</a:t>
            </a:r>
            <a:r>
              <a:rPr dirty="0" sz="1600" spc="-10" b="1">
                <a:latin typeface="Microsoft YaHei"/>
                <a:cs typeface="Microsoft YaHei"/>
              </a:rPr>
              <a:t>动</a:t>
            </a:r>
            <a:r>
              <a:rPr dirty="0" sz="1600" b="1">
                <a:latin typeface="Microsoft YaHei"/>
                <a:cs typeface="Microsoft YaHei"/>
              </a:rPr>
              <a:t>”</a:t>
            </a:r>
            <a:r>
              <a:rPr dirty="0" sz="1600">
                <a:latin typeface="Microsoft YaHei"/>
                <a:cs typeface="Microsoft YaHei"/>
              </a:rPr>
              <a:t>转向 </a:t>
            </a:r>
            <a:r>
              <a:rPr dirty="0" sz="1600">
                <a:latin typeface="Microsoft YaHei"/>
                <a:cs typeface="Microsoft YaHei"/>
              </a:rPr>
              <a:t>为</a:t>
            </a:r>
            <a:r>
              <a:rPr dirty="0" sz="1600" b="1">
                <a:latin typeface="Microsoft YaHei"/>
                <a:cs typeface="Microsoft YaHei"/>
              </a:rPr>
              <a:t>“价值驱动”。</a:t>
            </a:r>
            <a:endParaRPr sz="1600">
              <a:latin typeface="Microsoft YaHei"/>
              <a:cs typeface="Microsoft YaHei"/>
            </a:endParaRPr>
          </a:p>
        </p:txBody>
      </p:sp>
      <p:sp>
        <p:nvSpPr>
          <p:cNvPr id="5" name="object 5"/>
          <p:cNvSpPr/>
          <p:nvPr/>
        </p:nvSpPr>
        <p:spPr>
          <a:xfrm>
            <a:off x="4440935" y="1269886"/>
            <a:ext cx="7476747" cy="3772267"/>
          </a:xfrm>
          <a:prstGeom prst="rect">
            <a:avLst/>
          </a:prstGeom>
          <a:blipFill>
            <a:blip r:embed="rId3" cstate="print"/>
            <a:stretch>
              <a:fillRect/>
            </a:stretch>
          </a:blipFill>
        </p:spPr>
        <p:txBody>
          <a:bodyPr wrap="square" lIns="0" tIns="0" rIns="0" bIns="0" rtlCol="0"/>
          <a:lstStyle/>
          <a:p/>
        </p:txBody>
      </p:sp>
      <p:sp>
        <p:nvSpPr>
          <p:cNvPr id="6" name="object 6"/>
          <p:cNvSpPr txBox="1">
            <a:spLocks noGrp="1"/>
          </p:cNvSpPr>
          <p:nvPr>
            <p:ph type="sldNum" idx="7" sz="quarter"/>
          </p:nvPr>
        </p:nvSpPr>
        <p:spPr>
          <a:prstGeom prst="rect"/>
        </p:spPr>
        <p:txBody>
          <a:bodyPr wrap="square" lIns="0" tIns="21590" rIns="0" bIns="0" rtlCol="0" vert="horz">
            <a:spAutoFit/>
          </a:bodyPr>
          <a:lstStyle/>
          <a:p>
            <a:pPr marL="12700">
              <a:lnSpc>
                <a:spcPct val="100000"/>
              </a:lnSpc>
              <a:spcBef>
                <a:spcPts val="170"/>
              </a:spcBef>
            </a:pPr>
            <a:r>
              <a:rPr dirty="0" spc="-15"/>
              <a:t>Page</a:t>
            </a:r>
            <a:r>
              <a:rPr dirty="0" spc="-70"/>
              <a:t> </a:t>
            </a:r>
            <a:fld id="{81D60167-4931-47E6-BA6A-407CBD079E47}" type="slidenum">
              <a:rPr dirty="0"/>
              <a:t>10</a:t>
            </a:fld>
          </a:p>
        </p:txBody>
      </p:sp>
      <p:sp>
        <p:nvSpPr>
          <p:cNvPr id="7" name="object 7"/>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712469" y="393192"/>
            <a:ext cx="1753870" cy="544195"/>
          </a:xfrm>
          <a:prstGeom prst="rect"/>
        </p:spPr>
        <p:txBody>
          <a:bodyPr wrap="square" lIns="0" tIns="12700" rIns="0" bIns="0" rtlCol="0" vert="horz">
            <a:spAutoFit/>
          </a:bodyPr>
          <a:lstStyle/>
          <a:p>
            <a:pPr marL="12700">
              <a:lnSpc>
                <a:spcPct val="100000"/>
              </a:lnSpc>
              <a:spcBef>
                <a:spcPts val="100"/>
              </a:spcBef>
            </a:pPr>
            <a:r>
              <a:rPr dirty="0" sz="3400">
                <a:solidFill>
                  <a:srgbClr val="990000"/>
                </a:solidFill>
              </a:rPr>
              <a:t>敏捷宣言</a:t>
            </a:r>
            <a:endParaRPr sz="3400"/>
          </a:p>
        </p:txBody>
      </p:sp>
      <p:sp>
        <p:nvSpPr>
          <p:cNvPr id="5" name="object 5"/>
          <p:cNvSpPr txBox="1">
            <a:spLocks noGrp="1"/>
          </p:cNvSpPr>
          <p:nvPr>
            <p:ph type="sldNum" idx="7" sz="quarter"/>
          </p:nvPr>
        </p:nvSpPr>
        <p:spPr>
          <a:prstGeom prst="rect"/>
        </p:spPr>
        <p:txBody>
          <a:bodyPr wrap="square" lIns="0" tIns="21590" rIns="0" bIns="0" rtlCol="0" vert="horz">
            <a:spAutoFit/>
          </a:bodyPr>
          <a:lstStyle/>
          <a:p>
            <a:pPr marL="12700">
              <a:lnSpc>
                <a:spcPct val="100000"/>
              </a:lnSpc>
              <a:spcBef>
                <a:spcPts val="170"/>
              </a:spcBef>
            </a:pPr>
            <a:r>
              <a:rPr dirty="0" spc="-15"/>
              <a:t>Page</a:t>
            </a:r>
            <a:r>
              <a:rPr dirty="0" spc="-70"/>
              <a:t> </a:t>
            </a:r>
            <a:fld id="{81D60167-4931-47E6-BA6A-407CBD079E47}" type="slidenum">
              <a:rPr dirty="0"/>
              <a:t>10</a:t>
            </a:fld>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4" name="object 4"/>
          <p:cNvSpPr txBox="1"/>
          <p:nvPr/>
        </p:nvSpPr>
        <p:spPr>
          <a:xfrm>
            <a:off x="570991" y="1186891"/>
            <a:ext cx="11240770" cy="4448175"/>
          </a:xfrm>
          <a:prstGeom prst="rect">
            <a:avLst/>
          </a:prstGeom>
        </p:spPr>
        <p:txBody>
          <a:bodyPr wrap="square" lIns="0" tIns="12700" rIns="0" bIns="0" rtlCol="0" vert="horz">
            <a:spAutoFit/>
          </a:bodyPr>
          <a:lstStyle/>
          <a:p>
            <a:pPr algn="just" marL="12700" marR="5080">
              <a:lnSpc>
                <a:spcPct val="150000"/>
              </a:lnSpc>
              <a:spcBef>
                <a:spcPts val="100"/>
              </a:spcBef>
            </a:pPr>
            <a:r>
              <a:rPr dirty="0" sz="2000" spc="-5">
                <a:latin typeface="Tahoma"/>
                <a:cs typeface="Tahoma"/>
              </a:rPr>
              <a:t>2001</a:t>
            </a:r>
            <a:r>
              <a:rPr dirty="0" sz="2000" spc="-5">
                <a:latin typeface="Microsoft YaHei"/>
                <a:cs typeface="Microsoft YaHei"/>
              </a:rPr>
              <a:t>年初，由于许多公司的软件团队陷入了不断增长的过程的泥潭，一批业界专家聚集在一起概括出 一些可以让软件开发团队具有快速工作、响应变化能力的价值观和原</a:t>
            </a:r>
            <a:r>
              <a:rPr dirty="0" sz="2000" spc="5">
                <a:latin typeface="Microsoft YaHei"/>
                <a:cs typeface="Microsoft YaHei"/>
              </a:rPr>
              <a:t>则</a:t>
            </a:r>
            <a:r>
              <a:rPr dirty="0" sz="2000" spc="-5">
                <a:latin typeface="Microsoft YaHei"/>
                <a:cs typeface="Microsoft YaHei"/>
              </a:rPr>
              <a:t>。他们称自己为敏捷（</a:t>
            </a:r>
            <a:r>
              <a:rPr dirty="0" sz="2000" spc="-5">
                <a:latin typeface="Tahoma"/>
                <a:cs typeface="Tahoma"/>
              </a:rPr>
              <a:t>Agile</a:t>
            </a:r>
            <a:r>
              <a:rPr dirty="0" sz="2000" spc="-5">
                <a:latin typeface="Microsoft YaHei"/>
                <a:cs typeface="Microsoft YaHei"/>
              </a:rPr>
              <a:t>）  联盟。</a:t>
            </a:r>
            <a:endParaRPr sz="2000">
              <a:latin typeface="Microsoft YaHei"/>
              <a:cs typeface="Microsoft YaHei"/>
            </a:endParaRPr>
          </a:p>
          <a:p>
            <a:pPr>
              <a:lnSpc>
                <a:spcPct val="100000"/>
              </a:lnSpc>
            </a:pPr>
            <a:endParaRPr sz="2600">
              <a:latin typeface="Times New Roman"/>
              <a:cs typeface="Times New Roman"/>
            </a:endParaRPr>
          </a:p>
          <a:p>
            <a:pPr algn="just" marL="12700">
              <a:lnSpc>
                <a:spcPct val="100000"/>
              </a:lnSpc>
              <a:spcBef>
                <a:spcPts val="1950"/>
              </a:spcBef>
            </a:pPr>
            <a:r>
              <a:rPr dirty="0" sz="2400">
                <a:latin typeface="Microsoft YaHei"/>
                <a:cs typeface="Microsoft YaHei"/>
              </a:rPr>
              <a:t>敏捷联盟宣言：</a:t>
            </a:r>
            <a:endParaRPr sz="2400">
              <a:latin typeface="Microsoft YaHei"/>
              <a:cs typeface="Microsoft YaHei"/>
            </a:endParaRPr>
          </a:p>
          <a:p>
            <a:pPr algn="just" marL="312420" indent="-299720">
              <a:lnSpc>
                <a:spcPct val="100000"/>
              </a:lnSpc>
              <a:spcBef>
                <a:spcPts val="1225"/>
              </a:spcBef>
              <a:buClr>
                <a:srgbClr val="777777"/>
              </a:buClr>
              <a:buSzPct val="60416"/>
              <a:buFont typeface="Wingdings"/>
              <a:buChar char=""/>
              <a:tabLst>
                <a:tab pos="313055" algn="l"/>
              </a:tabLst>
            </a:pPr>
            <a:r>
              <a:rPr dirty="0" sz="2400" spc="0" b="1">
                <a:latin typeface="Microsoft JhengHei"/>
                <a:cs typeface="Microsoft JhengHei"/>
              </a:rPr>
              <a:t>个体和互动</a:t>
            </a:r>
            <a:r>
              <a:rPr dirty="0" sz="1800">
                <a:latin typeface="SimSun"/>
                <a:cs typeface="SimSun"/>
              </a:rPr>
              <a:t>高于流程和工具</a:t>
            </a:r>
            <a:endParaRPr sz="1800">
              <a:latin typeface="SimSun"/>
              <a:cs typeface="SimSun"/>
            </a:endParaRPr>
          </a:p>
          <a:p>
            <a:pPr algn="just" marL="312420" indent="-299720">
              <a:lnSpc>
                <a:spcPct val="100000"/>
              </a:lnSpc>
              <a:spcBef>
                <a:spcPts val="1150"/>
              </a:spcBef>
              <a:buClr>
                <a:srgbClr val="777777"/>
              </a:buClr>
              <a:buSzPct val="60416"/>
              <a:buFont typeface="Wingdings"/>
              <a:buChar char=""/>
              <a:tabLst>
                <a:tab pos="313055" algn="l"/>
              </a:tabLst>
            </a:pPr>
            <a:r>
              <a:rPr dirty="0" sz="2400" spc="0" b="1">
                <a:latin typeface="Microsoft JhengHei"/>
                <a:cs typeface="Microsoft JhengHei"/>
              </a:rPr>
              <a:t>工作的软件</a:t>
            </a:r>
            <a:r>
              <a:rPr dirty="0" sz="1800">
                <a:latin typeface="SimSun"/>
                <a:cs typeface="SimSun"/>
              </a:rPr>
              <a:t>高于详尽的文档</a:t>
            </a:r>
            <a:endParaRPr sz="1800">
              <a:latin typeface="SimSun"/>
              <a:cs typeface="SimSun"/>
            </a:endParaRPr>
          </a:p>
          <a:p>
            <a:pPr algn="just" marL="312420" indent="-299720">
              <a:lnSpc>
                <a:spcPct val="100000"/>
              </a:lnSpc>
              <a:spcBef>
                <a:spcPts val="1155"/>
              </a:spcBef>
              <a:buClr>
                <a:srgbClr val="777777"/>
              </a:buClr>
              <a:buSzPct val="60416"/>
              <a:buFont typeface="Wingdings"/>
              <a:buChar char=""/>
              <a:tabLst>
                <a:tab pos="313055" algn="l"/>
              </a:tabLst>
            </a:pPr>
            <a:r>
              <a:rPr dirty="0" sz="2400" spc="0" b="1">
                <a:latin typeface="Microsoft JhengHei"/>
                <a:cs typeface="Microsoft JhengHei"/>
              </a:rPr>
              <a:t>客户合作</a:t>
            </a:r>
            <a:r>
              <a:rPr dirty="0" sz="1800">
                <a:latin typeface="SimSun"/>
                <a:cs typeface="SimSun"/>
              </a:rPr>
              <a:t>高于合同谈判</a:t>
            </a:r>
            <a:endParaRPr sz="1800">
              <a:latin typeface="SimSun"/>
              <a:cs typeface="SimSun"/>
            </a:endParaRPr>
          </a:p>
          <a:p>
            <a:pPr algn="just" marL="312420" indent="-299720">
              <a:lnSpc>
                <a:spcPct val="100000"/>
              </a:lnSpc>
              <a:spcBef>
                <a:spcPts val="1150"/>
              </a:spcBef>
              <a:buClr>
                <a:srgbClr val="777777"/>
              </a:buClr>
              <a:buSzPct val="60416"/>
              <a:buFont typeface="Wingdings"/>
              <a:buChar char=""/>
              <a:tabLst>
                <a:tab pos="313055" algn="l"/>
              </a:tabLst>
            </a:pPr>
            <a:r>
              <a:rPr dirty="0" sz="2400" spc="0" b="1">
                <a:latin typeface="Microsoft JhengHei"/>
                <a:cs typeface="Microsoft JhengHei"/>
              </a:rPr>
              <a:t>响应变化</a:t>
            </a:r>
            <a:r>
              <a:rPr dirty="0" sz="1800">
                <a:latin typeface="SimSun"/>
                <a:cs typeface="SimSun"/>
              </a:rPr>
              <a:t>高于遵循计划</a:t>
            </a:r>
            <a:endParaRPr sz="1800">
              <a:latin typeface="SimSun"/>
              <a:cs typeface="SimSu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2469" y="396240"/>
            <a:ext cx="3952875" cy="544195"/>
          </a:xfrm>
          <a:prstGeom prst="rect"/>
        </p:spPr>
        <p:txBody>
          <a:bodyPr wrap="square" lIns="0" tIns="12700" rIns="0" bIns="0" rtlCol="0" vert="horz">
            <a:spAutoFit/>
          </a:bodyPr>
          <a:lstStyle/>
          <a:p>
            <a:pPr marL="12700">
              <a:lnSpc>
                <a:spcPct val="100000"/>
              </a:lnSpc>
              <a:spcBef>
                <a:spcPts val="100"/>
              </a:spcBef>
            </a:pPr>
            <a:r>
              <a:rPr dirty="0" sz="3400">
                <a:solidFill>
                  <a:srgbClr val="990000"/>
                </a:solidFill>
              </a:rPr>
              <a:t>敏捷开发的</a:t>
            </a:r>
            <a:r>
              <a:rPr dirty="0" sz="3400" spc="-5">
                <a:solidFill>
                  <a:srgbClr val="990000"/>
                </a:solidFill>
                <a:latin typeface="Tahoma"/>
                <a:cs typeface="Tahoma"/>
              </a:rPr>
              <a:t>12</a:t>
            </a:r>
            <a:r>
              <a:rPr dirty="0" sz="3400">
                <a:solidFill>
                  <a:srgbClr val="990000"/>
                </a:solidFill>
              </a:rPr>
              <a:t>个原则</a:t>
            </a:r>
            <a:endParaRPr sz="3400">
              <a:latin typeface="Tahoma"/>
              <a:cs typeface="Tahoma"/>
            </a:endParaRPr>
          </a:p>
        </p:txBody>
      </p:sp>
      <p:sp>
        <p:nvSpPr>
          <p:cNvPr id="5" name="object 5"/>
          <p:cNvSpPr txBox="1">
            <a:spLocks noGrp="1"/>
          </p:cNvSpPr>
          <p:nvPr>
            <p:ph type="sldNum" idx="7" sz="quarter"/>
          </p:nvPr>
        </p:nvSpPr>
        <p:spPr>
          <a:prstGeom prst="rect"/>
        </p:spPr>
        <p:txBody>
          <a:bodyPr wrap="square" lIns="0" tIns="21590" rIns="0" bIns="0" rtlCol="0" vert="horz">
            <a:spAutoFit/>
          </a:bodyPr>
          <a:lstStyle/>
          <a:p>
            <a:pPr marL="12700">
              <a:lnSpc>
                <a:spcPct val="100000"/>
              </a:lnSpc>
              <a:spcBef>
                <a:spcPts val="170"/>
              </a:spcBef>
            </a:pPr>
            <a:r>
              <a:rPr dirty="0" spc="-15"/>
              <a:t>Page</a:t>
            </a:r>
            <a:r>
              <a:rPr dirty="0" spc="-70"/>
              <a:t> </a:t>
            </a:r>
            <a:fld id="{81D60167-4931-47E6-BA6A-407CBD079E47}" type="slidenum">
              <a:rPr dirty="0"/>
              <a:t>10</a:t>
            </a:fld>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3" name="object 3"/>
          <p:cNvSpPr txBox="1">
            <a:spLocks noGrp="1"/>
          </p:cNvSpPr>
          <p:nvPr>
            <p:ph idx="2" sz="half"/>
          </p:nvPr>
        </p:nvSpPr>
        <p:spPr>
          <a:prstGeom prst="rect"/>
        </p:spPr>
        <p:txBody>
          <a:bodyPr wrap="square" lIns="0" tIns="12700" rIns="0" bIns="0" rtlCol="0" vert="horz">
            <a:spAutoFit/>
          </a:bodyPr>
          <a:lstStyle/>
          <a:p>
            <a:pPr marL="469900" marR="5080" indent="-457200">
              <a:lnSpc>
                <a:spcPct val="150000"/>
              </a:lnSpc>
              <a:spcBef>
                <a:spcPts val="100"/>
              </a:spcBef>
              <a:buClr>
                <a:srgbClr val="777777"/>
              </a:buClr>
              <a:buFont typeface="Tahoma"/>
              <a:buAutoNum type="arabicPeriod"/>
              <a:tabLst>
                <a:tab pos="469265" algn="l"/>
                <a:tab pos="469900" algn="l"/>
              </a:tabLst>
            </a:pPr>
            <a:r>
              <a:rPr dirty="0"/>
              <a:t>我们最优先要做的是通</a:t>
            </a:r>
            <a:r>
              <a:rPr dirty="0" spc="-10"/>
              <a:t>过</a:t>
            </a:r>
            <a:r>
              <a:rPr dirty="0"/>
              <a:t>尽早</a:t>
            </a:r>
            <a:r>
              <a:rPr dirty="0" spc="-10"/>
              <a:t>的</a:t>
            </a:r>
            <a:r>
              <a:rPr dirty="0"/>
              <a:t>、持</a:t>
            </a:r>
            <a:r>
              <a:rPr dirty="0" spc="-10"/>
              <a:t>续</a:t>
            </a:r>
            <a:r>
              <a:rPr dirty="0"/>
              <a:t>的交</a:t>
            </a:r>
            <a:r>
              <a:rPr dirty="0" spc="-10"/>
              <a:t>付</a:t>
            </a:r>
            <a:r>
              <a:rPr dirty="0"/>
              <a:t>有 </a:t>
            </a:r>
            <a:r>
              <a:rPr dirty="0"/>
              <a:t>价值的软件来使客户满</a:t>
            </a:r>
            <a:r>
              <a:rPr dirty="0" spc="-5"/>
              <a:t>意</a:t>
            </a:r>
            <a:r>
              <a:rPr dirty="0">
                <a:latin typeface="Tahoma"/>
                <a:cs typeface="Tahoma"/>
              </a:rPr>
              <a:t>.</a:t>
            </a:r>
          </a:p>
          <a:p>
            <a:pPr marL="469900" indent="-457200">
              <a:lnSpc>
                <a:spcPct val="100000"/>
              </a:lnSpc>
              <a:spcBef>
                <a:spcPts val="960"/>
              </a:spcBef>
              <a:buClr>
                <a:srgbClr val="777777"/>
              </a:buClr>
              <a:buFont typeface="Tahoma"/>
              <a:buAutoNum type="arabicPeriod"/>
              <a:tabLst>
                <a:tab pos="469265" algn="l"/>
                <a:tab pos="469900" algn="l"/>
              </a:tabLst>
            </a:pPr>
            <a:r>
              <a:rPr dirty="0"/>
              <a:t>即使到了开发的后期</a:t>
            </a:r>
            <a:r>
              <a:rPr dirty="0">
                <a:latin typeface="Tahoma"/>
                <a:cs typeface="Tahoma"/>
              </a:rPr>
              <a:t>,</a:t>
            </a:r>
            <a:r>
              <a:rPr dirty="0" spc="-15">
                <a:latin typeface="Tahoma"/>
                <a:cs typeface="Tahoma"/>
              </a:rPr>
              <a:t> </a:t>
            </a:r>
            <a:r>
              <a:rPr dirty="0"/>
              <a:t>也欢迎改变需求</a:t>
            </a:r>
            <a:r>
              <a:rPr dirty="0">
                <a:latin typeface="Tahoma"/>
                <a:cs typeface="Tahoma"/>
              </a:rPr>
              <a:t>.</a:t>
            </a:r>
          </a:p>
          <a:p>
            <a:pPr marL="469900" marR="84455" indent="-457200">
              <a:lnSpc>
                <a:spcPct val="150000"/>
              </a:lnSpc>
              <a:buClr>
                <a:srgbClr val="777777"/>
              </a:buClr>
              <a:buFont typeface="Tahoma"/>
              <a:buAutoNum type="arabicPeriod"/>
              <a:tabLst>
                <a:tab pos="469265" algn="l"/>
                <a:tab pos="469900" algn="l"/>
              </a:tabLst>
            </a:pPr>
            <a:r>
              <a:rPr dirty="0"/>
              <a:t>经常性地交付可以工作</a:t>
            </a:r>
            <a:r>
              <a:rPr dirty="0" spc="-10"/>
              <a:t>的</a:t>
            </a:r>
            <a:r>
              <a:rPr dirty="0"/>
              <a:t>软件</a:t>
            </a:r>
            <a:r>
              <a:rPr dirty="0">
                <a:latin typeface="Tahoma"/>
                <a:cs typeface="Tahoma"/>
              </a:rPr>
              <a:t>,</a:t>
            </a:r>
            <a:r>
              <a:rPr dirty="0" spc="-80">
                <a:latin typeface="Tahoma"/>
                <a:cs typeface="Tahoma"/>
              </a:rPr>
              <a:t> </a:t>
            </a:r>
            <a:r>
              <a:rPr dirty="0"/>
              <a:t>交付的间隔可以 从几周到几个月</a:t>
            </a:r>
            <a:r>
              <a:rPr dirty="0">
                <a:latin typeface="Tahoma"/>
                <a:cs typeface="Tahoma"/>
              </a:rPr>
              <a:t>,</a:t>
            </a:r>
            <a:r>
              <a:rPr dirty="0" spc="-20">
                <a:latin typeface="Tahoma"/>
                <a:cs typeface="Tahoma"/>
              </a:rPr>
              <a:t> </a:t>
            </a:r>
            <a:r>
              <a:rPr dirty="0"/>
              <a:t>交付的时间间隔越短越好</a:t>
            </a:r>
            <a:r>
              <a:rPr dirty="0">
                <a:latin typeface="Tahoma"/>
                <a:cs typeface="Tahoma"/>
              </a:rPr>
              <a:t>.</a:t>
            </a:r>
          </a:p>
          <a:p>
            <a:pPr marL="469900" indent="-457200">
              <a:lnSpc>
                <a:spcPct val="100000"/>
              </a:lnSpc>
              <a:spcBef>
                <a:spcPts val="960"/>
              </a:spcBef>
              <a:buClr>
                <a:srgbClr val="777777"/>
              </a:buClr>
              <a:buFont typeface="Tahoma"/>
              <a:buAutoNum type="arabicPeriod"/>
              <a:tabLst>
                <a:tab pos="469265" algn="l"/>
                <a:tab pos="469900" algn="l"/>
              </a:tabLst>
            </a:pPr>
            <a:r>
              <a:rPr dirty="0"/>
              <a:t>在整个项目开发期间</a:t>
            </a:r>
            <a:r>
              <a:rPr dirty="0">
                <a:latin typeface="Tahoma"/>
                <a:cs typeface="Tahoma"/>
              </a:rPr>
              <a:t>,</a:t>
            </a:r>
            <a:r>
              <a:rPr dirty="0" spc="-35">
                <a:latin typeface="Tahoma"/>
                <a:cs typeface="Tahoma"/>
              </a:rPr>
              <a:t> </a:t>
            </a:r>
            <a:r>
              <a:rPr dirty="0"/>
              <a:t>业务人员和开发人员</a:t>
            </a:r>
            <a:r>
              <a:rPr dirty="0" spc="-10"/>
              <a:t>必</a:t>
            </a:r>
            <a:r>
              <a:rPr dirty="0"/>
              <a:t>须</a:t>
            </a:r>
          </a:p>
          <a:p>
            <a:pPr marL="469265">
              <a:lnSpc>
                <a:spcPct val="100000"/>
              </a:lnSpc>
              <a:spcBef>
                <a:spcPts val="960"/>
              </a:spcBef>
            </a:pPr>
            <a:r>
              <a:rPr dirty="0" spc="-5"/>
              <a:t>天天都在一起工</a:t>
            </a:r>
            <a:r>
              <a:rPr dirty="0"/>
              <a:t>作</a:t>
            </a:r>
            <a:r>
              <a:rPr dirty="0">
                <a:latin typeface="Tahoma"/>
                <a:cs typeface="Tahoma"/>
              </a:rPr>
              <a:t>.</a:t>
            </a:r>
          </a:p>
          <a:p>
            <a:pPr marL="469900" indent="-457200">
              <a:lnSpc>
                <a:spcPct val="100000"/>
              </a:lnSpc>
              <a:spcBef>
                <a:spcPts val="960"/>
              </a:spcBef>
              <a:buClr>
                <a:srgbClr val="777777"/>
              </a:buClr>
              <a:buFont typeface="Tahoma"/>
              <a:buAutoNum type="arabicPeriod" startAt="5"/>
              <a:tabLst>
                <a:tab pos="469265" algn="l"/>
                <a:tab pos="469900" algn="l"/>
              </a:tabLst>
            </a:pPr>
            <a:r>
              <a:rPr dirty="0"/>
              <a:t>围绕被激励起来的个人</a:t>
            </a:r>
            <a:r>
              <a:rPr dirty="0" spc="-10"/>
              <a:t>来</a:t>
            </a:r>
            <a:r>
              <a:rPr dirty="0"/>
              <a:t>构建</a:t>
            </a:r>
            <a:r>
              <a:rPr dirty="0" spc="-10"/>
              <a:t>项</a:t>
            </a:r>
            <a:r>
              <a:rPr dirty="0"/>
              <a:t>目</a:t>
            </a:r>
            <a:r>
              <a:rPr dirty="0">
                <a:latin typeface="Tahoma"/>
                <a:cs typeface="Tahoma"/>
              </a:rPr>
              <a:t>.</a:t>
            </a:r>
          </a:p>
          <a:p>
            <a:pPr marL="469900" marR="83820" indent="-457200">
              <a:lnSpc>
                <a:spcPct val="150000"/>
              </a:lnSpc>
              <a:buClr>
                <a:srgbClr val="777777"/>
              </a:buClr>
              <a:buFont typeface="Tahoma"/>
              <a:buAutoNum type="arabicPeriod" startAt="5"/>
              <a:tabLst>
                <a:tab pos="469265" algn="l"/>
                <a:tab pos="469900" algn="l"/>
              </a:tabLst>
            </a:pPr>
            <a:r>
              <a:rPr dirty="0"/>
              <a:t>在团队内部</a:t>
            </a:r>
            <a:r>
              <a:rPr dirty="0">
                <a:latin typeface="Tahoma"/>
                <a:cs typeface="Tahoma"/>
              </a:rPr>
              <a:t>,</a:t>
            </a:r>
            <a:r>
              <a:rPr dirty="0" spc="-65">
                <a:latin typeface="Tahoma"/>
                <a:cs typeface="Tahoma"/>
              </a:rPr>
              <a:t> </a:t>
            </a:r>
            <a:r>
              <a:rPr dirty="0"/>
              <a:t>最具有效果并且富有效</a:t>
            </a:r>
            <a:r>
              <a:rPr dirty="0" spc="-10"/>
              <a:t>率</a:t>
            </a:r>
            <a:r>
              <a:rPr dirty="0"/>
              <a:t>的传</a:t>
            </a:r>
            <a:r>
              <a:rPr dirty="0" spc="-10"/>
              <a:t>递</a:t>
            </a:r>
            <a:r>
              <a:rPr dirty="0"/>
              <a:t>信 息的方法</a:t>
            </a:r>
            <a:r>
              <a:rPr dirty="0">
                <a:latin typeface="Tahoma"/>
                <a:cs typeface="Tahoma"/>
              </a:rPr>
              <a:t>,</a:t>
            </a:r>
            <a:r>
              <a:rPr dirty="0" spc="-10">
                <a:latin typeface="Tahoma"/>
                <a:cs typeface="Tahoma"/>
              </a:rPr>
              <a:t> </a:t>
            </a:r>
            <a:r>
              <a:rPr dirty="0"/>
              <a:t>就是面对面的交谈</a:t>
            </a:r>
            <a:r>
              <a:rPr dirty="0">
                <a:latin typeface="Tahoma"/>
                <a:cs typeface="Tahoma"/>
              </a:rPr>
              <a:t>.</a:t>
            </a:r>
          </a:p>
        </p:txBody>
      </p:sp>
      <p:sp>
        <p:nvSpPr>
          <p:cNvPr id="4" name="object 4"/>
          <p:cNvSpPr txBox="1"/>
          <p:nvPr/>
        </p:nvSpPr>
        <p:spPr>
          <a:xfrm>
            <a:off x="6084315" y="1135939"/>
            <a:ext cx="4752340" cy="3683635"/>
          </a:xfrm>
          <a:prstGeom prst="rect">
            <a:avLst/>
          </a:prstGeom>
        </p:spPr>
        <p:txBody>
          <a:bodyPr wrap="square" lIns="0" tIns="134620" rIns="0" bIns="0" rtlCol="0" vert="horz">
            <a:spAutoFit/>
          </a:bodyPr>
          <a:lstStyle/>
          <a:p>
            <a:pPr marL="469900" indent="-457200">
              <a:lnSpc>
                <a:spcPct val="100000"/>
              </a:lnSpc>
              <a:spcBef>
                <a:spcPts val="1060"/>
              </a:spcBef>
              <a:buClr>
                <a:srgbClr val="777777"/>
              </a:buClr>
              <a:buFont typeface="Tahoma"/>
              <a:buAutoNum type="arabicPeriod" startAt="7"/>
              <a:tabLst>
                <a:tab pos="469265" algn="l"/>
                <a:tab pos="469900" algn="l"/>
              </a:tabLst>
            </a:pPr>
            <a:r>
              <a:rPr dirty="0" sz="1600" b="1">
                <a:latin typeface="Microsoft YaHei"/>
                <a:cs typeface="Microsoft YaHei"/>
              </a:rPr>
              <a:t>工作的软件是首要的进</a:t>
            </a:r>
            <a:r>
              <a:rPr dirty="0" sz="1600" spc="-10" b="1">
                <a:latin typeface="Microsoft YaHei"/>
                <a:cs typeface="Microsoft YaHei"/>
              </a:rPr>
              <a:t>度</a:t>
            </a:r>
            <a:r>
              <a:rPr dirty="0" sz="1600" b="1">
                <a:latin typeface="Microsoft YaHei"/>
                <a:cs typeface="Microsoft YaHei"/>
              </a:rPr>
              <a:t>度量</a:t>
            </a:r>
            <a:r>
              <a:rPr dirty="0" sz="1600" spc="-10" b="1">
                <a:latin typeface="Microsoft YaHei"/>
                <a:cs typeface="Microsoft YaHei"/>
              </a:rPr>
              <a:t>标</a:t>
            </a:r>
            <a:r>
              <a:rPr dirty="0" sz="1600" b="1">
                <a:latin typeface="Microsoft YaHei"/>
                <a:cs typeface="Microsoft YaHei"/>
              </a:rPr>
              <a:t>准</a:t>
            </a:r>
            <a:r>
              <a:rPr dirty="0" sz="1600" b="1">
                <a:latin typeface="Tahoma"/>
                <a:cs typeface="Tahoma"/>
              </a:rPr>
              <a:t>.</a:t>
            </a:r>
            <a:endParaRPr sz="1600">
              <a:latin typeface="Tahoma"/>
              <a:cs typeface="Tahoma"/>
            </a:endParaRPr>
          </a:p>
          <a:p>
            <a:pPr marL="469900" marR="5080" indent="-457200">
              <a:lnSpc>
                <a:spcPct val="150000"/>
              </a:lnSpc>
              <a:buClr>
                <a:srgbClr val="777777"/>
              </a:buClr>
              <a:buFont typeface="Tahoma"/>
              <a:buAutoNum type="arabicPeriod" startAt="7"/>
              <a:tabLst>
                <a:tab pos="469265" algn="l"/>
                <a:tab pos="469900" algn="l"/>
              </a:tabLst>
            </a:pPr>
            <a:r>
              <a:rPr dirty="0" sz="1600" b="1">
                <a:latin typeface="Microsoft YaHei"/>
                <a:cs typeface="Microsoft YaHei"/>
              </a:rPr>
              <a:t>敏捷过程提倡平稳的开</a:t>
            </a:r>
            <a:r>
              <a:rPr dirty="0" sz="1600" spc="-10" b="1">
                <a:latin typeface="Microsoft YaHei"/>
                <a:cs typeface="Microsoft YaHei"/>
              </a:rPr>
              <a:t>发</a:t>
            </a:r>
            <a:r>
              <a:rPr dirty="0" sz="1600" b="1">
                <a:latin typeface="Microsoft YaHei"/>
                <a:cs typeface="Microsoft YaHei"/>
              </a:rPr>
              <a:t>节奏</a:t>
            </a:r>
            <a:r>
              <a:rPr dirty="0" sz="1600" b="1">
                <a:latin typeface="Tahoma"/>
                <a:cs typeface="Tahoma"/>
              </a:rPr>
              <a:t>;</a:t>
            </a:r>
            <a:r>
              <a:rPr dirty="0" sz="1600" spc="-40" b="1">
                <a:latin typeface="Tahoma"/>
                <a:cs typeface="Tahoma"/>
              </a:rPr>
              <a:t> </a:t>
            </a:r>
            <a:r>
              <a:rPr dirty="0" sz="1600" b="1">
                <a:latin typeface="Microsoft YaHei"/>
                <a:cs typeface="Microsoft YaHei"/>
              </a:rPr>
              <a:t>发起人、开发者 </a:t>
            </a:r>
            <a:r>
              <a:rPr dirty="0" sz="1600" b="1">
                <a:latin typeface="Microsoft YaHei"/>
                <a:cs typeface="Microsoft YaHei"/>
              </a:rPr>
              <a:t>和用户应该能够保持一</a:t>
            </a:r>
            <a:r>
              <a:rPr dirty="0" sz="1600" spc="-10" b="1">
                <a:latin typeface="Microsoft YaHei"/>
                <a:cs typeface="Microsoft YaHei"/>
              </a:rPr>
              <a:t>个</a:t>
            </a:r>
            <a:r>
              <a:rPr dirty="0" sz="1600" b="1">
                <a:latin typeface="Microsoft YaHei"/>
                <a:cs typeface="Microsoft YaHei"/>
              </a:rPr>
              <a:t>长期</a:t>
            </a:r>
            <a:r>
              <a:rPr dirty="0" sz="1600" spc="-10" b="1">
                <a:latin typeface="Microsoft YaHei"/>
                <a:cs typeface="Microsoft YaHei"/>
              </a:rPr>
              <a:t>的</a:t>
            </a:r>
            <a:r>
              <a:rPr dirty="0" sz="1600" b="1">
                <a:latin typeface="Microsoft YaHei"/>
                <a:cs typeface="Microsoft YaHei"/>
              </a:rPr>
              <a:t>、恒</a:t>
            </a:r>
            <a:r>
              <a:rPr dirty="0" sz="1600" spc="-10" b="1">
                <a:latin typeface="Microsoft YaHei"/>
                <a:cs typeface="Microsoft YaHei"/>
              </a:rPr>
              <a:t>定</a:t>
            </a:r>
            <a:r>
              <a:rPr dirty="0" sz="1600" b="1">
                <a:latin typeface="Microsoft YaHei"/>
                <a:cs typeface="Microsoft YaHei"/>
              </a:rPr>
              <a:t>的开</a:t>
            </a:r>
            <a:r>
              <a:rPr dirty="0" sz="1600" spc="-10" b="1">
                <a:latin typeface="Microsoft YaHei"/>
                <a:cs typeface="Microsoft YaHei"/>
              </a:rPr>
              <a:t>发</a:t>
            </a:r>
            <a:r>
              <a:rPr dirty="0" sz="1600" b="1">
                <a:latin typeface="Microsoft YaHei"/>
                <a:cs typeface="Microsoft YaHei"/>
              </a:rPr>
              <a:t>速 </a:t>
            </a:r>
            <a:r>
              <a:rPr dirty="0" sz="1600" b="1">
                <a:latin typeface="Microsoft YaHei"/>
                <a:cs typeface="Microsoft YaHei"/>
              </a:rPr>
              <a:t>度</a:t>
            </a:r>
            <a:r>
              <a:rPr dirty="0" sz="1600" b="1">
                <a:latin typeface="Tahoma"/>
                <a:cs typeface="Tahoma"/>
              </a:rPr>
              <a:t>.</a:t>
            </a:r>
            <a:endParaRPr sz="1600">
              <a:latin typeface="Tahoma"/>
              <a:cs typeface="Tahoma"/>
            </a:endParaRPr>
          </a:p>
          <a:p>
            <a:pPr marL="469900" marR="5080" indent="-457200">
              <a:lnSpc>
                <a:spcPct val="150000"/>
              </a:lnSpc>
              <a:buClr>
                <a:srgbClr val="777777"/>
              </a:buClr>
              <a:buFont typeface="Tahoma"/>
              <a:buAutoNum type="arabicPeriod" startAt="7"/>
              <a:tabLst>
                <a:tab pos="469265" algn="l"/>
                <a:tab pos="469900" algn="l"/>
              </a:tabLst>
            </a:pPr>
            <a:r>
              <a:rPr dirty="0" sz="1600" b="1">
                <a:latin typeface="Microsoft YaHei"/>
                <a:cs typeface="Microsoft YaHei"/>
              </a:rPr>
              <a:t>不断地关注优秀的技能</a:t>
            </a:r>
            <a:r>
              <a:rPr dirty="0" sz="1600" spc="-10" b="1">
                <a:latin typeface="Microsoft YaHei"/>
                <a:cs typeface="Microsoft YaHei"/>
              </a:rPr>
              <a:t>和</a:t>
            </a:r>
            <a:r>
              <a:rPr dirty="0" sz="1600" b="1">
                <a:latin typeface="Microsoft YaHei"/>
                <a:cs typeface="Microsoft YaHei"/>
              </a:rPr>
              <a:t>好的</a:t>
            </a:r>
            <a:r>
              <a:rPr dirty="0" sz="1600" spc="-10" b="1">
                <a:latin typeface="Microsoft YaHei"/>
                <a:cs typeface="Microsoft YaHei"/>
              </a:rPr>
              <a:t>设</a:t>
            </a:r>
            <a:r>
              <a:rPr dirty="0" sz="1600" b="1">
                <a:latin typeface="Microsoft YaHei"/>
                <a:cs typeface="Microsoft YaHei"/>
              </a:rPr>
              <a:t>计会</a:t>
            </a:r>
            <a:r>
              <a:rPr dirty="0" sz="1600" spc="-10" b="1">
                <a:latin typeface="Microsoft YaHei"/>
                <a:cs typeface="Microsoft YaHei"/>
              </a:rPr>
              <a:t>增</a:t>
            </a:r>
            <a:r>
              <a:rPr dirty="0" sz="1600" b="1">
                <a:latin typeface="Microsoft YaHei"/>
                <a:cs typeface="Microsoft YaHei"/>
              </a:rPr>
              <a:t>强敏</a:t>
            </a:r>
            <a:r>
              <a:rPr dirty="0" sz="1600" spc="-10" b="1">
                <a:latin typeface="Microsoft YaHei"/>
                <a:cs typeface="Microsoft YaHei"/>
              </a:rPr>
              <a:t>捷</a:t>
            </a:r>
            <a:r>
              <a:rPr dirty="0" sz="1600" b="1">
                <a:latin typeface="Microsoft YaHei"/>
                <a:cs typeface="Microsoft YaHei"/>
              </a:rPr>
              <a:t>能 </a:t>
            </a:r>
            <a:r>
              <a:rPr dirty="0" sz="1600" b="1">
                <a:latin typeface="Microsoft YaHei"/>
                <a:cs typeface="Microsoft YaHei"/>
              </a:rPr>
              <a:t>力</a:t>
            </a:r>
            <a:r>
              <a:rPr dirty="0" sz="1600" b="1">
                <a:latin typeface="Tahoma"/>
                <a:cs typeface="Tahoma"/>
              </a:rPr>
              <a:t>.</a:t>
            </a:r>
            <a:endParaRPr sz="1600">
              <a:latin typeface="Tahoma"/>
              <a:cs typeface="Tahoma"/>
            </a:endParaRPr>
          </a:p>
          <a:p>
            <a:pPr marL="469900" indent="-457200">
              <a:lnSpc>
                <a:spcPct val="100000"/>
              </a:lnSpc>
              <a:spcBef>
                <a:spcPts val="960"/>
              </a:spcBef>
              <a:buClr>
                <a:srgbClr val="777777"/>
              </a:buClr>
              <a:buFont typeface="Tahoma"/>
              <a:buAutoNum type="arabicPeriod" startAt="7"/>
              <a:tabLst>
                <a:tab pos="469265" algn="l"/>
                <a:tab pos="469900" algn="l"/>
              </a:tabLst>
            </a:pPr>
            <a:r>
              <a:rPr dirty="0" sz="1600" spc="-5" b="1">
                <a:latin typeface="Microsoft YaHei"/>
                <a:cs typeface="Microsoft YaHei"/>
              </a:rPr>
              <a:t>简单化是根本</a:t>
            </a:r>
            <a:r>
              <a:rPr dirty="0" sz="1600" spc="-5" b="1">
                <a:latin typeface="Tahoma"/>
                <a:cs typeface="Tahoma"/>
              </a:rPr>
              <a:t>(</a:t>
            </a:r>
            <a:r>
              <a:rPr dirty="0" sz="1600" b="1">
                <a:latin typeface="Microsoft YaHei"/>
                <a:cs typeface="Microsoft YaHei"/>
              </a:rPr>
              <a:t>不做</a:t>
            </a:r>
            <a:r>
              <a:rPr dirty="0" sz="1600" spc="-10" b="1">
                <a:latin typeface="Microsoft YaHei"/>
                <a:cs typeface="Microsoft YaHei"/>
              </a:rPr>
              <a:t>过</a:t>
            </a:r>
            <a:r>
              <a:rPr dirty="0" sz="1600" b="1">
                <a:latin typeface="Microsoft YaHei"/>
                <a:cs typeface="Microsoft YaHei"/>
              </a:rPr>
              <a:t>度</a:t>
            </a:r>
            <a:r>
              <a:rPr dirty="0" sz="1600" spc="-10" b="1">
                <a:latin typeface="Microsoft YaHei"/>
                <a:cs typeface="Microsoft YaHei"/>
              </a:rPr>
              <a:t>设</a:t>
            </a:r>
            <a:r>
              <a:rPr dirty="0" sz="1600" b="1">
                <a:latin typeface="Microsoft YaHei"/>
                <a:cs typeface="Microsoft YaHei"/>
              </a:rPr>
              <a:t>计和</a:t>
            </a:r>
            <a:r>
              <a:rPr dirty="0" sz="1600" spc="-15" b="1">
                <a:latin typeface="Microsoft YaHei"/>
                <a:cs typeface="Microsoft YaHei"/>
              </a:rPr>
              <a:t>预</a:t>
            </a:r>
            <a:r>
              <a:rPr dirty="0" sz="1600" spc="-5" b="1">
                <a:latin typeface="Microsoft YaHei"/>
                <a:cs typeface="Microsoft YaHei"/>
              </a:rPr>
              <a:t>测</a:t>
            </a:r>
            <a:r>
              <a:rPr dirty="0" sz="1600" spc="-5" b="1">
                <a:latin typeface="Tahoma"/>
                <a:cs typeface="Tahoma"/>
              </a:rPr>
              <a:t>).</a:t>
            </a:r>
            <a:endParaRPr sz="1600">
              <a:latin typeface="Tahoma"/>
              <a:cs typeface="Tahoma"/>
            </a:endParaRPr>
          </a:p>
          <a:p>
            <a:pPr marL="469900" indent="-457200">
              <a:lnSpc>
                <a:spcPct val="100000"/>
              </a:lnSpc>
              <a:spcBef>
                <a:spcPts val="960"/>
              </a:spcBef>
              <a:buClr>
                <a:srgbClr val="777777"/>
              </a:buClr>
              <a:buFont typeface="Tahoma"/>
              <a:buAutoNum type="arabicPeriod" startAt="7"/>
              <a:tabLst>
                <a:tab pos="469265" algn="l"/>
                <a:tab pos="469900" algn="l"/>
              </a:tabLst>
            </a:pPr>
            <a:r>
              <a:rPr dirty="0" sz="1600" b="1">
                <a:latin typeface="Microsoft YaHei"/>
                <a:cs typeface="Microsoft YaHei"/>
              </a:rPr>
              <a:t>最好的构架、需求和设</a:t>
            </a:r>
            <a:r>
              <a:rPr dirty="0" sz="1600" spc="-10" b="1">
                <a:latin typeface="Microsoft YaHei"/>
                <a:cs typeface="Microsoft YaHei"/>
              </a:rPr>
              <a:t>计</a:t>
            </a:r>
            <a:r>
              <a:rPr dirty="0" sz="1600" b="1">
                <a:latin typeface="Microsoft YaHei"/>
                <a:cs typeface="Microsoft YaHei"/>
              </a:rPr>
              <a:t>出自</a:t>
            </a:r>
            <a:r>
              <a:rPr dirty="0" sz="1600" spc="-10" b="1">
                <a:latin typeface="Microsoft YaHei"/>
                <a:cs typeface="Microsoft YaHei"/>
              </a:rPr>
              <a:t>于</a:t>
            </a:r>
            <a:r>
              <a:rPr dirty="0" sz="1600" b="1">
                <a:latin typeface="Microsoft YaHei"/>
                <a:cs typeface="Microsoft YaHei"/>
              </a:rPr>
              <a:t>自组</a:t>
            </a:r>
            <a:r>
              <a:rPr dirty="0" sz="1600" spc="-10" b="1">
                <a:latin typeface="Microsoft YaHei"/>
                <a:cs typeface="Microsoft YaHei"/>
              </a:rPr>
              <a:t>织</a:t>
            </a:r>
            <a:r>
              <a:rPr dirty="0" sz="1600" b="1">
                <a:latin typeface="Microsoft YaHei"/>
                <a:cs typeface="Microsoft YaHei"/>
              </a:rPr>
              <a:t>的团</a:t>
            </a:r>
            <a:r>
              <a:rPr dirty="0" sz="1600" spc="-5" b="1">
                <a:latin typeface="Microsoft YaHei"/>
                <a:cs typeface="Microsoft YaHei"/>
              </a:rPr>
              <a:t>队</a:t>
            </a:r>
            <a:r>
              <a:rPr dirty="0" sz="1600" b="1">
                <a:latin typeface="Tahoma"/>
                <a:cs typeface="Tahoma"/>
              </a:rPr>
              <a:t>.</a:t>
            </a:r>
            <a:endParaRPr sz="1600">
              <a:latin typeface="Tahoma"/>
              <a:cs typeface="Tahoma"/>
            </a:endParaRPr>
          </a:p>
          <a:p>
            <a:pPr marL="469900" marR="83820" indent="-457200">
              <a:lnSpc>
                <a:spcPct val="150000"/>
              </a:lnSpc>
              <a:buClr>
                <a:srgbClr val="777777"/>
              </a:buClr>
              <a:buFont typeface="Tahoma"/>
              <a:buAutoNum type="arabicPeriod" startAt="7"/>
              <a:tabLst>
                <a:tab pos="469265" algn="l"/>
                <a:tab pos="469900" algn="l"/>
              </a:tabLst>
            </a:pPr>
            <a:r>
              <a:rPr dirty="0" sz="1600" b="1">
                <a:latin typeface="Microsoft YaHei"/>
                <a:cs typeface="Microsoft YaHei"/>
              </a:rPr>
              <a:t>每隔一定时间</a:t>
            </a:r>
            <a:r>
              <a:rPr dirty="0" sz="1600" b="1">
                <a:latin typeface="Tahoma"/>
                <a:cs typeface="Tahoma"/>
              </a:rPr>
              <a:t>,</a:t>
            </a:r>
            <a:r>
              <a:rPr dirty="0" sz="1600" spc="-65" b="1">
                <a:latin typeface="Tahoma"/>
                <a:cs typeface="Tahoma"/>
              </a:rPr>
              <a:t> </a:t>
            </a:r>
            <a:r>
              <a:rPr dirty="0" sz="1600" b="1">
                <a:latin typeface="Microsoft YaHei"/>
                <a:cs typeface="Microsoft YaHei"/>
              </a:rPr>
              <a:t>团队会在如何才能更</a:t>
            </a:r>
            <a:r>
              <a:rPr dirty="0" sz="1600" spc="-10" b="1">
                <a:latin typeface="Microsoft YaHei"/>
                <a:cs typeface="Microsoft YaHei"/>
              </a:rPr>
              <a:t>有</a:t>
            </a:r>
            <a:r>
              <a:rPr dirty="0" sz="1600" b="1">
                <a:latin typeface="Microsoft YaHei"/>
                <a:cs typeface="Microsoft YaHei"/>
              </a:rPr>
              <a:t>效地</a:t>
            </a:r>
            <a:r>
              <a:rPr dirty="0" sz="1600" spc="-10" b="1">
                <a:latin typeface="Microsoft YaHei"/>
                <a:cs typeface="Microsoft YaHei"/>
              </a:rPr>
              <a:t>工</a:t>
            </a:r>
            <a:r>
              <a:rPr dirty="0" sz="1600" b="1">
                <a:latin typeface="Microsoft YaHei"/>
                <a:cs typeface="Microsoft YaHei"/>
              </a:rPr>
              <a:t>作 方面进行反思并对自己</a:t>
            </a:r>
            <a:r>
              <a:rPr dirty="0" sz="1600" spc="-10" b="1">
                <a:latin typeface="Microsoft YaHei"/>
                <a:cs typeface="Microsoft YaHei"/>
              </a:rPr>
              <a:t>的</a:t>
            </a:r>
            <a:r>
              <a:rPr dirty="0" sz="1600" b="1">
                <a:latin typeface="Microsoft YaHei"/>
                <a:cs typeface="Microsoft YaHei"/>
              </a:rPr>
              <a:t>行为</a:t>
            </a:r>
            <a:r>
              <a:rPr dirty="0" sz="1600" spc="-10" b="1">
                <a:latin typeface="Microsoft YaHei"/>
                <a:cs typeface="Microsoft YaHei"/>
              </a:rPr>
              <a:t>进</a:t>
            </a:r>
            <a:r>
              <a:rPr dirty="0" sz="1600" b="1">
                <a:latin typeface="Microsoft YaHei"/>
                <a:cs typeface="Microsoft YaHei"/>
              </a:rPr>
              <a:t>行相</a:t>
            </a:r>
            <a:r>
              <a:rPr dirty="0" sz="1600" spc="-10" b="1">
                <a:latin typeface="Microsoft YaHei"/>
                <a:cs typeface="Microsoft YaHei"/>
              </a:rPr>
              <a:t>应</a:t>
            </a:r>
            <a:r>
              <a:rPr dirty="0" sz="1600" b="1">
                <a:latin typeface="Microsoft YaHei"/>
                <a:cs typeface="Microsoft YaHei"/>
              </a:rPr>
              <a:t>调整</a:t>
            </a:r>
            <a:r>
              <a:rPr dirty="0" sz="1600" b="1">
                <a:latin typeface="Tahoma"/>
                <a:cs typeface="Tahoma"/>
              </a:rPr>
              <a:t>.</a:t>
            </a:r>
            <a:endParaRPr sz="160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712469" y="396240"/>
            <a:ext cx="3116580" cy="544195"/>
          </a:xfrm>
          <a:prstGeom prst="rect"/>
        </p:spPr>
        <p:txBody>
          <a:bodyPr wrap="square" lIns="0" tIns="12700" rIns="0" bIns="0" rtlCol="0" vert="horz">
            <a:spAutoFit/>
          </a:bodyPr>
          <a:lstStyle/>
          <a:p>
            <a:pPr marL="12700">
              <a:lnSpc>
                <a:spcPct val="100000"/>
              </a:lnSpc>
              <a:spcBef>
                <a:spcPts val="100"/>
              </a:spcBef>
            </a:pPr>
            <a:r>
              <a:rPr dirty="0" sz="3400">
                <a:solidFill>
                  <a:srgbClr val="990000"/>
                </a:solidFill>
              </a:rPr>
              <a:t>敏捷</a:t>
            </a:r>
            <a:r>
              <a:rPr dirty="0" sz="3400" spc="-5">
                <a:solidFill>
                  <a:srgbClr val="990000"/>
                </a:solidFill>
                <a:latin typeface="Tahoma"/>
                <a:cs typeface="Tahoma"/>
              </a:rPr>
              <a:t>V</a:t>
            </a:r>
            <a:r>
              <a:rPr dirty="0" sz="3400">
                <a:solidFill>
                  <a:srgbClr val="990000"/>
                </a:solidFill>
                <a:latin typeface="Tahoma"/>
                <a:cs typeface="Tahoma"/>
              </a:rPr>
              <a:t>S</a:t>
            </a:r>
            <a:r>
              <a:rPr dirty="0" sz="3400">
                <a:solidFill>
                  <a:srgbClr val="990000"/>
                </a:solidFill>
              </a:rPr>
              <a:t>敏捷方法</a:t>
            </a:r>
            <a:endParaRPr sz="3400">
              <a:latin typeface="Tahoma"/>
              <a:cs typeface="Tahoma"/>
            </a:endParaRPr>
          </a:p>
        </p:txBody>
      </p:sp>
      <p:sp>
        <p:nvSpPr>
          <p:cNvPr id="5" name="object 5"/>
          <p:cNvSpPr txBox="1">
            <a:spLocks noGrp="1"/>
          </p:cNvSpPr>
          <p:nvPr>
            <p:ph type="sldNum" idx="7" sz="quarter"/>
          </p:nvPr>
        </p:nvSpPr>
        <p:spPr>
          <a:prstGeom prst="rect"/>
        </p:spPr>
        <p:txBody>
          <a:bodyPr wrap="square" lIns="0" tIns="21590" rIns="0" bIns="0" rtlCol="0" vert="horz">
            <a:spAutoFit/>
          </a:bodyPr>
          <a:lstStyle/>
          <a:p>
            <a:pPr marL="12700">
              <a:lnSpc>
                <a:spcPct val="100000"/>
              </a:lnSpc>
              <a:spcBef>
                <a:spcPts val="170"/>
              </a:spcBef>
            </a:pPr>
            <a:r>
              <a:rPr dirty="0" spc="-15"/>
              <a:t>Page</a:t>
            </a:r>
            <a:r>
              <a:rPr dirty="0" spc="-70"/>
              <a:t> </a:t>
            </a:r>
            <a:fld id="{81D60167-4931-47E6-BA6A-407CBD079E47}" type="slidenum">
              <a:rPr dirty="0"/>
              <a:t>10</a:t>
            </a:fld>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
        <p:nvSpPr>
          <p:cNvPr id="4" name="object 4"/>
          <p:cNvSpPr txBox="1"/>
          <p:nvPr/>
        </p:nvSpPr>
        <p:spPr>
          <a:xfrm>
            <a:off x="570991" y="1339595"/>
            <a:ext cx="8342630" cy="4445000"/>
          </a:xfrm>
          <a:prstGeom prst="rect">
            <a:avLst/>
          </a:prstGeom>
        </p:spPr>
        <p:txBody>
          <a:bodyPr wrap="square" lIns="0" tIns="12065" rIns="0" bIns="0" rtlCol="0" vert="horz">
            <a:spAutoFit/>
          </a:bodyPr>
          <a:lstStyle/>
          <a:p>
            <a:pPr marL="12700">
              <a:lnSpc>
                <a:spcPct val="100000"/>
              </a:lnSpc>
              <a:spcBef>
                <a:spcPts val="95"/>
              </a:spcBef>
            </a:pPr>
            <a:r>
              <a:rPr dirty="0" sz="2000" spc="-5">
                <a:latin typeface="Microsoft YaHei"/>
                <a:cs typeface="Microsoft YaHei"/>
              </a:rPr>
              <a:t>敏捷是一种方法论，而敏捷方法是把这些理论落地的具体实</a:t>
            </a:r>
            <a:r>
              <a:rPr dirty="0" sz="2000">
                <a:latin typeface="Microsoft YaHei"/>
                <a:cs typeface="Microsoft YaHei"/>
              </a:rPr>
              <a:t>践</a:t>
            </a:r>
            <a:r>
              <a:rPr dirty="0" sz="2000" spc="-5">
                <a:latin typeface="Microsoft YaHei"/>
                <a:cs typeface="Microsoft YaHei"/>
              </a:rPr>
              <a:t>。</a:t>
            </a:r>
            <a:endParaRPr sz="2000">
              <a:latin typeface="Microsoft YaHei"/>
              <a:cs typeface="Microsoft YaHei"/>
            </a:endParaRPr>
          </a:p>
          <a:p>
            <a:pPr>
              <a:lnSpc>
                <a:spcPct val="100000"/>
              </a:lnSpc>
            </a:pPr>
            <a:endParaRPr sz="2600">
              <a:latin typeface="Times New Roman"/>
              <a:cs typeface="Times New Roman"/>
            </a:endParaRPr>
          </a:p>
          <a:p>
            <a:pPr marL="12700">
              <a:lnSpc>
                <a:spcPct val="100000"/>
              </a:lnSpc>
              <a:spcBef>
                <a:spcPts val="1810"/>
              </a:spcBef>
            </a:pPr>
            <a:r>
              <a:rPr dirty="0" sz="2000" spc="-5">
                <a:latin typeface="SimSun"/>
                <a:cs typeface="SimSun"/>
              </a:rPr>
              <a:t>敏捷开发的七种主流方法</a:t>
            </a:r>
            <a:r>
              <a:rPr dirty="0" sz="2000" spc="-5">
                <a:latin typeface="Microsoft YaHei"/>
                <a:cs typeface="Microsoft YaHei"/>
              </a:rPr>
              <a:t>：</a:t>
            </a:r>
            <a:endParaRPr sz="2000">
              <a:latin typeface="Microsoft YaHei"/>
              <a:cs typeface="Microsoft YaHei"/>
            </a:endParaRPr>
          </a:p>
          <a:p>
            <a:pPr marL="312420" indent="-299720">
              <a:lnSpc>
                <a:spcPct val="100000"/>
              </a:lnSpc>
              <a:spcBef>
                <a:spcPts val="1200"/>
              </a:spcBef>
              <a:buClr>
                <a:srgbClr val="777777"/>
              </a:buClr>
              <a:buSzPct val="60000"/>
              <a:buFont typeface="Wingdings"/>
              <a:buChar char=""/>
              <a:tabLst>
                <a:tab pos="312420" algn="l"/>
                <a:tab pos="313055" algn="l"/>
              </a:tabLst>
            </a:pPr>
            <a:r>
              <a:rPr dirty="0" sz="2000" spc="-5">
                <a:latin typeface="Arial"/>
                <a:cs typeface="Arial"/>
              </a:rPr>
              <a:t>XP</a:t>
            </a:r>
            <a:r>
              <a:rPr dirty="0" sz="2000" spc="-5">
                <a:latin typeface="SimSun"/>
                <a:cs typeface="SimSun"/>
              </a:rPr>
              <a:t>（</a:t>
            </a:r>
            <a:r>
              <a:rPr dirty="0" sz="2000" spc="-405">
                <a:latin typeface="SimSun"/>
                <a:cs typeface="SimSun"/>
              </a:rPr>
              <a:t> </a:t>
            </a:r>
            <a:r>
              <a:rPr dirty="0" sz="2000" spc="-5">
                <a:latin typeface="Arial"/>
                <a:cs typeface="Arial"/>
              </a:rPr>
              <a:t>Extreme</a:t>
            </a:r>
            <a:r>
              <a:rPr dirty="0" sz="2000" spc="-15">
                <a:latin typeface="Arial"/>
                <a:cs typeface="Arial"/>
              </a:rPr>
              <a:t> </a:t>
            </a:r>
            <a:r>
              <a:rPr dirty="0" sz="2000" spc="-5">
                <a:latin typeface="Arial"/>
                <a:cs typeface="Arial"/>
              </a:rPr>
              <a:t>Programming</a:t>
            </a:r>
            <a:r>
              <a:rPr dirty="0" sz="2000" spc="-5">
                <a:latin typeface="SimSun"/>
                <a:cs typeface="SimSun"/>
              </a:rPr>
              <a:t>极限编程）</a:t>
            </a:r>
            <a:endParaRPr sz="2000">
              <a:latin typeface="SimSun"/>
              <a:cs typeface="SimSun"/>
            </a:endParaRPr>
          </a:p>
          <a:p>
            <a:pPr marL="312420" indent="-299720">
              <a:lnSpc>
                <a:spcPct val="100000"/>
              </a:lnSpc>
              <a:spcBef>
                <a:spcPts val="1200"/>
              </a:spcBef>
              <a:buClr>
                <a:srgbClr val="777777"/>
              </a:buClr>
              <a:buSzPct val="60000"/>
              <a:buFont typeface="Wingdings"/>
              <a:buChar char=""/>
              <a:tabLst>
                <a:tab pos="312420" algn="l"/>
                <a:tab pos="313055" algn="l"/>
              </a:tabLst>
            </a:pPr>
            <a:r>
              <a:rPr dirty="0" sz="2000" spc="-5">
                <a:latin typeface="Arial"/>
                <a:cs typeface="Arial"/>
              </a:rPr>
              <a:t>SCRUM</a:t>
            </a:r>
            <a:endParaRPr sz="2000">
              <a:latin typeface="Arial"/>
              <a:cs typeface="Arial"/>
            </a:endParaRPr>
          </a:p>
          <a:p>
            <a:pPr marL="312420" indent="-299720">
              <a:lnSpc>
                <a:spcPct val="100000"/>
              </a:lnSpc>
              <a:spcBef>
                <a:spcPts val="1205"/>
              </a:spcBef>
              <a:buClr>
                <a:srgbClr val="777777"/>
              </a:buClr>
              <a:buSzPct val="60000"/>
              <a:buFont typeface="Wingdings"/>
              <a:buChar char=""/>
              <a:tabLst>
                <a:tab pos="312420" algn="l"/>
                <a:tab pos="313055" algn="l"/>
              </a:tabLst>
            </a:pPr>
            <a:r>
              <a:rPr dirty="0" sz="2000" spc="-5">
                <a:latin typeface="Arial"/>
                <a:cs typeface="Arial"/>
              </a:rPr>
              <a:t>Crystal</a:t>
            </a:r>
            <a:r>
              <a:rPr dirty="0" sz="2000" spc="-10">
                <a:latin typeface="Arial"/>
                <a:cs typeface="Arial"/>
              </a:rPr>
              <a:t> </a:t>
            </a:r>
            <a:r>
              <a:rPr dirty="0" sz="2000" spc="-5">
                <a:latin typeface="Arial"/>
                <a:cs typeface="Arial"/>
              </a:rPr>
              <a:t>Methods</a:t>
            </a:r>
            <a:r>
              <a:rPr dirty="0" sz="2000" spc="-5">
                <a:latin typeface="SimSun"/>
                <a:cs typeface="SimSun"/>
              </a:rPr>
              <a:t>（水晶方法族）</a:t>
            </a:r>
            <a:endParaRPr sz="2000">
              <a:latin typeface="SimSun"/>
              <a:cs typeface="SimSun"/>
            </a:endParaRPr>
          </a:p>
          <a:p>
            <a:pPr marL="312420" indent="-299720">
              <a:lnSpc>
                <a:spcPct val="100000"/>
              </a:lnSpc>
              <a:spcBef>
                <a:spcPts val="1200"/>
              </a:spcBef>
              <a:buClr>
                <a:srgbClr val="777777"/>
              </a:buClr>
              <a:buSzPct val="60000"/>
              <a:buFont typeface="Wingdings"/>
              <a:buChar char=""/>
              <a:tabLst>
                <a:tab pos="312420" algn="l"/>
                <a:tab pos="313055" algn="l"/>
              </a:tabLst>
            </a:pPr>
            <a:r>
              <a:rPr dirty="0" sz="2000" spc="-5">
                <a:latin typeface="Arial"/>
                <a:cs typeface="Arial"/>
              </a:rPr>
              <a:t>FDD</a:t>
            </a:r>
            <a:r>
              <a:rPr dirty="0" sz="2000" spc="10">
                <a:latin typeface="Arial"/>
                <a:cs typeface="Arial"/>
              </a:rPr>
              <a:t> </a:t>
            </a:r>
            <a:r>
              <a:rPr dirty="0" sz="2000" spc="-5">
                <a:latin typeface="SimSun"/>
                <a:cs typeface="SimSun"/>
              </a:rPr>
              <a:t>（</a:t>
            </a:r>
            <a:r>
              <a:rPr dirty="0" sz="2000" spc="-5">
                <a:latin typeface="Arial"/>
                <a:cs typeface="Arial"/>
              </a:rPr>
              <a:t>Feature-Driven</a:t>
            </a:r>
            <a:r>
              <a:rPr dirty="0" sz="2000" spc="5">
                <a:latin typeface="Arial"/>
                <a:cs typeface="Arial"/>
              </a:rPr>
              <a:t> </a:t>
            </a:r>
            <a:r>
              <a:rPr dirty="0" sz="2000" spc="-5">
                <a:latin typeface="Arial"/>
                <a:cs typeface="Arial"/>
              </a:rPr>
              <a:t>Development</a:t>
            </a:r>
            <a:r>
              <a:rPr dirty="0" sz="2000" spc="-5">
                <a:latin typeface="SimSun"/>
                <a:cs typeface="SimSun"/>
              </a:rPr>
              <a:t>，特性驱动开发）</a:t>
            </a:r>
            <a:endParaRPr sz="2000">
              <a:latin typeface="SimSun"/>
              <a:cs typeface="SimSun"/>
            </a:endParaRPr>
          </a:p>
          <a:p>
            <a:pPr marL="312420" indent="-299720">
              <a:lnSpc>
                <a:spcPct val="100000"/>
              </a:lnSpc>
              <a:spcBef>
                <a:spcPts val="1200"/>
              </a:spcBef>
              <a:buClr>
                <a:srgbClr val="777777"/>
              </a:buClr>
              <a:buSzPct val="60000"/>
              <a:buFont typeface="Wingdings"/>
              <a:buChar char=""/>
              <a:tabLst>
                <a:tab pos="312420" algn="l"/>
                <a:tab pos="313055" algn="l"/>
              </a:tabLst>
            </a:pPr>
            <a:r>
              <a:rPr dirty="0" sz="2000" spc="-5">
                <a:latin typeface="Arial"/>
                <a:cs typeface="Arial"/>
              </a:rPr>
              <a:t>ASD</a:t>
            </a:r>
            <a:r>
              <a:rPr dirty="0" sz="2000" spc="-5">
                <a:latin typeface="SimSun"/>
                <a:cs typeface="SimSun"/>
              </a:rPr>
              <a:t>（</a:t>
            </a:r>
            <a:r>
              <a:rPr dirty="0" sz="2000" spc="-5">
                <a:latin typeface="Arial"/>
                <a:cs typeface="Arial"/>
              </a:rPr>
              <a:t>Adaptive</a:t>
            </a:r>
            <a:r>
              <a:rPr dirty="0" sz="2000" spc="10">
                <a:latin typeface="Arial"/>
                <a:cs typeface="Arial"/>
              </a:rPr>
              <a:t> </a:t>
            </a:r>
            <a:r>
              <a:rPr dirty="0" sz="2000" spc="-5">
                <a:latin typeface="Arial"/>
                <a:cs typeface="Arial"/>
              </a:rPr>
              <a:t>Software Development</a:t>
            </a:r>
            <a:r>
              <a:rPr dirty="0" sz="2000" spc="-5">
                <a:latin typeface="SimSun"/>
                <a:cs typeface="SimSun"/>
              </a:rPr>
              <a:t>，自适应软件开发）</a:t>
            </a:r>
            <a:endParaRPr sz="2000">
              <a:latin typeface="SimSun"/>
              <a:cs typeface="SimSun"/>
            </a:endParaRPr>
          </a:p>
          <a:p>
            <a:pPr marL="312420" indent="-299720">
              <a:lnSpc>
                <a:spcPct val="100000"/>
              </a:lnSpc>
              <a:spcBef>
                <a:spcPts val="1200"/>
              </a:spcBef>
              <a:buClr>
                <a:srgbClr val="777777"/>
              </a:buClr>
              <a:buSzPct val="60000"/>
              <a:buFont typeface="Wingdings"/>
              <a:buChar char=""/>
              <a:tabLst>
                <a:tab pos="312420" algn="l"/>
                <a:tab pos="313055" algn="l"/>
              </a:tabLst>
            </a:pPr>
            <a:r>
              <a:rPr dirty="0" sz="2000" spc="-5">
                <a:latin typeface="Arial"/>
                <a:cs typeface="Arial"/>
              </a:rPr>
              <a:t>DSDM</a:t>
            </a:r>
            <a:r>
              <a:rPr dirty="0" sz="2000" spc="-5">
                <a:latin typeface="SimSun"/>
                <a:cs typeface="SimSun"/>
              </a:rPr>
              <a:t>（</a:t>
            </a:r>
            <a:r>
              <a:rPr dirty="0" sz="2000" spc="-375">
                <a:latin typeface="SimSun"/>
                <a:cs typeface="SimSun"/>
              </a:rPr>
              <a:t> </a:t>
            </a:r>
            <a:r>
              <a:rPr dirty="0" sz="2000" spc="-5">
                <a:latin typeface="Arial"/>
                <a:cs typeface="Arial"/>
              </a:rPr>
              <a:t>Dynamic</a:t>
            </a:r>
            <a:r>
              <a:rPr dirty="0" sz="2000" spc="5">
                <a:latin typeface="Arial"/>
                <a:cs typeface="Arial"/>
              </a:rPr>
              <a:t> </a:t>
            </a:r>
            <a:r>
              <a:rPr dirty="0" sz="2000" spc="-5">
                <a:latin typeface="Arial"/>
                <a:cs typeface="Arial"/>
              </a:rPr>
              <a:t>Systems</a:t>
            </a:r>
            <a:r>
              <a:rPr dirty="0" sz="2000" spc="-10">
                <a:latin typeface="Arial"/>
                <a:cs typeface="Arial"/>
              </a:rPr>
              <a:t> </a:t>
            </a:r>
            <a:r>
              <a:rPr dirty="0" sz="2000" spc="-5">
                <a:latin typeface="Arial"/>
                <a:cs typeface="Arial"/>
              </a:rPr>
              <a:t>Development</a:t>
            </a:r>
            <a:r>
              <a:rPr dirty="0" sz="2000" spc="25">
                <a:latin typeface="Arial"/>
                <a:cs typeface="Arial"/>
              </a:rPr>
              <a:t> </a:t>
            </a:r>
            <a:r>
              <a:rPr dirty="0" sz="2000" spc="-5">
                <a:latin typeface="Arial"/>
                <a:cs typeface="Arial"/>
              </a:rPr>
              <a:t>Method,</a:t>
            </a:r>
            <a:r>
              <a:rPr dirty="0" sz="2000" spc="-10">
                <a:latin typeface="Arial"/>
                <a:cs typeface="Arial"/>
              </a:rPr>
              <a:t> </a:t>
            </a:r>
            <a:r>
              <a:rPr dirty="0" sz="2000" spc="-5">
                <a:latin typeface="SimSun"/>
                <a:cs typeface="SimSun"/>
              </a:rPr>
              <a:t>动态系统开发方法）</a:t>
            </a:r>
            <a:endParaRPr sz="2000">
              <a:latin typeface="SimSun"/>
              <a:cs typeface="SimSun"/>
            </a:endParaRPr>
          </a:p>
          <a:p>
            <a:pPr marL="312420" indent="-299720">
              <a:lnSpc>
                <a:spcPct val="100000"/>
              </a:lnSpc>
              <a:spcBef>
                <a:spcPts val="1200"/>
              </a:spcBef>
              <a:buClr>
                <a:srgbClr val="777777"/>
              </a:buClr>
              <a:buSzPct val="60000"/>
              <a:buFont typeface="Wingdings"/>
              <a:buChar char=""/>
              <a:tabLst>
                <a:tab pos="312420" algn="l"/>
                <a:tab pos="313055" algn="l"/>
              </a:tabLst>
            </a:pPr>
            <a:r>
              <a:rPr dirty="0" sz="2000" spc="-5">
                <a:latin typeface="SimSun"/>
                <a:cs typeface="SimSun"/>
              </a:rPr>
              <a:t>轻量型</a:t>
            </a:r>
            <a:r>
              <a:rPr dirty="0" sz="2000" spc="-10">
                <a:latin typeface="Arial"/>
                <a:cs typeface="Arial"/>
              </a:rPr>
              <a:t>RUP</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712469" y="393192"/>
            <a:ext cx="2191385"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rPr>
              <a:t>Scrum</a:t>
            </a:r>
            <a:r>
              <a:rPr dirty="0" sz="3400">
                <a:solidFill>
                  <a:srgbClr val="990000"/>
                </a:solidFill>
              </a:rPr>
              <a:t>简介</a:t>
            </a:r>
            <a:endParaRPr sz="3400"/>
          </a:p>
        </p:txBody>
      </p:sp>
      <p:sp>
        <p:nvSpPr>
          <p:cNvPr id="4" name="object 4"/>
          <p:cNvSpPr txBox="1"/>
          <p:nvPr/>
        </p:nvSpPr>
        <p:spPr>
          <a:xfrm>
            <a:off x="712469" y="1100124"/>
            <a:ext cx="5909945" cy="4464050"/>
          </a:xfrm>
          <a:prstGeom prst="rect">
            <a:avLst/>
          </a:prstGeom>
        </p:spPr>
        <p:txBody>
          <a:bodyPr wrap="square" lIns="0" tIns="109855" rIns="0" bIns="0" rtlCol="0" vert="horz">
            <a:spAutoFit/>
          </a:bodyPr>
          <a:lstStyle/>
          <a:p>
            <a:pPr marL="312420" indent="-299720">
              <a:lnSpc>
                <a:spcPct val="100000"/>
              </a:lnSpc>
              <a:spcBef>
                <a:spcPts val="865"/>
              </a:spcBef>
              <a:buClr>
                <a:srgbClr val="777777"/>
              </a:buClr>
              <a:buSzPct val="59375"/>
              <a:buFont typeface="Wingdings"/>
              <a:buChar char=""/>
              <a:tabLst>
                <a:tab pos="312420" algn="l"/>
                <a:tab pos="313055" algn="l"/>
              </a:tabLst>
            </a:pPr>
            <a:r>
              <a:rPr dirty="0" sz="1600">
                <a:latin typeface="Arial"/>
                <a:cs typeface="Arial"/>
              </a:rPr>
              <a:t>Scrum</a:t>
            </a:r>
            <a:r>
              <a:rPr dirty="0" sz="1600" spc="-15">
                <a:latin typeface="Arial"/>
                <a:cs typeface="Arial"/>
              </a:rPr>
              <a:t> </a:t>
            </a:r>
            <a:r>
              <a:rPr dirty="0" sz="1600">
                <a:latin typeface="SimSun"/>
                <a:cs typeface="SimSun"/>
              </a:rPr>
              <a:t>是一个用于开发和维持</a:t>
            </a:r>
            <a:r>
              <a:rPr dirty="0" sz="1600" spc="-10">
                <a:latin typeface="SimSun"/>
                <a:cs typeface="SimSun"/>
              </a:rPr>
              <a:t>复</a:t>
            </a:r>
            <a:r>
              <a:rPr dirty="0" sz="1600">
                <a:latin typeface="SimSun"/>
                <a:cs typeface="SimSun"/>
              </a:rPr>
              <a:t>杂产</a:t>
            </a:r>
            <a:r>
              <a:rPr dirty="0" sz="1600" spc="-10">
                <a:latin typeface="SimSun"/>
                <a:cs typeface="SimSun"/>
              </a:rPr>
              <a:t>品</a:t>
            </a:r>
            <a:r>
              <a:rPr dirty="0" sz="1600">
                <a:latin typeface="SimSun"/>
                <a:cs typeface="SimSun"/>
              </a:rPr>
              <a:t>的框架</a:t>
            </a:r>
            <a:r>
              <a:rPr dirty="0" sz="1600" spc="-375">
                <a:latin typeface="SimSun"/>
                <a:cs typeface="SimSun"/>
              </a:rPr>
              <a:t> </a:t>
            </a:r>
            <a:r>
              <a:rPr dirty="0" sz="1600">
                <a:latin typeface="SimSun"/>
                <a:cs typeface="SimSun"/>
              </a:rPr>
              <a:t>，是一个</a:t>
            </a:r>
            <a:r>
              <a:rPr dirty="0" sz="1600" b="1">
                <a:latin typeface="Microsoft JhengHei"/>
                <a:cs typeface="Microsoft JhengHei"/>
              </a:rPr>
              <a:t>增量的</a:t>
            </a:r>
            <a:endParaRPr sz="1600">
              <a:latin typeface="Microsoft JhengHei"/>
              <a:cs typeface="Microsoft JhengHei"/>
            </a:endParaRPr>
          </a:p>
          <a:p>
            <a:pPr marL="312420">
              <a:lnSpc>
                <a:spcPct val="100000"/>
              </a:lnSpc>
              <a:spcBef>
                <a:spcPts val="770"/>
              </a:spcBef>
            </a:pPr>
            <a:r>
              <a:rPr dirty="0" sz="1600" b="1">
                <a:latin typeface="Microsoft JhengHei"/>
                <a:cs typeface="Microsoft JhengHei"/>
              </a:rPr>
              <a:t>、迭代的</a:t>
            </a:r>
            <a:r>
              <a:rPr dirty="0" sz="1600">
                <a:latin typeface="SimSun"/>
                <a:cs typeface="SimSun"/>
              </a:rPr>
              <a:t>开发过程。在这个框架中，整个开发过程由</a:t>
            </a:r>
            <a:r>
              <a:rPr dirty="0" sz="1600" spc="-10">
                <a:latin typeface="SimSun"/>
                <a:cs typeface="SimSun"/>
              </a:rPr>
              <a:t>若</a:t>
            </a:r>
            <a:r>
              <a:rPr dirty="0" sz="1600">
                <a:latin typeface="SimSun"/>
                <a:cs typeface="SimSun"/>
              </a:rPr>
              <a:t>干个短</a:t>
            </a:r>
            <a:endParaRPr sz="1600">
              <a:latin typeface="SimSun"/>
              <a:cs typeface="SimSun"/>
            </a:endParaRPr>
          </a:p>
          <a:p>
            <a:pPr marL="312420">
              <a:lnSpc>
                <a:spcPct val="100000"/>
              </a:lnSpc>
              <a:spcBef>
                <a:spcPts val="765"/>
              </a:spcBef>
            </a:pPr>
            <a:r>
              <a:rPr dirty="0" sz="1600" spc="-5">
                <a:latin typeface="SimSun"/>
                <a:cs typeface="SimSun"/>
              </a:rPr>
              <a:t>的迭代周期组成，一个</a:t>
            </a:r>
            <a:r>
              <a:rPr dirty="0" sz="1600" spc="-10">
                <a:latin typeface="SimSun"/>
                <a:cs typeface="SimSun"/>
              </a:rPr>
              <a:t>短</a:t>
            </a:r>
            <a:r>
              <a:rPr dirty="0" sz="1600" spc="-5">
                <a:latin typeface="SimSun"/>
                <a:cs typeface="SimSun"/>
              </a:rPr>
              <a:t>的迭</a:t>
            </a:r>
            <a:r>
              <a:rPr dirty="0" sz="1600" spc="-10">
                <a:latin typeface="SimSun"/>
                <a:cs typeface="SimSun"/>
              </a:rPr>
              <a:t>代</a:t>
            </a:r>
            <a:r>
              <a:rPr dirty="0" sz="1600" spc="-5">
                <a:latin typeface="SimSun"/>
                <a:cs typeface="SimSun"/>
              </a:rPr>
              <a:t>周期</a:t>
            </a:r>
            <a:r>
              <a:rPr dirty="0" sz="1600" spc="-10">
                <a:latin typeface="SimSun"/>
                <a:cs typeface="SimSun"/>
              </a:rPr>
              <a:t>称</a:t>
            </a:r>
            <a:r>
              <a:rPr dirty="0" sz="1600" spc="-5">
                <a:latin typeface="SimSun"/>
                <a:cs typeface="SimSun"/>
              </a:rPr>
              <a:t>为一个</a:t>
            </a:r>
            <a:r>
              <a:rPr dirty="0" sz="1600" spc="-5" b="1">
                <a:latin typeface="Arial"/>
                <a:cs typeface="Arial"/>
              </a:rPr>
              <a:t>Sprint</a:t>
            </a:r>
            <a:r>
              <a:rPr dirty="0" sz="1600" spc="-5">
                <a:latin typeface="SimSun"/>
                <a:cs typeface="SimSun"/>
              </a:rPr>
              <a:t>，每个</a:t>
            </a:r>
            <a:endParaRPr sz="1600">
              <a:latin typeface="SimSun"/>
              <a:cs typeface="SimSun"/>
            </a:endParaRPr>
          </a:p>
          <a:p>
            <a:pPr marL="312420">
              <a:lnSpc>
                <a:spcPct val="100000"/>
              </a:lnSpc>
              <a:spcBef>
                <a:spcPts val="770"/>
              </a:spcBef>
            </a:pPr>
            <a:r>
              <a:rPr dirty="0" sz="1600" spc="-5">
                <a:latin typeface="Arial"/>
                <a:cs typeface="Arial"/>
              </a:rPr>
              <a:t>Sprint</a:t>
            </a:r>
            <a:r>
              <a:rPr dirty="0" sz="1600">
                <a:latin typeface="SimSun"/>
                <a:cs typeface="SimSun"/>
              </a:rPr>
              <a:t>的建议长度是</a:t>
            </a:r>
            <a:r>
              <a:rPr dirty="0" sz="1600" spc="-5" b="1">
                <a:latin typeface="Arial"/>
                <a:cs typeface="Arial"/>
              </a:rPr>
              <a:t>2</a:t>
            </a:r>
            <a:r>
              <a:rPr dirty="0" sz="1600" b="1">
                <a:latin typeface="Microsoft JhengHei"/>
                <a:cs typeface="Microsoft JhengHei"/>
              </a:rPr>
              <a:t>到</a:t>
            </a:r>
            <a:r>
              <a:rPr dirty="0" sz="1600" spc="-5" b="1">
                <a:latin typeface="Arial"/>
                <a:cs typeface="Arial"/>
              </a:rPr>
              <a:t>4</a:t>
            </a:r>
            <a:r>
              <a:rPr dirty="0" sz="1600" b="1">
                <a:latin typeface="Microsoft JhengHei"/>
                <a:cs typeface="Microsoft JhengHei"/>
              </a:rPr>
              <a:t>周</a:t>
            </a:r>
            <a:r>
              <a:rPr dirty="0" sz="1600">
                <a:latin typeface="Arial"/>
                <a:cs typeface="Arial"/>
              </a:rPr>
              <a:t>(</a:t>
            </a:r>
            <a:r>
              <a:rPr dirty="0" sz="1600">
                <a:latin typeface="SimSun"/>
                <a:cs typeface="SimSun"/>
              </a:rPr>
              <a:t>互联网产品研发可以</a:t>
            </a:r>
            <a:r>
              <a:rPr dirty="0" sz="1600" spc="-10">
                <a:latin typeface="SimSun"/>
                <a:cs typeface="SimSun"/>
              </a:rPr>
              <a:t>使</a:t>
            </a:r>
            <a:r>
              <a:rPr dirty="0" sz="1600">
                <a:latin typeface="SimSun"/>
                <a:cs typeface="SimSun"/>
              </a:rPr>
              <a:t>用</a:t>
            </a:r>
            <a:r>
              <a:rPr dirty="0" sz="1600" spc="-5">
                <a:latin typeface="Arial"/>
                <a:cs typeface="Arial"/>
              </a:rPr>
              <a:t>1</a:t>
            </a:r>
            <a:r>
              <a:rPr dirty="0" sz="1600">
                <a:latin typeface="SimSun"/>
                <a:cs typeface="SimSun"/>
              </a:rPr>
              <a:t>周的</a:t>
            </a:r>
            <a:endParaRPr sz="1600">
              <a:latin typeface="SimSun"/>
              <a:cs typeface="SimSun"/>
            </a:endParaRPr>
          </a:p>
          <a:p>
            <a:pPr marL="312420" marR="11430">
              <a:lnSpc>
                <a:spcPct val="140000"/>
              </a:lnSpc>
            </a:pPr>
            <a:r>
              <a:rPr dirty="0" sz="1600" spc="-5">
                <a:latin typeface="Arial"/>
                <a:cs typeface="Arial"/>
              </a:rPr>
              <a:t>Sprint)</a:t>
            </a:r>
            <a:r>
              <a:rPr dirty="0" sz="1600">
                <a:latin typeface="SimSun"/>
                <a:cs typeface="SimSun"/>
              </a:rPr>
              <a:t>。在</a:t>
            </a:r>
            <a:r>
              <a:rPr dirty="0" sz="1600">
                <a:latin typeface="Arial"/>
                <a:cs typeface="Arial"/>
              </a:rPr>
              <a:t>Scrum</a:t>
            </a:r>
            <a:r>
              <a:rPr dirty="0" sz="1600">
                <a:latin typeface="SimSun"/>
                <a:cs typeface="SimSun"/>
              </a:rPr>
              <a:t>中，使用产品</a:t>
            </a:r>
            <a:r>
              <a:rPr dirty="0" sz="1600" spc="-5">
                <a:latin typeface="Arial"/>
                <a:cs typeface="Arial"/>
              </a:rPr>
              <a:t>Backlog</a:t>
            </a:r>
            <a:r>
              <a:rPr dirty="0" sz="1600">
                <a:latin typeface="SimSun"/>
                <a:cs typeface="SimSun"/>
              </a:rPr>
              <a:t>来管</a:t>
            </a:r>
            <a:r>
              <a:rPr dirty="0" sz="1600" spc="-10">
                <a:latin typeface="SimSun"/>
                <a:cs typeface="SimSun"/>
              </a:rPr>
              <a:t>理</a:t>
            </a:r>
            <a:r>
              <a:rPr dirty="0" sz="1600">
                <a:latin typeface="SimSun"/>
                <a:cs typeface="SimSun"/>
              </a:rPr>
              <a:t>产品</a:t>
            </a:r>
            <a:r>
              <a:rPr dirty="0" sz="1600" spc="-10">
                <a:latin typeface="SimSun"/>
                <a:cs typeface="SimSun"/>
              </a:rPr>
              <a:t>的</a:t>
            </a:r>
            <a:r>
              <a:rPr dirty="0" sz="1600">
                <a:latin typeface="SimSun"/>
                <a:cs typeface="SimSun"/>
              </a:rPr>
              <a:t>需求</a:t>
            </a:r>
            <a:r>
              <a:rPr dirty="0" sz="1600" spc="-10">
                <a:latin typeface="SimSun"/>
                <a:cs typeface="SimSun"/>
              </a:rPr>
              <a:t>，</a:t>
            </a:r>
            <a:r>
              <a:rPr dirty="0" sz="1600">
                <a:latin typeface="SimSun"/>
                <a:cs typeface="SimSun"/>
              </a:rPr>
              <a:t>产 品</a:t>
            </a:r>
            <a:r>
              <a:rPr dirty="0" sz="1600" spc="-5">
                <a:latin typeface="Arial"/>
                <a:cs typeface="Arial"/>
              </a:rPr>
              <a:t>backlog</a:t>
            </a:r>
            <a:r>
              <a:rPr dirty="0" sz="1600">
                <a:latin typeface="SimSun"/>
                <a:cs typeface="SimSun"/>
              </a:rPr>
              <a:t>是一</a:t>
            </a:r>
            <a:r>
              <a:rPr dirty="0" sz="1600" spc="-10">
                <a:latin typeface="SimSun"/>
                <a:cs typeface="SimSun"/>
              </a:rPr>
              <a:t>个</a:t>
            </a:r>
            <a:r>
              <a:rPr dirty="0" sz="1600">
                <a:latin typeface="SimSun"/>
                <a:cs typeface="SimSun"/>
              </a:rPr>
              <a:t>按照</a:t>
            </a:r>
            <a:r>
              <a:rPr dirty="0" sz="1600" spc="-10">
                <a:latin typeface="SimSun"/>
                <a:cs typeface="SimSun"/>
              </a:rPr>
              <a:t>商</a:t>
            </a:r>
            <a:r>
              <a:rPr dirty="0" sz="1600">
                <a:latin typeface="SimSun"/>
                <a:cs typeface="SimSun"/>
              </a:rPr>
              <a:t>业价</a:t>
            </a:r>
            <a:r>
              <a:rPr dirty="0" sz="1600" spc="-10">
                <a:latin typeface="SimSun"/>
                <a:cs typeface="SimSun"/>
              </a:rPr>
              <a:t>值</a:t>
            </a:r>
            <a:r>
              <a:rPr dirty="0" sz="1600">
                <a:latin typeface="SimSun"/>
                <a:cs typeface="SimSun"/>
              </a:rPr>
              <a:t>排序</a:t>
            </a:r>
            <a:r>
              <a:rPr dirty="0" sz="1600" spc="-10">
                <a:latin typeface="SimSun"/>
                <a:cs typeface="SimSun"/>
              </a:rPr>
              <a:t>的</a:t>
            </a:r>
            <a:r>
              <a:rPr dirty="0" sz="1600">
                <a:latin typeface="SimSun"/>
                <a:cs typeface="SimSun"/>
              </a:rPr>
              <a:t>需求</a:t>
            </a:r>
            <a:r>
              <a:rPr dirty="0" sz="1600" spc="-10">
                <a:latin typeface="SimSun"/>
                <a:cs typeface="SimSun"/>
              </a:rPr>
              <a:t>列</a:t>
            </a:r>
            <a:r>
              <a:rPr dirty="0" sz="1600">
                <a:latin typeface="SimSun"/>
                <a:cs typeface="SimSun"/>
              </a:rPr>
              <a:t>表，</a:t>
            </a:r>
            <a:r>
              <a:rPr dirty="0" sz="1600" spc="-10">
                <a:latin typeface="SimSun"/>
                <a:cs typeface="SimSun"/>
              </a:rPr>
              <a:t>列</a:t>
            </a:r>
            <a:r>
              <a:rPr dirty="0" sz="1600">
                <a:latin typeface="SimSun"/>
                <a:cs typeface="SimSun"/>
              </a:rPr>
              <a:t>表条</a:t>
            </a:r>
            <a:r>
              <a:rPr dirty="0" sz="1600" spc="-10">
                <a:latin typeface="SimSun"/>
                <a:cs typeface="SimSun"/>
              </a:rPr>
              <a:t>目</a:t>
            </a:r>
            <a:r>
              <a:rPr dirty="0" sz="1600">
                <a:latin typeface="SimSun"/>
                <a:cs typeface="SimSun"/>
              </a:rPr>
              <a:t>的体 现形式通常为用户故事</a:t>
            </a:r>
            <a:r>
              <a:rPr dirty="0" sz="1600" spc="-10">
                <a:latin typeface="SimSun"/>
                <a:cs typeface="SimSun"/>
              </a:rPr>
              <a:t>。</a:t>
            </a:r>
            <a:r>
              <a:rPr dirty="0" sz="1600" spc="-5">
                <a:latin typeface="Arial"/>
                <a:cs typeface="Arial"/>
              </a:rPr>
              <a:t>Scrum</a:t>
            </a:r>
            <a:r>
              <a:rPr dirty="0" sz="1600">
                <a:latin typeface="SimSun"/>
                <a:cs typeface="SimSun"/>
              </a:rPr>
              <a:t>团队总是先</a:t>
            </a:r>
            <a:r>
              <a:rPr dirty="0" sz="1600" spc="-10">
                <a:latin typeface="SimSun"/>
                <a:cs typeface="SimSun"/>
              </a:rPr>
              <a:t>开</a:t>
            </a:r>
            <a:r>
              <a:rPr dirty="0" sz="1600">
                <a:latin typeface="SimSun"/>
                <a:cs typeface="SimSun"/>
              </a:rPr>
              <a:t>发对</a:t>
            </a:r>
            <a:r>
              <a:rPr dirty="0" sz="1600" spc="-10">
                <a:latin typeface="SimSun"/>
                <a:cs typeface="SimSun"/>
              </a:rPr>
              <a:t>客</a:t>
            </a:r>
            <a:r>
              <a:rPr dirty="0" sz="1600">
                <a:latin typeface="SimSun"/>
                <a:cs typeface="SimSun"/>
              </a:rPr>
              <a:t>户具</a:t>
            </a:r>
            <a:r>
              <a:rPr dirty="0" sz="1600" spc="-10">
                <a:latin typeface="SimSun"/>
                <a:cs typeface="SimSun"/>
              </a:rPr>
              <a:t>有</a:t>
            </a:r>
            <a:r>
              <a:rPr dirty="0" sz="1600">
                <a:latin typeface="SimSun"/>
                <a:cs typeface="SimSun"/>
              </a:rPr>
              <a:t>较 高价值的需求。在</a:t>
            </a:r>
            <a:r>
              <a:rPr dirty="0" sz="1600" spc="-5">
                <a:latin typeface="Arial"/>
                <a:cs typeface="Arial"/>
              </a:rPr>
              <a:t>Sprint</a:t>
            </a:r>
            <a:r>
              <a:rPr dirty="0" sz="1600">
                <a:latin typeface="SimSun"/>
                <a:cs typeface="SimSun"/>
              </a:rPr>
              <a:t>中</a:t>
            </a:r>
            <a:r>
              <a:rPr dirty="0" sz="1600" spc="-5">
                <a:latin typeface="SimSun"/>
                <a:cs typeface="SimSun"/>
              </a:rPr>
              <a:t>，</a:t>
            </a:r>
            <a:r>
              <a:rPr dirty="0" sz="1600" spc="-5">
                <a:latin typeface="Arial"/>
                <a:cs typeface="Arial"/>
              </a:rPr>
              <a:t>Scrum</a:t>
            </a:r>
            <a:r>
              <a:rPr dirty="0" sz="1600">
                <a:latin typeface="SimSun"/>
                <a:cs typeface="SimSun"/>
              </a:rPr>
              <a:t>团队从产品</a:t>
            </a:r>
            <a:r>
              <a:rPr dirty="0" sz="1600" spc="-5">
                <a:latin typeface="Arial"/>
                <a:cs typeface="Arial"/>
              </a:rPr>
              <a:t>Backlog</a:t>
            </a:r>
            <a:r>
              <a:rPr dirty="0" sz="1600" spc="-10">
                <a:latin typeface="SimSun"/>
                <a:cs typeface="SimSun"/>
              </a:rPr>
              <a:t>中</a:t>
            </a:r>
            <a:r>
              <a:rPr dirty="0" sz="1600">
                <a:latin typeface="SimSun"/>
                <a:cs typeface="SimSun"/>
              </a:rPr>
              <a:t>挑选 最高优先级的需求进行</a:t>
            </a:r>
            <a:r>
              <a:rPr dirty="0" sz="1600" spc="-10">
                <a:latin typeface="SimSun"/>
                <a:cs typeface="SimSun"/>
              </a:rPr>
              <a:t>开</a:t>
            </a:r>
            <a:r>
              <a:rPr dirty="0" sz="1600">
                <a:latin typeface="SimSun"/>
                <a:cs typeface="SimSun"/>
              </a:rPr>
              <a:t>发。</a:t>
            </a:r>
            <a:r>
              <a:rPr dirty="0" sz="1600" spc="-10">
                <a:latin typeface="SimSun"/>
                <a:cs typeface="SimSun"/>
              </a:rPr>
              <a:t>挑</a:t>
            </a:r>
            <a:r>
              <a:rPr dirty="0" sz="1600">
                <a:latin typeface="SimSun"/>
                <a:cs typeface="SimSun"/>
              </a:rPr>
              <a:t>选的</a:t>
            </a:r>
            <a:r>
              <a:rPr dirty="0" sz="1600" spc="-10">
                <a:latin typeface="SimSun"/>
                <a:cs typeface="SimSun"/>
              </a:rPr>
              <a:t>需</a:t>
            </a:r>
            <a:r>
              <a:rPr dirty="0" sz="1600">
                <a:latin typeface="SimSun"/>
                <a:cs typeface="SimSun"/>
              </a:rPr>
              <a:t>求在</a:t>
            </a:r>
            <a:r>
              <a:rPr dirty="0" sz="1600" spc="-5">
                <a:latin typeface="Arial"/>
                <a:cs typeface="Arial"/>
              </a:rPr>
              <a:t>Sprint</a:t>
            </a:r>
            <a:r>
              <a:rPr dirty="0" sz="1600">
                <a:latin typeface="SimSun"/>
                <a:cs typeface="SimSun"/>
              </a:rPr>
              <a:t>计划会</a:t>
            </a:r>
            <a:r>
              <a:rPr dirty="0" sz="1600" spc="-10">
                <a:latin typeface="SimSun"/>
                <a:cs typeface="SimSun"/>
              </a:rPr>
              <a:t>议</a:t>
            </a:r>
            <a:r>
              <a:rPr dirty="0" sz="1600">
                <a:latin typeface="SimSun"/>
                <a:cs typeface="SimSun"/>
              </a:rPr>
              <a:t>上 经过讨论、分析和估算</a:t>
            </a:r>
            <a:r>
              <a:rPr dirty="0" sz="1600" spc="-10">
                <a:latin typeface="SimSun"/>
                <a:cs typeface="SimSun"/>
              </a:rPr>
              <a:t>得</a:t>
            </a:r>
            <a:r>
              <a:rPr dirty="0" sz="1600">
                <a:latin typeface="SimSun"/>
                <a:cs typeface="SimSun"/>
              </a:rPr>
              <a:t>到相</a:t>
            </a:r>
            <a:r>
              <a:rPr dirty="0" sz="1600" spc="-10">
                <a:latin typeface="SimSun"/>
                <a:cs typeface="SimSun"/>
              </a:rPr>
              <a:t>应</a:t>
            </a:r>
            <a:r>
              <a:rPr dirty="0" sz="1600">
                <a:latin typeface="SimSun"/>
                <a:cs typeface="SimSun"/>
              </a:rPr>
              <a:t>的任</a:t>
            </a:r>
            <a:r>
              <a:rPr dirty="0" sz="1600" spc="-10">
                <a:latin typeface="SimSun"/>
                <a:cs typeface="SimSun"/>
              </a:rPr>
              <a:t>务</a:t>
            </a:r>
            <a:r>
              <a:rPr dirty="0" sz="1600">
                <a:latin typeface="SimSun"/>
                <a:cs typeface="SimSun"/>
              </a:rPr>
              <a:t>列表</a:t>
            </a:r>
            <a:r>
              <a:rPr dirty="0" sz="1600" spc="-10">
                <a:latin typeface="SimSun"/>
                <a:cs typeface="SimSun"/>
              </a:rPr>
              <a:t>，</a:t>
            </a:r>
            <a:r>
              <a:rPr dirty="0" sz="1600">
                <a:latin typeface="SimSun"/>
                <a:cs typeface="SimSun"/>
              </a:rPr>
              <a:t>我们</a:t>
            </a:r>
            <a:r>
              <a:rPr dirty="0" sz="1600" spc="-10">
                <a:latin typeface="SimSun"/>
                <a:cs typeface="SimSun"/>
              </a:rPr>
              <a:t>称</a:t>
            </a:r>
            <a:r>
              <a:rPr dirty="0" sz="1600">
                <a:latin typeface="SimSun"/>
                <a:cs typeface="SimSun"/>
              </a:rPr>
              <a:t>它为 </a:t>
            </a:r>
            <a:r>
              <a:rPr dirty="0" sz="1600" spc="-5">
                <a:latin typeface="Arial"/>
                <a:cs typeface="Arial"/>
              </a:rPr>
              <a:t>Sprint</a:t>
            </a:r>
            <a:r>
              <a:rPr dirty="0" sz="1600" spc="-15">
                <a:latin typeface="Arial"/>
                <a:cs typeface="Arial"/>
              </a:rPr>
              <a:t> </a:t>
            </a:r>
            <a:r>
              <a:rPr dirty="0" sz="1600">
                <a:latin typeface="Arial"/>
                <a:cs typeface="Arial"/>
              </a:rPr>
              <a:t>backlog</a:t>
            </a:r>
            <a:r>
              <a:rPr dirty="0" sz="1600">
                <a:latin typeface="SimSun"/>
                <a:cs typeface="SimSun"/>
              </a:rPr>
              <a:t>。在每</a:t>
            </a:r>
            <a:r>
              <a:rPr dirty="0" sz="1600" spc="-10">
                <a:latin typeface="SimSun"/>
                <a:cs typeface="SimSun"/>
              </a:rPr>
              <a:t>个</a:t>
            </a:r>
            <a:r>
              <a:rPr dirty="0" sz="1600">
                <a:latin typeface="SimSun"/>
                <a:cs typeface="SimSun"/>
              </a:rPr>
              <a:t>迭代</a:t>
            </a:r>
            <a:r>
              <a:rPr dirty="0" sz="1600" spc="-10">
                <a:latin typeface="SimSun"/>
                <a:cs typeface="SimSun"/>
              </a:rPr>
              <a:t>结</a:t>
            </a:r>
            <a:r>
              <a:rPr dirty="0" sz="1600">
                <a:latin typeface="SimSun"/>
                <a:cs typeface="SimSun"/>
              </a:rPr>
              <a:t>束时</a:t>
            </a:r>
            <a:r>
              <a:rPr dirty="0" sz="1600" spc="-5">
                <a:latin typeface="SimSun"/>
                <a:cs typeface="SimSun"/>
              </a:rPr>
              <a:t>，</a:t>
            </a:r>
            <a:r>
              <a:rPr dirty="0" sz="1600" spc="-5">
                <a:latin typeface="Arial"/>
                <a:cs typeface="Arial"/>
              </a:rPr>
              <a:t>Scrum</a:t>
            </a:r>
            <a:r>
              <a:rPr dirty="0" sz="1600">
                <a:latin typeface="SimSun"/>
                <a:cs typeface="SimSun"/>
              </a:rPr>
              <a:t>团队将递</a:t>
            </a:r>
            <a:r>
              <a:rPr dirty="0" sz="1600" spc="-10">
                <a:latin typeface="SimSun"/>
                <a:cs typeface="SimSun"/>
              </a:rPr>
              <a:t>交</a:t>
            </a:r>
            <a:r>
              <a:rPr dirty="0" sz="1600">
                <a:latin typeface="SimSun"/>
                <a:cs typeface="SimSun"/>
              </a:rPr>
              <a:t>潜在可 交付的产品增量。</a:t>
            </a:r>
            <a:r>
              <a:rPr dirty="0" sz="1600" spc="-400">
                <a:latin typeface="SimSun"/>
                <a:cs typeface="SimSun"/>
              </a:rPr>
              <a:t> </a:t>
            </a:r>
            <a:r>
              <a:rPr dirty="0" sz="1600">
                <a:latin typeface="Arial"/>
                <a:cs typeface="Arial"/>
              </a:rPr>
              <a:t>Scrum</a:t>
            </a:r>
            <a:r>
              <a:rPr dirty="0" sz="1600">
                <a:latin typeface="SimSun"/>
                <a:cs typeface="SimSun"/>
              </a:rPr>
              <a:t>起源于软件开发项目，但</a:t>
            </a:r>
            <a:r>
              <a:rPr dirty="0" sz="1600" spc="-10">
                <a:latin typeface="SimSun"/>
                <a:cs typeface="SimSun"/>
              </a:rPr>
              <a:t>它</a:t>
            </a:r>
            <a:r>
              <a:rPr dirty="0" sz="1600">
                <a:latin typeface="SimSun"/>
                <a:cs typeface="SimSun"/>
              </a:rPr>
              <a:t>适用</a:t>
            </a:r>
            <a:r>
              <a:rPr dirty="0" sz="1600" spc="-10">
                <a:latin typeface="SimSun"/>
                <a:cs typeface="SimSun"/>
              </a:rPr>
              <a:t>于</a:t>
            </a:r>
            <a:r>
              <a:rPr dirty="0" sz="1600">
                <a:latin typeface="SimSun"/>
                <a:cs typeface="SimSun"/>
              </a:rPr>
              <a:t>任 何复杂的或是创新性的</a:t>
            </a:r>
            <a:r>
              <a:rPr dirty="0" sz="1600" spc="-10">
                <a:latin typeface="SimSun"/>
                <a:cs typeface="SimSun"/>
              </a:rPr>
              <a:t>项</a:t>
            </a:r>
            <a:r>
              <a:rPr dirty="0" sz="1600">
                <a:latin typeface="SimSun"/>
                <a:cs typeface="SimSun"/>
              </a:rPr>
              <a:t>目。</a:t>
            </a:r>
            <a:endParaRPr sz="1600">
              <a:latin typeface="SimSun"/>
              <a:cs typeface="SimSun"/>
            </a:endParaRPr>
          </a:p>
        </p:txBody>
      </p:sp>
      <p:sp>
        <p:nvSpPr>
          <p:cNvPr id="5" name="object 5"/>
          <p:cNvSpPr/>
          <p:nvPr/>
        </p:nvSpPr>
        <p:spPr>
          <a:xfrm>
            <a:off x="7711440" y="765809"/>
            <a:ext cx="340525" cy="488594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7752588" y="784098"/>
            <a:ext cx="265430" cy="4810760"/>
          </a:xfrm>
          <a:custGeom>
            <a:avLst/>
            <a:gdLst/>
            <a:ahLst/>
            <a:cxnLst/>
            <a:rect l="l" t="t" r="r" b="b"/>
            <a:pathLst>
              <a:path w="265429" h="4810760">
                <a:moveTo>
                  <a:pt x="265176" y="4677918"/>
                </a:moveTo>
                <a:lnTo>
                  <a:pt x="0" y="4677918"/>
                </a:lnTo>
                <a:lnTo>
                  <a:pt x="132588" y="4810506"/>
                </a:lnTo>
                <a:lnTo>
                  <a:pt x="265176" y="4677918"/>
                </a:lnTo>
                <a:close/>
              </a:path>
              <a:path w="265429" h="4810760">
                <a:moveTo>
                  <a:pt x="198882" y="0"/>
                </a:moveTo>
                <a:lnTo>
                  <a:pt x="66294" y="0"/>
                </a:lnTo>
                <a:lnTo>
                  <a:pt x="66294" y="4677918"/>
                </a:lnTo>
                <a:lnTo>
                  <a:pt x="198882" y="4677918"/>
                </a:lnTo>
                <a:lnTo>
                  <a:pt x="198882" y="0"/>
                </a:lnTo>
                <a:close/>
              </a:path>
            </a:pathLst>
          </a:custGeom>
          <a:solidFill>
            <a:srgbClr val="0082AF"/>
          </a:solidFill>
        </p:spPr>
        <p:txBody>
          <a:bodyPr wrap="square" lIns="0" tIns="0" rIns="0" bIns="0" rtlCol="0"/>
          <a:lstStyle/>
          <a:p/>
        </p:txBody>
      </p:sp>
      <p:sp>
        <p:nvSpPr>
          <p:cNvPr id="7" name="object 7"/>
          <p:cNvSpPr/>
          <p:nvPr/>
        </p:nvSpPr>
        <p:spPr>
          <a:xfrm>
            <a:off x="9030461" y="863346"/>
            <a:ext cx="2760726" cy="1538477"/>
          </a:xfrm>
          <a:prstGeom prst="rect">
            <a:avLst/>
          </a:prstGeom>
          <a:blipFill>
            <a:blip r:embed="rId4" cstate="print"/>
            <a:stretch>
              <a:fillRect/>
            </a:stretch>
          </a:blipFill>
        </p:spPr>
        <p:txBody>
          <a:bodyPr wrap="square" lIns="0" tIns="0" rIns="0" bIns="0" rtlCol="0"/>
          <a:lstStyle/>
          <a:p/>
        </p:txBody>
      </p:sp>
      <p:sp>
        <p:nvSpPr>
          <p:cNvPr id="8" name="object 8"/>
          <p:cNvSpPr txBox="1"/>
          <p:nvPr/>
        </p:nvSpPr>
        <p:spPr>
          <a:xfrm>
            <a:off x="9462134" y="1007744"/>
            <a:ext cx="768985" cy="368935"/>
          </a:xfrm>
          <a:prstGeom prst="rect">
            <a:avLst/>
          </a:prstGeom>
          <a:ln w="9905">
            <a:solidFill>
              <a:srgbClr val="00AFEF"/>
            </a:solidFill>
          </a:ln>
        </p:spPr>
        <p:txBody>
          <a:bodyPr wrap="square" lIns="0" tIns="35560" rIns="0" bIns="0" rtlCol="0" vert="horz">
            <a:spAutoFit/>
          </a:bodyPr>
          <a:lstStyle/>
          <a:p>
            <a:pPr marL="155575">
              <a:lnSpc>
                <a:spcPct val="100000"/>
              </a:lnSpc>
              <a:spcBef>
                <a:spcPts val="280"/>
              </a:spcBef>
            </a:pPr>
            <a:r>
              <a:rPr dirty="0" sz="1800">
                <a:latin typeface="SimSun"/>
                <a:cs typeface="SimSun"/>
              </a:rPr>
              <a:t>分析</a:t>
            </a:r>
            <a:endParaRPr sz="1800">
              <a:latin typeface="SimSun"/>
              <a:cs typeface="SimSun"/>
            </a:endParaRPr>
          </a:p>
        </p:txBody>
      </p:sp>
      <p:sp>
        <p:nvSpPr>
          <p:cNvPr id="9" name="object 9"/>
          <p:cNvSpPr txBox="1"/>
          <p:nvPr/>
        </p:nvSpPr>
        <p:spPr>
          <a:xfrm>
            <a:off x="10870310" y="1007744"/>
            <a:ext cx="768350" cy="368935"/>
          </a:xfrm>
          <a:prstGeom prst="rect">
            <a:avLst/>
          </a:prstGeom>
          <a:ln w="9905">
            <a:solidFill>
              <a:srgbClr val="00AFEF"/>
            </a:solidFill>
          </a:ln>
        </p:spPr>
        <p:txBody>
          <a:bodyPr wrap="square" lIns="0" tIns="35560" rIns="0" bIns="0" rtlCol="0" vert="horz">
            <a:spAutoFit/>
          </a:bodyPr>
          <a:lstStyle/>
          <a:p>
            <a:pPr marL="154940">
              <a:lnSpc>
                <a:spcPct val="100000"/>
              </a:lnSpc>
              <a:spcBef>
                <a:spcPts val="280"/>
              </a:spcBef>
            </a:pPr>
            <a:r>
              <a:rPr dirty="0" sz="1800">
                <a:latin typeface="SimSun"/>
                <a:cs typeface="SimSun"/>
              </a:rPr>
              <a:t>设计</a:t>
            </a:r>
            <a:endParaRPr sz="1800">
              <a:latin typeface="SimSun"/>
              <a:cs typeface="SimSun"/>
            </a:endParaRPr>
          </a:p>
        </p:txBody>
      </p:sp>
      <p:sp>
        <p:nvSpPr>
          <p:cNvPr id="10" name="object 10"/>
          <p:cNvSpPr txBox="1"/>
          <p:nvPr/>
        </p:nvSpPr>
        <p:spPr>
          <a:xfrm>
            <a:off x="9462134" y="1862708"/>
            <a:ext cx="768985" cy="369570"/>
          </a:xfrm>
          <a:prstGeom prst="rect">
            <a:avLst/>
          </a:prstGeom>
          <a:ln w="9905">
            <a:solidFill>
              <a:srgbClr val="00AFEF"/>
            </a:solidFill>
          </a:ln>
        </p:spPr>
        <p:txBody>
          <a:bodyPr wrap="square" lIns="0" tIns="35560" rIns="0" bIns="0" rtlCol="0" vert="horz">
            <a:spAutoFit/>
          </a:bodyPr>
          <a:lstStyle/>
          <a:p>
            <a:pPr marL="155575">
              <a:lnSpc>
                <a:spcPct val="100000"/>
              </a:lnSpc>
              <a:spcBef>
                <a:spcPts val="280"/>
              </a:spcBef>
            </a:pPr>
            <a:r>
              <a:rPr dirty="0" sz="1800" spc="-5">
                <a:latin typeface="SimSun"/>
                <a:cs typeface="SimSun"/>
              </a:rPr>
              <a:t>集成</a:t>
            </a:r>
            <a:endParaRPr sz="1800">
              <a:latin typeface="SimSun"/>
              <a:cs typeface="SimSun"/>
            </a:endParaRPr>
          </a:p>
        </p:txBody>
      </p:sp>
      <p:sp>
        <p:nvSpPr>
          <p:cNvPr id="11" name="object 11"/>
          <p:cNvSpPr txBox="1"/>
          <p:nvPr/>
        </p:nvSpPr>
        <p:spPr>
          <a:xfrm>
            <a:off x="10870310" y="1862708"/>
            <a:ext cx="768350" cy="369570"/>
          </a:xfrm>
          <a:prstGeom prst="rect">
            <a:avLst/>
          </a:prstGeom>
          <a:ln w="9905">
            <a:solidFill>
              <a:srgbClr val="00AFEF"/>
            </a:solidFill>
          </a:ln>
        </p:spPr>
        <p:txBody>
          <a:bodyPr wrap="square" lIns="0" tIns="35560" rIns="0" bIns="0" rtlCol="0" vert="horz">
            <a:spAutoFit/>
          </a:bodyPr>
          <a:lstStyle/>
          <a:p>
            <a:pPr marL="154940">
              <a:lnSpc>
                <a:spcPct val="100000"/>
              </a:lnSpc>
              <a:spcBef>
                <a:spcPts val="280"/>
              </a:spcBef>
            </a:pPr>
            <a:r>
              <a:rPr dirty="0" sz="1800" spc="-5">
                <a:latin typeface="SimSun"/>
                <a:cs typeface="SimSun"/>
              </a:rPr>
              <a:t>构建</a:t>
            </a:r>
            <a:endParaRPr sz="1800">
              <a:latin typeface="SimSun"/>
              <a:cs typeface="SimSun"/>
            </a:endParaRPr>
          </a:p>
        </p:txBody>
      </p:sp>
      <p:sp>
        <p:nvSpPr>
          <p:cNvPr id="12" name="object 12"/>
          <p:cNvSpPr txBox="1"/>
          <p:nvPr/>
        </p:nvSpPr>
        <p:spPr>
          <a:xfrm>
            <a:off x="10134981" y="1439036"/>
            <a:ext cx="768985" cy="369570"/>
          </a:xfrm>
          <a:prstGeom prst="rect">
            <a:avLst/>
          </a:prstGeom>
          <a:ln w="9905">
            <a:solidFill>
              <a:srgbClr val="00AFEF"/>
            </a:solidFill>
          </a:ln>
        </p:spPr>
        <p:txBody>
          <a:bodyPr wrap="square" lIns="0" tIns="35560" rIns="0" bIns="0" rtlCol="0" vert="horz">
            <a:spAutoFit/>
          </a:bodyPr>
          <a:lstStyle/>
          <a:p>
            <a:pPr marL="155575">
              <a:lnSpc>
                <a:spcPct val="100000"/>
              </a:lnSpc>
              <a:spcBef>
                <a:spcPts val="280"/>
              </a:spcBef>
            </a:pPr>
            <a:r>
              <a:rPr dirty="0" sz="1800" spc="-5">
                <a:latin typeface="SimSun"/>
                <a:cs typeface="SimSun"/>
              </a:rPr>
              <a:t>测试</a:t>
            </a:r>
            <a:endParaRPr sz="1800">
              <a:latin typeface="SimSun"/>
              <a:cs typeface="SimSun"/>
            </a:endParaRPr>
          </a:p>
        </p:txBody>
      </p:sp>
      <p:sp>
        <p:nvSpPr>
          <p:cNvPr id="13" name="object 13"/>
          <p:cNvSpPr txBox="1"/>
          <p:nvPr/>
        </p:nvSpPr>
        <p:spPr>
          <a:xfrm>
            <a:off x="9078086" y="888111"/>
            <a:ext cx="2672715" cy="1450340"/>
          </a:xfrm>
          <a:prstGeom prst="rect">
            <a:avLst/>
          </a:prstGeom>
          <a:ln w="12953">
            <a:solidFill>
              <a:srgbClr val="0000FF"/>
            </a:solidFill>
          </a:ln>
        </p:spPr>
        <p:txBody>
          <a:bodyPr wrap="square" lIns="0" tIns="0" rIns="0" bIns="0" rtlCol="0" vert="horz">
            <a:spAutoFit/>
          </a:bodyPr>
          <a:lstStyle/>
          <a:p>
            <a:pPr>
              <a:lnSpc>
                <a:spcPct val="100000"/>
              </a:lnSpc>
            </a:pPr>
            <a:endParaRPr sz="1800">
              <a:latin typeface="Times New Roman"/>
              <a:cs typeface="Times New Roman"/>
            </a:endParaRPr>
          </a:p>
          <a:p>
            <a:pPr>
              <a:lnSpc>
                <a:spcPct val="100000"/>
              </a:lnSpc>
              <a:spcBef>
                <a:spcPts val="50"/>
              </a:spcBef>
            </a:pPr>
            <a:endParaRPr sz="1400">
              <a:latin typeface="Times New Roman"/>
              <a:cs typeface="Times New Roman"/>
            </a:endParaRPr>
          </a:p>
          <a:p>
            <a:pPr algn="just" marL="67945" marR="2367280">
              <a:lnSpc>
                <a:spcPts val="1800"/>
              </a:lnSpc>
            </a:pPr>
            <a:r>
              <a:rPr dirty="0" sz="1800">
                <a:latin typeface="SimSun"/>
                <a:cs typeface="SimSun"/>
              </a:rPr>
              <a:t>冲 刺 一</a:t>
            </a:r>
            <a:endParaRPr sz="1800">
              <a:latin typeface="SimSun"/>
              <a:cs typeface="SimSun"/>
            </a:endParaRPr>
          </a:p>
        </p:txBody>
      </p:sp>
      <p:sp>
        <p:nvSpPr>
          <p:cNvPr id="14" name="object 14"/>
          <p:cNvSpPr/>
          <p:nvPr/>
        </p:nvSpPr>
        <p:spPr>
          <a:xfrm>
            <a:off x="7711440" y="1459928"/>
            <a:ext cx="340525" cy="346773"/>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7752588" y="1478280"/>
            <a:ext cx="265430" cy="271780"/>
          </a:xfrm>
          <a:custGeom>
            <a:avLst/>
            <a:gdLst/>
            <a:ahLst/>
            <a:cxnLst/>
            <a:rect l="l" t="t" r="r" b="b"/>
            <a:pathLst>
              <a:path w="265429" h="271780">
                <a:moveTo>
                  <a:pt x="132588" y="0"/>
                </a:moveTo>
                <a:lnTo>
                  <a:pt x="90659" y="6912"/>
                </a:lnTo>
                <a:lnTo>
                  <a:pt x="54260" y="26164"/>
                </a:lnTo>
                <a:lnTo>
                  <a:pt x="25566" y="55522"/>
                </a:lnTo>
                <a:lnTo>
                  <a:pt x="6754" y="92756"/>
                </a:lnTo>
                <a:lnTo>
                  <a:pt x="0" y="135636"/>
                </a:lnTo>
                <a:lnTo>
                  <a:pt x="6754" y="178515"/>
                </a:lnTo>
                <a:lnTo>
                  <a:pt x="25566" y="215749"/>
                </a:lnTo>
                <a:lnTo>
                  <a:pt x="54260" y="245107"/>
                </a:lnTo>
                <a:lnTo>
                  <a:pt x="90659" y="264359"/>
                </a:lnTo>
                <a:lnTo>
                  <a:pt x="132588" y="271272"/>
                </a:lnTo>
                <a:lnTo>
                  <a:pt x="174516" y="264359"/>
                </a:lnTo>
                <a:lnTo>
                  <a:pt x="210915" y="245107"/>
                </a:lnTo>
                <a:lnTo>
                  <a:pt x="239609" y="215749"/>
                </a:lnTo>
                <a:lnTo>
                  <a:pt x="258421" y="178515"/>
                </a:lnTo>
                <a:lnTo>
                  <a:pt x="265176" y="135636"/>
                </a:lnTo>
                <a:lnTo>
                  <a:pt x="258421" y="92756"/>
                </a:lnTo>
                <a:lnTo>
                  <a:pt x="239609" y="55522"/>
                </a:lnTo>
                <a:lnTo>
                  <a:pt x="210915" y="26164"/>
                </a:lnTo>
                <a:lnTo>
                  <a:pt x="174516" y="6912"/>
                </a:lnTo>
                <a:lnTo>
                  <a:pt x="132588" y="0"/>
                </a:lnTo>
                <a:close/>
              </a:path>
            </a:pathLst>
          </a:custGeom>
          <a:solidFill>
            <a:srgbClr val="0082AF"/>
          </a:solidFill>
        </p:spPr>
        <p:txBody>
          <a:bodyPr wrap="square" lIns="0" tIns="0" rIns="0" bIns="0" rtlCol="0"/>
          <a:lstStyle/>
          <a:p/>
        </p:txBody>
      </p:sp>
      <p:sp>
        <p:nvSpPr>
          <p:cNvPr id="16" name="object 16"/>
          <p:cNvSpPr/>
          <p:nvPr/>
        </p:nvSpPr>
        <p:spPr>
          <a:xfrm>
            <a:off x="8017764" y="1499742"/>
            <a:ext cx="1060450" cy="228600"/>
          </a:xfrm>
          <a:custGeom>
            <a:avLst/>
            <a:gdLst/>
            <a:ahLst/>
            <a:cxnLst/>
            <a:rect l="l" t="t" r="r" b="b"/>
            <a:pathLst>
              <a:path w="1060450" h="228600">
                <a:moveTo>
                  <a:pt x="228473" y="0"/>
                </a:moveTo>
                <a:lnTo>
                  <a:pt x="0" y="114554"/>
                </a:lnTo>
                <a:lnTo>
                  <a:pt x="228727" y="228600"/>
                </a:lnTo>
                <a:lnTo>
                  <a:pt x="228642" y="152400"/>
                </a:lnTo>
                <a:lnTo>
                  <a:pt x="190500" y="152400"/>
                </a:lnTo>
                <a:lnTo>
                  <a:pt x="190500" y="76200"/>
                </a:lnTo>
                <a:lnTo>
                  <a:pt x="228557" y="76161"/>
                </a:lnTo>
                <a:lnTo>
                  <a:pt x="228473" y="0"/>
                </a:lnTo>
                <a:close/>
              </a:path>
              <a:path w="1060450" h="228600">
                <a:moveTo>
                  <a:pt x="1060196" y="75311"/>
                </a:moveTo>
                <a:lnTo>
                  <a:pt x="190500" y="76200"/>
                </a:lnTo>
                <a:lnTo>
                  <a:pt x="190500" y="152400"/>
                </a:lnTo>
                <a:lnTo>
                  <a:pt x="228642" y="152361"/>
                </a:lnTo>
                <a:lnTo>
                  <a:pt x="228557" y="76161"/>
                </a:lnTo>
                <a:lnTo>
                  <a:pt x="1060196" y="76161"/>
                </a:lnTo>
                <a:lnTo>
                  <a:pt x="1060196" y="75311"/>
                </a:lnTo>
                <a:close/>
              </a:path>
              <a:path w="1060450" h="228600">
                <a:moveTo>
                  <a:pt x="228642" y="152361"/>
                </a:moveTo>
                <a:lnTo>
                  <a:pt x="190500" y="152400"/>
                </a:lnTo>
                <a:lnTo>
                  <a:pt x="228642" y="152400"/>
                </a:lnTo>
                <a:close/>
              </a:path>
              <a:path w="1060450" h="228600">
                <a:moveTo>
                  <a:pt x="1060196" y="76161"/>
                </a:moveTo>
                <a:lnTo>
                  <a:pt x="228557" y="76161"/>
                </a:lnTo>
                <a:lnTo>
                  <a:pt x="228642" y="152361"/>
                </a:lnTo>
                <a:lnTo>
                  <a:pt x="1060196" y="151511"/>
                </a:lnTo>
                <a:lnTo>
                  <a:pt x="1060196" y="76161"/>
                </a:lnTo>
                <a:close/>
              </a:path>
            </a:pathLst>
          </a:custGeom>
          <a:solidFill>
            <a:srgbClr val="006FC0"/>
          </a:solidFill>
        </p:spPr>
        <p:txBody>
          <a:bodyPr wrap="square" lIns="0" tIns="0" rIns="0" bIns="0" rtlCol="0"/>
          <a:lstStyle/>
          <a:p/>
        </p:txBody>
      </p:sp>
      <p:sp>
        <p:nvSpPr>
          <p:cNvPr id="17" name="object 17"/>
          <p:cNvSpPr/>
          <p:nvPr/>
        </p:nvSpPr>
        <p:spPr>
          <a:xfrm>
            <a:off x="8176641" y="2393060"/>
            <a:ext cx="835660" cy="369570"/>
          </a:xfrm>
          <a:custGeom>
            <a:avLst/>
            <a:gdLst/>
            <a:ahLst/>
            <a:cxnLst/>
            <a:rect l="l" t="t" r="r" b="b"/>
            <a:pathLst>
              <a:path w="835659" h="369569">
                <a:moveTo>
                  <a:pt x="0" y="369570"/>
                </a:moveTo>
                <a:lnTo>
                  <a:pt x="835151" y="369570"/>
                </a:lnTo>
                <a:lnTo>
                  <a:pt x="835151" y="0"/>
                </a:lnTo>
                <a:lnTo>
                  <a:pt x="0" y="0"/>
                </a:lnTo>
                <a:lnTo>
                  <a:pt x="0" y="369570"/>
                </a:lnTo>
                <a:close/>
              </a:path>
            </a:pathLst>
          </a:custGeom>
          <a:ln w="9906">
            <a:solidFill>
              <a:srgbClr val="00AFEF"/>
            </a:solidFill>
          </a:ln>
        </p:spPr>
        <p:txBody>
          <a:bodyPr wrap="square" lIns="0" tIns="0" rIns="0" bIns="0" rtlCol="0"/>
          <a:lstStyle/>
          <a:p/>
        </p:txBody>
      </p:sp>
      <p:sp>
        <p:nvSpPr>
          <p:cNvPr id="18" name="object 18"/>
          <p:cNvSpPr txBox="1"/>
          <p:nvPr/>
        </p:nvSpPr>
        <p:spPr>
          <a:xfrm>
            <a:off x="8176641" y="2393060"/>
            <a:ext cx="835660" cy="369570"/>
          </a:xfrm>
          <a:prstGeom prst="rect">
            <a:avLst/>
          </a:prstGeom>
          <a:ln w="9905">
            <a:solidFill>
              <a:srgbClr val="00AFEF"/>
            </a:solidFill>
          </a:ln>
        </p:spPr>
        <p:txBody>
          <a:bodyPr wrap="square" lIns="0" tIns="35560" rIns="0" bIns="0" rtlCol="0" vert="horz">
            <a:spAutoFit/>
          </a:bodyPr>
          <a:lstStyle/>
          <a:p>
            <a:pPr marL="188595">
              <a:lnSpc>
                <a:spcPct val="100000"/>
              </a:lnSpc>
              <a:spcBef>
                <a:spcPts val="280"/>
              </a:spcBef>
            </a:pPr>
            <a:r>
              <a:rPr dirty="0" sz="1800">
                <a:latin typeface="SimSun"/>
                <a:cs typeface="SimSun"/>
              </a:rPr>
              <a:t>反馈</a:t>
            </a:r>
            <a:endParaRPr sz="1800">
              <a:latin typeface="SimSun"/>
              <a:cs typeface="SimSun"/>
            </a:endParaRPr>
          </a:p>
        </p:txBody>
      </p:sp>
      <p:sp>
        <p:nvSpPr>
          <p:cNvPr id="19" name="object 19"/>
          <p:cNvSpPr txBox="1"/>
          <p:nvPr/>
        </p:nvSpPr>
        <p:spPr>
          <a:xfrm>
            <a:off x="10002393" y="2393060"/>
            <a:ext cx="834390" cy="369570"/>
          </a:xfrm>
          <a:prstGeom prst="rect">
            <a:avLst/>
          </a:prstGeom>
          <a:ln w="9905">
            <a:solidFill>
              <a:srgbClr val="00AFEF"/>
            </a:solidFill>
          </a:ln>
        </p:spPr>
        <p:txBody>
          <a:bodyPr wrap="square" lIns="0" tIns="35560" rIns="0" bIns="0" rtlCol="0" vert="horz">
            <a:spAutoFit/>
          </a:bodyPr>
          <a:lstStyle/>
          <a:p>
            <a:pPr marL="188595">
              <a:lnSpc>
                <a:spcPct val="100000"/>
              </a:lnSpc>
              <a:spcBef>
                <a:spcPts val="280"/>
              </a:spcBef>
            </a:pPr>
            <a:r>
              <a:rPr dirty="0" sz="1800">
                <a:latin typeface="SimSun"/>
                <a:cs typeface="SimSun"/>
              </a:rPr>
              <a:t>适应</a:t>
            </a:r>
            <a:endParaRPr sz="1800">
              <a:latin typeface="SimSun"/>
              <a:cs typeface="SimSun"/>
            </a:endParaRPr>
          </a:p>
        </p:txBody>
      </p:sp>
      <p:sp>
        <p:nvSpPr>
          <p:cNvPr id="20" name="object 20"/>
          <p:cNvSpPr/>
          <p:nvPr/>
        </p:nvSpPr>
        <p:spPr>
          <a:xfrm>
            <a:off x="7885176" y="1749551"/>
            <a:ext cx="292100" cy="828040"/>
          </a:xfrm>
          <a:custGeom>
            <a:avLst/>
            <a:gdLst/>
            <a:ahLst/>
            <a:cxnLst/>
            <a:rect l="l" t="t" r="r" b="b"/>
            <a:pathLst>
              <a:path w="292100" h="828039">
                <a:moveTo>
                  <a:pt x="0" y="0"/>
                </a:moveTo>
                <a:lnTo>
                  <a:pt x="0" y="827913"/>
                </a:lnTo>
                <a:lnTo>
                  <a:pt x="291592" y="827913"/>
                </a:lnTo>
              </a:path>
            </a:pathLst>
          </a:custGeom>
          <a:ln w="76199">
            <a:solidFill>
              <a:srgbClr val="006FC0"/>
            </a:solidFill>
          </a:ln>
        </p:spPr>
        <p:txBody>
          <a:bodyPr wrap="square" lIns="0" tIns="0" rIns="0" bIns="0" rtlCol="0"/>
          <a:lstStyle/>
          <a:p/>
        </p:txBody>
      </p:sp>
      <p:sp>
        <p:nvSpPr>
          <p:cNvPr id="21" name="object 21"/>
          <p:cNvSpPr/>
          <p:nvPr/>
        </p:nvSpPr>
        <p:spPr>
          <a:xfrm>
            <a:off x="9011411" y="2462783"/>
            <a:ext cx="990600" cy="228600"/>
          </a:xfrm>
          <a:custGeom>
            <a:avLst/>
            <a:gdLst/>
            <a:ahLst/>
            <a:cxnLst/>
            <a:rect l="l" t="t" r="r" b="b"/>
            <a:pathLst>
              <a:path w="990600" h="228600">
                <a:moveTo>
                  <a:pt x="761619" y="0"/>
                </a:moveTo>
                <a:lnTo>
                  <a:pt x="761619" y="228600"/>
                </a:lnTo>
                <a:lnTo>
                  <a:pt x="914019" y="152400"/>
                </a:lnTo>
                <a:lnTo>
                  <a:pt x="799719" y="152400"/>
                </a:lnTo>
                <a:lnTo>
                  <a:pt x="799719" y="76200"/>
                </a:lnTo>
                <a:lnTo>
                  <a:pt x="914019" y="76200"/>
                </a:lnTo>
                <a:lnTo>
                  <a:pt x="761619" y="0"/>
                </a:lnTo>
                <a:close/>
              </a:path>
              <a:path w="990600" h="228600">
                <a:moveTo>
                  <a:pt x="761619" y="76200"/>
                </a:moveTo>
                <a:lnTo>
                  <a:pt x="0" y="76200"/>
                </a:lnTo>
                <a:lnTo>
                  <a:pt x="0" y="152400"/>
                </a:lnTo>
                <a:lnTo>
                  <a:pt x="761619" y="152400"/>
                </a:lnTo>
                <a:lnTo>
                  <a:pt x="761619" y="76200"/>
                </a:lnTo>
                <a:close/>
              </a:path>
              <a:path w="990600" h="228600">
                <a:moveTo>
                  <a:pt x="914019" y="76200"/>
                </a:moveTo>
                <a:lnTo>
                  <a:pt x="799719" y="76200"/>
                </a:lnTo>
                <a:lnTo>
                  <a:pt x="799719" y="152400"/>
                </a:lnTo>
                <a:lnTo>
                  <a:pt x="914019" y="152400"/>
                </a:lnTo>
                <a:lnTo>
                  <a:pt x="990219" y="114300"/>
                </a:lnTo>
                <a:lnTo>
                  <a:pt x="914019" y="76200"/>
                </a:lnTo>
                <a:close/>
              </a:path>
            </a:pathLst>
          </a:custGeom>
          <a:solidFill>
            <a:srgbClr val="006FC0"/>
          </a:solidFill>
        </p:spPr>
        <p:txBody>
          <a:bodyPr wrap="square" lIns="0" tIns="0" rIns="0" bIns="0" rtlCol="0"/>
          <a:lstStyle/>
          <a:p/>
        </p:txBody>
      </p:sp>
      <p:sp>
        <p:nvSpPr>
          <p:cNvPr id="22" name="object 22"/>
          <p:cNvSpPr/>
          <p:nvPr/>
        </p:nvSpPr>
        <p:spPr>
          <a:xfrm>
            <a:off x="9030461" y="3236976"/>
            <a:ext cx="2760726" cy="1538478"/>
          </a:xfrm>
          <a:prstGeom prst="rect">
            <a:avLst/>
          </a:prstGeom>
          <a:blipFill>
            <a:blip r:embed="rId6" cstate="print"/>
            <a:stretch>
              <a:fillRect/>
            </a:stretch>
          </a:blipFill>
        </p:spPr>
        <p:txBody>
          <a:bodyPr wrap="square" lIns="0" tIns="0" rIns="0" bIns="0" rtlCol="0"/>
          <a:lstStyle/>
          <a:p/>
        </p:txBody>
      </p:sp>
      <p:sp>
        <p:nvSpPr>
          <p:cNvPr id="23" name="object 23"/>
          <p:cNvSpPr txBox="1"/>
          <p:nvPr/>
        </p:nvSpPr>
        <p:spPr>
          <a:xfrm>
            <a:off x="9462134" y="3381375"/>
            <a:ext cx="768985" cy="368935"/>
          </a:xfrm>
          <a:prstGeom prst="rect">
            <a:avLst/>
          </a:prstGeom>
          <a:ln w="9905">
            <a:solidFill>
              <a:srgbClr val="00AFEF"/>
            </a:solidFill>
          </a:ln>
        </p:spPr>
        <p:txBody>
          <a:bodyPr wrap="square" lIns="0" tIns="35560" rIns="0" bIns="0" rtlCol="0" vert="horz">
            <a:spAutoFit/>
          </a:bodyPr>
          <a:lstStyle/>
          <a:p>
            <a:pPr marL="155575">
              <a:lnSpc>
                <a:spcPct val="100000"/>
              </a:lnSpc>
              <a:spcBef>
                <a:spcPts val="280"/>
              </a:spcBef>
            </a:pPr>
            <a:r>
              <a:rPr dirty="0" sz="1800">
                <a:latin typeface="SimSun"/>
                <a:cs typeface="SimSun"/>
              </a:rPr>
              <a:t>分析</a:t>
            </a:r>
            <a:endParaRPr sz="1800">
              <a:latin typeface="SimSun"/>
              <a:cs typeface="SimSun"/>
            </a:endParaRPr>
          </a:p>
        </p:txBody>
      </p:sp>
      <p:sp>
        <p:nvSpPr>
          <p:cNvPr id="24" name="object 24"/>
          <p:cNvSpPr txBox="1"/>
          <p:nvPr/>
        </p:nvSpPr>
        <p:spPr>
          <a:xfrm>
            <a:off x="10870310" y="3381375"/>
            <a:ext cx="768350" cy="368935"/>
          </a:xfrm>
          <a:prstGeom prst="rect">
            <a:avLst/>
          </a:prstGeom>
          <a:ln w="9905">
            <a:solidFill>
              <a:srgbClr val="00AFEF"/>
            </a:solidFill>
          </a:ln>
        </p:spPr>
        <p:txBody>
          <a:bodyPr wrap="square" lIns="0" tIns="35560" rIns="0" bIns="0" rtlCol="0" vert="horz">
            <a:spAutoFit/>
          </a:bodyPr>
          <a:lstStyle/>
          <a:p>
            <a:pPr marL="154940">
              <a:lnSpc>
                <a:spcPct val="100000"/>
              </a:lnSpc>
              <a:spcBef>
                <a:spcPts val="280"/>
              </a:spcBef>
            </a:pPr>
            <a:r>
              <a:rPr dirty="0" sz="1800">
                <a:latin typeface="SimSun"/>
                <a:cs typeface="SimSun"/>
              </a:rPr>
              <a:t>设计</a:t>
            </a:r>
            <a:endParaRPr sz="1800">
              <a:latin typeface="SimSun"/>
              <a:cs typeface="SimSun"/>
            </a:endParaRPr>
          </a:p>
        </p:txBody>
      </p:sp>
      <p:sp>
        <p:nvSpPr>
          <p:cNvPr id="25" name="object 25"/>
          <p:cNvSpPr txBox="1"/>
          <p:nvPr/>
        </p:nvSpPr>
        <p:spPr>
          <a:xfrm>
            <a:off x="9462134" y="4236339"/>
            <a:ext cx="768985" cy="369570"/>
          </a:xfrm>
          <a:prstGeom prst="rect">
            <a:avLst/>
          </a:prstGeom>
          <a:ln w="9905">
            <a:solidFill>
              <a:srgbClr val="00AFEF"/>
            </a:solidFill>
          </a:ln>
        </p:spPr>
        <p:txBody>
          <a:bodyPr wrap="square" lIns="0" tIns="35560" rIns="0" bIns="0" rtlCol="0" vert="horz">
            <a:spAutoFit/>
          </a:bodyPr>
          <a:lstStyle/>
          <a:p>
            <a:pPr marL="155575">
              <a:lnSpc>
                <a:spcPct val="100000"/>
              </a:lnSpc>
              <a:spcBef>
                <a:spcPts val="280"/>
              </a:spcBef>
            </a:pPr>
            <a:r>
              <a:rPr dirty="0" sz="1800">
                <a:latin typeface="SimSun"/>
                <a:cs typeface="SimSun"/>
              </a:rPr>
              <a:t>集成</a:t>
            </a:r>
            <a:endParaRPr sz="1800">
              <a:latin typeface="SimSun"/>
              <a:cs typeface="SimSun"/>
            </a:endParaRPr>
          </a:p>
        </p:txBody>
      </p:sp>
      <p:sp>
        <p:nvSpPr>
          <p:cNvPr id="26" name="object 26"/>
          <p:cNvSpPr txBox="1"/>
          <p:nvPr/>
        </p:nvSpPr>
        <p:spPr>
          <a:xfrm>
            <a:off x="10870310" y="4236339"/>
            <a:ext cx="768350" cy="369570"/>
          </a:xfrm>
          <a:prstGeom prst="rect">
            <a:avLst/>
          </a:prstGeom>
          <a:ln w="9905">
            <a:solidFill>
              <a:srgbClr val="00AFEF"/>
            </a:solidFill>
          </a:ln>
        </p:spPr>
        <p:txBody>
          <a:bodyPr wrap="square" lIns="0" tIns="35560" rIns="0" bIns="0" rtlCol="0" vert="horz">
            <a:spAutoFit/>
          </a:bodyPr>
          <a:lstStyle/>
          <a:p>
            <a:pPr marL="154940">
              <a:lnSpc>
                <a:spcPct val="100000"/>
              </a:lnSpc>
              <a:spcBef>
                <a:spcPts val="280"/>
              </a:spcBef>
            </a:pPr>
            <a:r>
              <a:rPr dirty="0" sz="1800">
                <a:latin typeface="SimSun"/>
                <a:cs typeface="SimSun"/>
              </a:rPr>
              <a:t>构建</a:t>
            </a:r>
            <a:endParaRPr sz="1800">
              <a:latin typeface="SimSun"/>
              <a:cs typeface="SimSun"/>
            </a:endParaRPr>
          </a:p>
        </p:txBody>
      </p:sp>
      <p:sp>
        <p:nvSpPr>
          <p:cNvPr id="27" name="object 27"/>
          <p:cNvSpPr txBox="1"/>
          <p:nvPr/>
        </p:nvSpPr>
        <p:spPr>
          <a:xfrm>
            <a:off x="10134981" y="3812666"/>
            <a:ext cx="768985" cy="369570"/>
          </a:xfrm>
          <a:prstGeom prst="rect">
            <a:avLst/>
          </a:prstGeom>
          <a:ln w="9905">
            <a:solidFill>
              <a:srgbClr val="00AFEF"/>
            </a:solidFill>
          </a:ln>
        </p:spPr>
        <p:txBody>
          <a:bodyPr wrap="square" lIns="0" tIns="35560" rIns="0" bIns="0" rtlCol="0" vert="horz">
            <a:spAutoFit/>
          </a:bodyPr>
          <a:lstStyle/>
          <a:p>
            <a:pPr marL="155575">
              <a:lnSpc>
                <a:spcPct val="100000"/>
              </a:lnSpc>
              <a:spcBef>
                <a:spcPts val="280"/>
              </a:spcBef>
            </a:pPr>
            <a:r>
              <a:rPr dirty="0" sz="1800">
                <a:latin typeface="SimSun"/>
                <a:cs typeface="SimSun"/>
              </a:rPr>
              <a:t>测试</a:t>
            </a:r>
            <a:endParaRPr sz="1800">
              <a:latin typeface="SimSun"/>
              <a:cs typeface="SimSun"/>
            </a:endParaRPr>
          </a:p>
        </p:txBody>
      </p:sp>
      <p:sp>
        <p:nvSpPr>
          <p:cNvPr id="28" name="object 28"/>
          <p:cNvSpPr txBox="1"/>
          <p:nvPr/>
        </p:nvSpPr>
        <p:spPr>
          <a:xfrm>
            <a:off x="9078086" y="3261740"/>
            <a:ext cx="2672715" cy="1450340"/>
          </a:xfrm>
          <a:prstGeom prst="rect">
            <a:avLst/>
          </a:prstGeom>
          <a:ln w="12953">
            <a:solidFill>
              <a:srgbClr val="0000FF"/>
            </a:solidFill>
          </a:ln>
        </p:spPr>
        <p:txBody>
          <a:bodyPr wrap="square" lIns="0" tIns="0" rIns="0" bIns="0" rtlCol="0" vert="horz">
            <a:spAutoFit/>
          </a:bodyPr>
          <a:lstStyle/>
          <a:p>
            <a:pPr>
              <a:lnSpc>
                <a:spcPct val="100000"/>
              </a:lnSpc>
            </a:pPr>
            <a:endParaRPr sz="1800">
              <a:latin typeface="Times New Roman"/>
              <a:cs typeface="Times New Roman"/>
            </a:endParaRPr>
          </a:p>
          <a:p>
            <a:pPr>
              <a:lnSpc>
                <a:spcPct val="100000"/>
              </a:lnSpc>
              <a:spcBef>
                <a:spcPts val="55"/>
              </a:spcBef>
            </a:pPr>
            <a:endParaRPr sz="1400">
              <a:latin typeface="Times New Roman"/>
              <a:cs typeface="Times New Roman"/>
            </a:endParaRPr>
          </a:p>
          <a:p>
            <a:pPr algn="just" marL="67945" marR="2367280">
              <a:lnSpc>
                <a:spcPts val="1800"/>
              </a:lnSpc>
            </a:pPr>
            <a:r>
              <a:rPr dirty="0" sz="1800">
                <a:latin typeface="SimSun"/>
                <a:cs typeface="SimSun"/>
              </a:rPr>
              <a:t>冲 刺 二</a:t>
            </a:r>
            <a:endParaRPr sz="1800">
              <a:latin typeface="SimSun"/>
              <a:cs typeface="SimSun"/>
            </a:endParaRPr>
          </a:p>
        </p:txBody>
      </p:sp>
      <p:sp>
        <p:nvSpPr>
          <p:cNvPr id="29" name="object 29"/>
          <p:cNvSpPr/>
          <p:nvPr/>
        </p:nvSpPr>
        <p:spPr>
          <a:xfrm>
            <a:off x="7711440" y="3833558"/>
            <a:ext cx="340525" cy="346773"/>
          </a:xfrm>
          <a:prstGeom prst="rect">
            <a:avLst/>
          </a:prstGeom>
          <a:blipFill>
            <a:blip r:embed="rId7" cstate="print"/>
            <a:stretch>
              <a:fillRect/>
            </a:stretch>
          </a:blipFill>
        </p:spPr>
        <p:txBody>
          <a:bodyPr wrap="square" lIns="0" tIns="0" rIns="0" bIns="0" rtlCol="0"/>
          <a:lstStyle/>
          <a:p/>
        </p:txBody>
      </p:sp>
      <p:sp>
        <p:nvSpPr>
          <p:cNvPr id="30" name="object 30"/>
          <p:cNvSpPr/>
          <p:nvPr/>
        </p:nvSpPr>
        <p:spPr>
          <a:xfrm>
            <a:off x="7752588" y="3851909"/>
            <a:ext cx="265430" cy="271780"/>
          </a:xfrm>
          <a:custGeom>
            <a:avLst/>
            <a:gdLst/>
            <a:ahLst/>
            <a:cxnLst/>
            <a:rect l="l" t="t" r="r" b="b"/>
            <a:pathLst>
              <a:path w="265429" h="271779">
                <a:moveTo>
                  <a:pt x="132588" y="0"/>
                </a:moveTo>
                <a:lnTo>
                  <a:pt x="90659" y="6912"/>
                </a:lnTo>
                <a:lnTo>
                  <a:pt x="54260" y="26164"/>
                </a:lnTo>
                <a:lnTo>
                  <a:pt x="25566" y="55522"/>
                </a:lnTo>
                <a:lnTo>
                  <a:pt x="6754" y="92756"/>
                </a:lnTo>
                <a:lnTo>
                  <a:pt x="0" y="135636"/>
                </a:lnTo>
                <a:lnTo>
                  <a:pt x="6754" y="178515"/>
                </a:lnTo>
                <a:lnTo>
                  <a:pt x="25566" y="215749"/>
                </a:lnTo>
                <a:lnTo>
                  <a:pt x="54260" y="245107"/>
                </a:lnTo>
                <a:lnTo>
                  <a:pt x="90659" y="264359"/>
                </a:lnTo>
                <a:lnTo>
                  <a:pt x="132588" y="271272"/>
                </a:lnTo>
                <a:lnTo>
                  <a:pt x="174516" y="264359"/>
                </a:lnTo>
                <a:lnTo>
                  <a:pt x="210915" y="245107"/>
                </a:lnTo>
                <a:lnTo>
                  <a:pt x="239609" y="215749"/>
                </a:lnTo>
                <a:lnTo>
                  <a:pt x="258421" y="178515"/>
                </a:lnTo>
                <a:lnTo>
                  <a:pt x="265176" y="135636"/>
                </a:lnTo>
                <a:lnTo>
                  <a:pt x="258421" y="92756"/>
                </a:lnTo>
                <a:lnTo>
                  <a:pt x="239609" y="55522"/>
                </a:lnTo>
                <a:lnTo>
                  <a:pt x="210915" y="26164"/>
                </a:lnTo>
                <a:lnTo>
                  <a:pt x="174516" y="6912"/>
                </a:lnTo>
                <a:lnTo>
                  <a:pt x="132588" y="0"/>
                </a:lnTo>
                <a:close/>
              </a:path>
            </a:pathLst>
          </a:custGeom>
          <a:solidFill>
            <a:srgbClr val="0082AF"/>
          </a:solidFill>
        </p:spPr>
        <p:txBody>
          <a:bodyPr wrap="square" lIns="0" tIns="0" rIns="0" bIns="0" rtlCol="0"/>
          <a:lstStyle/>
          <a:p/>
        </p:txBody>
      </p:sp>
      <p:sp>
        <p:nvSpPr>
          <p:cNvPr id="31" name="object 31"/>
          <p:cNvSpPr/>
          <p:nvPr/>
        </p:nvSpPr>
        <p:spPr>
          <a:xfrm>
            <a:off x="8017764" y="3873372"/>
            <a:ext cx="1060450" cy="228600"/>
          </a:xfrm>
          <a:custGeom>
            <a:avLst/>
            <a:gdLst/>
            <a:ahLst/>
            <a:cxnLst/>
            <a:rect l="l" t="t" r="r" b="b"/>
            <a:pathLst>
              <a:path w="1060450" h="228600">
                <a:moveTo>
                  <a:pt x="228473" y="0"/>
                </a:moveTo>
                <a:lnTo>
                  <a:pt x="0" y="114426"/>
                </a:lnTo>
                <a:lnTo>
                  <a:pt x="228727" y="228599"/>
                </a:lnTo>
                <a:lnTo>
                  <a:pt x="228642" y="152399"/>
                </a:lnTo>
                <a:lnTo>
                  <a:pt x="190500" y="152399"/>
                </a:lnTo>
                <a:lnTo>
                  <a:pt x="190500" y="76199"/>
                </a:lnTo>
                <a:lnTo>
                  <a:pt x="228557" y="76161"/>
                </a:lnTo>
                <a:lnTo>
                  <a:pt x="228473" y="0"/>
                </a:lnTo>
                <a:close/>
              </a:path>
              <a:path w="1060450" h="228600">
                <a:moveTo>
                  <a:pt x="1060196" y="75310"/>
                </a:moveTo>
                <a:lnTo>
                  <a:pt x="190500" y="76199"/>
                </a:lnTo>
                <a:lnTo>
                  <a:pt x="190500" y="152399"/>
                </a:lnTo>
                <a:lnTo>
                  <a:pt x="228642" y="152361"/>
                </a:lnTo>
                <a:lnTo>
                  <a:pt x="228557" y="76161"/>
                </a:lnTo>
                <a:lnTo>
                  <a:pt x="1060196" y="76161"/>
                </a:lnTo>
                <a:lnTo>
                  <a:pt x="1060196" y="75310"/>
                </a:lnTo>
                <a:close/>
              </a:path>
              <a:path w="1060450" h="228600">
                <a:moveTo>
                  <a:pt x="228642" y="152361"/>
                </a:moveTo>
                <a:lnTo>
                  <a:pt x="190500" y="152399"/>
                </a:lnTo>
                <a:lnTo>
                  <a:pt x="228642" y="152399"/>
                </a:lnTo>
                <a:close/>
              </a:path>
              <a:path w="1060450" h="228600">
                <a:moveTo>
                  <a:pt x="1060196" y="76161"/>
                </a:moveTo>
                <a:lnTo>
                  <a:pt x="228557" y="76161"/>
                </a:lnTo>
                <a:lnTo>
                  <a:pt x="228642" y="152361"/>
                </a:lnTo>
                <a:lnTo>
                  <a:pt x="1060196" y="151510"/>
                </a:lnTo>
                <a:lnTo>
                  <a:pt x="1060196" y="76161"/>
                </a:lnTo>
                <a:close/>
              </a:path>
            </a:pathLst>
          </a:custGeom>
          <a:solidFill>
            <a:srgbClr val="006FC0"/>
          </a:solidFill>
        </p:spPr>
        <p:txBody>
          <a:bodyPr wrap="square" lIns="0" tIns="0" rIns="0" bIns="0" rtlCol="0"/>
          <a:lstStyle/>
          <a:p/>
        </p:txBody>
      </p:sp>
      <p:sp>
        <p:nvSpPr>
          <p:cNvPr id="32" name="object 32"/>
          <p:cNvSpPr/>
          <p:nvPr/>
        </p:nvSpPr>
        <p:spPr>
          <a:xfrm>
            <a:off x="8176641" y="4766690"/>
            <a:ext cx="835660" cy="369570"/>
          </a:xfrm>
          <a:custGeom>
            <a:avLst/>
            <a:gdLst/>
            <a:ahLst/>
            <a:cxnLst/>
            <a:rect l="l" t="t" r="r" b="b"/>
            <a:pathLst>
              <a:path w="835659" h="369570">
                <a:moveTo>
                  <a:pt x="0" y="369569"/>
                </a:moveTo>
                <a:lnTo>
                  <a:pt x="835151" y="369569"/>
                </a:lnTo>
                <a:lnTo>
                  <a:pt x="835151" y="0"/>
                </a:lnTo>
                <a:lnTo>
                  <a:pt x="0" y="0"/>
                </a:lnTo>
                <a:lnTo>
                  <a:pt x="0" y="369569"/>
                </a:lnTo>
                <a:close/>
              </a:path>
            </a:pathLst>
          </a:custGeom>
          <a:ln w="9906">
            <a:solidFill>
              <a:srgbClr val="00AFEF"/>
            </a:solidFill>
          </a:ln>
        </p:spPr>
        <p:txBody>
          <a:bodyPr wrap="square" lIns="0" tIns="0" rIns="0" bIns="0" rtlCol="0"/>
          <a:lstStyle/>
          <a:p/>
        </p:txBody>
      </p:sp>
      <p:sp>
        <p:nvSpPr>
          <p:cNvPr id="33" name="object 33"/>
          <p:cNvSpPr txBox="1"/>
          <p:nvPr/>
        </p:nvSpPr>
        <p:spPr>
          <a:xfrm>
            <a:off x="8176641" y="4766690"/>
            <a:ext cx="835660" cy="369570"/>
          </a:xfrm>
          <a:prstGeom prst="rect">
            <a:avLst/>
          </a:prstGeom>
          <a:ln w="9905">
            <a:solidFill>
              <a:srgbClr val="00AFEF"/>
            </a:solidFill>
          </a:ln>
        </p:spPr>
        <p:txBody>
          <a:bodyPr wrap="square" lIns="0" tIns="35560" rIns="0" bIns="0" rtlCol="0" vert="horz">
            <a:spAutoFit/>
          </a:bodyPr>
          <a:lstStyle/>
          <a:p>
            <a:pPr marL="188595">
              <a:lnSpc>
                <a:spcPct val="100000"/>
              </a:lnSpc>
              <a:spcBef>
                <a:spcPts val="280"/>
              </a:spcBef>
            </a:pPr>
            <a:r>
              <a:rPr dirty="0" sz="1800" spc="-5">
                <a:latin typeface="SimSun"/>
                <a:cs typeface="SimSun"/>
              </a:rPr>
              <a:t>反馈</a:t>
            </a:r>
            <a:endParaRPr sz="1800">
              <a:latin typeface="SimSun"/>
              <a:cs typeface="SimSun"/>
            </a:endParaRPr>
          </a:p>
        </p:txBody>
      </p:sp>
      <p:sp>
        <p:nvSpPr>
          <p:cNvPr id="34" name="object 34"/>
          <p:cNvSpPr txBox="1"/>
          <p:nvPr/>
        </p:nvSpPr>
        <p:spPr>
          <a:xfrm>
            <a:off x="10002393" y="4766690"/>
            <a:ext cx="834390" cy="369570"/>
          </a:xfrm>
          <a:prstGeom prst="rect">
            <a:avLst/>
          </a:prstGeom>
          <a:ln w="9905">
            <a:solidFill>
              <a:srgbClr val="00AFEF"/>
            </a:solidFill>
          </a:ln>
        </p:spPr>
        <p:txBody>
          <a:bodyPr wrap="square" lIns="0" tIns="35560" rIns="0" bIns="0" rtlCol="0" vert="horz">
            <a:spAutoFit/>
          </a:bodyPr>
          <a:lstStyle/>
          <a:p>
            <a:pPr marL="188595">
              <a:lnSpc>
                <a:spcPct val="100000"/>
              </a:lnSpc>
              <a:spcBef>
                <a:spcPts val="280"/>
              </a:spcBef>
            </a:pPr>
            <a:r>
              <a:rPr dirty="0" sz="1800" spc="-5">
                <a:latin typeface="SimSun"/>
                <a:cs typeface="SimSun"/>
              </a:rPr>
              <a:t>适应</a:t>
            </a:r>
            <a:endParaRPr sz="1800">
              <a:latin typeface="SimSun"/>
              <a:cs typeface="SimSun"/>
            </a:endParaRPr>
          </a:p>
        </p:txBody>
      </p:sp>
      <p:sp>
        <p:nvSpPr>
          <p:cNvPr id="35" name="object 35"/>
          <p:cNvSpPr/>
          <p:nvPr/>
        </p:nvSpPr>
        <p:spPr>
          <a:xfrm>
            <a:off x="7885176" y="4123182"/>
            <a:ext cx="292100" cy="828040"/>
          </a:xfrm>
          <a:custGeom>
            <a:avLst/>
            <a:gdLst/>
            <a:ahLst/>
            <a:cxnLst/>
            <a:rect l="l" t="t" r="r" b="b"/>
            <a:pathLst>
              <a:path w="292100" h="828039">
                <a:moveTo>
                  <a:pt x="0" y="0"/>
                </a:moveTo>
                <a:lnTo>
                  <a:pt x="0" y="827913"/>
                </a:lnTo>
                <a:lnTo>
                  <a:pt x="291592" y="827913"/>
                </a:lnTo>
              </a:path>
            </a:pathLst>
          </a:custGeom>
          <a:ln w="76199">
            <a:solidFill>
              <a:srgbClr val="006FC0"/>
            </a:solidFill>
          </a:ln>
        </p:spPr>
        <p:txBody>
          <a:bodyPr wrap="square" lIns="0" tIns="0" rIns="0" bIns="0" rtlCol="0"/>
          <a:lstStyle/>
          <a:p/>
        </p:txBody>
      </p:sp>
      <p:sp>
        <p:nvSpPr>
          <p:cNvPr id="36" name="object 36"/>
          <p:cNvSpPr/>
          <p:nvPr/>
        </p:nvSpPr>
        <p:spPr>
          <a:xfrm>
            <a:off x="9011411" y="4836414"/>
            <a:ext cx="990600" cy="228600"/>
          </a:xfrm>
          <a:custGeom>
            <a:avLst/>
            <a:gdLst/>
            <a:ahLst/>
            <a:cxnLst/>
            <a:rect l="l" t="t" r="r" b="b"/>
            <a:pathLst>
              <a:path w="990600" h="228600">
                <a:moveTo>
                  <a:pt x="761619" y="0"/>
                </a:moveTo>
                <a:lnTo>
                  <a:pt x="761619" y="228600"/>
                </a:lnTo>
                <a:lnTo>
                  <a:pt x="914019" y="152400"/>
                </a:lnTo>
                <a:lnTo>
                  <a:pt x="799719" y="152400"/>
                </a:lnTo>
                <a:lnTo>
                  <a:pt x="799719" y="76200"/>
                </a:lnTo>
                <a:lnTo>
                  <a:pt x="914019" y="76200"/>
                </a:lnTo>
                <a:lnTo>
                  <a:pt x="761619" y="0"/>
                </a:lnTo>
                <a:close/>
              </a:path>
              <a:path w="990600" h="228600">
                <a:moveTo>
                  <a:pt x="761619" y="76200"/>
                </a:moveTo>
                <a:lnTo>
                  <a:pt x="0" y="76200"/>
                </a:lnTo>
                <a:lnTo>
                  <a:pt x="0" y="152400"/>
                </a:lnTo>
                <a:lnTo>
                  <a:pt x="761619" y="152400"/>
                </a:lnTo>
                <a:lnTo>
                  <a:pt x="761619" y="76200"/>
                </a:lnTo>
                <a:close/>
              </a:path>
              <a:path w="990600" h="228600">
                <a:moveTo>
                  <a:pt x="914019" y="76200"/>
                </a:moveTo>
                <a:lnTo>
                  <a:pt x="799719" y="76200"/>
                </a:lnTo>
                <a:lnTo>
                  <a:pt x="799719" y="152400"/>
                </a:lnTo>
                <a:lnTo>
                  <a:pt x="914019" y="152400"/>
                </a:lnTo>
                <a:lnTo>
                  <a:pt x="990219" y="114300"/>
                </a:lnTo>
                <a:lnTo>
                  <a:pt x="914019" y="76200"/>
                </a:lnTo>
                <a:close/>
              </a:path>
            </a:pathLst>
          </a:custGeom>
          <a:solidFill>
            <a:srgbClr val="006FC0"/>
          </a:solidFill>
        </p:spPr>
        <p:txBody>
          <a:bodyPr wrap="square" lIns="0" tIns="0" rIns="0" bIns="0" rtlCol="0"/>
          <a:lstStyle/>
          <a:p/>
        </p:txBody>
      </p:sp>
      <p:sp>
        <p:nvSpPr>
          <p:cNvPr id="37" name="object 37"/>
          <p:cNvSpPr/>
          <p:nvPr/>
        </p:nvSpPr>
        <p:spPr>
          <a:xfrm>
            <a:off x="10302367" y="2761869"/>
            <a:ext cx="228600" cy="500380"/>
          </a:xfrm>
          <a:custGeom>
            <a:avLst/>
            <a:gdLst/>
            <a:ahLst/>
            <a:cxnLst/>
            <a:rect l="l" t="t" r="r" b="b"/>
            <a:pathLst>
              <a:path w="228600" h="500379">
                <a:moveTo>
                  <a:pt x="0" y="270129"/>
                </a:moveTo>
                <a:lnTo>
                  <a:pt x="111887" y="499998"/>
                </a:lnTo>
                <a:lnTo>
                  <a:pt x="209441" y="309880"/>
                </a:lnTo>
                <a:lnTo>
                  <a:pt x="152019" y="309880"/>
                </a:lnTo>
                <a:lnTo>
                  <a:pt x="75819" y="309118"/>
                </a:lnTo>
                <a:lnTo>
                  <a:pt x="76211" y="270933"/>
                </a:lnTo>
                <a:lnTo>
                  <a:pt x="0" y="270129"/>
                </a:lnTo>
                <a:close/>
              </a:path>
              <a:path w="228600" h="500379">
                <a:moveTo>
                  <a:pt x="76211" y="270933"/>
                </a:moveTo>
                <a:lnTo>
                  <a:pt x="75819" y="309118"/>
                </a:lnTo>
                <a:lnTo>
                  <a:pt x="152019" y="309880"/>
                </a:lnTo>
                <a:lnTo>
                  <a:pt x="152410" y="271737"/>
                </a:lnTo>
                <a:lnTo>
                  <a:pt x="76211" y="270933"/>
                </a:lnTo>
                <a:close/>
              </a:path>
              <a:path w="228600" h="500379">
                <a:moveTo>
                  <a:pt x="152410" y="271737"/>
                </a:moveTo>
                <a:lnTo>
                  <a:pt x="152019" y="309880"/>
                </a:lnTo>
                <a:lnTo>
                  <a:pt x="209441" y="309880"/>
                </a:lnTo>
                <a:lnTo>
                  <a:pt x="228600" y="272542"/>
                </a:lnTo>
                <a:lnTo>
                  <a:pt x="152410" y="271737"/>
                </a:lnTo>
                <a:close/>
              </a:path>
              <a:path w="228600" h="500379">
                <a:moveTo>
                  <a:pt x="78994" y="0"/>
                </a:moveTo>
                <a:lnTo>
                  <a:pt x="76211" y="270933"/>
                </a:lnTo>
                <a:lnTo>
                  <a:pt x="152410" y="271737"/>
                </a:lnTo>
                <a:lnTo>
                  <a:pt x="155194" y="761"/>
                </a:lnTo>
                <a:lnTo>
                  <a:pt x="78994" y="0"/>
                </a:lnTo>
                <a:close/>
              </a:path>
            </a:pathLst>
          </a:custGeom>
          <a:solidFill>
            <a:srgbClr val="006FC0"/>
          </a:solidFill>
        </p:spPr>
        <p:txBody>
          <a:bodyPr wrap="square" lIns="0" tIns="0" rIns="0" bIns="0" rtlCol="0"/>
          <a:lstStyle/>
          <a:p/>
        </p:txBody>
      </p:sp>
      <p:sp>
        <p:nvSpPr>
          <p:cNvPr id="38" name="object 38"/>
          <p:cNvSpPr/>
          <p:nvPr/>
        </p:nvSpPr>
        <p:spPr>
          <a:xfrm>
            <a:off x="10318368" y="5149977"/>
            <a:ext cx="228600" cy="500380"/>
          </a:xfrm>
          <a:custGeom>
            <a:avLst/>
            <a:gdLst/>
            <a:ahLst/>
            <a:cxnLst/>
            <a:rect l="l" t="t" r="r" b="b"/>
            <a:pathLst>
              <a:path w="228600" h="500379">
                <a:moveTo>
                  <a:pt x="0" y="270129"/>
                </a:moveTo>
                <a:lnTo>
                  <a:pt x="111887" y="499973"/>
                </a:lnTo>
                <a:lnTo>
                  <a:pt x="209438" y="309880"/>
                </a:lnTo>
                <a:lnTo>
                  <a:pt x="152019" y="309880"/>
                </a:lnTo>
                <a:lnTo>
                  <a:pt x="75819" y="309118"/>
                </a:lnTo>
                <a:lnTo>
                  <a:pt x="76211" y="270933"/>
                </a:lnTo>
                <a:lnTo>
                  <a:pt x="0" y="270129"/>
                </a:lnTo>
                <a:close/>
              </a:path>
              <a:path w="228600" h="500379">
                <a:moveTo>
                  <a:pt x="76211" y="270933"/>
                </a:moveTo>
                <a:lnTo>
                  <a:pt x="75819" y="309118"/>
                </a:lnTo>
                <a:lnTo>
                  <a:pt x="152019" y="309880"/>
                </a:lnTo>
                <a:lnTo>
                  <a:pt x="152410" y="271737"/>
                </a:lnTo>
                <a:lnTo>
                  <a:pt x="76211" y="270933"/>
                </a:lnTo>
                <a:close/>
              </a:path>
              <a:path w="228600" h="500379">
                <a:moveTo>
                  <a:pt x="152410" y="271737"/>
                </a:moveTo>
                <a:lnTo>
                  <a:pt x="152019" y="309880"/>
                </a:lnTo>
                <a:lnTo>
                  <a:pt x="209438" y="309880"/>
                </a:lnTo>
                <a:lnTo>
                  <a:pt x="228600" y="272542"/>
                </a:lnTo>
                <a:lnTo>
                  <a:pt x="152410" y="271737"/>
                </a:lnTo>
                <a:close/>
              </a:path>
              <a:path w="228600" h="500379">
                <a:moveTo>
                  <a:pt x="78994" y="0"/>
                </a:moveTo>
                <a:lnTo>
                  <a:pt x="76211" y="270933"/>
                </a:lnTo>
                <a:lnTo>
                  <a:pt x="152410" y="271737"/>
                </a:lnTo>
                <a:lnTo>
                  <a:pt x="155194" y="761"/>
                </a:lnTo>
                <a:lnTo>
                  <a:pt x="78994" y="0"/>
                </a:lnTo>
                <a:close/>
              </a:path>
            </a:pathLst>
          </a:custGeom>
          <a:solidFill>
            <a:srgbClr val="006FC0"/>
          </a:solidFill>
        </p:spPr>
        <p:txBody>
          <a:bodyPr wrap="square" lIns="0" tIns="0" rIns="0" bIns="0" rtlCol="0"/>
          <a:lstStyle/>
          <a:p/>
        </p:txBody>
      </p:sp>
      <p:sp>
        <p:nvSpPr>
          <p:cNvPr id="39" name="object 39"/>
          <p:cNvSpPr txBox="1"/>
          <p:nvPr/>
        </p:nvSpPr>
        <p:spPr>
          <a:xfrm>
            <a:off x="9037573" y="5779770"/>
            <a:ext cx="1861185"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Microsoft JhengHei"/>
                <a:cs typeface="Microsoft JhengHei"/>
              </a:rPr>
              <a:t>增量式迭</a:t>
            </a:r>
            <a:r>
              <a:rPr dirty="0" sz="1800" spc="5" b="1">
                <a:latin typeface="Microsoft JhengHei"/>
                <a:cs typeface="Microsoft JhengHei"/>
              </a:rPr>
              <a:t>代</a:t>
            </a:r>
            <a:r>
              <a:rPr dirty="0" sz="1800" spc="10" b="1">
                <a:latin typeface="Microsoft JhengHei"/>
                <a:cs typeface="Microsoft JhengHei"/>
              </a:rPr>
              <a:t>流</a:t>
            </a:r>
            <a:r>
              <a:rPr dirty="0" sz="1800" spc="5" b="1">
                <a:latin typeface="Microsoft JhengHei"/>
                <a:cs typeface="Microsoft JhengHei"/>
              </a:rPr>
              <a:t>程</a:t>
            </a:r>
            <a:r>
              <a:rPr dirty="0" sz="1800" b="1">
                <a:latin typeface="Microsoft JhengHei"/>
                <a:cs typeface="Microsoft JhengHei"/>
              </a:rPr>
              <a:t>图</a:t>
            </a:r>
            <a:endParaRPr sz="1800">
              <a:latin typeface="Microsoft JhengHei"/>
              <a:cs typeface="Microsoft JhengHei"/>
            </a:endParaRPr>
          </a:p>
        </p:txBody>
      </p:sp>
      <p:sp>
        <p:nvSpPr>
          <p:cNvPr id="40" name="object 40"/>
          <p:cNvSpPr txBox="1">
            <a:spLocks noGrp="1"/>
          </p:cNvSpPr>
          <p:nvPr>
            <p:ph type="sldNum" idx="7" sz="quarter"/>
          </p:nvPr>
        </p:nvSpPr>
        <p:spPr>
          <a:prstGeom prst="rect"/>
        </p:spPr>
        <p:txBody>
          <a:bodyPr wrap="square" lIns="0" tIns="21590" rIns="0" bIns="0" rtlCol="0" vert="horz">
            <a:spAutoFit/>
          </a:bodyPr>
          <a:lstStyle/>
          <a:p>
            <a:pPr marL="12700">
              <a:lnSpc>
                <a:spcPct val="100000"/>
              </a:lnSpc>
              <a:spcBef>
                <a:spcPts val="170"/>
              </a:spcBef>
            </a:pPr>
            <a:r>
              <a:rPr dirty="0" spc="-15"/>
              <a:t>Page</a:t>
            </a:r>
            <a:r>
              <a:rPr dirty="0" spc="-70"/>
              <a:t> </a:t>
            </a:r>
            <a:fld id="{81D60167-4931-47E6-BA6A-407CBD079E47}" type="slidenum">
              <a:rPr dirty="0"/>
              <a:t>10</a:t>
            </a:fld>
          </a:p>
        </p:txBody>
      </p:sp>
      <p:sp>
        <p:nvSpPr>
          <p:cNvPr id="41" name="object 41"/>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4204" y="6399276"/>
            <a:ext cx="1748790" cy="31242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712469" y="393192"/>
            <a:ext cx="2122170" cy="544195"/>
          </a:xfrm>
          <a:prstGeom prst="rect"/>
        </p:spPr>
        <p:txBody>
          <a:bodyPr wrap="square" lIns="0" tIns="12700" rIns="0" bIns="0" rtlCol="0" vert="horz">
            <a:spAutoFit/>
          </a:bodyPr>
          <a:lstStyle/>
          <a:p>
            <a:pPr marL="12700">
              <a:lnSpc>
                <a:spcPct val="100000"/>
              </a:lnSpc>
              <a:spcBef>
                <a:spcPts val="100"/>
              </a:spcBef>
            </a:pPr>
            <a:r>
              <a:rPr dirty="0" sz="3400" spc="-5">
                <a:solidFill>
                  <a:srgbClr val="990000"/>
                </a:solidFill>
              </a:rPr>
              <a:t>Sprin</a:t>
            </a:r>
            <a:r>
              <a:rPr dirty="0" sz="3400">
                <a:solidFill>
                  <a:srgbClr val="990000"/>
                </a:solidFill>
              </a:rPr>
              <a:t>t周期</a:t>
            </a:r>
            <a:endParaRPr sz="3400"/>
          </a:p>
        </p:txBody>
      </p:sp>
      <p:sp>
        <p:nvSpPr>
          <p:cNvPr id="5" name="object 5"/>
          <p:cNvSpPr txBox="1">
            <a:spLocks noGrp="1"/>
          </p:cNvSpPr>
          <p:nvPr>
            <p:ph type="sldNum" idx="7" sz="quarter"/>
          </p:nvPr>
        </p:nvSpPr>
        <p:spPr>
          <a:prstGeom prst="rect"/>
        </p:spPr>
        <p:txBody>
          <a:bodyPr wrap="square" lIns="0" tIns="21590" rIns="0" bIns="0" rtlCol="0" vert="horz">
            <a:spAutoFit/>
          </a:bodyPr>
          <a:lstStyle/>
          <a:p>
            <a:pPr marL="12700">
              <a:lnSpc>
                <a:spcPct val="100000"/>
              </a:lnSpc>
              <a:spcBef>
                <a:spcPts val="170"/>
              </a:spcBef>
            </a:pPr>
            <a:r>
              <a:rPr dirty="0" spc="-15"/>
              <a:t>Page</a:t>
            </a:r>
            <a:r>
              <a:rPr dirty="0" spc="-70"/>
              <a:t> </a:t>
            </a:r>
            <a:fld id="{81D60167-4931-47E6-BA6A-407CBD079E47}" type="slidenum">
              <a:rPr dirty="0"/>
              <a:t>10</a:t>
            </a:fld>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ts val="1425"/>
              </a:lnSpc>
            </a:pPr>
            <a:r>
              <a:rPr dirty="0" spc="-10"/>
              <a:t>HUAWEI </a:t>
            </a:r>
            <a:r>
              <a:rPr dirty="0" spc="-5"/>
              <a:t>TECHNOLOGIES </a:t>
            </a:r>
            <a:r>
              <a:rPr dirty="0"/>
              <a:t>CO.,</a:t>
            </a:r>
            <a:r>
              <a:rPr dirty="0" spc="-25"/>
              <a:t> LTD.</a:t>
            </a:r>
          </a:p>
        </p:txBody>
      </p:sp>
      <p:graphicFrame>
        <p:nvGraphicFramePr>
          <p:cNvPr id="4" name="object 4"/>
          <p:cNvGraphicFramePr>
            <a:graphicFrameLocks noGrp="1"/>
          </p:cNvGraphicFramePr>
          <p:nvPr/>
        </p:nvGraphicFramePr>
        <p:xfrm>
          <a:off x="1598549" y="1282242"/>
          <a:ext cx="8420100" cy="4645660"/>
        </p:xfrm>
        <a:graphic>
          <a:graphicData uri="http://schemas.openxmlformats.org/drawingml/2006/table">
            <a:tbl>
              <a:tblPr firstRow="1" bandRow="1">
                <a:tableStyleId>{2D5ABB26-0587-4C30-8999-92F81FD0307C}</a:tableStyleId>
              </a:tblPr>
              <a:tblGrid>
                <a:gridCol w="2441575"/>
                <a:gridCol w="1570989"/>
                <a:gridCol w="1402080"/>
                <a:gridCol w="1447800"/>
                <a:gridCol w="1555750"/>
              </a:tblGrid>
              <a:tr h="499109">
                <a:tc>
                  <a:txBody>
                    <a:bodyPr/>
                    <a:lstStyle/>
                    <a:p>
                      <a:pPr>
                        <a:lnSpc>
                          <a:spcPct val="100000"/>
                        </a:lnSpc>
                      </a:pPr>
                      <a:endParaRPr sz="1700">
                        <a:latin typeface="Times New Roman"/>
                        <a:cs typeface="Times New Roman"/>
                      </a:endParaRPr>
                    </a:p>
                  </a:txBody>
                  <a:tcPr marL="0" marR="0" marB="0" marT="0">
                    <a:lnB w="76200">
                      <a:solidFill>
                        <a:srgbClr val="FFFFFF"/>
                      </a:solidFill>
                      <a:prstDash val="solid"/>
                    </a:lnB>
                    <a:solidFill>
                      <a:srgbClr val="003A90"/>
                    </a:solidFill>
                  </a:tcPr>
                </a:tc>
                <a:tc>
                  <a:txBody>
                    <a:bodyPr/>
                    <a:lstStyle/>
                    <a:p>
                      <a:pPr algn="ctr" marR="177165">
                        <a:lnSpc>
                          <a:spcPct val="100000"/>
                        </a:lnSpc>
                        <a:spcBef>
                          <a:spcPts val="855"/>
                        </a:spcBef>
                      </a:pPr>
                      <a:r>
                        <a:rPr dirty="0" sz="1800" spc="-5" b="1">
                          <a:solidFill>
                            <a:srgbClr val="FFFFFF"/>
                          </a:solidFill>
                          <a:latin typeface="Arial"/>
                          <a:cs typeface="Arial"/>
                        </a:rPr>
                        <a:t>1</a:t>
                      </a:r>
                      <a:r>
                        <a:rPr dirty="0" sz="1800" b="1">
                          <a:solidFill>
                            <a:srgbClr val="FFFFFF"/>
                          </a:solidFill>
                          <a:latin typeface="Microsoft JhengHei"/>
                          <a:cs typeface="Microsoft JhengHei"/>
                        </a:rPr>
                        <a:t>周</a:t>
                      </a:r>
                      <a:endParaRPr sz="1800">
                        <a:latin typeface="Microsoft JhengHei"/>
                        <a:cs typeface="Microsoft JhengHei"/>
                      </a:endParaRPr>
                    </a:p>
                  </a:txBody>
                  <a:tcPr marL="0" marR="0" marB="0" marT="108585">
                    <a:lnB w="76200">
                      <a:solidFill>
                        <a:srgbClr val="FFFFFF"/>
                      </a:solidFill>
                      <a:prstDash val="solid"/>
                    </a:lnB>
                    <a:solidFill>
                      <a:srgbClr val="003A90"/>
                    </a:solidFill>
                  </a:tcPr>
                </a:tc>
                <a:tc>
                  <a:txBody>
                    <a:bodyPr/>
                    <a:lstStyle/>
                    <a:p>
                      <a:pPr algn="ctr" marR="94615">
                        <a:lnSpc>
                          <a:spcPct val="100000"/>
                        </a:lnSpc>
                        <a:spcBef>
                          <a:spcPts val="855"/>
                        </a:spcBef>
                      </a:pPr>
                      <a:r>
                        <a:rPr dirty="0" sz="1800" spc="-5" b="1">
                          <a:solidFill>
                            <a:srgbClr val="FFFFFF"/>
                          </a:solidFill>
                          <a:latin typeface="Arial"/>
                          <a:cs typeface="Arial"/>
                        </a:rPr>
                        <a:t>2</a:t>
                      </a:r>
                      <a:r>
                        <a:rPr dirty="0" sz="1800" b="1">
                          <a:solidFill>
                            <a:srgbClr val="FFFFFF"/>
                          </a:solidFill>
                          <a:latin typeface="Microsoft JhengHei"/>
                          <a:cs typeface="Microsoft JhengHei"/>
                        </a:rPr>
                        <a:t>周</a:t>
                      </a:r>
                      <a:endParaRPr sz="1800">
                        <a:latin typeface="Microsoft JhengHei"/>
                        <a:cs typeface="Microsoft JhengHei"/>
                      </a:endParaRPr>
                    </a:p>
                  </a:txBody>
                  <a:tcPr marL="0" marR="0" marB="0" marT="108585">
                    <a:lnB w="76200">
                      <a:solidFill>
                        <a:srgbClr val="FFFFFF"/>
                      </a:solidFill>
                      <a:prstDash val="solid"/>
                    </a:lnB>
                    <a:solidFill>
                      <a:srgbClr val="003A90"/>
                    </a:solidFill>
                  </a:tcPr>
                </a:tc>
                <a:tc>
                  <a:txBody>
                    <a:bodyPr/>
                    <a:lstStyle/>
                    <a:p>
                      <a:pPr algn="ctr" marL="58419">
                        <a:lnSpc>
                          <a:spcPct val="100000"/>
                        </a:lnSpc>
                        <a:spcBef>
                          <a:spcPts val="855"/>
                        </a:spcBef>
                      </a:pPr>
                      <a:r>
                        <a:rPr dirty="0" sz="1800" spc="-5" b="1">
                          <a:solidFill>
                            <a:srgbClr val="FFFFFF"/>
                          </a:solidFill>
                          <a:latin typeface="Arial"/>
                          <a:cs typeface="Arial"/>
                        </a:rPr>
                        <a:t>3</a:t>
                      </a:r>
                      <a:r>
                        <a:rPr dirty="0" sz="1800" b="1">
                          <a:solidFill>
                            <a:srgbClr val="FFFFFF"/>
                          </a:solidFill>
                          <a:latin typeface="Microsoft JhengHei"/>
                          <a:cs typeface="Microsoft JhengHei"/>
                        </a:rPr>
                        <a:t>周</a:t>
                      </a:r>
                      <a:endParaRPr sz="1800">
                        <a:latin typeface="Microsoft JhengHei"/>
                        <a:cs typeface="Microsoft JhengHei"/>
                      </a:endParaRPr>
                    </a:p>
                  </a:txBody>
                  <a:tcPr marL="0" marR="0" marB="0" marT="108585">
                    <a:lnB w="76200">
                      <a:solidFill>
                        <a:srgbClr val="FFFFFF"/>
                      </a:solidFill>
                      <a:prstDash val="solid"/>
                    </a:lnB>
                    <a:solidFill>
                      <a:srgbClr val="003A90"/>
                    </a:solidFill>
                  </a:tcPr>
                </a:tc>
                <a:tc>
                  <a:txBody>
                    <a:bodyPr/>
                    <a:lstStyle/>
                    <a:p>
                      <a:pPr algn="ctr" marL="64769">
                        <a:lnSpc>
                          <a:spcPct val="100000"/>
                        </a:lnSpc>
                        <a:spcBef>
                          <a:spcPts val="855"/>
                        </a:spcBef>
                      </a:pPr>
                      <a:r>
                        <a:rPr dirty="0" sz="1800" spc="-5" b="1">
                          <a:solidFill>
                            <a:srgbClr val="FFFFFF"/>
                          </a:solidFill>
                          <a:latin typeface="Arial"/>
                          <a:cs typeface="Arial"/>
                        </a:rPr>
                        <a:t>4</a:t>
                      </a:r>
                      <a:r>
                        <a:rPr dirty="0" sz="1800" b="1">
                          <a:solidFill>
                            <a:srgbClr val="FFFFFF"/>
                          </a:solidFill>
                          <a:latin typeface="Microsoft JhengHei"/>
                          <a:cs typeface="Microsoft JhengHei"/>
                        </a:rPr>
                        <a:t>周</a:t>
                      </a:r>
                      <a:endParaRPr sz="1800">
                        <a:latin typeface="Microsoft JhengHei"/>
                        <a:cs typeface="Microsoft JhengHei"/>
                      </a:endParaRPr>
                    </a:p>
                  </a:txBody>
                  <a:tcPr marL="0" marR="0" marB="0" marT="108585">
                    <a:lnB w="76200">
                      <a:solidFill>
                        <a:srgbClr val="FFFFFF"/>
                      </a:solidFill>
                      <a:prstDash val="solid"/>
                    </a:lnB>
                    <a:solidFill>
                      <a:srgbClr val="003A90"/>
                    </a:solidFill>
                  </a:tcPr>
                </a:tc>
              </a:tr>
              <a:tr h="1188720">
                <a:tc>
                  <a:txBody>
                    <a:bodyPr/>
                    <a:lstStyle/>
                    <a:p>
                      <a:pPr marL="160655">
                        <a:lnSpc>
                          <a:spcPct val="100000"/>
                        </a:lnSpc>
                        <a:spcBef>
                          <a:spcPts val="330"/>
                        </a:spcBef>
                      </a:pPr>
                      <a:r>
                        <a:rPr dirty="0" sz="1800" spc="-5">
                          <a:latin typeface="Arial"/>
                          <a:cs typeface="Arial"/>
                        </a:rPr>
                        <a:t>Scrum</a:t>
                      </a:r>
                      <a:r>
                        <a:rPr dirty="0" sz="1800" spc="-5">
                          <a:latin typeface="SimSun"/>
                          <a:cs typeface="SimSun"/>
                        </a:rPr>
                        <a:t>的事务性成本</a:t>
                      </a:r>
                      <a:endParaRPr sz="1800">
                        <a:latin typeface="SimSun"/>
                        <a:cs typeface="SimSun"/>
                      </a:endParaRPr>
                    </a:p>
                    <a:p>
                      <a:pPr marL="376555">
                        <a:lnSpc>
                          <a:spcPts val="2120"/>
                        </a:lnSpc>
                        <a:spcBef>
                          <a:spcPts val="85"/>
                        </a:spcBef>
                      </a:pPr>
                      <a:r>
                        <a:rPr dirty="0" sz="1800">
                          <a:latin typeface="SimSun"/>
                          <a:cs typeface="SimSun"/>
                        </a:rPr>
                        <a:t>（整个项目花在</a:t>
                      </a:r>
                      <a:endParaRPr sz="1800">
                        <a:latin typeface="SimSun"/>
                        <a:cs typeface="SimSun"/>
                      </a:endParaRPr>
                    </a:p>
                    <a:p>
                      <a:pPr marL="262255" marR="271780" indent="-70485">
                        <a:lnSpc>
                          <a:spcPts val="2160"/>
                        </a:lnSpc>
                        <a:spcBef>
                          <a:spcPts val="30"/>
                        </a:spcBef>
                      </a:pPr>
                      <a:r>
                        <a:rPr dirty="0" sz="1800">
                          <a:latin typeface="Arial"/>
                          <a:cs typeface="Arial"/>
                        </a:rPr>
                        <a:t>Sprint</a:t>
                      </a:r>
                      <a:r>
                        <a:rPr dirty="0" sz="1800">
                          <a:latin typeface="SimSun"/>
                          <a:cs typeface="SimSun"/>
                        </a:rPr>
                        <a:t>计划，回顾， 评审的时间总和）</a:t>
                      </a:r>
                      <a:endParaRPr sz="1800">
                        <a:latin typeface="SimSun"/>
                        <a:cs typeface="SimSun"/>
                      </a:endParaRPr>
                    </a:p>
                  </a:txBody>
                  <a:tcPr marL="0" marR="0" marB="0" marT="41910">
                    <a:lnT w="76200">
                      <a:solidFill>
                        <a:srgbClr val="FFFFFF"/>
                      </a:solidFill>
                      <a:prstDash val="solid"/>
                    </a:lnT>
                    <a:lnB w="76200">
                      <a:solidFill>
                        <a:srgbClr val="FFFFFF"/>
                      </a:solidFill>
                      <a:prstDash val="solid"/>
                    </a:lnB>
                    <a:solidFill>
                      <a:srgbClr val="B5D2FF"/>
                    </a:solidFill>
                  </a:tcPr>
                </a:tc>
                <a:tc>
                  <a:txBody>
                    <a:bodyPr/>
                    <a:lstStyle/>
                    <a:p>
                      <a:pPr>
                        <a:lnSpc>
                          <a:spcPct val="100000"/>
                        </a:lnSpc>
                      </a:pPr>
                      <a:endParaRPr sz="1800">
                        <a:latin typeface="Times New Roman"/>
                        <a:cs typeface="Times New Roman"/>
                      </a:endParaRPr>
                    </a:p>
                    <a:p>
                      <a:pPr algn="ctr" marR="177165">
                        <a:lnSpc>
                          <a:spcPct val="100000"/>
                        </a:lnSpc>
                        <a:spcBef>
                          <a:spcPts val="1500"/>
                        </a:spcBef>
                      </a:pPr>
                      <a:r>
                        <a:rPr dirty="0" sz="1800">
                          <a:latin typeface="SimSun"/>
                          <a:cs typeface="SimSun"/>
                        </a:rPr>
                        <a:t>最高</a:t>
                      </a:r>
                      <a:endParaRPr sz="1800">
                        <a:latin typeface="SimSun"/>
                        <a:cs typeface="SimSun"/>
                      </a:endParaRPr>
                    </a:p>
                  </a:txBody>
                  <a:tcPr marL="0" marR="0" marB="0" marT="0">
                    <a:lnT w="76200">
                      <a:solidFill>
                        <a:srgbClr val="FFFFFF"/>
                      </a:solidFill>
                      <a:prstDash val="solid"/>
                    </a:lnT>
                    <a:lnB w="76200">
                      <a:solidFill>
                        <a:srgbClr val="FFFFFF"/>
                      </a:solidFill>
                      <a:prstDash val="solid"/>
                    </a:lnB>
                    <a:solidFill>
                      <a:srgbClr val="B5D2FF"/>
                    </a:solidFill>
                  </a:tcPr>
                </a:tc>
                <a:tc>
                  <a:txBody>
                    <a:bodyPr/>
                    <a:lstStyle/>
                    <a:p>
                      <a:pPr>
                        <a:lnSpc>
                          <a:spcPct val="100000"/>
                        </a:lnSpc>
                      </a:pPr>
                      <a:endParaRPr sz="1800">
                        <a:latin typeface="Times New Roman"/>
                        <a:cs typeface="Times New Roman"/>
                      </a:endParaRPr>
                    </a:p>
                    <a:p>
                      <a:pPr algn="ctr" marR="94615">
                        <a:lnSpc>
                          <a:spcPct val="100000"/>
                        </a:lnSpc>
                        <a:spcBef>
                          <a:spcPts val="1500"/>
                        </a:spcBef>
                      </a:pPr>
                      <a:r>
                        <a:rPr dirty="0" sz="1800">
                          <a:latin typeface="SimSun"/>
                          <a:cs typeface="SimSun"/>
                        </a:rPr>
                        <a:t>中</a:t>
                      </a:r>
                      <a:endParaRPr sz="1800">
                        <a:latin typeface="SimSun"/>
                        <a:cs typeface="SimSun"/>
                      </a:endParaRPr>
                    </a:p>
                  </a:txBody>
                  <a:tcPr marL="0" marR="0" marB="0" marT="0">
                    <a:lnT w="76200">
                      <a:solidFill>
                        <a:srgbClr val="FFFFFF"/>
                      </a:solidFill>
                      <a:prstDash val="solid"/>
                    </a:lnT>
                    <a:lnB w="76200">
                      <a:solidFill>
                        <a:srgbClr val="FFFFFF"/>
                      </a:solidFill>
                      <a:prstDash val="solid"/>
                    </a:lnB>
                    <a:solidFill>
                      <a:srgbClr val="B5D2FF"/>
                    </a:solidFill>
                  </a:tcPr>
                </a:tc>
                <a:tc>
                  <a:txBody>
                    <a:bodyPr/>
                    <a:lstStyle/>
                    <a:p>
                      <a:pPr>
                        <a:lnSpc>
                          <a:spcPct val="100000"/>
                        </a:lnSpc>
                      </a:pPr>
                      <a:endParaRPr sz="1800">
                        <a:latin typeface="Times New Roman"/>
                        <a:cs typeface="Times New Roman"/>
                      </a:endParaRPr>
                    </a:p>
                    <a:p>
                      <a:pPr algn="ctr" marL="59055">
                        <a:lnSpc>
                          <a:spcPct val="100000"/>
                        </a:lnSpc>
                        <a:spcBef>
                          <a:spcPts val="1500"/>
                        </a:spcBef>
                      </a:pPr>
                      <a:r>
                        <a:rPr dirty="0" sz="1800">
                          <a:latin typeface="SimSun"/>
                          <a:cs typeface="SimSun"/>
                        </a:rPr>
                        <a:t>低</a:t>
                      </a:r>
                      <a:endParaRPr sz="1800">
                        <a:latin typeface="SimSun"/>
                        <a:cs typeface="SimSun"/>
                      </a:endParaRPr>
                    </a:p>
                  </a:txBody>
                  <a:tcPr marL="0" marR="0" marB="0" marT="0">
                    <a:lnT w="76200">
                      <a:solidFill>
                        <a:srgbClr val="FFFFFF"/>
                      </a:solidFill>
                      <a:prstDash val="solid"/>
                    </a:lnT>
                    <a:lnB w="76200">
                      <a:solidFill>
                        <a:srgbClr val="FFFFFF"/>
                      </a:solidFill>
                      <a:prstDash val="solid"/>
                    </a:lnB>
                    <a:solidFill>
                      <a:srgbClr val="B5D2FF"/>
                    </a:solidFill>
                  </a:tcPr>
                </a:tc>
                <a:tc>
                  <a:txBody>
                    <a:bodyPr/>
                    <a:lstStyle/>
                    <a:p>
                      <a:pPr>
                        <a:lnSpc>
                          <a:spcPct val="100000"/>
                        </a:lnSpc>
                      </a:pPr>
                      <a:endParaRPr sz="1800">
                        <a:latin typeface="Times New Roman"/>
                        <a:cs typeface="Times New Roman"/>
                      </a:endParaRPr>
                    </a:p>
                    <a:p>
                      <a:pPr algn="ctr" marL="66040">
                        <a:lnSpc>
                          <a:spcPct val="100000"/>
                        </a:lnSpc>
                        <a:spcBef>
                          <a:spcPts val="1500"/>
                        </a:spcBef>
                      </a:pPr>
                      <a:r>
                        <a:rPr dirty="0" sz="1800">
                          <a:latin typeface="SimSun"/>
                          <a:cs typeface="SimSun"/>
                        </a:rPr>
                        <a:t>最低</a:t>
                      </a:r>
                      <a:endParaRPr sz="1800">
                        <a:latin typeface="SimSun"/>
                        <a:cs typeface="SimSun"/>
                      </a:endParaRPr>
                    </a:p>
                  </a:txBody>
                  <a:tcPr marL="0" marR="0" marB="0" marT="0">
                    <a:lnT w="76200">
                      <a:solidFill>
                        <a:srgbClr val="FFFFFF"/>
                      </a:solidFill>
                      <a:prstDash val="solid"/>
                    </a:lnT>
                    <a:lnB w="76200">
                      <a:solidFill>
                        <a:srgbClr val="FFFFFF"/>
                      </a:solidFill>
                      <a:prstDash val="solid"/>
                    </a:lnB>
                    <a:solidFill>
                      <a:srgbClr val="B5D2FF"/>
                    </a:solidFill>
                  </a:tcPr>
                </a:tc>
              </a:tr>
              <a:tr h="499109">
                <a:tc>
                  <a:txBody>
                    <a:bodyPr/>
                    <a:lstStyle/>
                    <a:p>
                      <a:pPr marL="262255">
                        <a:lnSpc>
                          <a:spcPct val="100000"/>
                        </a:lnSpc>
                        <a:spcBef>
                          <a:spcPts val="855"/>
                        </a:spcBef>
                      </a:pPr>
                      <a:r>
                        <a:rPr dirty="0" sz="1800">
                          <a:latin typeface="SimSun"/>
                          <a:cs typeface="SimSun"/>
                        </a:rPr>
                        <a:t>对业务变化的响应</a:t>
                      </a:r>
                      <a:endParaRPr sz="1800">
                        <a:latin typeface="SimSun"/>
                        <a:cs typeface="SimSun"/>
                      </a:endParaRPr>
                    </a:p>
                  </a:txBody>
                  <a:tcPr marL="0" marR="0" marB="0" marT="108585">
                    <a:lnT w="76200">
                      <a:solidFill>
                        <a:srgbClr val="FFFFFF"/>
                      </a:solidFill>
                      <a:prstDash val="solid"/>
                    </a:lnT>
                    <a:lnB w="76200">
                      <a:solidFill>
                        <a:srgbClr val="FFFFFF"/>
                      </a:solidFill>
                      <a:prstDash val="solid"/>
                    </a:lnB>
                    <a:solidFill>
                      <a:srgbClr val="ECEDED"/>
                    </a:solidFill>
                  </a:tcPr>
                </a:tc>
                <a:tc>
                  <a:txBody>
                    <a:bodyPr/>
                    <a:lstStyle/>
                    <a:p>
                      <a:pPr algn="ctr" marR="177165">
                        <a:lnSpc>
                          <a:spcPct val="100000"/>
                        </a:lnSpc>
                        <a:spcBef>
                          <a:spcPts val="855"/>
                        </a:spcBef>
                      </a:pPr>
                      <a:r>
                        <a:rPr dirty="0" sz="1800">
                          <a:latin typeface="SimSun"/>
                          <a:cs typeface="SimSun"/>
                        </a:rPr>
                        <a:t>最快</a:t>
                      </a:r>
                      <a:endParaRPr sz="1800">
                        <a:latin typeface="SimSun"/>
                        <a:cs typeface="SimSun"/>
                      </a:endParaRPr>
                    </a:p>
                  </a:txBody>
                  <a:tcPr marL="0" marR="0" marB="0" marT="108585">
                    <a:lnT w="76200">
                      <a:solidFill>
                        <a:srgbClr val="FFFFFF"/>
                      </a:solidFill>
                      <a:prstDash val="solid"/>
                    </a:lnT>
                    <a:lnB w="76200">
                      <a:solidFill>
                        <a:srgbClr val="FFFFFF"/>
                      </a:solidFill>
                      <a:prstDash val="solid"/>
                    </a:lnB>
                    <a:solidFill>
                      <a:srgbClr val="ECEDED"/>
                    </a:solidFill>
                  </a:tcPr>
                </a:tc>
                <a:tc>
                  <a:txBody>
                    <a:bodyPr/>
                    <a:lstStyle/>
                    <a:p>
                      <a:pPr algn="ctr" marR="94615">
                        <a:lnSpc>
                          <a:spcPct val="100000"/>
                        </a:lnSpc>
                        <a:spcBef>
                          <a:spcPts val="855"/>
                        </a:spcBef>
                      </a:pPr>
                      <a:r>
                        <a:rPr dirty="0" sz="1800">
                          <a:latin typeface="SimSun"/>
                          <a:cs typeface="SimSun"/>
                        </a:rPr>
                        <a:t>一般</a:t>
                      </a:r>
                      <a:endParaRPr sz="1800">
                        <a:latin typeface="SimSun"/>
                        <a:cs typeface="SimSun"/>
                      </a:endParaRPr>
                    </a:p>
                  </a:txBody>
                  <a:tcPr marL="0" marR="0" marB="0" marT="108585">
                    <a:lnT w="76200">
                      <a:solidFill>
                        <a:srgbClr val="FFFFFF"/>
                      </a:solidFill>
                      <a:prstDash val="solid"/>
                    </a:lnT>
                    <a:lnB w="76200">
                      <a:solidFill>
                        <a:srgbClr val="FFFFFF"/>
                      </a:solidFill>
                      <a:prstDash val="solid"/>
                    </a:lnB>
                    <a:solidFill>
                      <a:srgbClr val="ECEDED"/>
                    </a:solidFill>
                  </a:tcPr>
                </a:tc>
                <a:tc>
                  <a:txBody>
                    <a:bodyPr/>
                    <a:lstStyle/>
                    <a:p>
                      <a:pPr algn="ctr" marL="59055">
                        <a:lnSpc>
                          <a:spcPct val="100000"/>
                        </a:lnSpc>
                        <a:spcBef>
                          <a:spcPts val="855"/>
                        </a:spcBef>
                      </a:pPr>
                      <a:r>
                        <a:rPr dirty="0" sz="1800">
                          <a:latin typeface="SimSun"/>
                          <a:cs typeface="SimSun"/>
                        </a:rPr>
                        <a:t>慢</a:t>
                      </a:r>
                      <a:endParaRPr sz="1800">
                        <a:latin typeface="SimSun"/>
                        <a:cs typeface="SimSun"/>
                      </a:endParaRPr>
                    </a:p>
                  </a:txBody>
                  <a:tcPr marL="0" marR="0" marB="0" marT="108585">
                    <a:lnT w="76200">
                      <a:solidFill>
                        <a:srgbClr val="FFFFFF"/>
                      </a:solidFill>
                      <a:prstDash val="solid"/>
                    </a:lnT>
                    <a:lnB w="76200">
                      <a:solidFill>
                        <a:srgbClr val="FFFFFF"/>
                      </a:solidFill>
                      <a:prstDash val="solid"/>
                    </a:lnB>
                    <a:solidFill>
                      <a:srgbClr val="ECEDED"/>
                    </a:solidFill>
                  </a:tcPr>
                </a:tc>
                <a:tc>
                  <a:txBody>
                    <a:bodyPr/>
                    <a:lstStyle/>
                    <a:p>
                      <a:pPr algn="ctr" marL="66040">
                        <a:lnSpc>
                          <a:spcPct val="100000"/>
                        </a:lnSpc>
                        <a:spcBef>
                          <a:spcPts val="855"/>
                        </a:spcBef>
                      </a:pPr>
                      <a:r>
                        <a:rPr dirty="0" sz="1800">
                          <a:latin typeface="SimSun"/>
                          <a:cs typeface="SimSun"/>
                        </a:rPr>
                        <a:t>最慢</a:t>
                      </a:r>
                      <a:endParaRPr sz="1800">
                        <a:latin typeface="SimSun"/>
                        <a:cs typeface="SimSun"/>
                      </a:endParaRPr>
                    </a:p>
                  </a:txBody>
                  <a:tcPr marL="0" marR="0" marB="0" marT="108585">
                    <a:lnT w="76200">
                      <a:solidFill>
                        <a:srgbClr val="FFFFFF"/>
                      </a:solidFill>
                      <a:prstDash val="solid"/>
                    </a:lnT>
                    <a:lnB w="76200">
                      <a:solidFill>
                        <a:srgbClr val="FFFFFF"/>
                      </a:solidFill>
                      <a:prstDash val="solid"/>
                    </a:lnB>
                    <a:solidFill>
                      <a:srgbClr val="ECEDED"/>
                    </a:solidFill>
                  </a:tcPr>
                </a:tc>
              </a:tr>
              <a:tr h="499109">
                <a:tc>
                  <a:txBody>
                    <a:bodyPr/>
                    <a:lstStyle/>
                    <a:p>
                      <a:pPr marL="262255">
                        <a:lnSpc>
                          <a:spcPct val="100000"/>
                        </a:lnSpc>
                        <a:spcBef>
                          <a:spcPts val="855"/>
                        </a:spcBef>
                      </a:pPr>
                      <a:r>
                        <a:rPr dirty="0" sz="1800">
                          <a:latin typeface="SimSun"/>
                          <a:cs typeface="SimSun"/>
                        </a:rPr>
                        <a:t>团队问题的透明性</a:t>
                      </a:r>
                      <a:endParaRPr sz="1800">
                        <a:latin typeface="SimSun"/>
                        <a:cs typeface="SimSun"/>
                      </a:endParaRPr>
                    </a:p>
                  </a:txBody>
                  <a:tcPr marL="0" marR="0" marB="0" marT="108585">
                    <a:lnT w="76200">
                      <a:solidFill>
                        <a:srgbClr val="FFFFFF"/>
                      </a:solidFill>
                      <a:prstDash val="solid"/>
                    </a:lnT>
                    <a:lnB w="76200">
                      <a:solidFill>
                        <a:srgbClr val="FFFFFF"/>
                      </a:solidFill>
                      <a:prstDash val="solid"/>
                    </a:lnB>
                    <a:solidFill>
                      <a:srgbClr val="B5D2FF"/>
                    </a:solidFill>
                  </a:tcPr>
                </a:tc>
                <a:tc>
                  <a:txBody>
                    <a:bodyPr/>
                    <a:lstStyle/>
                    <a:p>
                      <a:pPr algn="ctr" marR="177165">
                        <a:lnSpc>
                          <a:spcPct val="100000"/>
                        </a:lnSpc>
                        <a:spcBef>
                          <a:spcPts val="855"/>
                        </a:spcBef>
                      </a:pPr>
                      <a:r>
                        <a:rPr dirty="0" sz="1800">
                          <a:latin typeface="SimSun"/>
                          <a:cs typeface="SimSun"/>
                        </a:rPr>
                        <a:t>最高</a:t>
                      </a:r>
                      <a:endParaRPr sz="1800">
                        <a:latin typeface="SimSun"/>
                        <a:cs typeface="SimSun"/>
                      </a:endParaRPr>
                    </a:p>
                  </a:txBody>
                  <a:tcPr marL="0" marR="0" marB="0" marT="108585">
                    <a:lnT w="76200">
                      <a:solidFill>
                        <a:srgbClr val="FFFFFF"/>
                      </a:solidFill>
                      <a:prstDash val="solid"/>
                    </a:lnT>
                    <a:lnB w="76200">
                      <a:solidFill>
                        <a:srgbClr val="FFFFFF"/>
                      </a:solidFill>
                      <a:prstDash val="solid"/>
                    </a:lnB>
                    <a:solidFill>
                      <a:srgbClr val="B5D2FF"/>
                    </a:solidFill>
                  </a:tcPr>
                </a:tc>
                <a:tc>
                  <a:txBody>
                    <a:bodyPr/>
                    <a:lstStyle/>
                    <a:p>
                      <a:pPr algn="ctr" marR="94615">
                        <a:lnSpc>
                          <a:spcPct val="100000"/>
                        </a:lnSpc>
                        <a:spcBef>
                          <a:spcPts val="855"/>
                        </a:spcBef>
                      </a:pPr>
                      <a:r>
                        <a:rPr dirty="0" sz="1800">
                          <a:latin typeface="SimSun"/>
                          <a:cs typeface="SimSun"/>
                        </a:rPr>
                        <a:t>中</a:t>
                      </a:r>
                      <a:endParaRPr sz="1800">
                        <a:latin typeface="SimSun"/>
                        <a:cs typeface="SimSun"/>
                      </a:endParaRPr>
                    </a:p>
                  </a:txBody>
                  <a:tcPr marL="0" marR="0" marB="0" marT="108585">
                    <a:lnT w="76200">
                      <a:solidFill>
                        <a:srgbClr val="FFFFFF"/>
                      </a:solidFill>
                      <a:prstDash val="solid"/>
                    </a:lnT>
                    <a:lnB w="76200">
                      <a:solidFill>
                        <a:srgbClr val="FFFFFF"/>
                      </a:solidFill>
                      <a:prstDash val="solid"/>
                    </a:lnB>
                    <a:solidFill>
                      <a:srgbClr val="B5D2FF"/>
                    </a:solidFill>
                  </a:tcPr>
                </a:tc>
                <a:tc>
                  <a:txBody>
                    <a:bodyPr/>
                    <a:lstStyle/>
                    <a:p>
                      <a:pPr algn="ctr" marL="59055">
                        <a:lnSpc>
                          <a:spcPct val="100000"/>
                        </a:lnSpc>
                        <a:spcBef>
                          <a:spcPts val="855"/>
                        </a:spcBef>
                      </a:pPr>
                      <a:r>
                        <a:rPr dirty="0" sz="1800">
                          <a:latin typeface="SimSun"/>
                          <a:cs typeface="SimSun"/>
                        </a:rPr>
                        <a:t>低</a:t>
                      </a:r>
                      <a:endParaRPr sz="1800">
                        <a:latin typeface="SimSun"/>
                        <a:cs typeface="SimSun"/>
                      </a:endParaRPr>
                    </a:p>
                  </a:txBody>
                  <a:tcPr marL="0" marR="0" marB="0" marT="108585">
                    <a:lnT w="76200">
                      <a:solidFill>
                        <a:srgbClr val="FFFFFF"/>
                      </a:solidFill>
                      <a:prstDash val="solid"/>
                    </a:lnT>
                    <a:lnB w="76200">
                      <a:solidFill>
                        <a:srgbClr val="FFFFFF"/>
                      </a:solidFill>
                      <a:prstDash val="solid"/>
                    </a:lnB>
                    <a:solidFill>
                      <a:srgbClr val="B5D2FF"/>
                    </a:solidFill>
                  </a:tcPr>
                </a:tc>
                <a:tc>
                  <a:txBody>
                    <a:bodyPr/>
                    <a:lstStyle/>
                    <a:p>
                      <a:pPr algn="ctr" marL="66040">
                        <a:lnSpc>
                          <a:spcPct val="100000"/>
                        </a:lnSpc>
                        <a:spcBef>
                          <a:spcPts val="855"/>
                        </a:spcBef>
                      </a:pPr>
                      <a:r>
                        <a:rPr dirty="0" sz="1800">
                          <a:latin typeface="SimSun"/>
                          <a:cs typeface="SimSun"/>
                        </a:rPr>
                        <a:t>最低</a:t>
                      </a:r>
                      <a:endParaRPr sz="1800">
                        <a:latin typeface="SimSun"/>
                        <a:cs typeface="SimSun"/>
                      </a:endParaRPr>
                    </a:p>
                  </a:txBody>
                  <a:tcPr marL="0" marR="0" marB="0" marT="108585">
                    <a:lnT w="76200">
                      <a:solidFill>
                        <a:srgbClr val="FFFFFF"/>
                      </a:solidFill>
                      <a:prstDash val="solid"/>
                    </a:lnT>
                    <a:lnB w="76200">
                      <a:solidFill>
                        <a:srgbClr val="FFFFFF"/>
                      </a:solidFill>
                      <a:prstDash val="solid"/>
                    </a:lnB>
                    <a:solidFill>
                      <a:srgbClr val="B5D2FF"/>
                    </a:solidFill>
                  </a:tcPr>
                </a:tc>
              </a:tr>
              <a:tr h="639445">
                <a:tc>
                  <a:txBody>
                    <a:bodyPr/>
                    <a:lstStyle/>
                    <a:p>
                      <a:pPr marL="1062355" marR="227965" indent="-914400">
                        <a:lnSpc>
                          <a:spcPts val="2080"/>
                        </a:lnSpc>
                        <a:spcBef>
                          <a:spcPts val="550"/>
                        </a:spcBef>
                      </a:pPr>
                      <a:r>
                        <a:rPr dirty="0" sz="1800">
                          <a:latin typeface="SimSun"/>
                          <a:cs typeface="SimSun"/>
                        </a:rPr>
                        <a:t>市场和用户的反馈周 期</a:t>
                      </a:r>
                      <a:endParaRPr sz="1800">
                        <a:latin typeface="SimSun"/>
                        <a:cs typeface="SimSun"/>
                      </a:endParaRPr>
                    </a:p>
                  </a:txBody>
                  <a:tcPr marL="0" marR="0" marB="0" marT="69850">
                    <a:lnT w="76200">
                      <a:solidFill>
                        <a:srgbClr val="FFFFFF"/>
                      </a:solidFill>
                      <a:prstDash val="solid"/>
                    </a:lnT>
                    <a:lnB w="76200">
                      <a:solidFill>
                        <a:srgbClr val="FFFFFF"/>
                      </a:solidFill>
                      <a:prstDash val="solid"/>
                    </a:lnB>
                    <a:solidFill>
                      <a:srgbClr val="ECEDED"/>
                    </a:solidFill>
                  </a:tcPr>
                </a:tc>
                <a:tc>
                  <a:txBody>
                    <a:bodyPr/>
                    <a:lstStyle/>
                    <a:p>
                      <a:pPr algn="ctr" marR="177165">
                        <a:lnSpc>
                          <a:spcPct val="100000"/>
                        </a:lnSpc>
                        <a:spcBef>
                          <a:spcPts val="1410"/>
                        </a:spcBef>
                      </a:pPr>
                      <a:r>
                        <a:rPr dirty="0" sz="1800">
                          <a:latin typeface="SimSun"/>
                          <a:cs typeface="SimSun"/>
                        </a:rPr>
                        <a:t>最短</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ECEDED"/>
                    </a:solidFill>
                  </a:tcPr>
                </a:tc>
                <a:tc>
                  <a:txBody>
                    <a:bodyPr/>
                    <a:lstStyle/>
                    <a:p>
                      <a:pPr algn="ctr" marR="94615">
                        <a:lnSpc>
                          <a:spcPct val="100000"/>
                        </a:lnSpc>
                        <a:spcBef>
                          <a:spcPts val="1410"/>
                        </a:spcBef>
                      </a:pPr>
                      <a:r>
                        <a:rPr dirty="0" sz="1800">
                          <a:latin typeface="SimSun"/>
                          <a:cs typeface="SimSun"/>
                        </a:rPr>
                        <a:t>中</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ECEDED"/>
                    </a:solidFill>
                  </a:tcPr>
                </a:tc>
                <a:tc>
                  <a:txBody>
                    <a:bodyPr/>
                    <a:lstStyle/>
                    <a:p>
                      <a:pPr algn="ctr" marL="59055">
                        <a:lnSpc>
                          <a:spcPct val="100000"/>
                        </a:lnSpc>
                        <a:spcBef>
                          <a:spcPts val="1410"/>
                        </a:spcBef>
                      </a:pPr>
                      <a:r>
                        <a:rPr dirty="0" sz="1800">
                          <a:latin typeface="SimSun"/>
                          <a:cs typeface="SimSun"/>
                        </a:rPr>
                        <a:t>长</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ECEDED"/>
                    </a:solidFill>
                  </a:tcPr>
                </a:tc>
                <a:tc>
                  <a:txBody>
                    <a:bodyPr/>
                    <a:lstStyle/>
                    <a:p>
                      <a:pPr algn="ctr" marL="66040">
                        <a:lnSpc>
                          <a:spcPct val="100000"/>
                        </a:lnSpc>
                        <a:spcBef>
                          <a:spcPts val="1410"/>
                        </a:spcBef>
                      </a:pPr>
                      <a:r>
                        <a:rPr dirty="0" sz="1800">
                          <a:latin typeface="SimSun"/>
                          <a:cs typeface="SimSun"/>
                        </a:rPr>
                        <a:t>最长</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ECEDED"/>
                    </a:solidFill>
                  </a:tcPr>
                </a:tc>
              </a:tr>
              <a:tr h="640080">
                <a:tc>
                  <a:txBody>
                    <a:bodyPr/>
                    <a:lstStyle/>
                    <a:p>
                      <a:pPr algn="ctr" marR="79375">
                        <a:lnSpc>
                          <a:spcPts val="2120"/>
                        </a:lnSpc>
                        <a:spcBef>
                          <a:spcPts val="415"/>
                        </a:spcBef>
                      </a:pPr>
                      <a:r>
                        <a:rPr dirty="0" sz="1800" spc="-5">
                          <a:latin typeface="SimSun"/>
                          <a:cs typeface="SimSun"/>
                        </a:rPr>
                        <a:t>团队容易陷入微瀑布</a:t>
                      </a:r>
                      <a:endParaRPr sz="1800">
                        <a:latin typeface="SimSun"/>
                        <a:cs typeface="SimSun"/>
                      </a:endParaRPr>
                    </a:p>
                    <a:p>
                      <a:pPr algn="ctr" marR="79375">
                        <a:lnSpc>
                          <a:spcPts val="2120"/>
                        </a:lnSpc>
                      </a:pPr>
                      <a:r>
                        <a:rPr dirty="0" sz="1800">
                          <a:latin typeface="SimSun"/>
                          <a:cs typeface="SimSun"/>
                        </a:rPr>
                        <a:t>的风险</a:t>
                      </a:r>
                      <a:endParaRPr sz="1800">
                        <a:latin typeface="SimSun"/>
                        <a:cs typeface="SimSun"/>
                      </a:endParaRPr>
                    </a:p>
                  </a:txBody>
                  <a:tcPr marL="0" marR="0" marB="0" marT="52705">
                    <a:lnT w="76200">
                      <a:solidFill>
                        <a:srgbClr val="FFFFFF"/>
                      </a:solidFill>
                      <a:prstDash val="solid"/>
                    </a:lnT>
                    <a:lnB w="76200">
                      <a:solidFill>
                        <a:srgbClr val="FFFFFF"/>
                      </a:solidFill>
                      <a:prstDash val="solid"/>
                    </a:lnB>
                    <a:solidFill>
                      <a:srgbClr val="B5D2FF"/>
                    </a:solidFill>
                  </a:tcPr>
                </a:tc>
                <a:tc>
                  <a:txBody>
                    <a:bodyPr/>
                    <a:lstStyle/>
                    <a:p>
                      <a:pPr algn="ctr" marR="177165">
                        <a:lnSpc>
                          <a:spcPct val="100000"/>
                        </a:lnSpc>
                        <a:spcBef>
                          <a:spcPts val="1410"/>
                        </a:spcBef>
                      </a:pPr>
                      <a:r>
                        <a:rPr dirty="0" sz="1800">
                          <a:latin typeface="SimSun"/>
                          <a:cs typeface="SimSun"/>
                        </a:rPr>
                        <a:t>最低</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B5D2FF"/>
                    </a:solidFill>
                  </a:tcPr>
                </a:tc>
                <a:tc>
                  <a:txBody>
                    <a:bodyPr/>
                    <a:lstStyle/>
                    <a:p>
                      <a:pPr algn="ctr" marR="94615">
                        <a:lnSpc>
                          <a:spcPct val="100000"/>
                        </a:lnSpc>
                        <a:spcBef>
                          <a:spcPts val="1410"/>
                        </a:spcBef>
                      </a:pPr>
                      <a:r>
                        <a:rPr dirty="0" sz="1800">
                          <a:latin typeface="SimSun"/>
                          <a:cs typeface="SimSun"/>
                        </a:rPr>
                        <a:t>中</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B5D2FF"/>
                    </a:solidFill>
                  </a:tcPr>
                </a:tc>
                <a:tc>
                  <a:txBody>
                    <a:bodyPr/>
                    <a:lstStyle/>
                    <a:p>
                      <a:pPr algn="ctr" marL="59055">
                        <a:lnSpc>
                          <a:spcPct val="100000"/>
                        </a:lnSpc>
                        <a:spcBef>
                          <a:spcPts val="1410"/>
                        </a:spcBef>
                      </a:pPr>
                      <a:r>
                        <a:rPr dirty="0" sz="1800">
                          <a:latin typeface="SimSun"/>
                          <a:cs typeface="SimSun"/>
                        </a:rPr>
                        <a:t>高</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B5D2FF"/>
                    </a:solidFill>
                  </a:tcPr>
                </a:tc>
                <a:tc>
                  <a:txBody>
                    <a:bodyPr/>
                    <a:lstStyle/>
                    <a:p>
                      <a:pPr algn="ctr" marL="66040">
                        <a:lnSpc>
                          <a:spcPct val="100000"/>
                        </a:lnSpc>
                        <a:spcBef>
                          <a:spcPts val="1410"/>
                        </a:spcBef>
                      </a:pPr>
                      <a:r>
                        <a:rPr dirty="0" sz="1800">
                          <a:latin typeface="SimSun"/>
                          <a:cs typeface="SimSun"/>
                        </a:rPr>
                        <a:t>最高</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B5D2FF"/>
                    </a:solidFill>
                  </a:tcPr>
                </a:tc>
              </a:tr>
              <a:tr h="639445">
                <a:tc>
                  <a:txBody>
                    <a:bodyPr/>
                    <a:lstStyle/>
                    <a:p>
                      <a:pPr marL="719455" marR="227965" indent="-571500">
                        <a:lnSpc>
                          <a:spcPts val="2080"/>
                        </a:lnSpc>
                        <a:spcBef>
                          <a:spcPts val="555"/>
                        </a:spcBef>
                      </a:pPr>
                      <a:r>
                        <a:rPr dirty="0" sz="1800">
                          <a:latin typeface="SimSun"/>
                          <a:cs typeface="SimSun"/>
                        </a:rPr>
                        <a:t>与组织传统工作方式 的适配性</a:t>
                      </a:r>
                      <a:endParaRPr sz="1800">
                        <a:latin typeface="SimSun"/>
                        <a:cs typeface="SimSun"/>
                      </a:endParaRPr>
                    </a:p>
                  </a:txBody>
                  <a:tcPr marL="0" marR="0" marB="0" marT="70485">
                    <a:lnT w="76200">
                      <a:solidFill>
                        <a:srgbClr val="FFFFFF"/>
                      </a:solidFill>
                      <a:prstDash val="solid"/>
                    </a:lnT>
                    <a:lnB w="76200">
                      <a:solidFill>
                        <a:srgbClr val="FFFFFF"/>
                      </a:solidFill>
                      <a:prstDash val="solid"/>
                    </a:lnB>
                    <a:solidFill>
                      <a:srgbClr val="ECEDED"/>
                    </a:solidFill>
                  </a:tcPr>
                </a:tc>
                <a:tc>
                  <a:txBody>
                    <a:bodyPr/>
                    <a:lstStyle/>
                    <a:p>
                      <a:pPr algn="ctr" marR="177165">
                        <a:lnSpc>
                          <a:spcPct val="100000"/>
                        </a:lnSpc>
                        <a:spcBef>
                          <a:spcPts val="1410"/>
                        </a:spcBef>
                      </a:pPr>
                      <a:r>
                        <a:rPr dirty="0" sz="1800">
                          <a:latin typeface="SimSun"/>
                          <a:cs typeface="SimSun"/>
                        </a:rPr>
                        <a:t>最不适配</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ECEDED"/>
                    </a:solidFill>
                  </a:tcPr>
                </a:tc>
                <a:tc>
                  <a:txBody>
                    <a:bodyPr/>
                    <a:lstStyle/>
                    <a:p>
                      <a:pPr algn="ctr" marR="94615">
                        <a:lnSpc>
                          <a:spcPct val="100000"/>
                        </a:lnSpc>
                        <a:spcBef>
                          <a:spcPts val="1410"/>
                        </a:spcBef>
                      </a:pPr>
                      <a:r>
                        <a:rPr dirty="0" sz="1800">
                          <a:latin typeface="SimSun"/>
                          <a:cs typeface="SimSun"/>
                        </a:rPr>
                        <a:t>居中</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ECEDED"/>
                    </a:solidFill>
                  </a:tcPr>
                </a:tc>
                <a:tc>
                  <a:txBody>
                    <a:bodyPr/>
                    <a:lstStyle/>
                    <a:p>
                      <a:pPr algn="ctr" marL="59055">
                        <a:lnSpc>
                          <a:spcPct val="100000"/>
                        </a:lnSpc>
                        <a:spcBef>
                          <a:spcPts val="1410"/>
                        </a:spcBef>
                      </a:pPr>
                      <a:r>
                        <a:rPr dirty="0" sz="1800">
                          <a:latin typeface="SimSun"/>
                          <a:cs typeface="SimSun"/>
                        </a:rPr>
                        <a:t>适配</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ECEDED"/>
                    </a:solidFill>
                  </a:tcPr>
                </a:tc>
                <a:tc>
                  <a:txBody>
                    <a:bodyPr/>
                    <a:lstStyle/>
                    <a:p>
                      <a:pPr algn="ctr" marL="66040">
                        <a:lnSpc>
                          <a:spcPct val="100000"/>
                        </a:lnSpc>
                        <a:spcBef>
                          <a:spcPts val="1410"/>
                        </a:spcBef>
                      </a:pPr>
                      <a:r>
                        <a:rPr dirty="0" sz="1800">
                          <a:latin typeface="SimSun"/>
                          <a:cs typeface="SimSun"/>
                        </a:rPr>
                        <a:t>最适配</a:t>
                      </a:r>
                      <a:endParaRPr sz="1800">
                        <a:latin typeface="SimSun"/>
                        <a:cs typeface="SimSun"/>
                      </a:endParaRPr>
                    </a:p>
                  </a:txBody>
                  <a:tcPr marL="0" marR="0" marB="0" marT="179070">
                    <a:lnT w="76200">
                      <a:solidFill>
                        <a:srgbClr val="FFFFFF"/>
                      </a:solidFill>
                      <a:prstDash val="solid"/>
                    </a:lnT>
                    <a:lnB w="76200">
                      <a:solidFill>
                        <a:srgbClr val="FFFFFF"/>
                      </a:solidFill>
                      <a:prstDash val="solid"/>
                    </a:lnB>
                    <a:solidFill>
                      <a:srgbClr val="ECEDED"/>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m00118721</dc:creator>
  <dc:title>xxx大颗粒IT产品2014年规划报告[模板]</dc:title>
  <dcterms:created xsi:type="dcterms:W3CDTF">2017-11-02T06:05:14Z</dcterms:created>
  <dcterms:modified xsi:type="dcterms:W3CDTF">2017-11-02T06:05:14Z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2017-08-21T00:00:00Z</vt:filetime>
  </property>
  <property fmtid="{D5CDD505-2E9C-101B-9397-08002B2CF9AE}" pid="3" name="Creator">
    <vt:lpwstr>Microsoft? PowerPoint? 2016</vt:lpwstr>
  </property>
  <property fmtid="{D5CDD505-2E9C-101B-9397-08002B2CF9AE}" pid="4" name="LastSaved">
    <vt:filetime>2017-11-02T00:00:00Z</vt:filetime>
  </property>
</Properties>
</file>