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  <p:sldMasterId id="2147483859" r:id="rId5"/>
  </p:sldMasterIdLst>
  <p:notesMasterIdLst>
    <p:notesMasterId r:id="rId54"/>
  </p:notesMasterIdLst>
  <p:handoutMasterIdLst>
    <p:handoutMasterId r:id="rId55"/>
  </p:handoutMasterIdLst>
  <p:sldIdLst>
    <p:sldId id="343" r:id="rId6"/>
    <p:sldId id="257" r:id="rId7"/>
    <p:sldId id="342" r:id="rId8"/>
    <p:sldId id="258" r:id="rId9"/>
    <p:sldId id="259" r:id="rId10"/>
    <p:sldId id="260" r:id="rId11"/>
    <p:sldId id="311" r:id="rId12"/>
    <p:sldId id="317" r:id="rId13"/>
    <p:sldId id="312" r:id="rId14"/>
    <p:sldId id="313" r:id="rId15"/>
    <p:sldId id="314" r:id="rId16"/>
    <p:sldId id="315" r:id="rId17"/>
    <p:sldId id="321" r:id="rId18"/>
    <p:sldId id="322" r:id="rId19"/>
    <p:sldId id="323" r:id="rId20"/>
    <p:sldId id="316" r:id="rId21"/>
    <p:sldId id="324" r:id="rId22"/>
    <p:sldId id="318" r:id="rId23"/>
    <p:sldId id="307" r:id="rId24"/>
    <p:sldId id="261" r:id="rId25"/>
    <p:sldId id="325" r:id="rId26"/>
    <p:sldId id="326" r:id="rId27"/>
    <p:sldId id="327" r:id="rId28"/>
    <p:sldId id="319" r:id="rId29"/>
    <p:sldId id="308" r:id="rId30"/>
    <p:sldId id="329" r:id="rId31"/>
    <p:sldId id="331" r:id="rId32"/>
    <p:sldId id="332" r:id="rId33"/>
    <p:sldId id="334" r:id="rId34"/>
    <p:sldId id="335" r:id="rId35"/>
    <p:sldId id="320" r:id="rId36"/>
    <p:sldId id="352" r:id="rId37"/>
    <p:sldId id="353" r:id="rId38"/>
    <p:sldId id="354" r:id="rId39"/>
    <p:sldId id="355" r:id="rId40"/>
    <p:sldId id="356" r:id="rId41"/>
    <p:sldId id="357" r:id="rId42"/>
    <p:sldId id="351" r:id="rId43"/>
    <p:sldId id="309" r:id="rId44"/>
    <p:sldId id="345" r:id="rId45"/>
    <p:sldId id="358" r:id="rId46"/>
    <p:sldId id="346" r:id="rId47"/>
    <p:sldId id="347" r:id="rId48"/>
    <p:sldId id="348" r:id="rId49"/>
    <p:sldId id="349" r:id="rId50"/>
    <p:sldId id="350" r:id="rId51"/>
    <p:sldId id="344" r:id="rId52"/>
    <p:sldId id="306" r:id="rId53"/>
  </p:sldIdLst>
  <p:sldSz cx="9144000" cy="6858000" type="screen4x3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>
          <p15:clr>
            <a:srgbClr val="A4A3A4"/>
          </p15:clr>
        </p15:guide>
        <p15:guide id="2" orient="horz" pos="867">
          <p15:clr>
            <a:srgbClr val="A4A3A4"/>
          </p15:clr>
        </p15:guide>
        <p15:guide id="3" orient="horz" pos="5">
          <p15:clr>
            <a:srgbClr val="A4A3A4"/>
          </p15:clr>
        </p15:guide>
        <p15:guide id="4" orient="horz" pos="3453">
          <p15:clr>
            <a:srgbClr val="A4A3A4"/>
          </p15:clr>
        </p15:guide>
        <p15:guide id="5" pos="476">
          <p15:clr>
            <a:srgbClr val="A4A3A4"/>
          </p15:clr>
        </p15:guide>
        <p15:guide id="6" pos="2880">
          <p15:clr>
            <a:srgbClr val="A4A3A4"/>
          </p15:clr>
        </p15:guide>
        <p15:guide id="7" pos="5420">
          <p15:clr>
            <a:srgbClr val="A4A3A4"/>
          </p15:clr>
        </p15:guide>
        <p15:guide id="8" orient="horz" pos="2387">
          <p15:clr>
            <a:srgbClr val="A4A3A4"/>
          </p15:clr>
        </p15:guide>
        <p15:guide id="9" orient="horz" pos="39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orient="horz" pos="479">
          <p15:clr>
            <a:srgbClr val="A4A3A4"/>
          </p15:clr>
        </p15:guide>
        <p15:guide id="3" pos="2440">
          <p15:clr>
            <a:srgbClr val="A4A3A4"/>
          </p15:clr>
        </p15:guide>
        <p15:guide id="4" pos="444">
          <p15:clr>
            <a:srgbClr val="A4A3A4"/>
          </p15:clr>
        </p15:guide>
        <p15:guide id="5" pos="402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00000"/>
    <a:srgbClr val="FF0909"/>
    <a:srgbClr val="CF6B63"/>
    <a:srgbClr val="E7CCC7"/>
    <a:srgbClr val="FFC1C1"/>
    <a:srgbClr val="EE0000"/>
    <a:srgbClr val="5400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20" autoAdjust="0"/>
    <p:restoredTop sz="83993" autoAdjust="0"/>
  </p:normalViewPr>
  <p:slideViewPr>
    <p:cSldViewPr showGuides="1">
      <p:cViewPr varScale="1">
        <p:scale>
          <a:sx n="59" d="100"/>
          <a:sy n="59" d="100"/>
        </p:scale>
        <p:origin x="1524" y="60"/>
      </p:cViewPr>
      <p:guideLst>
        <p:guide orient="horz" pos="2341"/>
        <p:guide orient="horz" pos="867"/>
        <p:guide orient="horz" pos="5"/>
        <p:guide orient="horz" pos="3453"/>
        <p:guide pos="476"/>
        <p:guide pos="2880"/>
        <p:guide pos="5420"/>
        <p:guide orient="horz" pos="2387"/>
        <p:guide orient="horz" pos="3906"/>
      </p:guideLst>
    </p:cSldViewPr>
  </p:slideViewPr>
  <p:outlineViewPr>
    <p:cViewPr>
      <p:scale>
        <a:sx n="33" d="100"/>
        <a:sy n="33" d="100"/>
      </p:scale>
      <p:origin x="0" y="-261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48" d="100"/>
          <a:sy n="48" d="100"/>
        </p:scale>
        <p:origin x="2898" y="60"/>
      </p:cViewPr>
      <p:guideLst>
        <p:guide orient="horz" pos="3223"/>
        <p:guide orient="horz" pos="479"/>
        <p:guide pos="2440"/>
        <p:guide pos="444"/>
        <p:guide pos="402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commentAuthors" Target="commentAuthor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presProps" Target="pres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860925"/>
            <a:ext cx="56769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here to add content</a:t>
            </a:r>
          </a:p>
          <a:p>
            <a:pPr lvl="1"/>
            <a:r>
              <a:rPr lang="en-US" altLang="zh-CN" noProof="0" dirty="0" smtClean="0"/>
              <a:t>Click here to add content</a:t>
            </a:r>
          </a:p>
          <a:p>
            <a:pPr lvl="2"/>
            <a:r>
              <a:rPr lang="en-US" altLang="zh-CN" noProof="0" dirty="0" smtClean="0"/>
              <a:t>Click here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80975" indent="-180975" algn="l" rtl="0" eaLnBrk="0" fontAlgn="base" hangingPunct="0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1pPr>
    <a:lvl2pPr marL="541338" indent="-180975" algn="l" rtl="0" eaLnBrk="0" fontAlgn="base" hangingPunct="0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2pPr>
    <a:lvl3pPr marL="895350" indent="-174625" algn="l" rtl="0" eaLnBrk="0" fontAlgn="base" hangingPunct="0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2015.7.4</a:t>
            </a:r>
          </a:p>
          <a:p>
            <a:pPr marL="541338" marR="0" lvl="1" indent="-180975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50000"/>
              <a:buFont typeface="Wingdings" pitchFamily="2" charset="2"/>
              <a:buChar char="p"/>
              <a:tabLst/>
              <a:defRPr/>
            </a:pPr>
            <a:r>
              <a:rPr lang="zh-CN" altLang="en-US" dirty="0" smtClean="0"/>
              <a:t>调整版权和页码对齐，位于参考线</a:t>
            </a:r>
            <a:r>
              <a:rPr lang="en-US" altLang="zh-CN" dirty="0" smtClean="0"/>
              <a:t>8.5</a:t>
            </a:r>
            <a:r>
              <a:rPr lang="zh-CN" altLang="en-US" dirty="0" smtClean="0"/>
              <a:t>到</a:t>
            </a:r>
            <a:r>
              <a:rPr lang="en-US" altLang="zh-CN" dirty="0" smtClean="0"/>
              <a:t>8.9</a:t>
            </a:r>
            <a:r>
              <a:rPr lang="zh-CN" altLang="en-US" dirty="0" smtClean="0"/>
              <a:t>之间。</a:t>
            </a:r>
          </a:p>
          <a:p>
            <a:pPr lvl="1"/>
            <a:r>
              <a:rPr lang="zh-CN" altLang="en-US" dirty="0" smtClean="0"/>
              <a:t>调整编辑框行距为单倍行距。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2015.7.9</a:t>
            </a:r>
          </a:p>
          <a:p>
            <a:pPr lvl="1"/>
            <a:r>
              <a:rPr lang="zh-CN" altLang="en-US" dirty="0" smtClean="0"/>
              <a:t>删除此页课程版本后的“</a:t>
            </a:r>
            <a:r>
              <a:rPr lang="en-US" altLang="zh-CN" dirty="0" smtClean="0"/>
              <a:t>ISSUE</a:t>
            </a:r>
            <a:r>
              <a:rPr lang="zh-CN" altLang="en-US" dirty="0" smtClean="0"/>
              <a:t>”。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新增“产品版本”和“课程版本”的示例。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2015.8.3</a:t>
            </a:r>
          </a:p>
          <a:p>
            <a:pPr lvl="1"/>
            <a:r>
              <a:rPr lang="zh-CN" altLang="en-US" dirty="0" smtClean="0"/>
              <a:t>调整母板主体和备注，段落格式为“允许标点溢出边界”。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2015.8.4</a:t>
            </a:r>
          </a:p>
          <a:p>
            <a:pPr lvl="1"/>
            <a:r>
              <a:rPr lang="zh-CN" altLang="en-US" dirty="0" smtClean="0"/>
              <a:t>删除缩略语页；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重命名版式“</a:t>
            </a:r>
            <a:r>
              <a:rPr lang="en-US" altLang="zh-CN" dirty="0" smtClean="0"/>
              <a:t>8#</a:t>
            </a:r>
            <a:r>
              <a:rPr lang="zh-CN" altLang="en-US" dirty="0" smtClean="0"/>
              <a:t>空白”为“</a:t>
            </a:r>
            <a:r>
              <a:rPr lang="en-US" altLang="zh-CN" dirty="0" smtClean="0"/>
              <a:t>8#</a:t>
            </a:r>
            <a:r>
              <a:rPr lang="zh-CN" altLang="en-US" dirty="0" smtClean="0"/>
              <a:t>仅标题”。</a:t>
            </a:r>
            <a:endParaRPr lang="en-US" altLang="zh-CN" dirty="0" smtClean="0"/>
          </a:p>
          <a:p>
            <a:r>
              <a:rPr lang="en-US" altLang="zh-CN" dirty="0" smtClean="0"/>
              <a:t>2015.9.2</a:t>
            </a:r>
          </a:p>
          <a:p>
            <a:pPr lvl="1"/>
            <a:r>
              <a:rPr lang="zh-CN" altLang="en-US" dirty="0" smtClean="0"/>
              <a:t>新增备注模板，备注页正上方添加页眉，显示本章标题。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2015.9.14</a:t>
            </a:r>
          </a:p>
          <a:p>
            <a:pPr lvl="1"/>
            <a:r>
              <a:rPr lang="zh-CN" altLang="en-US" dirty="0" smtClean="0"/>
              <a:t>删除“谢谢”那页的白色“谢谢”。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067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383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353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794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480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947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810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464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071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3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2"/>
          <p:cNvSpPr>
            <a:spLocks noGrp="1"/>
          </p:cNvSpPr>
          <p:nvPr>
            <p:ph type="body" idx="3"/>
          </p:nvPr>
        </p:nvSpPr>
        <p:spPr>
          <a:xfrm>
            <a:off x="701675" y="4860925"/>
            <a:ext cx="5676900" cy="4605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215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635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zh-CN" altLang="en-US" dirty="0" smtClean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474094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489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2581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9905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51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3814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1131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458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3037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377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2148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161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131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4443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6745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7031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2936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7556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6671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920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947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041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1062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6694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5571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1480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2783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5486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7742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4786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33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46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2"/>
          <p:cNvSpPr>
            <a:spLocks noGrp="1"/>
          </p:cNvSpPr>
          <p:nvPr>
            <p:ph type="body" idx="3"/>
          </p:nvPr>
        </p:nvSpPr>
        <p:spPr>
          <a:xfrm>
            <a:off x="701675" y="4860925"/>
            <a:ext cx="5676900" cy="4605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8149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958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233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541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/>
        </p:nvGraphicFramePr>
        <p:xfrm>
          <a:off x="652463" y="1417638"/>
          <a:ext cx="7866062" cy="1082675"/>
        </p:xfrm>
        <a:graphic>
          <a:graphicData uri="http://schemas.openxmlformats.org/drawingml/2006/table">
            <a:tbl>
              <a:tblPr/>
              <a:tblGrid>
                <a:gridCol w="1573212"/>
                <a:gridCol w="1752600"/>
                <a:gridCol w="1889125"/>
                <a:gridCol w="2651125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课程编码</a:t>
                      </a:r>
                    </a:p>
                  </a:txBody>
                  <a:tcPr marL="77024" marR="77024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适用产品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产品版本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课程版本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ISSUE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/>
        </p:nvGraphicFramePr>
        <p:xfrm>
          <a:off x="623888" y="2940050"/>
          <a:ext cx="7894637" cy="3038475"/>
        </p:xfrm>
        <a:graphic>
          <a:graphicData uri="http://schemas.openxmlformats.org/drawingml/2006/table">
            <a:tbl>
              <a:tblPr/>
              <a:tblGrid>
                <a:gridCol w="1573212"/>
                <a:gridCol w="1752600"/>
                <a:gridCol w="1889125"/>
                <a:gridCol w="2679700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77024" marR="77024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时间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开发类型（新开发/优化）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647564" y="1988840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课程编码</a:t>
            </a:r>
            <a:endParaRPr lang="zh-CN" altLang="en-US" dirty="0"/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2231740" y="1988840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适用的产品</a:t>
            </a:r>
            <a:endParaRPr lang="zh-CN" altLang="en-US" dirty="0"/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3995936" y="1988840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产品版本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5904148" y="1988840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课程版本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611560" y="3500177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195736" y="3500177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3959932" y="3500177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5832140" y="3500177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47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611560" y="4005064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8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2195736" y="4005064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9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3959932" y="4005064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0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5832140" y="4005064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51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611560" y="4473116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2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2195736" y="4473116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3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3959932" y="4473116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4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5832140" y="4473116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55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611560" y="5013176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6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2195736" y="5013176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7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3959932" y="5013176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8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5832140" y="5013176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59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611560" y="5481228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0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2195736" y="5481228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1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3959932" y="5481228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2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5832140" y="5481228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714375" y="519113"/>
            <a:ext cx="70516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defTabSz="801688" fontAlgn="base"/>
            <a:r>
              <a:rPr lang="zh-CN" altLang="en-US" sz="3500" dirty="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6059488" y="360363"/>
            <a:ext cx="287337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4D4D4D"/>
                </a:solidFill>
                <a:latin typeface="Arial" charset="0"/>
              </a:rPr>
              <a:t>本页不打印</a:t>
            </a:r>
          </a:p>
        </p:txBody>
      </p:sp>
      <p:sp>
        <p:nvSpPr>
          <p:cNvPr id="31" name="文本占位符 7"/>
          <p:cNvSpPr>
            <a:spLocks noGrp="1"/>
          </p:cNvSpPr>
          <p:nvPr>
            <p:ph type="body" sz="quarter" idx="37" hasCustomPrompt="1"/>
          </p:nvPr>
        </p:nvSpPr>
        <p:spPr>
          <a:xfrm>
            <a:off x="611560" y="4040237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32" name="文本占位符 7"/>
          <p:cNvSpPr>
            <a:spLocks noGrp="1"/>
          </p:cNvSpPr>
          <p:nvPr>
            <p:ph type="body" sz="quarter" idx="38" hasCustomPrompt="1"/>
          </p:nvPr>
        </p:nvSpPr>
        <p:spPr>
          <a:xfrm>
            <a:off x="2195736" y="4005064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33" name="文本占位符 7"/>
          <p:cNvSpPr>
            <a:spLocks noGrp="1"/>
          </p:cNvSpPr>
          <p:nvPr>
            <p:ph type="body" sz="quarter" idx="39" hasCustomPrompt="1"/>
          </p:nvPr>
        </p:nvSpPr>
        <p:spPr>
          <a:xfrm>
            <a:off x="3959932" y="4041068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34" name="文本占位符 7"/>
          <p:cNvSpPr>
            <a:spLocks noGrp="1"/>
          </p:cNvSpPr>
          <p:nvPr>
            <p:ph type="body" sz="quarter" idx="40" hasCustomPrompt="1"/>
          </p:nvPr>
        </p:nvSpPr>
        <p:spPr>
          <a:xfrm>
            <a:off x="5832140" y="4041068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类型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问题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694" y="507207"/>
            <a:ext cx="61595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>
            <a:lvl1pPr marL="457200" marR="0" indent="-457200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/>
            </a:lvl1pPr>
            <a:lvl2pPr marL="858837" indent="-457200">
              <a:buSzPct val="100000"/>
              <a:buFont typeface="+mj-lt"/>
              <a:buAutoNum type="alphaUcPeriod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 smtClean="0"/>
              <a:t>此版式用于思考题</a:t>
            </a:r>
            <a:r>
              <a:rPr lang="en-US" altLang="zh-CN" dirty="0" smtClean="0"/>
              <a:t>-201501</a:t>
            </a:r>
            <a:r>
              <a:rPr lang="zh-CN" altLang="en-US" dirty="0" smtClean="0"/>
              <a:t>具体格式（序号格式需以模板展示）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思考题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>
            <a:lvl1pPr>
              <a:defRPr/>
            </a:lvl1pPr>
            <a:lvl5pPr>
              <a:buNone/>
              <a:defRPr/>
            </a:lvl5pPr>
          </a:lstStyle>
          <a:p>
            <a:r>
              <a:rPr lang="zh-CN" altLang="en-US" dirty="0" smtClean="0"/>
              <a:t>此版式用于每一节的总结</a:t>
            </a:r>
            <a:r>
              <a:rPr lang="en-US" altLang="zh-CN" dirty="0" smtClean="0"/>
              <a:t>-201501</a:t>
            </a:r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本节小结</a:t>
            </a:r>
          </a:p>
        </p:txBody>
      </p:sp>
      <p:pic>
        <p:nvPicPr>
          <p:cNvPr id="4" name="Picture 8" descr="总结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106" y="509588"/>
            <a:ext cx="61753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总结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106" y="509588"/>
            <a:ext cx="61753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本章总结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684213" y="1376363"/>
            <a:ext cx="7920037" cy="38893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更多信息</a:t>
            </a:r>
          </a:p>
        </p:txBody>
      </p:sp>
      <p:pic>
        <p:nvPicPr>
          <p:cNvPr id="5" name="Picture 19" descr="前言 copy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344" y="512676"/>
            <a:ext cx="6223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>
            <a:lvl1pPr>
              <a:defRPr/>
            </a:lvl1pPr>
            <a:lvl5pPr>
              <a:buNone/>
              <a:defRPr/>
            </a:lvl5pPr>
          </a:lstStyle>
          <a:p>
            <a:r>
              <a:rPr lang="zh-CN" altLang="en-US" dirty="0" smtClean="0"/>
              <a:t>此版式用于提供给学员更多学习信息。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" descr="前言 copy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344" y="512676"/>
            <a:ext cx="6223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学习推荐</a:t>
            </a: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684213" y="1376363"/>
            <a:ext cx="7920037" cy="39243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83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967092" y="2503487"/>
            <a:ext cx="1209816" cy="71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>
              <a:buSzPct val="100000"/>
              <a:defRPr/>
            </a:pPr>
            <a:r>
              <a:rPr lang="zh-CN" altLang="en-US" sz="4100" dirty="0" smtClean="0">
                <a:solidFill>
                  <a:srgbClr val="990000"/>
                </a:solidFill>
                <a:latin typeface="Arial" charset="0"/>
                <a:ea typeface="华文细黑" pitchFamily="2" charset="-122"/>
                <a:sym typeface="FrutigerNext LT Regular" pitchFamily="34" charset="0"/>
              </a:rPr>
              <a:t>谢谢</a:t>
            </a:r>
            <a:endParaRPr lang="zh-CN" altLang="zh-CN" sz="4100" dirty="0">
              <a:solidFill>
                <a:srgbClr val="990000"/>
              </a:solidFill>
              <a:latin typeface="Arial" charset="0"/>
              <a:ea typeface="华文细黑" pitchFamily="2" charset="-122"/>
              <a:sym typeface="FrutigerNext LT Regula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629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6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75" y="5578475"/>
            <a:ext cx="820738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7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2638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8"/>
          <p:cNvSpPr txBox="1">
            <a:spLocks noChangeArrowheads="1"/>
          </p:cNvSpPr>
          <p:nvPr/>
        </p:nvSpPr>
        <p:spPr bwMode="auto">
          <a:xfrm>
            <a:off x="7224713" y="4094163"/>
            <a:ext cx="13335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4" tIns="40058" rIns="80114" bIns="40058">
            <a:spAutoFit/>
          </a:bodyPr>
          <a:lstStyle/>
          <a:p>
            <a:pPr defTabSz="80168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sp>
        <p:nvSpPr>
          <p:cNvPr id="1414185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755650" y="1419225"/>
            <a:ext cx="6012594" cy="1470025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</a:t>
            </a:r>
            <a:r>
              <a:rPr lang="zh-CN" altLang="en-US" dirty="0" smtClean="0"/>
              <a:t>式</a:t>
            </a:r>
            <a:endParaRPr lang="zh-CN" altLang="en-US" dirty="0"/>
          </a:p>
        </p:txBody>
      </p:sp>
      <p:sp>
        <p:nvSpPr>
          <p:cNvPr id="7" name="Rectangle 14"/>
          <p:cNvSpPr>
            <a:spLocks noChangeArrowheads="1"/>
          </p:cNvSpPr>
          <p:nvPr userDrawn="1"/>
        </p:nvSpPr>
        <p:spPr bwMode="auto">
          <a:xfrm>
            <a:off x="655638" y="6207125"/>
            <a:ext cx="2582301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88" fontAlgn="base"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版权所有</a:t>
            </a:r>
            <a:r>
              <a:rPr lang="en-US" altLang="zh-CN" sz="1200" b="0" i="0" dirty="0" smtClean="0">
                <a:latin typeface="+mn-lt"/>
                <a:ea typeface="+mn-ea"/>
              </a:rPr>
              <a:t>©</a:t>
            </a:r>
            <a:r>
              <a:rPr lang="en-US" altLang="zh-CN" sz="1200" b="0" dirty="0" smtClean="0">
                <a:latin typeface="+mn-lt"/>
                <a:ea typeface="+mn-ea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2017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华为技术有限公司</a:t>
            </a:r>
            <a:endParaRPr lang="en-US" altLang="zh-CN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前言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694" y="527944"/>
            <a:ext cx="61595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2" y="1376364"/>
            <a:ext cx="7920037" cy="4032856"/>
          </a:xfrm>
        </p:spPr>
        <p:txBody>
          <a:bodyPr/>
          <a:lstStyle>
            <a:lvl1pPr>
              <a:defRPr/>
            </a:lvl1pPr>
          </a:lstStyle>
          <a:p>
            <a:pPr eaLnBrk="1" hangingPunct="1"/>
            <a:r>
              <a:rPr lang="zh-CN" altLang="en-US" dirty="0" smtClean="0"/>
              <a:t>本章主要讲述</a:t>
            </a:r>
            <a:r>
              <a:rPr lang="en-US" altLang="zh-CN" dirty="0" smtClean="0"/>
              <a:t>...</a:t>
            </a:r>
            <a:endParaRPr lang="zh-CN" altLang="en-US" dirty="0" smtClean="0"/>
          </a:p>
          <a:p>
            <a:pPr lvl="4"/>
            <a:endParaRPr lang="zh-CN" altLang="en-US" dirty="0"/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前言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84213" y="1376363"/>
            <a:ext cx="7897812" cy="4194175"/>
          </a:xfrm>
        </p:spPr>
        <p:txBody>
          <a:bodyPr/>
          <a:lstStyle>
            <a:lvl1pPr marL="301625" marR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lvl1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4" name="Picture 14" descr="目标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18172"/>
            <a:ext cx="622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目标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8" descr="目录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712" y="527007"/>
            <a:ext cx="620713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2" y="1376363"/>
            <a:ext cx="7920038" cy="3924300"/>
          </a:xfrm>
        </p:spPr>
        <p:txBody>
          <a:bodyPr/>
          <a:lstStyle>
            <a:lvl1pPr marL="457200" marR="0" indent="-457200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/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一级目录一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一级目录二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一级目录三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 bwMode="auto">
          <a:xfrm>
            <a:off x="1331640" y="548680"/>
            <a:ext cx="4788532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本节概述和学习目标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684213" y="1376363"/>
            <a:ext cx="7920037" cy="410527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4" name="Picture 14" descr="目标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18172"/>
            <a:ext cx="622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87350"/>
            <a:ext cx="7713662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/>
          <a:p>
            <a:r>
              <a:rPr lang="zh-CN" altLang="en-US" dirty="0" smtClean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87350"/>
            <a:ext cx="7713662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7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6221413"/>
            <a:ext cx="9142413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4" descr="8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508875" y="6399213"/>
            <a:ext cx="13112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387350"/>
            <a:ext cx="7745412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374775"/>
            <a:ext cx="7929562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8" name="Rectangle 69"/>
          <p:cNvSpPr>
            <a:spLocks noChangeArrowheads="1"/>
          </p:cNvSpPr>
          <p:nvPr userDrawn="1"/>
        </p:nvSpPr>
        <p:spPr bwMode="auto">
          <a:xfrm>
            <a:off x="6096000" y="6451600"/>
            <a:ext cx="65709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88" eaLnBrk="0" fontAlgn="base" hangingPunct="0">
              <a:defRPr/>
            </a:pPr>
            <a:r>
              <a:rPr lang="zh-CN" altLang="en-US" sz="1200" dirty="0" smtClean="0">
                <a:latin typeface="+mn-lt"/>
                <a:ea typeface="+mn-ea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+mn-ea"/>
              </a:rPr>
              <a:pPr defTabSz="801688" eaLnBrk="0" fontAlgn="base" hangingPunct="0">
                <a:defRPr/>
              </a:pPr>
              <a:t>‹#›</a:t>
            </a:fld>
            <a:r>
              <a:rPr lang="zh-CN" altLang="en-US" sz="1200" dirty="0" smtClean="0">
                <a:latin typeface="+mn-lt"/>
                <a:ea typeface="+mn-ea"/>
              </a:rPr>
              <a:t>页</a:t>
            </a:r>
            <a:endParaRPr lang="en-US" altLang="zh-CN" sz="1200" dirty="0">
              <a:latin typeface="+mn-lt"/>
              <a:ea typeface="+mn-ea"/>
            </a:endParaRPr>
          </a:p>
        </p:txBody>
      </p:sp>
      <p:sp>
        <p:nvSpPr>
          <p:cNvPr id="10" name="Rectangle 54"/>
          <p:cNvSpPr>
            <a:spLocks noChangeArrowheads="1"/>
          </p:cNvSpPr>
          <p:nvPr userDrawn="1"/>
        </p:nvSpPr>
        <p:spPr bwMode="auto">
          <a:xfrm>
            <a:off x="647564" y="6409397"/>
            <a:ext cx="2582301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88" fontAlgn="base"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版权所有</a:t>
            </a:r>
            <a:r>
              <a:rPr lang="en-US" altLang="zh-CN" sz="1200" b="0" i="0" dirty="0" smtClean="0">
                <a:latin typeface="+mn-lt"/>
                <a:ea typeface="+mn-ea"/>
              </a:rPr>
              <a:t>©</a:t>
            </a:r>
            <a:r>
              <a:rPr lang="en-US" altLang="zh-CN" sz="1200" b="0" dirty="0" smtClean="0">
                <a:latin typeface="+mn-lt"/>
                <a:ea typeface="+mn-ea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2017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华为技术有限公司</a:t>
            </a:r>
            <a:endParaRPr lang="en-US" altLang="zh-CN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58" r:id="rId7"/>
    <p:sldLayoutId id="2147483828" r:id="rId8"/>
    <p:sldLayoutId id="2147483863" r:id="rId9"/>
    <p:sldLayoutId id="2147483862" r:id="rId10"/>
    <p:sldLayoutId id="2147483851" r:id="rId11"/>
    <p:sldLayoutId id="2147483852" r:id="rId12"/>
    <p:sldLayoutId id="2147483850" r:id="rId13"/>
    <p:sldLayoutId id="2147483861" r:id="rId14"/>
    <p:sldLayoutId id="2147483864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0" fontAlgn="base" hangingPunct="0">
        <a:lnSpc>
          <a:spcPct val="140000"/>
        </a:lnSpc>
        <a:spcBef>
          <a:spcPct val="30000"/>
        </a:spcBef>
        <a:spcAft>
          <a:spcPct val="0"/>
        </a:spcAft>
        <a:buClr>
          <a:srgbClr val="808080"/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0" fontAlgn="base" hangingPunct="0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0" fontAlgn="base" hangingPunct="0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0" fontAlgn="base" hangingPunct="0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943600"/>
            <a:ext cx="9144000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8249" name="Text Box 9"/>
          <p:cNvSpPr txBox="1">
            <a:spLocks noChangeArrowheads="1"/>
          </p:cNvSpPr>
          <p:nvPr/>
        </p:nvSpPr>
        <p:spPr bwMode="auto">
          <a:xfrm>
            <a:off x="3436938" y="3189288"/>
            <a:ext cx="25304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hangingPunct="0">
              <a:buSzPct val="100000"/>
              <a:defRPr/>
            </a:pPr>
            <a:r>
              <a:rPr lang="zh-CN" altLang="zh-CN" sz="2400">
                <a:solidFill>
                  <a:srgbClr val="666666"/>
                </a:solidFill>
                <a:latin typeface="Arial" pitchFamily="34" charset="0"/>
                <a:ea typeface="MS PGothic" pitchFamily="34" charset="-128"/>
                <a:sym typeface="FrutigerNext LT Regular" pitchFamily="34" charset="0"/>
              </a:rPr>
              <a:t>www.huawei.com</a:t>
            </a:r>
          </a:p>
        </p:txBody>
      </p:sp>
    </p:spTree>
    <p:extLst>
      <p:ext uri="{BB962C8B-B14F-4D97-AF65-F5344CB8AC3E}">
        <p14:creationId xmlns:p14="http://schemas.microsoft.com/office/powerpoint/2010/main" val="84983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</p:sldLayoutIdLst>
  <p:timing>
    <p:tnLst>
      <p:par>
        <p:cTn id="1" dur="indefinite" restart="never" nodeType="tmRoot"/>
      </p:par>
    </p:tnLst>
  </p:timing>
  <p:txStyles>
    <p:titleStyle>
      <a:lvl1pPr algn="ctr" defTabSz="801688" rtl="0" eaLnBrk="0" fontAlgn="base" hangingPunct="0">
        <a:spcBef>
          <a:spcPct val="0"/>
        </a:spcBef>
        <a:spcAft>
          <a:spcPct val="0"/>
        </a:spcAft>
        <a:defRPr sz="3700" baseline="0">
          <a:solidFill>
            <a:schemeClr val="tx2"/>
          </a:solidFill>
          <a:latin typeface="+mj-lt"/>
          <a:ea typeface="+mj-ea"/>
          <a:cs typeface="+mj-cs"/>
        </a:defRPr>
      </a:lvl1pPr>
      <a:lvl2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2pPr>
      <a:lvl3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3pPr>
      <a:lvl4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4pPr>
      <a:lvl5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01625" indent="-301625" algn="l" defTabSz="801688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400175" indent="-198438" algn="l" defTabSz="801688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1801813" indent="-201613" algn="l" defTabSz="801688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2590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7162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1734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6306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wclouds.com/product/codecheck.html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www.ibm.com/developerworks/cn/java/j-lo-audit-xss/" TargetMode="External"/><Relationship Id="rId4" Type="http://schemas.openxmlformats.org/officeDocument/2006/relationships/hyperlink" Target="http://www.hawstein.com/posts/google-java-style.html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52" name="文本占位符 5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董鑫</a:t>
            </a:r>
            <a:r>
              <a:rPr lang="en-US" altLang="zh-CN" dirty="0" smtClean="0"/>
              <a:t>/00413433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2017.04.21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 smtClean="0"/>
              <a:t>新开发</a:t>
            </a:r>
            <a:endParaRPr lang="zh-CN" altLang="en-US" dirty="0"/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占位符 5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5" name="文本占位符 5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6" name="文本占位符 5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7" name="文本占位符 5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8" name="文本占位符 5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9" name="文本占位符 5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0" name="文本占位符 59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1" name="文本占位符 60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2" name="文本占位符 61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文本占位符 6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4" name="文本占位符 6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5" name="文本占位符 6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6" name="文本占位符 6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7" name="文本占位符 66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8" name="文本占位符 67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9" name="文本占位符 68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0" name="文本占位符 69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1" name="文本占位符 70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2" name="文本占位符 71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388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代码重复的原因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684213" y="1255713"/>
            <a:ext cx="8064251" cy="3924300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产生代码重复可能有以下几个原因：</a:t>
            </a:r>
          </a:p>
          <a:p>
            <a:pPr eaLnBrk="1" hangingPunct="1"/>
            <a:r>
              <a:rPr lang="zh-CN" altLang="en-US" sz="2000" dirty="0"/>
              <a:t>因为某段代码能用就复制粘贴</a:t>
            </a:r>
            <a:r>
              <a:rPr lang="zh-CN" altLang="en-US" sz="2000" dirty="0" smtClean="0"/>
              <a:t>过来，多数</a:t>
            </a:r>
            <a:r>
              <a:rPr lang="zh-CN" altLang="en-US" sz="2000" dirty="0"/>
              <a:t>情况下代码会有少许不同，如变量名称改变或代码</a:t>
            </a:r>
            <a:r>
              <a:rPr lang="zh-CN" altLang="en-US" sz="2000" dirty="0" smtClean="0"/>
              <a:t>增删</a:t>
            </a:r>
            <a:r>
              <a:rPr lang="zh-CN" altLang="en-US" sz="2000" dirty="0"/>
              <a:t>。</a:t>
            </a:r>
          </a:p>
          <a:p>
            <a:r>
              <a:rPr lang="zh-CN" altLang="en-US" sz="2000" dirty="0"/>
              <a:t>因为要实现与已有功能类似的功能，开发者独立写出与别处相似的</a:t>
            </a:r>
            <a:r>
              <a:rPr lang="zh-CN" altLang="en-US" sz="2000" dirty="0" smtClean="0"/>
              <a:t>代码，研究</a:t>
            </a:r>
            <a:r>
              <a:rPr lang="zh-CN" altLang="en-US" sz="2000" dirty="0"/>
              <a:t>表明独立撰写的代码在语法上不一定</a:t>
            </a:r>
            <a:r>
              <a:rPr lang="zh-CN" altLang="en-US" sz="2000" dirty="0" smtClean="0"/>
              <a:t>相似。</a:t>
            </a:r>
            <a:endParaRPr lang="en-US" altLang="zh-CN" sz="2000" dirty="0"/>
          </a:p>
          <a:p>
            <a:r>
              <a:rPr lang="zh-CN" altLang="en-US" sz="2000" dirty="0"/>
              <a:t>抄袭，即不经允许复制代码，且未列出版权</a:t>
            </a:r>
            <a:r>
              <a:rPr lang="zh-CN" altLang="en-US" sz="2000" dirty="0" smtClean="0"/>
              <a:t>归属。</a:t>
            </a:r>
            <a:endParaRPr lang="zh-CN" altLang="en-US" sz="2000" dirty="0"/>
          </a:p>
          <a:p>
            <a:r>
              <a:rPr lang="zh-CN" altLang="en-US" sz="2000" dirty="0"/>
              <a:t>代码自动</a:t>
            </a:r>
            <a:r>
              <a:rPr lang="zh-CN" altLang="en-US" sz="2000" dirty="0" smtClean="0"/>
              <a:t>生成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这时</a:t>
            </a:r>
            <a:r>
              <a:rPr lang="zh-CN" altLang="en-US" sz="2000" dirty="0"/>
              <a:t>可能需要重复代码以提高性能或方便</a:t>
            </a:r>
            <a:r>
              <a:rPr lang="zh-CN" altLang="en-US" sz="2000" dirty="0" smtClean="0"/>
              <a:t>开发。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4265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代码风格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684213" y="1255713"/>
            <a:ext cx="7920037" cy="3924300"/>
          </a:xfrm>
        </p:spPr>
        <p:txBody>
          <a:bodyPr/>
          <a:lstStyle/>
          <a:p>
            <a:r>
              <a:rPr lang="zh-CN" altLang="en-US" sz="1800" dirty="0">
                <a:latin typeface="+mn-ea"/>
              </a:rPr>
              <a:t>代码</a:t>
            </a:r>
            <a:r>
              <a:rPr lang="zh-CN" altLang="en-US" sz="1800" dirty="0" smtClean="0">
                <a:latin typeface="+mn-ea"/>
              </a:rPr>
              <a:t>风格 </a:t>
            </a:r>
            <a:r>
              <a:rPr lang="en-US" altLang="zh-CN" sz="1800" dirty="0" smtClean="0"/>
              <a:t>(Programming style) </a:t>
            </a:r>
            <a:r>
              <a:rPr lang="zh-CN" altLang="en-US" sz="1800" dirty="0" smtClean="0">
                <a:latin typeface="+mn-ea"/>
              </a:rPr>
              <a:t>即</a:t>
            </a:r>
            <a:r>
              <a:rPr lang="zh-CN" altLang="en-US" sz="1800" dirty="0">
                <a:latin typeface="+mn-ea"/>
              </a:rPr>
              <a:t>程序开发人员所编写源代码的书写</a:t>
            </a:r>
            <a:r>
              <a:rPr lang="zh-CN" altLang="en-US" sz="1800" dirty="0" smtClean="0">
                <a:latin typeface="+mn-ea"/>
              </a:rPr>
              <a:t>风格，良好</a:t>
            </a:r>
            <a:r>
              <a:rPr lang="zh-CN" altLang="en-US" sz="1800" dirty="0">
                <a:latin typeface="+mn-ea"/>
              </a:rPr>
              <a:t>代码风格的特点是使代码</a:t>
            </a:r>
            <a:r>
              <a:rPr lang="zh-CN" altLang="en-US" sz="1800" dirty="0" smtClean="0">
                <a:latin typeface="+mn-ea"/>
              </a:rPr>
              <a:t>易读。</a:t>
            </a:r>
            <a:endParaRPr lang="en-US" altLang="zh-CN" sz="1800" dirty="0">
              <a:latin typeface="+mn-ea"/>
            </a:endParaRPr>
          </a:p>
          <a:p>
            <a:endParaRPr lang="zh-CN" altLang="en-US" sz="1800" dirty="0">
              <a:latin typeface="+mn-ea"/>
            </a:endParaRPr>
          </a:p>
          <a:p>
            <a:r>
              <a:rPr lang="zh-CN" altLang="en-US" sz="1800" dirty="0">
                <a:latin typeface="+mn-ea"/>
              </a:rPr>
              <a:t>总结程序设计实践中的经验，代码风格的要素包括（但不限于）以下几</a:t>
            </a:r>
            <a:r>
              <a:rPr lang="zh-CN" altLang="en-US" sz="1800" dirty="0" smtClean="0">
                <a:latin typeface="+mn-ea"/>
              </a:rPr>
              <a:t>点</a:t>
            </a:r>
            <a:r>
              <a:rPr lang="en-US" altLang="zh-CN" sz="1800" dirty="0" smtClean="0">
                <a:latin typeface="+mn-ea"/>
              </a:rPr>
              <a:t>:</a:t>
            </a:r>
            <a:endParaRPr lang="zh-CN" altLang="en-US" sz="1800" dirty="0">
              <a:latin typeface="+mn-ea"/>
            </a:endParaRPr>
          </a:p>
          <a:p>
            <a:pPr lvl="1"/>
            <a:r>
              <a:rPr lang="zh-CN" altLang="en-US" sz="1800" dirty="0">
                <a:latin typeface="+mn-ea"/>
              </a:rPr>
              <a:t>名字的使用</a:t>
            </a:r>
            <a:r>
              <a:rPr lang="zh-CN" altLang="en-US" sz="1800" dirty="0" smtClean="0">
                <a:latin typeface="+mn-ea"/>
              </a:rPr>
              <a:t>（驼峰</a:t>
            </a:r>
            <a:r>
              <a:rPr lang="zh-CN" altLang="en-US" sz="1800" dirty="0">
                <a:latin typeface="+mn-ea"/>
              </a:rPr>
              <a:t>式大小写、标识符命名约定、匈牙利命名法）</a:t>
            </a:r>
          </a:p>
          <a:p>
            <a:pPr lvl="1"/>
            <a:r>
              <a:rPr lang="zh-CN" altLang="en-US" sz="1800" dirty="0">
                <a:latin typeface="+mn-ea"/>
              </a:rPr>
              <a:t>表达式与语句</a:t>
            </a:r>
          </a:p>
          <a:p>
            <a:pPr lvl="1"/>
            <a:r>
              <a:rPr lang="zh-CN" altLang="en-US" sz="1800" dirty="0">
                <a:latin typeface="+mn-ea"/>
              </a:rPr>
              <a:t>常量的使用</a:t>
            </a:r>
          </a:p>
          <a:p>
            <a:pPr lvl="1"/>
            <a:r>
              <a:rPr lang="zh-CN" altLang="en-US" sz="1800" dirty="0">
                <a:latin typeface="+mn-ea"/>
              </a:rPr>
              <a:t>注释的使用</a:t>
            </a:r>
          </a:p>
          <a:p>
            <a:pPr lvl="1"/>
            <a:r>
              <a:rPr lang="zh-CN" altLang="en-US" sz="1800" dirty="0" smtClean="0">
                <a:latin typeface="+mn-ea"/>
              </a:rPr>
              <a:t>缩进代码</a:t>
            </a:r>
            <a:r>
              <a:rPr lang="zh-CN" altLang="en-US" sz="1800" dirty="0">
                <a:latin typeface="+mn-ea"/>
              </a:rPr>
              <a:t>的</a:t>
            </a:r>
            <a:r>
              <a:rPr lang="zh-CN" altLang="en-US" sz="1800" dirty="0" smtClean="0">
                <a:latin typeface="+mn-ea"/>
              </a:rPr>
              <a:t>布局</a:t>
            </a:r>
            <a:endParaRPr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024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圈复杂度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684213" y="1255713"/>
            <a:ext cx="7920037" cy="3924300"/>
          </a:xfrm>
        </p:spPr>
        <p:txBody>
          <a:bodyPr/>
          <a:lstStyle/>
          <a:p>
            <a:pPr algn="just" eaLnBrk="1" hangingPunct="1"/>
            <a:r>
              <a:rPr lang="zh-CN" altLang="en-US" sz="2000" dirty="0">
                <a:latin typeface="+mn-ea"/>
              </a:rPr>
              <a:t>圈复杂</a:t>
            </a:r>
            <a:r>
              <a:rPr lang="zh-CN" altLang="en-US" sz="2000" dirty="0" smtClean="0">
                <a:latin typeface="+mn-ea"/>
              </a:rPr>
              <a:t>度 </a:t>
            </a:r>
            <a:r>
              <a:rPr lang="en-US" altLang="zh-CN" sz="2000" dirty="0" smtClean="0"/>
              <a:t>(</a:t>
            </a:r>
            <a:r>
              <a:rPr lang="en-US" altLang="zh-CN" sz="2000" dirty="0" err="1"/>
              <a:t>Cyclomatic</a:t>
            </a:r>
            <a:r>
              <a:rPr lang="en-US" altLang="zh-CN" sz="2000" dirty="0"/>
              <a:t> complexity</a:t>
            </a:r>
            <a:r>
              <a:rPr lang="en-US" altLang="zh-CN" sz="2000" dirty="0" smtClean="0"/>
              <a:t>) </a:t>
            </a:r>
            <a:r>
              <a:rPr lang="zh-CN" altLang="en-US" sz="2000" dirty="0" smtClean="0">
                <a:latin typeface="+mn-ea"/>
              </a:rPr>
              <a:t>是</a:t>
            </a:r>
            <a:r>
              <a:rPr lang="zh-CN" altLang="en-US" sz="2000" dirty="0">
                <a:latin typeface="+mn-ea"/>
              </a:rPr>
              <a:t>一种代码复杂度的衡量标准。在软件测试的概念里</a:t>
            </a:r>
            <a:r>
              <a:rPr lang="zh-CN" altLang="en-US" sz="2000" dirty="0" smtClean="0">
                <a:latin typeface="+mn-ea"/>
              </a:rPr>
              <a:t>，“圈复杂度”用来</a:t>
            </a:r>
            <a:r>
              <a:rPr lang="zh-CN" altLang="en-US" sz="2000" dirty="0">
                <a:latin typeface="+mn-ea"/>
              </a:rPr>
              <a:t>衡量一个模块判定结构的复杂程度，数量上表现为独立线性路径条数，即合理的预防错误所需测试的最少路径条数，圈复杂度大说明程序代码可能质量低且难于测试和维护，根据经验，程序的可能错误和高的圈复杂度有着很大关系。</a:t>
            </a:r>
          </a:p>
        </p:txBody>
      </p:sp>
    </p:spTree>
    <p:extLst>
      <p:ext uri="{BB962C8B-B14F-4D97-AF65-F5344CB8AC3E}">
        <p14:creationId xmlns:p14="http://schemas.microsoft.com/office/powerpoint/2010/main" val="83143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圈复杂</a:t>
            </a:r>
            <a:r>
              <a:rPr lang="zh-CN" altLang="en-US" dirty="0" smtClean="0">
                <a:latin typeface="+mn-ea"/>
              </a:rPr>
              <a:t>度的计算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684213" y="1255713"/>
            <a:ext cx="7920037" cy="3924300"/>
          </a:xfrm>
        </p:spPr>
        <p:txBody>
          <a:bodyPr/>
          <a:lstStyle/>
          <a:p>
            <a:pPr algn="just"/>
            <a:r>
              <a:rPr lang="zh-CN" altLang="en-US" dirty="0">
                <a:latin typeface="+mn-ea"/>
              </a:rPr>
              <a:t>通常使用的计算公式是</a:t>
            </a:r>
            <a:r>
              <a:rPr lang="en-US" altLang="zh-CN" dirty="0">
                <a:solidFill>
                  <a:srgbClr val="990000"/>
                </a:solidFill>
                <a:latin typeface="+mj-lt"/>
              </a:rPr>
              <a:t>V(G) =</a:t>
            </a:r>
            <a:r>
              <a:rPr lang="en-US" altLang="zh-CN" b="1" dirty="0">
                <a:solidFill>
                  <a:srgbClr val="990000"/>
                </a:solidFill>
                <a:latin typeface="+mj-lt"/>
              </a:rPr>
              <a:t> </a:t>
            </a:r>
            <a:r>
              <a:rPr lang="en-US" altLang="zh-CN" dirty="0">
                <a:solidFill>
                  <a:srgbClr val="990000"/>
                </a:solidFill>
                <a:latin typeface="+mj-lt"/>
              </a:rPr>
              <a:t>e</a:t>
            </a:r>
            <a:r>
              <a:rPr lang="en-US" altLang="zh-CN" b="1" dirty="0">
                <a:solidFill>
                  <a:srgbClr val="990000"/>
                </a:solidFill>
                <a:latin typeface="+mj-lt"/>
              </a:rPr>
              <a:t> </a:t>
            </a:r>
            <a:r>
              <a:rPr lang="en-US" altLang="zh-CN" dirty="0">
                <a:solidFill>
                  <a:srgbClr val="990000"/>
                </a:solidFill>
                <a:latin typeface="+mj-lt"/>
              </a:rPr>
              <a:t>–</a:t>
            </a:r>
            <a:r>
              <a:rPr lang="en-US" altLang="zh-CN" b="1" dirty="0">
                <a:solidFill>
                  <a:srgbClr val="990000"/>
                </a:solidFill>
                <a:latin typeface="+mj-lt"/>
              </a:rPr>
              <a:t> </a:t>
            </a:r>
            <a:r>
              <a:rPr lang="en-US" altLang="zh-CN" dirty="0" smtClean="0">
                <a:solidFill>
                  <a:srgbClr val="990000"/>
                </a:solidFill>
                <a:latin typeface="+mj-lt"/>
              </a:rPr>
              <a:t>n + 2</a:t>
            </a:r>
            <a:r>
              <a:rPr lang="en-US" altLang="zh-CN" b="1" dirty="0" smtClean="0">
                <a:solidFill>
                  <a:srgbClr val="990000"/>
                </a:solidFill>
                <a:latin typeface="+mj-lt"/>
              </a:rPr>
              <a:t> 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990000"/>
                </a:solidFill>
                <a:latin typeface="+mj-lt"/>
              </a:rPr>
              <a:t>e </a:t>
            </a:r>
            <a:r>
              <a:rPr lang="zh-CN" altLang="en-US" dirty="0">
                <a:latin typeface="+mn-ea"/>
              </a:rPr>
              <a:t>代表在控制流图中的边的数量（对应代码中顺序结构的部分），</a:t>
            </a:r>
            <a:r>
              <a:rPr lang="en-US" altLang="zh-CN" dirty="0">
                <a:solidFill>
                  <a:srgbClr val="990000"/>
                </a:solidFill>
                <a:latin typeface="+mj-lt"/>
              </a:rPr>
              <a:t>n</a:t>
            </a:r>
            <a:r>
              <a:rPr lang="en-US" altLang="zh-CN" dirty="0">
                <a:latin typeface="+mn-ea"/>
              </a:rPr>
              <a:t> </a:t>
            </a:r>
            <a:r>
              <a:rPr lang="zh-CN" altLang="en-US" dirty="0">
                <a:latin typeface="+mn-ea"/>
              </a:rPr>
              <a:t>代表在控制流图中的节点数量，包括起点和终点（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、所有终点只计算一次，即便有多个</a:t>
            </a:r>
            <a:r>
              <a:rPr lang="en-US" altLang="zh-CN" dirty="0"/>
              <a:t>return</a:t>
            </a:r>
            <a:r>
              <a:rPr lang="zh-CN" altLang="en-US" dirty="0">
                <a:latin typeface="+mn-ea"/>
              </a:rPr>
              <a:t>或者</a:t>
            </a:r>
            <a:r>
              <a:rPr lang="en-US" altLang="zh-CN" dirty="0"/>
              <a:t>throw</a:t>
            </a:r>
            <a:r>
              <a:rPr lang="zh-CN" altLang="en-US" dirty="0">
                <a:latin typeface="+mn-ea"/>
              </a:rPr>
              <a:t>；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、节点对应代码中的分支语句）</a:t>
            </a:r>
          </a:p>
        </p:txBody>
      </p:sp>
    </p:spTree>
    <p:extLst>
      <p:ext uri="{BB962C8B-B14F-4D97-AF65-F5344CB8AC3E}">
        <p14:creationId xmlns:p14="http://schemas.microsoft.com/office/powerpoint/2010/main" val="84703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4213" y="1263337"/>
            <a:ext cx="7920037" cy="469356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圈复杂度的计算实例 </a:t>
            </a:r>
            <a:r>
              <a:rPr lang="en-US" altLang="zh-CN" dirty="0" smtClean="0"/>
              <a:t>(1/3)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791580" y="1412776"/>
            <a:ext cx="7920037" cy="39243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String </a:t>
            </a:r>
            <a:r>
              <a:rPr lang="en-US" altLang="zh-CN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case1(</a:t>
            </a:r>
            <a:r>
              <a:rPr lang="en-US" altLang="zh-CN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index, String string)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String returnString = 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(index &lt; 0)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IndexOutOfBoundsException("exception &lt;0 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(index == 1)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(string.length() &lt; 2)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string;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returnString = "returnString1";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} 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(index == 2)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(string.length() &lt; 5)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string;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returnString = "returnString2";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} 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IndexOutOfBoundsException("exception &gt;2 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1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returnString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sz="1100" dirty="0"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2525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圈复杂度的计算</a:t>
            </a:r>
            <a:r>
              <a:rPr lang="zh-CN" altLang="en-US" dirty="0" smtClean="0">
                <a:latin typeface="+mn-ea"/>
              </a:rPr>
              <a:t>实例 </a:t>
            </a:r>
            <a:r>
              <a:rPr lang="en-US" altLang="zh-CN" dirty="0" smtClean="0"/>
              <a:t>(2/3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2050" name="Picture 2" descr="http://dl.iteye.com/upload/attachment/273859/d394c84b-77e9-31e7-9cfd-ce1d533170c2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20288"/>
            <a:ext cx="6385578" cy="476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6192180" y="4869160"/>
            <a:ext cx="576064" cy="3600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486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圈复杂度的计算</a:t>
            </a:r>
            <a:r>
              <a:rPr lang="zh-CN" altLang="en-US" dirty="0" smtClean="0">
                <a:latin typeface="+mn-ea"/>
              </a:rPr>
              <a:t>实例 </a:t>
            </a:r>
            <a:r>
              <a:rPr lang="en-US" altLang="zh-CN" dirty="0" smtClean="0"/>
              <a:t>(3/3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684213" y="1255713"/>
            <a:ext cx="7920037" cy="3924300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sz="2000" dirty="0">
                <a:latin typeface="+mn-ea"/>
              </a:rPr>
              <a:t>根据公式 </a:t>
            </a:r>
            <a:r>
              <a:rPr lang="en-US" altLang="zh-CN" sz="2000" dirty="0"/>
              <a:t>V(G) = e – n + 2 = 12 – 8 + 2 = 6 </a:t>
            </a:r>
            <a:r>
              <a:rPr lang="zh-CN" altLang="en-US" sz="2000" dirty="0">
                <a:latin typeface="+mn-ea"/>
              </a:rPr>
              <a:t>。</a:t>
            </a:r>
            <a:r>
              <a:rPr lang="en-US" altLang="zh-CN" sz="2000" dirty="0" smtClean="0"/>
              <a:t>case1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zh-CN" altLang="en-US" sz="2000" dirty="0">
                <a:latin typeface="+mn-ea"/>
              </a:rPr>
              <a:t>圈</a:t>
            </a:r>
            <a:r>
              <a:rPr lang="zh-CN" altLang="en-US" sz="2000" dirty="0" smtClean="0">
                <a:latin typeface="+mn-ea"/>
              </a:rPr>
              <a:t>复度段</a:t>
            </a:r>
            <a:r>
              <a:rPr lang="zh-CN" altLang="en-US" sz="2000" dirty="0">
                <a:latin typeface="+mn-ea"/>
              </a:rPr>
              <a:t>为</a:t>
            </a:r>
            <a:r>
              <a:rPr lang="en-US" altLang="zh-CN" sz="2000" dirty="0">
                <a:latin typeface="+mn-ea"/>
              </a:rPr>
              <a:t>6</a:t>
            </a:r>
            <a:r>
              <a:rPr lang="zh-CN" altLang="en-US" sz="2000" dirty="0">
                <a:latin typeface="+mn-ea"/>
              </a:rPr>
              <a:t>。说明一下为什么</a:t>
            </a:r>
            <a:r>
              <a:rPr lang="en-US" altLang="zh-CN" sz="2000" dirty="0"/>
              <a:t>n = 8</a:t>
            </a:r>
            <a:r>
              <a:rPr lang="zh-CN" altLang="en-US" sz="2000" dirty="0">
                <a:latin typeface="+mn-ea"/>
              </a:rPr>
              <a:t>，虽然图上的真正节点有</a:t>
            </a:r>
            <a:r>
              <a:rPr lang="en-US" altLang="zh-CN" sz="2000" dirty="0">
                <a:latin typeface="+mn-ea"/>
              </a:rPr>
              <a:t>12</a:t>
            </a:r>
            <a:r>
              <a:rPr lang="zh-CN" altLang="en-US" sz="2000" dirty="0">
                <a:latin typeface="+mn-ea"/>
              </a:rPr>
              <a:t>个，但是其中有</a:t>
            </a:r>
            <a:r>
              <a:rPr lang="en-US" altLang="zh-CN" sz="2000" dirty="0">
                <a:latin typeface="+mn-ea"/>
              </a:rPr>
              <a:t>5</a:t>
            </a:r>
            <a:r>
              <a:rPr lang="zh-CN" altLang="en-US" sz="2000" dirty="0">
                <a:latin typeface="+mn-ea"/>
              </a:rPr>
              <a:t>个节点为</a:t>
            </a:r>
            <a:r>
              <a:rPr lang="en-US" altLang="zh-CN" sz="2000" dirty="0"/>
              <a:t>throw</a:t>
            </a:r>
            <a:r>
              <a:rPr lang="zh-CN" altLang="en-US" sz="2000" dirty="0"/>
              <a:t>、</a:t>
            </a:r>
            <a:r>
              <a:rPr lang="en-US" altLang="zh-CN" sz="2000" dirty="0"/>
              <a:t>return</a:t>
            </a:r>
            <a:r>
              <a:rPr lang="zh-CN" altLang="en-US" sz="2000" dirty="0">
                <a:latin typeface="+mn-ea"/>
              </a:rPr>
              <a:t>，这样的节点为</a:t>
            </a:r>
            <a:r>
              <a:rPr lang="en-US" altLang="zh-CN" sz="2000" dirty="0"/>
              <a:t>end</a:t>
            </a:r>
            <a:r>
              <a:rPr lang="zh-CN" altLang="en-US" sz="2000" dirty="0">
                <a:latin typeface="+mn-ea"/>
              </a:rPr>
              <a:t>节点，只能记做一个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+mn-ea"/>
              </a:rPr>
              <a:t>*来源：</a:t>
            </a:r>
            <a:r>
              <a:rPr lang="en-US" altLang="zh-CN" sz="2000" dirty="0"/>
              <a:t>http://wobfei.iteye.com/blog/706875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644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安全编码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684213" y="1255713"/>
            <a:ext cx="7920037" cy="39243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编码过程中，常见的安全问题包括（但不限于）：</a:t>
            </a:r>
            <a:endParaRPr lang="en-US" altLang="zh-CN" dirty="0" smtClean="0"/>
          </a:p>
          <a:p>
            <a:r>
              <a:rPr lang="zh-CN" altLang="en-US" dirty="0"/>
              <a:t>缓冲区溢出</a:t>
            </a:r>
            <a:endParaRPr lang="en-US" altLang="zh-CN" dirty="0"/>
          </a:p>
          <a:p>
            <a:r>
              <a:rPr lang="zh-CN" altLang="en-US" dirty="0"/>
              <a:t>跨站脚本攻击</a:t>
            </a:r>
            <a:r>
              <a:rPr lang="en-US" altLang="zh-CN" dirty="0"/>
              <a:t>(XSS)</a:t>
            </a:r>
          </a:p>
          <a:p>
            <a:r>
              <a:rPr lang="en-US" altLang="zh-CN" dirty="0" smtClean="0"/>
              <a:t>SQL</a:t>
            </a:r>
            <a:r>
              <a:rPr lang="zh-CN" altLang="en-US" dirty="0" smtClean="0"/>
              <a:t>注入</a:t>
            </a:r>
            <a:endParaRPr lang="en-US" altLang="zh-CN" dirty="0" smtClean="0"/>
          </a:p>
          <a:p>
            <a:r>
              <a:rPr lang="en-US" altLang="zh-CN" dirty="0"/>
              <a:t>XML </a:t>
            </a:r>
            <a:r>
              <a:rPr lang="zh-CN" altLang="en-US" dirty="0"/>
              <a:t>注入</a:t>
            </a:r>
            <a:endParaRPr lang="en-US" altLang="zh-CN" dirty="0"/>
          </a:p>
          <a:p>
            <a:r>
              <a:rPr lang="en-US" altLang="zh-CN" dirty="0"/>
              <a:t>LDAP </a:t>
            </a:r>
            <a:r>
              <a:rPr lang="zh-CN" altLang="en-US" dirty="0"/>
              <a:t>注入</a:t>
            </a:r>
            <a:endParaRPr lang="en-US" altLang="zh-CN" dirty="0"/>
          </a:p>
          <a:p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827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684212" y="1376363"/>
            <a:ext cx="7920038" cy="3737310"/>
          </a:xfrm>
        </p:spPr>
        <p:txBody>
          <a:bodyPr>
            <a:spAutoFit/>
          </a:bodyPr>
          <a:lstStyle/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什么是代码检查</a:t>
            </a:r>
          </a:p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代码检查关注什么</a:t>
            </a:r>
          </a:p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400" b="1" dirty="0"/>
              <a:t>静态检查的常用分析技术</a:t>
            </a:r>
          </a:p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代码检查的主流工具</a:t>
            </a:r>
          </a:p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代码实例</a:t>
            </a:r>
          </a:p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</a:rPr>
              <a:t>代码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检查的企业实践</a:t>
            </a:r>
          </a:p>
        </p:txBody>
      </p:sp>
    </p:spTree>
    <p:extLst>
      <p:ext uri="{BB962C8B-B14F-4D97-AF65-F5344CB8AC3E}">
        <p14:creationId xmlns:p14="http://schemas.microsoft.com/office/powerpoint/2010/main" val="284326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代码检查的分类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endParaRPr lang="zh-CN" altLang="en-US" sz="2000" dirty="0" smtClean="0"/>
          </a:p>
          <a:p>
            <a:pPr marL="79375" indent="31750">
              <a:lnSpc>
                <a:spcPct val="120000"/>
              </a:lnSpc>
              <a:buFont typeface="Wingdings" pitchFamily="2" charset="2"/>
              <a:buNone/>
              <a:defRPr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79375" indent="31750">
              <a:lnSpc>
                <a:spcPct val="120000"/>
              </a:lnSpc>
              <a:buFont typeface="Wingdings" pitchFamily="2" charset="2"/>
              <a:buNone/>
              <a:defRPr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 bwMode="auto">
          <a:xfrm>
            <a:off x="759403" y="1255713"/>
            <a:ext cx="7560840" cy="3825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just" defTabSz="801688" fontAlgn="base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zh-CN" altLang="en-US" sz="2000" dirty="0">
                <a:latin typeface="+mn-lt"/>
                <a:ea typeface="+mn-ea"/>
              </a:rPr>
              <a:t>代码</a:t>
            </a:r>
            <a:r>
              <a:rPr lang="zh-CN" altLang="en-US" sz="2000" dirty="0" smtClean="0">
                <a:latin typeface="+mn-lt"/>
                <a:ea typeface="+mn-ea"/>
              </a:rPr>
              <a:t>检查分为静态分析和动态分析（本</a:t>
            </a:r>
            <a:r>
              <a:rPr lang="zh-CN" altLang="en-US" sz="2000" dirty="0">
                <a:latin typeface="+mn-lt"/>
                <a:ea typeface="+mn-ea"/>
              </a:rPr>
              <a:t>课程主要介绍</a:t>
            </a:r>
            <a:r>
              <a:rPr lang="zh-CN" altLang="en-US" sz="2000" dirty="0" smtClean="0">
                <a:latin typeface="+mn-lt"/>
                <a:ea typeface="+mn-ea"/>
              </a:rPr>
              <a:t>静态分析）</a:t>
            </a:r>
            <a:endParaRPr lang="en-US" altLang="zh-CN" sz="2000" dirty="0" smtClean="0">
              <a:latin typeface="+mn-lt"/>
              <a:ea typeface="+mn-ea"/>
            </a:endParaRPr>
          </a:p>
          <a:p>
            <a:pPr marL="342900" indent="-342900" algn="just" defTabSz="801688" fontAlgn="base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 smtClean="0">
                <a:solidFill>
                  <a:srgbClr val="990000"/>
                </a:solidFill>
                <a:latin typeface="+mn-lt"/>
                <a:ea typeface="+mn-ea"/>
              </a:rPr>
              <a:t>静态</a:t>
            </a:r>
            <a:r>
              <a:rPr lang="zh-CN" altLang="en-US" sz="2000" b="1" dirty="0">
                <a:solidFill>
                  <a:srgbClr val="990000"/>
                </a:solidFill>
                <a:latin typeface="+mn-lt"/>
                <a:ea typeface="+mn-ea"/>
              </a:rPr>
              <a:t>分析</a:t>
            </a:r>
            <a:r>
              <a:rPr lang="zh-CN" altLang="en-US" sz="2000" b="1" dirty="0" smtClean="0">
                <a:solidFill>
                  <a:srgbClr val="990000"/>
                </a:solidFill>
                <a:latin typeface="+mn-lt"/>
                <a:ea typeface="+mn-ea"/>
              </a:rPr>
              <a:t>（</a:t>
            </a:r>
            <a:r>
              <a:rPr lang="en-US" altLang="zh-CN" sz="2000" b="1" dirty="0" smtClean="0">
                <a:solidFill>
                  <a:srgbClr val="990000"/>
                </a:solidFill>
                <a:latin typeface="+mn-lt"/>
                <a:ea typeface="+mn-ea"/>
              </a:rPr>
              <a:t>Static </a:t>
            </a:r>
            <a:r>
              <a:rPr lang="en-US" altLang="zh-CN" sz="2000" b="1" dirty="0">
                <a:solidFill>
                  <a:srgbClr val="990000"/>
                </a:solidFill>
                <a:latin typeface="+mn-lt"/>
                <a:ea typeface="+mn-ea"/>
              </a:rPr>
              <a:t>P</a:t>
            </a:r>
            <a:r>
              <a:rPr lang="en-US" altLang="zh-CN" sz="2000" b="1" dirty="0" smtClean="0">
                <a:solidFill>
                  <a:srgbClr val="990000"/>
                </a:solidFill>
                <a:latin typeface="+mn-lt"/>
                <a:ea typeface="+mn-ea"/>
              </a:rPr>
              <a:t>rogram Analysis</a:t>
            </a:r>
            <a:r>
              <a:rPr lang="zh-CN" altLang="en-US" sz="2000" b="1" dirty="0" smtClean="0">
                <a:solidFill>
                  <a:srgbClr val="990000"/>
                </a:solidFill>
                <a:latin typeface="+mn-lt"/>
                <a:ea typeface="+mn-ea"/>
              </a:rPr>
              <a:t>）</a:t>
            </a:r>
            <a:r>
              <a:rPr lang="zh-CN" altLang="en-US" sz="2000" b="1" dirty="0" smtClean="0">
                <a:latin typeface="+mn-lt"/>
                <a:ea typeface="+mn-ea"/>
              </a:rPr>
              <a:t>：</a:t>
            </a:r>
            <a:r>
              <a:rPr lang="zh-CN" altLang="en-US" sz="2000" dirty="0" smtClean="0">
                <a:latin typeface="+mn-lt"/>
                <a:ea typeface="+mn-ea"/>
              </a:rPr>
              <a:t>在</a:t>
            </a:r>
            <a:r>
              <a:rPr lang="zh-CN" altLang="en-US" sz="2000" dirty="0">
                <a:latin typeface="+mn-lt"/>
                <a:ea typeface="+mn-ea"/>
              </a:rPr>
              <a:t>不运行计算机程序的条件下，进行程序分析的方法</a:t>
            </a:r>
            <a:r>
              <a:rPr lang="zh-CN" altLang="en-US" sz="2000" dirty="0" smtClean="0">
                <a:latin typeface="+mn-lt"/>
                <a:ea typeface="+mn-ea"/>
              </a:rPr>
              <a:t>。大部分</a:t>
            </a:r>
            <a:r>
              <a:rPr lang="zh-CN" altLang="en-US" sz="2000" dirty="0">
                <a:latin typeface="+mn-lt"/>
                <a:ea typeface="+mn-ea"/>
              </a:rPr>
              <a:t>的静态程序分析的对象是针对特定版本的源代码，也有些静态程序分析的对象是目标代码</a:t>
            </a:r>
            <a:r>
              <a:rPr lang="zh-CN" altLang="en-US" sz="2000" dirty="0" smtClean="0">
                <a:latin typeface="+mn-lt"/>
                <a:ea typeface="+mn-ea"/>
              </a:rPr>
              <a:t>。</a:t>
            </a:r>
            <a:endParaRPr lang="en-US" altLang="zh-CN" sz="2000" dirty="0" smtClean="0">
              <a:latin typeface="+mn-lt"/>
              <a:ea typeface="+mn-ea"/>
            </a:endParaRPr>
          </a:p>
          <a:p>
            <a:pPr algn="just" defTabSz="801688" fontAlgn="base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defRPr/>
            </a:pPr>
            <a:endParaRPr lang="en-US" altLang="zh-CN" sz="2000" dirty="0">
              <a:latin typeface="+mn-lt"/>
              <a:ea typeface="+mn-ea"/>
            </a:endParaRPr>
          </a:p>
          <a:p>
            <a:pPr marL="342900" indent="-342900" algn="just" defTabSz="801688" fontAlgn="base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 smtClean="0">
                <a:solidFill>
                  <a:srgbClr val="990000"/>
                </a:solidFill>
                <a:latin typeface="+mn-lt"/>
                <a:ea typeface="+mn-ea"/>
              </a:rPr>
              <a:t>动态分析（</a:t>
            </a:r>
            <a:r>
              <a:rPr lang="en-US" altLang="zh-CN" sz="2000" b="1" dirty="0" smtClean="0">
                <a:solidFill>
                  <a:srgbClr val="990000"/>
                </a:solidFill>
                <a:latin typeface="+mn-lt"/>
                <a:ea typeface="+mn-ea"/>
              </a:rPr>
              <a:t>Dynamic</a:t>
            </a:r>
            <a:r>
              <a:rPr lang="zh-CN" altLang="en-US" sz="2000" b="1" dirty="0" smtClean="0">
                <a:solidFill>
                  <a:srgbClr val="990000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990000"/>
                </a:solidFill>
                <a:latin typeface="+mn-lt"/>
                <a:ea typeface="+mn-ea"/>
              </a:rPr>
              <a:t>Program Analysis</a:t>
            </a:r>
            <a:r>
              <a:rPr lang="zh-CN" altLang="en-US" sz="2000" b="1" dirty="0" smtClean="0">
                <a:solidFill>
                  <a:srgbClr val="990000"/>
                </a:solidFill>
                <a:latin typeface="+mn-lt"/>
                <a:ea typeface="+mn-ea"/>
              </a:rPr>
              <a:t>）</a:t>
            </a:r>
            <a:r>
              <a:rPr lang="zh-CN" altLang="en-US" sz="2000" b="1" dirty="0" smtClean="0">
                <a:latin typeface="+mn-lt"/>
                <a:ea typeface="+mn-ea"/>
              </a:rPr>
              <a:t>：</a:t>
            </a:r>
            <a:r>
              <a:rPr lang="zh-CN" altLang="en-US" sz="2000" dirty="0" smtClean="0">
                <a:latin typeface="+mn-lt"/>
                <a:ea typeface="+mn-ea"/>
              </a:rPr>
              <a:t>在运行</a:t>
            </a:r>
            <a:r>
              <a:rPr lang="zh-CN" altLang="en-US" sz="2000" dirty="0">
                <a:latin typeface="+mn-lt"/>
                <a:ea typeface="+mn-ea"/>
              </a:rPr>
              <a:t>计算机程序的条件下，进行程序分析的</a:t>
            </a:r>
            <a:r>
              <a:rPr lang="zh-CN" altLang="en-US" sz="2000" dirty="0" smtClean="0">
                <a:latin typeface="+mn-lt"/>
                <a:ea typeface="+mn-ea"/>
              </a:rPr>
              <a:t>方法</a:t>
            </a:r>
            <a:r>
              <a:rPr lang="zh-CN" altLang="en-US" sz="2000" dirty="0">
                <a:latin typeface="+mn-lt"/>
                <a:ea typeface="+mn-ea"/>
              </a:rPr>
              <a:t>。</a:t>
            </a:r>
            <a:endParaRPr lang="en-US" altLang="zh-CN" sz="20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09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8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en-US" dirty="0" smtClean="0">
                <a:latin typeface="+mj-ea"/>
              </a:rPr>
              <a:t>代码检查</a:t>
            </a:r>
          </a:p>
        </p:txBody>
      </p:sp>
      <p:sp>
        <p:nvSpPr>
          <p:cNvPr id="8195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0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+mn-ea"/>
              </a:rPr>
              <a:t>静态分析常用技术 </a:t>
            </a:r>
            <a:r>
              <a:rPr lang="en-US" altLang="zh-CN" dirty="0"/>
              <a:t>(</a:t>
            </a:r>
            <a:r>
              <a:rPr lang="en-US" altLang="zh-CN" dirty="0" smtClean="0"/>
              <a:t>1/4)</a:t>
            </a:r>
            <a:endParaRPr lang="zh-CN" altLang="en-US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684213" y="1255713"/>
            <a:ext cx="7920037" cy="39243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词法分析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语法分析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抽象语法树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语义分析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控制流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数据流分析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污点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无效代码分析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6714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静态分析常用</a:t>
            </a:r>
            <a:r>
              <a:rPr lang="zh-CN" altLang="en-US" dirty="0" smtClean="0">
                <a:latin typeface="+mn-ea"/>
              </a:rPr>
              <a:t>技术 </a:t>
            </a:r>
            <a:r>
              <a:rPr lang="en-US" altLang="zh-CN" dirty="0" smtClean="0"/>
              <a:t>(2/4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zh-CN" altLang="en-US" dirty="0">
                <a:latin typeface="+mn-ea"/>
              </a:rPr>
              <a:t>词法分析：从左至右一个字符一个字符的读入源程序，对构成源程序的字符流进行扫描，通过使用正则表达式匹配方法将源代码转换为等价的</a:t>
            </a:r>
            <a:r>
              <a:rPr lang="zh-CN" altLang="en-US" dirty="0" smtClean="0">
                <a:latin typeface="+mn-ea"/>
              </a:rPr>
              <a:t>符号 </a:t>
            </a:r>
            <a:r>
              <a:rPr lang="en-US" altLang="zh-CN" dirty="0" smtClean="0"/>
              <a:t>(Token)</a:t>
            </a:r>
            <a:r>
              <a:rPr lang="zh-CN" altLang="en-US" dirty="0" smtClean="0"/>
              <a:t> </a:t>
            </a:r>
            <a:r>
              <a:rPr lang="zh-CN" altLang="en-US" dirty="0">
                <a:latin typeface="+mn-ea"/>
              </a:rPr>
              <a:t>流，生成相关符号</a:t>
            </a:r>
            <a:r>
              <a:rPr lang="zh-CN" altLang="en-US" dirty="0" smtClean="0">
                <a:latin typeface="+mn-ea"/>
              </a:rPr>
              <a:t>列表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algn="just"/>
            <a:endParaRPr lang="en-US" altLang="zh-CN" dirty="0" smtClean="0">
              <a:latin typeface="+mn-ea"/>
            </a:endParaRPr>
          </a:p>
          <a:p>
            <a:pPr algn="just"/>
            <a:r>
              <a:rPr lang="zh-CN" altLang="en-US" dirty="0"/>
              <a:t>语法分析：判断源程序结构上是否正确，通过使用上下文无关语法将相关符号整理为语法</a:t>
            </a:r>
            <a:r>
              <a:rPr lang="zh-CN" altLang="en-US" dirty="0" smtClean="0"/>
              <a:t>树。</a:t>
            </a:r>
            <a:endParaRPr lang="zh-CN" altLang="en-US" dirty="0"/>
          </a:p>
          <a:p>
            <a:pPr algn="just"/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996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静态分析常用</a:t>
            </a:r>
            <a:r>
              <a:rPr lang="zh-CN" altLang="en-US" dirty="0" smtClean="0">
                <a:latin typeface="+mn-ea"/>
              </a:rPr>
              <a:t>技术 </a:t>
            </a:r>
            <a:r>
              <a:rPr lang="en-US" altLang="zh-CN" dirty="0" smtClean="0"/>
              <a:t>(3/4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抽象语法树分析：将程序组织成树形结构，树中相关节点代表了程序中的相关</a:t>
            </a:r>
            <a:r>
              <a:rPr lang="zh-CN" altLang="en-US" dirty="0" smtClean="0"/>
              <a:t>代码。</a:t>
            </a:r>
            <a:endParaRPr lang="en-US" altLang="zh-CN" dirty="0"/>
          </a:p>
          <a:p>
            <a:r>
              <a:rPr lang="zh-CN" altLang="en-US" dirty="0"/>
              <a:t>语义分析：对结构上正确的源程序进行上下文有关性质的</a:t>
            </a:r>
            <a:r>
              <a:rPr lang="zh-CN" altLang="en-US" dirty="0" smtClean="0"/>
              <a:t>审查。</a:t>
            </a:r>
            <a:endParaRPr lang="zh-CN" altLang="en-US" dirty="0"/>
          </a:p>
          <a:p>
            <a:r>
              <a:rPr lang="zh-CN" altLang="en-US" dirty="0"/>
              <a:t>控制流分析：生成有向控制流图，用节点表示基本代码块，节点间的有向边代表控制流路径，反向边表示可能存在的循环；还可生成函数调用关系图，表示函数间的嵌套</a:t>
            </a:r>
            <a:r>
              <a:rPr lang="zh-CN" altLang="en-US" dirty="0" smtClean="0"/>
              <a:t>关系。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09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静态分析常用</a:t>
            </a:r>
            <a:r>
              <a:rPr lang="zh-CN" altLang="en-US" dirty="0" smtClean="0">
                <a:latin typeface="+mn-ea"/>
              </a:rPr>
              <a:t>技术 </a:t>
            </a:r>
            <a:r>
              <a:rPr lang="en-US" altLang="zh-CN" dirty="0" smtClean="0"/>
              <a:t>(4/4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数据流分析</a:t>
            </a:r>
            <a:r>
              <a:rPr lang="zh-CN" altLang="en-US" dirty="0">
                <a:latin typeface="+mn-ea"/>
              </a:rPr>
              <a:t>：对控制流图进行遍历，记录变量的初始化点和引用点，保存切片相关数据</a:t>
            </a:r>
            <a:r>
              <a:rPr lang="zh-CN" altLang="en-US" dirty="0" smtClean="0">
                <a:latin typeface="+mn-ea"/>
              </a:rPr>
              <a:t>信息。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污点分析：基于数据流图判断源代码中哪些变量可能受到攻击，是验证程序输入、识别代码表达缺陷的</a:t>
            </a:r>
            <a:r>
              <a:rPr lang="zh-CN" altLang="en-US" dirty="0" smtClean="0">
                <a:latin typeface="+mn-ea"/>
              </a:rPr>
              <a:t>关键。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无效代码</a:t>
            </a:r>
            <a:r>
              <a:rPr lang="zh-CN" altLang="en-US" dirty="0" smtClean="0">
                <a:latin typeface="+mn-ea"/>
              </a:rPr>
              <a:t>分析：根据</a:t>
            </a:r>
            <a:r>
              <a:rPr lang="zh-CN" altLang="en-US" dirty="0">
                <a:latin typeface="+mn-ea"/>
              </a:rPr>
              <a:t>控制流图可分析孤立的节点部分为无效</a:t>
            </a:r>
            <a:r>
              <a:rPr lang="zh-CN" altLang="en-US" dirty="0" smtClean="0">
                <a:latin typeface="+mn-ea"/>
              </a:rPr>
              <a:t>代码。</a:t>
            </a:r>
            <a:endParaRPr lang="en-US" altLang="zh-CN" dirty="0" smtClean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510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684212" y="1376363"/>
            <a:ext cx="7920038" cy="3737310"/>
          </a:xfrm>
        </p:spPr>
        <p:txBody>
          <a:bodyPr>
            <a:spAutoFit/>
          </a:bodyPr>
          <a:lstStyle/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什么是代码检查</a:t>
            </a:r>
          </a:p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代码检查关注什么</a:t>
            </a:r>
          </a:p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静态检查的常用分析技术</a:t>
            </a:r>
          </a:p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400" b="1" dirty="0"/>
              <a:t>代码检查的主流工具</a:t>
            </a:r>
          </a:p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代码实例</a:t>
            </a:r>
          </a:p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代码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检查的企业实践</a:t>
            </a:r>
          </a:p>
        </p:txBody>
      </p:sp>
    </p:spTree>
    <p:extLst>
      <p:ext uri="{BB962C8B-B14F-4D97-AF65-F5344CB8AC3E}">
        <p14:creationId xmlns:p14="http://schemas.microsoft.com/office/powerpoint/2010/main" val="161662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代码检查的主流</a:t>
            </a:r>
            <a:r>
              <a:rPr lang="zh-CN" altLang="en-US" dirty="0" smtClean="0"/>
              <a:t>工具 </a:t>
            </a:r>
            <a:r>
              <a:rPr lang="en-US" altLang="zh-CN" dirty="0"/>
              <a:t>(</a:t>
            </a:r>
            <a:r>
              <a:rPr lang="en-US" altLang="zh-CN" dirty="0" smtClean="0"/>
              <a:t>1/6)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zh-CN" dirty="0">
                <a:solidFill>
                  <a:srgbClr val="990000"/>
                </a:solidFill>
              </a:rPr>
              <a:t>Meta-Compilation</a:t>
            </a:r>
            <a:r>
              <a:rPr lang="zh-CN" altLang="en-US" dirty="0">
                <a:solidFill>
                  <a:srgbClr val="990000"/>
                </a:solidFill>
              </a:rPr>
              <a:t>（</a:t>
            </a:r>
            <a:r>
              <a:rPr lang="en-US" altLang="zh-CN" dirty="0" err="1">
                <a:solidFill>
                  <a:srgbClr val="990000"/>
                </a:solidFill>
              </a:rPr>
              <a:t>Coverity</a:t>
            </a:r>
            <a:r>
              <a:rPr lang="zh-CN" altLang="en-US" dirty="0">
                <a:solidFill>
                  <a:srgbClr val="990000"/>
                </a:solidFill>
              </a:rPr>
              <a:t>）</a:t>
            </a:r>
          </a:p>
          <a:p>
            <a:pPr marL="0" indent="0" algn="just">
              <a:buNone/>
            </a:pPr>
            <a:r>
              <a:rPr lang="zh-CN" altLang="en-US" dirty="0"/>
              <a:t>由</a:t>
            </a:r>
            <a:r>
              <a:rPr lang="en-US" altLang="zh-CN" dirty="0"/>
              <a:t>Stanford</a:t>
            </a:r>
            <a:r>
              <a:rPr lang="zh-CN" altLang="en-US" dirty="0"/>
              <a:t>大学的</a:t>
            </a:r>
            <a:r>
              <a:rPr lang="en-US" altLang="zh-CN" dirty="0"/>
              <a:t>Dawson </a:t>
            </a:r>
            <a:r>
              <a:rPr lang="en-US" altLang="zh-CN" dirty="0" err="1"/>
              <a:t>Engler</a:t>
            </a:r>
            <a:r>
              <a:rPr lang="zh-CN" altLang="en-US" dirty="0"/>
              <a:t>副教授等研究开发，该静态分析工具允许用户使用一种称作</a:t>
            </a:r>
            <a:r>
              <a:rPr lang="en-US" altLang="zh-CN" dirty="0"/>
              <a:t>metal</a:t>
            </a:r>
            <a:r>
              <a:rPr lang="zh-CN" altLang="en-US" dirty="0"/>
              <a:t>的状态机语言编写自定义的时序规则，从而实现了静态分析工具的可扩展性。</a:t>
            </a:r>
            <a:r>
              <a:rPr lang="en-US" altLang="zh-CN" dirty="0"/>
              <a:t>MC</a:t>
            </a:r>
            <a:r>
              <a:rPr lang="zh-CN" altLang="en-US" dirty="0"/>
              <a:t>的实际效果非常优秀，号称在</a:t>
            </a:r>
            <a:r>
              <a:rPr lang="en-US" altLang="zh-CN" dirty="0"/>
              <a:t>Linux</a:t>
            </a:r>
            <a:r>
              <a:rPr lang="zh-CN" altLang="en-US" dirty="0"/>
              <a:t>内核中找出来数百个安全漏洞。</a:t>
            </a:r>
            <a:r>
              <a:rPr lang="en-US" altLang="zh-CN" dirty="0"/>
              <a:t>MC</a:t>
            </a:r>
            <a:r>
              <a:rPr lang="zh-CN" altLang="en-US" dirty="0"/>
              <a:t>目前已经商业化，属于</a:t>
            </a:r>
            <a:r>
              <a:rPr lang="en-US" altLang="zh-CN" dirty="0" err="1"/>
              <a:t>Coverity</a:t>
            </a:r>
            <a:r>
              <a:rPr lang="en-US" altLang="zh-CN" dirty="0"/>
              <a:t> Inc.2014</a:t>
            </a:r>
            <a:r>
              <a:rPr lang="zh-CN" altLang="en-US" dirty="0"/>
              <a:t>年被</a:t>
            </a:r>
            <a:r>
              <a:rPr lang="en-US" altLang="zh-CN" dirty="0"/>
              <a:t>Synopsys</a:t>
            </a:r>
            <a:r>
              <a:rPr lang="zh-CN" altLang="en-US" dirty="0"/>
              <a:t>收购。目前学术领域比较认可的静态分析工具，其技术处于领先地位。</a:t>
            </a:r>
          </a:p>
        </p:txBody>
      </p:sp>
    </p:spTree>
    <p:extLst>
      <p:ext uri="{BB962C8B-B14F-4D97-AF65-F5344CB8AC3E}">
        <p14:creationId xmlns:p14="http://schemas.microsoft.com/office/powerpoint/2010/main" val="51706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代码检查的主流</a:t>
            </a:r>
            <a:r>
              <a:rPr lang="zh-CN" altLang="en-US" dirty="0" smtClean="0"/>
              <a:t>工具 </a:t>
            </a:r>
            <a:r>
              <a:rPr lang="en-US" altLang="zh-CN" dirty="0" smtClean="0"/>
              <a:t>(2/6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990000"/>
                </a:solidFill>
                <a:latin typeface="+mj-lt"/>
              </a:rPr>
              <a:t>Klocwork</a:t>
            </a:r>
            <a:r>
              <a:rPr lang="en-US" altLang="zh-CN" dirty="0">
                <a:solidFill>
                  <a:srgbClr val="990000"/>
                </a:solidFill>
                <a:latin typeface="+mj-lt"/>
              </a:rPr>
              <a:t> K8</a:t>
            </a:r>
          </a:p>
          <a:p>
            <a:pPr marL="0" indent="0">
              <a:buNone/>
            </a:pPr>
            <a:r>
              <a:rPr lang="en-US" altLang="zh-CN" dirty="0" err="1"/>
              <a:t>Klocwork</a:t>
            </a:r>
            <a:r>
              <a:rPr lang="en-US" altLang="zh-CN" dirty="0"/>
              <a:t> K8</a:t>
            </a:r>
            <a:r>
              <a:rPr lang="zh-CN" altLang="en-US" dirty="0">
                <a:latin typeface="+mn-ea"/>
              </a:rPr>
              <a:t>是由 </a:t>
            </a:r>
            <a:r>
              <a:rPr lang="en-US" altLang="zh-CN" dirty="0" err="1"/>
              <a:t>Klocwork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公司开发的，支持 </a:t>
            </a:r>
            <a:r>
              <a:rPr lang="en-US" altLang="zh-CN" dirty="0"/>
              <a:t>C/C++</a:t>
            </a:r>
            <a:r>
              <a:rPr lang="zh-CN" altLang="en-US" dirty="0"/>
              <a:t>，</a:t>
            </a:r>
            <a:r>
              <a:rPr lang="en-US" altLang="zh-CN" dirty="0"/>
              <a:t>JAVA</a:t>
            </a:r>
            <a:r>
              <a:rPr lang="zh-CN" altLang="en-US" dirty="0">
                <a:latin typeface="+mn-ea"/>
              </a:rPr>
              <a:t>，它能检测缓冲区溢出、内存泄露、安全漏洞等软件</a:t>
            </a:r>
            <a:r>
              <a:rPr lang="zh-CN" altLang="en-US" dirty="0" smtClean="0">
                <a:latin typeface="+mn-ea"/>
              </a:rPr>
              <a:t>缺陷。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598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代码检查的主流</a:t>
            </a:r>
            <a:r>
              <a:rPr lang="zh-CN" altLang="en-US" dirty="0" smtClean="0"/>
              <a:t>工具 </a:t>
            </a:r>
            <a:r>
              <a:rPr lang="en-US" altLang="zh-CN" dirty="0" smtClean="0"/>
              <a:t>(3/6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990000"/>
                </a:solidFill>
              </a:rPr>
              <a:t>Splint</a:t>
            </a:r>
          </a:p>
          <a:p>
            <a:pPr marL="0" indent="0">
              <a:buNone/>
            </a:pPr>
            <a:r>
              <a:rPr lang="en-US" altLang="zh-CN" dirty="0"/>
              <a:t>Splint</a:t>
            </a:r>
            <a:r>
              <a:rPr lang="zh-CN" altLang="en-US" dirty="0"/>
              <a:t>是开源的静态软件缺陷检测工具，用于检测用标准</a:t>
            </a:r>
            <a:r>
              <a:rPr lang="en-US" altLang="zh-CN" dirty="0"/>
              <a:t>C</a:t>
            </a:r>
            <a:r>
              <a:rPr lang="zh-CN" altLang="en-US" dirty="0"/>
              <a:t>实现的软件缺陷。通过在源代码中添加关于函数、参数和类型的格式化注释，实现了未使用的声明、类型不一致、使用未定义变量、内存泄露、不可达代码、函数返回值、无限循环、危险的别名等软件缺陷。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131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代码检查的主流</a:t>
            </a:r>
            <a:r>
              <a:rPr lang="zh-CN" altLang="en-US" dirty="0" smtClean="0"/>
              <a:t>工具 </a:t>
            </a:r>
            <a:r>
              <a:rPr lang="en-US" altLang="zh-CN" dirty="0" smtClean="0"/>
              <a:t>(4/6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zh-CN" dirty="0" err="1">
                <a:solidFill>
                  <a:srgbClr val="990000"/>
                </a:solidFill>
              </a:rPr>
              <a:t>Findbugs</a:t>
            </a:r>
            <a:endParaRPr lang="en-US" altLang="zh-CN" dirty="0">
              <a:solidFill>
                <a:srgbClr val="990000"/>
              </a:solidFill>
            </a:endParaRPr>
          </a:p>
          <a:p>
            <a:pPr marL="0" indent="0" algn="just">
              <a:buNone/>
            </a:pPr>
            <a:r>
              <a:rPr lang="en-US" altLang="zh-CN" dirty="0" err="1"/>
              <a:t>Findbugs</a:t>
            </a:r>
            <a:r>
              <a:rPr lang="zh-CN" altLang="en-US" dirty="0"/>
              <a:t>是一个基于 </a:t>
            </a:r>
            <a:r>
              <a:rPr lang="en-US" altLang="zh-CN" dirty="0"/>
              <a:t>java </a:t>
            </a:r>
            <a:r>
              <a:rPr lang="zh-CN" altLang="en-US" dirty="0"/>
              <a:t>语言的静态分析工具，它主要检查类或者 </a:t>
            </a:r>
            <a:r>
              <a:rPr lang="en-US" altLang="zh-CN" dirty="0"/>
              <a:t>JAR </a:t>
            </a:r>
            <a:r>
              <a:rPr lang="zh-CN" altLang="en-US" dirty="0"/>
              <a:t>文件。其主要思想是利用字节码与软件缺陷模式对比来寻找矛盾点，从而发现程序中的软件缺陷。它提供了自定义检测器功能，利用 </a:t>
            </a:r>
            <a:r>
              <a:rPr lang="en-US" altLang="zh-CN" dirty="0"/>
              <a:t>Byte Code Engineering Library</a:t>
            </a:r>
            <a:r>
              <a:rPr lang="zh-CN" altLang="en-US" dirty="0"/>
              <a:t>实现基于 </a:t>
            </a:r>
            <a:r>
              <a:rPr lang="en-US" altLang="zh-CN" dirty="0"/>
              <a:t>visitor </a:t>
            </a:r>
            <a:r>
              <a:rPr lang="zh-CN" altLang="en-US" dirty="0"/>
              <a:t>模式字节码的扫描，并且通过加载 </a:t>
            </a:r>
            <a:r>
              <a:rPr lang="en-US" altLang="zh-CN" dirty="0"/>
              <a:t>xml </a:t>
            </a:r>
            <a:r>
              <a:rPr lang="zh-CN" altLang="en-US" dirty="0"/>
              <a:t>文件的方式进行管理。</a:t>
            </a:r>
          </a:p>
        </p:txBody>
      </p:sp>
    </p:spTree>
    <p:extLst>
      <p:ext uri="{BB962C8B-B14F-4D97-AF65-F5344CB8AC3E}">
        <p14:creationId xmlns:p14="http://schemas.microsoft.com/office/powerpoint/2010/main" val="83063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代码检查的主流</a:t>
            </a:r>
            <a:r>
              <a:rPr lang="zh-CN" altLang="en-US" dirty="0" smtClean="0"/>
              <a:t>工具 </a:t>
            </a:r>
            <a:r>
              <a:rPr lang="en-US" altLang="zh-CN" dirty="0" smtClean="0"/>
              <a:t>(5/6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zh-CN" dirty="0">
                <a:solidFill>
                  <a:srgbClr val="990000"/>
                </a:solidFill>
              </a:rPr>
              <a:t>PMD</a:t>
            </a:r>
          </a:p>
          <a:p>
            <a:pPr marL="0" indent="0" algn="just" eaLnBrk="1" hangingPunct="1">
              <a:buNone/>
            </a:pPr>
            <a:r>
              <a:rPr lang="en-US" altLang="zh-CN" dirty="0"/>
              <a:t>PMD</a:t>
            </a:r>
            <a:r>
              <a:rPr lang="zh-CN" altLang="en-US" dirty="0"/>
              <a:t>是一款采用 </a:t>
            </a:r>
            <a:r>
              <a:rPr lang="en-US" altLang="zh-CN" dirty="0"/>
              <a:t>BSD </a:t>
            </a:r>
            <a:r>
              <a:rPr lang="zh-CN" altLang="en-US" dirty="0"/>
              <a:t>协议发布的 </a:t>
            </a:r>
            <a:r>
              <a:rPr lang="en-US" altLang="zh-CN" dirty="0"/>
              <a:t>Java </a:t>
            </a:r>
            <a:r>
              <a:rPr lang="zh-CN" altLang="en-US" dirty="0"/>
              <a:t>程序代码检查工具，其核心是 </a:t>
            </a:r>
            <a:r>
              <a:rPr lang="en-US" altLang="zh-CN" dirty="0" err="1"/>
              <a:t>javacc</a:t>
            </a:r>
            <a:r>
              <a:rPr lang="zh-CN" altLang="en-US" dirty="0"/>
              <a:t>解析器。该工具可以做到检查 </a:t>
            </a:r>
            <a:r>
              <a:rPr lang="en-US" altLang="zh-CN" dirty="0"/>
              <a:t>Java </a:t>
            </a:r>
            <a:r>
              <a:rPr lang="zh-CN" altLang="en-US" dirty="0"/>
              <a:t>代码中是否含有未使用的变量、是否含有空的抓取块、是否含有不必要的对象、复杂表达式、复杂代码等软件缺陷。而且其易于扩展，利用 </a:t>
            </a:r>
            <a:r>
              <a:rPr lang="en-US" altLang="zh-CN" dirty="0" err="1"/>
              <a:t>xpath</a:t>
            </a:r>
            <a:r>
              <a:rPr lang="en-US" altLang="zh-CN" dirty="0"/>
              <a:t> </a:t>
            </a:r>
            <a:r>
              <a:rPr lang="zh-CN" altLang="en-US" dirty="0"/>
              <a:t>或者 </a:t>
            </a:r>
            <a:r>
              <a:rPr lang="en-US" altLang="zh-CN" dirty="0"/>
              <a:t>java </a:t>
            </a:r>
            <a:r>
              <a:rPr lang="zh-CN" altLang="en-US" dirty="0"/>
              <a:t>语言编写新的缺陷</a:t>
            </a:r>
            <a:r>
              <a:rPr lang="zh-CN" altLang="en-US" dirty="0" smtClean="0"/>
              <a:t>检测器。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71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本章主要讲述代码检查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881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代码检查的主流</a:t>
            </a:r>
            <a:r>
              <a:rPr lang="zh-CN" altLang="en-US" dirty="0" smtClean="0"/>
              <a:t>工具 </a:t>
            </a:r>
            <a:r>
              <a:rPr lang="en-US" altLang="zh-CN" dirty="0" smtClean="0"/>
              <a:t>(6/6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zh-CN" dirty="0" err="1">
                <a:solidFill>
                  <a:srgbClr val="990000"/>
                </a:solidFill>
              </a:rPr>
              <a:t>Cppcheck</a:t>
            </a:r>
            <a:endParaRPr lang="en-US" altLang="zh-CN" dirty="0">
              <a:solidFill>
                <a:srgbClr val="990000"/>
              </a:solidFill>
            </a:endParaRPr>
          </a:p>
          <a:p>
            <a:pPr marL="0" indent="0" algn="just" eaLnBrk="1" hangingPunct="1">
              <a:buNone/>
            </a:pPr>
            <a:r>
              <a:rPr lang="en-US" altLang="zh-CN" dirty="0" err="1"/>
              <a:t>Cppcheck</a:t>
            </a:r>
            <a:r>
              <a:rPr lang="en-US" altLang="zh-CN" dirty="0"/>
              <a:t> </a:t>
            </a:r>
            <a:r>
              <a:rPr lang="zh-CN" altLang="en-US" dirty="0"/>
              <a:t>是一种开源的 </a:t>
            </a:r>
            <a:r>
              <a:rPr lang="en-US" altLang="zh-CN" dirty="0"/>
              <a:t>C/C++</a:t>
            </a:r>
            <a:r>
              <a:rPr lang="zh-CN" altLang="en-US" dirty="0"/>
              <a:t>代码缺陷静态检查工具。不同于 </a:t>
            </a:r>
            <a:r>
              <a:rPr lang="en-US" altLang="zh-CN" dirty="0"/>
              <a:t>C/C++</a:t>
            </a:r>
            <a:r>
              <a:rPr lang="zh-CN" altLang="en-US" dirty="0"/>
              <a:t>编译器及其它分析工具，</a:t>
            </a:r>
            <a:r>
              <a:rPr lang="en-US" altLang="zh-CN" dirty="0" err="1"/>
              <a:t>Cppcheck</a:t>
            </a:r>
            <a:r>
              <a:rPr lang="en-US" altLang="zh-CN" dirty="0"/>
              <a:t> </a:t>
            </a:r>
            <a:r>
              <a:rPr lang="zh-CN" altLang="en-US" dirty="0"/>
              <a:t>只检查编译器检查不出来的 </a:t>
            </a:r>
            <a:r>
              <a:rPr lang="en-US" altLang="zh-CN" dirty="0"/>
              <a:t>bug</a:t>
            </a:r>
            <a:r>
              <a:rPr lang="zh-CN" altLang="en-US" dirty="0"/>
              <a:t>，不检查语法错误。它能检测出自动变量检查、数组边界检查、</a:t>
            </a:r>
            <a:r>
              <a:rPr lang="en-US" altLang="zh-CN" dirty="0"/>
              <a:t>class </a:t>
            </a:r>
            <a:r>
              <a:rPr lang="zh-CN" altLang="en-US" dirty="0"/>
              <a:t>类检查、过期的函数，废弃函数检查、异常内存使用，释放检查、内存泄露检查、操作系统资源释放检查、异常</a:t>
            </a:r>
            <a:r>
              <a:rPr lang="en-US" altLang="zh-CN" dirty="0"/>
              <a:t>STL </a:t>
            </a:r>
            <a:r>
              <a:rPr lang="zh-CN" altLang="en-US" dirty="0"/>
              <a:t>函数使用检查、代码格式错误以及性能因素检查等软件缺陷。</a:t>
            </a:r>
          </a:p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765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684212" y="1376363"/>
            <a:ext cx="7920038" cy="3737310"/>
          </a:xfrm>
        </p:spPr>
        <p:txBody>
          <a:bodyPr>
            <a:spAutoFit/>
          </a:bodyPr>
          <a:lstStyle/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什么是代码检查</a:t>
            </a:r>
          </a:p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代码检查关注什么</a:t>
            </a:r>
          </a:p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静态检查的常用分析技术</a:t>
            </a:r>
          </a:p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代码检查的主流工具</a:t>
            </a:r>
          </a:p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400" b="1" dirty="0"/>
              <a:t>代码实例</a:t>
            </a:r>
          </a:p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代码检查的企业实践</a:t>
            </a:r>
          </a:p>
        </p:txBody>
      </p:sp>
    </p:spTree>
    <p:extLst>
      <p:ext uri="{BB962C8B-B14F-4D97-AF65-F5344CB8AC3E}">
        <p14:creationId xmlns:p14="http://schemas.microsoft.com/office/powerpoint/2010/main" val="408441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52463" y="1255713"/>
            <a:ext cx="7920037" cy="43148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代码实例（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 </a:t>
            </a:r>
            <a:r>
              <a:rPr lang="zh-CN" altLang="en-US" dirty="0" smtClean="0"/>
              <a:t>编码风格（</a:t>
            </a:r>
            <a:r>
              <a:rPr lang="en-US" altLang="zh-CN" dirty="0" smtClean="0"/>
              <a:t>1/2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1580" y="1374775"/>
            <a:ext cx="7780920" cy="419576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stream = null;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try{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stream = new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("myfile.txt");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for (String property :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propertyList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}catch(Exception e){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// ...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3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52463" y="1988840"/>
            <a:ext cx="7920037" cy="358169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r>
              <a:rPr lang="zh-CN" altLang="en-US" dirty="0"/>
              <a:t>实例（</a:t>
            </a:r>
            <a:r>
              <a:rPr lang="en-US" altLang="zh-CN" dirty="0"/>
              <a:t>Java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 </a:t>
            </a:r>
            <a:r>
              <a:rPr lang="zh-CN" altLang="en-US" dirty="0" smtClean="0"/>
              <a:t>编码风格（</a:t>
            </a:r>
            <a:r>
              <a:rPr lang="en-US" altLang="zh-CN" dirty="0" smtClean="0"/>
              <a:t>2/2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b="1" dirty="0" smtClean="0">
                <a:latin typeface="+mn-ea"/>
              </a:rPr>
              <a:t>保证</a:t>
            </a:r>
            <a:r>
              <a:rPr lang="en-US" altLang="zh-CN" sz="1600" b="1" dirty="0" err="1" smtClean="0">
                <a:latin typeface="+mn-ea"/>
              </a:rPr>
              <a:t>FileOutputStream</a:t>
            </a:r>
            <a:r>
              <a:rPr lang="zh-CN" altLang="en-US" sz="1600" b="1" dirty="0" smtClean="0">
                <a:latin typeface="+mn-ea"/>
              </a:rPr>
              <a:t>在任何情况下都会被关闭，避免</a:t>
            </a:r>
            <a:r>
              <a:rPr lang="zh-CN" altLang="en-US" sz="1600" b="1" dirty="0" smtClean="0"/>
              <a:t>资源</a:t>
            </a:r>
            <a:r>
              <a:rPr lang="zh-CN" altLang="en-US" sz="1600" b="1" dirty="0"/>
              <a:t>泄漏甚至更严重的后果</a:t>
            </a:r>
            <a:endParaRPr lang="en-US" altLang="zh-CN" sz="1600" b="1" dirty="0" smtClean="0">
              <a:latin typeface="+mn-ea"/>
            </a:endParaRPr>
          </a:p>
          <a:p>
            <a:pPr marL="0" indent="0">
              <a:buNone/>
            </a:pPr>
            <a:endParaRPr lang="en-US" altLang="zh-CN" sz="1200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stream = null;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try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stream = new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("myfile.txt");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 (String property :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propertyList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catch(Exception e){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}finally{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stream.close</a:t>
            </a:r>
            <a:r>
              <a:rPr lang="en-US" altLang="zh-CN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52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52463" y="1255713"/>
            <a:ext cx="7920037" cy="43148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代码实例（</a:t>
            </a:r>
            <a:r>
              <a:rPr lang="en-US" altLang="zh-CN" dirty="0"/>
              <a:t>Java</a:t>
            </a:r>
            <a:r>
              <a:rPr lang="zh-CN" altLang="en-US" dirty="0"/>
              <a:t>）</a:t>
            </a:r>
            <a:r>
              <a:rPr lang="en-US" altLang="zh-CN" dirty="0" smtClean="0"/>
              <a:t>- </a:t>
            </a:r>
            <a:r>
              <a:rPr lang="zh-CN" altLang="en-US" dirty="0" smtClean="0"/>
              <a:t>编码问题（</a:t>
            </a:r>
            <a:r>
              <a:rPr lang="en-US" altLang="zh-CN" dirty="0" smtClean="0"/>
              <a:t>1/2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public static String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decodeString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method, String content)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StrUtils.isEmpty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(content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)){            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"";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try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content =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java.net.URLDecoder.decode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(content, "UTF-8");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catch (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UnsupportedEncodingException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LOGGER.error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decodeString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ERROR");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    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content;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65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52463" y="1952836"/>
            <a:ext cx="7920037" cy="361770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代码实例（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 </a:t>
            </a:r>
            <a:r>
              <a:rPr lang="zh-CN" altLang="en-US" dirty="0" smtClean="0"/>
              <a:t>编码问题（</a:t>
            </a:r>
            <a:r>
              <a:rPr lang="en-US" altLang="zh-CN" dirty="0" smtClean="0"/>
              <a:t>2/2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避免给函数的参数重新赋值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static String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decodeString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method, String </a:t>
            </a:r>
            <a:r>
              <a:rPr lang="en-US" altLang="zh-CN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StrUtils.isEmpty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(content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)){            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"";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String </a:t>
            </a:r>
            <a:r>
              <a:rPr lang="en-US" altLang="zh-CN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decoded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zh-CN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java.net.URLDecoder.decode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(content, "UTF-8");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UnsupportedEncodingException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LOGGER.error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decodeString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ERROR");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       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zh-CN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decodedContent</a:t>
            </a:r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69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52463" y="1255713"/>
            <a:ext cx="7920037" cy="43148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代码实例（</a:t>
            </a:r>
            <a:r>
              <a:rPr lang="en-US" altLang="zh-CN" dirty="0"/>
              <a:t>Java</a:t>
            </a:r>
            <a:r>
              <a:rPr lang="zh-CN" altLang="en-US" dirty="0"/>
              <a:t>）</a:t>
            </a:r>
            <a:r>
              <a:rPr lang="en-US" altLang="zh-CN" dirty="0" smtClean="0"/>
              <a:t>- </a:t>
            </a:r>
            <a:r>
              <a:rPr lang="zh-CN" altLang="en-US" dirty="0" smtClean="0"/>
              <a:t>安全编码（</a:t>
            </a:r>
            <a:r>
              <a:rPr lang="en-US" altLang="zh-CN" dirty="0" smtClean="0"/>
              <a:t>1/2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5" y="1374775"/>
            <a:ext cx="7826449" cy="419576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pm =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getEM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TypedQuery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q =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em.createQuery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String.format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("select * from Users where name = %s", username),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UserEntity.class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UserEntity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res =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q.getSingleResult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05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52463" y="2240868"/>
            <a:ext cx="7920037" cy="33296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代码实例（</a:t>
            </a:r>
            <a:r>
              <a:rPr lang="en-US" altLang="zh-CN" dirty="0"/>
              <a:t>Java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 </a:t>
            </a:r>
            <a:r>
              <a:rPr lang="zh-CN" altLang="en-US" dirty="0" smtClean="0"/>
              <a:t>安全编码（</a:t>
            </a:r>
            <a:r>
              <a:rPr lang="en-US" altLang="zh-CN" dirty="0" smtClean="0"/>
              <a:t>2/2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 b="1" dirty="0"/>
              <a:t>SQL</a:t>
            </a:r>
            <a:r>
              <a:rPr lang="zh-CN" altLang="en-US" sz="1600" b="1" dirty="0"/>
              <a:t>查询中的输入值必须是安全</a:t>
            </a:r>
            <a:r>
              <a:rPr lang="zh-CN" altLang="en-US" sz="1600" b="1" dirty="0" smtClean="0"/>
              <a:t>的， </a:t>
            </a:r>
            <a:r>
              <a:rPr lang="zh-CN" altLang="en-US" sz="1600" b="1" dirty="0"/>
              <a:t>绑定变量的预编译块可以很容易地减轻</a:t>
            </a:r>
            <a:r>
              <a:rPr lang="en-US" altLang="zh-CN" sz="1600" b="1" dirty="0"/>
              <a:t>SQL</a:t>
            </a:r>
            <a:r>
              <a:rPr lang="zh-CN" altLang="en-US" sz="1600" b="1" dirty="0"/>
              <a:t>注入攻击的</a:t>
            </a:r>
            <a:r>
              <a:rPr lang="zh-CN" altLang="en-US" sz="1600" b="1" dirty="0" smtClean="0"/>
              <a:t>风险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endParaRPr lang="en-US" altLang="zh-CN" sz="1200" dirty="0" smtClean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TypedQuery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 =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em.createQuery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"select * from Users where name =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usernameParam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UserEntity.class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setParameter</a:t>
            </a:r>
            <a:r>
              <a:rPr lang="en-US" altLang="zh-CN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zh-CN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usernameParam</a:t>
            </a:r>
            <a:r>
              <a:rPr lang="en-US" altLang="zh-CN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username);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UserEntity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 =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q.getSingleResult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63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684212" y="1376363"/>
            <a:ext cx="7920038" cy="3737310"/>
          </a:xfrm>
        </p:spPr>
        <p:txBody>
          <a:bodyPr>
            <a:spAutoFit/>
          </a:bodyPr>
          <a:lstStyle/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什么是代码检查</a:t>
            </a:r>
          </a:p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代码检查关注什么</a:t>
            </a:r>
          </a:p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静态检查的常用分析技术</a:t>
            </a:r>
          </a:p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代码检查的主流工具</a:t>
            </a:r>
          </a:p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代码实例</a:t>
            </a:r>
          </a:p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400" b="1" dirty="0" smtClean="0"/>
              <a:t>代码</a:t>
            </a:r>
            <a:r>
              <a:rPr lang="zh-CN" altLang="en-US" sz="2400" b="1" dirty="0"/>
              <a:t>检查的企业实践</a:t>
            </a:r>
          </a:p>
        </p:txBody>
      </p:sp>
    </p:spTree>
    <p:extLst>
      <p:ext uri="{BB962C8B-B14F-4D97-AF65-F5344CB8AC3E}">
        <p14:creationId xmlns:p14="http://schemas.microsoft.com/office/powerpoint/2010/main" val="378543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代码检查的企业实践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代码质量在华为受到高度重视</a:t>
            </a:r>
            <a:endParaRPr lang="en-US" altLang="zh-CN" smtClean="0"/>
          </a:p>
          <a:p>
            <a:r>
              <a:rPr lang="zh-CN" altLang="en-US" smtClean="0"/>
              <a:t>代码检查是华为软件生命周期管理的重要一环</a:t>
            </a:r>
            <a:endParaRPr lang="en-US" altLang="zh-CN" smtClean="0"/>
          </a:p>
          <a:p>
            <a:r>
              <a:rPr lang="zh-CN" altLang="en-US" smtClean="0"/>
              <a:t>代码检查是华为代码入库的重要依据，代码检查不通过不能入库</a:t>
            </a:r>
            <a:endParaRPr lang="en-US" altLang="zh-CN" smtClean="0"/>
          </a:p>
          <a:p>
            <a:r>
              <a:rPr lang="zh-CN" altLang="en-US" smtClean="0"/>
              <a:t>代码检查是华为个人及和版本级构建的组成部分，会被自动触发执行</a:t>
            </a:r>
            <a:endParaRPr lang="en-US" altLang="zh-CN" smtClean="0"/>
          </a:p>
          <a:p>
            <a:r>
              <a:rPr lang="zh-CN" altLang="en-US" smtClean="0"/>
              <a:t>华为在几十年的软件开发历史中积累了大量的代码检查规则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46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1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学完本课程后，您将能够</a:t>
            </a:r>
            <a:r>
              <a:rPr lang="en-US" altLang="zh-CN" dirty="0" smtClean="0"/>
              <a:t>:</a:t>
            </a:r>
          </a:p>
          <a:p>
            <a:pPr lvl="1" eaLnBrk="1" hangingPunct="1"/>
            <a:r>
              <a:rPr lang="zh-CN" altLang="en-US" dirty="0"/>
              <a:t>了解</a:t>
            </a:r>
            <a:r>
              <a:rPr lang="zh-CN" altLang="en-US" dirty="0" smtClean="0"/>
              <a:t>什么</a:t>
            </a:r>
            <a:r>
              <a:rPr lang="zh-CN" altLang="en-US" dirty="0"/>
              <a:t>是代码检查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了解代码</a:t>
            </a:r>
            <a:r>
              <a:rPr lang="zh-CN" altLang="en-US" dirty="0"/>
              <a:t>检查关注什么</a:t>
            </a:r>
          </a:p>
          <a:p>
            <a:pPr lvl="1" eaLnBrk="1" hangingPunct="1"/>
            <a:r>
              <a:rPr lang="zh-CN" altLang="en-US" dirty="0" smtClean="0"/>
              <a:t>掌握静态</a:t>
            </a:r>
            <a:r>
              <a:rPr lang="zh-CN" altLang="en-US" dirty="0"/>
              <a:t>检查的常用分析技术</a:t>
            </a:r>
          </a:p>
          <a:p>
            <a:pPr lvl="1" eaLnBrk="1" hangingPunct="1"/>
            <a:r>
              <a:rPr lang="zh-CN" altLang="en-US" dirty="0" smtClean="0"/>
              <a:t>了解代码</a:t>
            </a:r>
            <a:r>
              <a:rPr lang="zh-CN" altLang="en-US" dirty="0"/>
              <a:t>检查的主流工具</a:t>
            </a:r>
          </a:p>
          <a:p>
            <a:pPr lvl="1" eaLnBrk="1" hangingPunct="1"/>
            <a:r>
              <a:rPr lang="zh-CN" altLang="en-US" dirty="0" smtClean="0"/>
              <a:t>了解代码</a:t>
            </a:r>
            <a:r>
              <a:rPr lang="zh-CN" altLang="en-US" dirty="0"/>
              <a:t>实例</a:t>
            </a:r>
          </a:p>
          <a:p>
            <a:pPr lvl="1" eaLnBrk="1" hangingPunct="1"/>
            <a:r>
              <a:rPr lang="zh-CN" altLang="en-US" dirty="0" smtClean="0"/>
              <a:t>了解代码</a:t>
            </a:r>
            <a:r>
              <a:rPr lang="zh-CN" altLang="en-US" dirty="0"/>
              <a:t>检查的企业</a:t>
            </a:r>
            <a:r>
              <a:rPr lang="zh-CN" altLang="en-US" dirty="0" smtClean="0"/>
              <a:t>实践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5529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387350"/>
            <a:ext cx="8208267" cy="868363"/>
          </a:xfrm>
        </p:spPr>
        <p:txBody>
          <a:bodyPr/>
          <a:lstStyle/>
          <a:p>
            <a:r>
              <a:rPr lang="zh-CN" altLang="en-US" dirty="0" smtClean="0"/>
              <a:t>华为公有云</a:t>
            </a:r>
            <a:r>
              <a:rPr lang="en-US" altLang="zh-CN" dirty="0" smtClean="0"/>
              <a:t>DevCloud</a:t>
            </a:r>
            <a:r>
              <a:rPr lang="zh-CN" altLang="en-US" dirty="0" smtClean="0"/>
              <a:t>代码检查服务 </a:t>
            </a:r>
            <a:r>
              <a:rPr lang="en-US" altLang="zh-CN" dirty="0" smtClean="0"/>
              <a:t>(1/7)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在线进行多种语言的代码静态</a:t>
            </a:r>
            <a:r>
              <a:rPr lang="zh-CN" altLang="en-US" dirty="0" smtClean="0"/>
              <a:t>检查</a:t>
            </a:r>
            <a:endParaRPr lang="en-US" altLang="zh-CN" dirty="0" smtClean="0"/>
          </a:p>
          <a:p>
            <a:r>
              <a:rPr lang="zh-CN" altLang="en-US" dirty="0" smtClean="0"/>
              <a:t>代码风格检查</a:t>
            </a:r>
            <a:endParaRPr lang="en-US" altLang="zh-CN" dirty="0" smtClean="0"/>
          </a:p>
          <a:p>
            <a:r>
              <a:rPr lang="zh-CN" altLang="en-US" dirty="0" smtClean="0"/>
              <a:t>代码安全检查</a:t>
            </a:r>
            <a:endParaRPr lang="zh-CN" altLang="en-US" dirty="0"/>
          </a:p>
          <a:p>
            <a:r>
              <a:rPr lang="zh-CN" altLang="en-US" dirty="0"/>
              <a:t>代码</a:t>
            </a:r>
            <a:r>
              <a:rPr lang="zh-CN" altLang="en-US" dirty="0" smtClean="0"/>
              <a:t>重复检查</a:t>
            </a:r>
            <a:endParaRPr lang="en-US" altLang="zh-CN" dirty="0" smtClean="0"/>
          </a:p>
          <a:p>
            <a:r>
              <a:rPr lang="zh-CN" altLang="en-US" dirty="0"/>
              <a:t>代码</a:t>
            </a:r>
            <a:r>
              <a:rPr lang="zh-CN" altLang="en-US" dirty="0" smtClean="0"/>
              <a:t>圈复杂</a:t>
            </a:r>
            <a:r>
              <a:rPr lang="zh-CN" altLang="en-US" dirty="0"/>
              <a:t>度报告</a:t>
            </a:r>
          </a:p>
          <a:p>
            <a:r>
              <a:rPr lang="zh-CN" altLang="en-US" dirty="0"/>
              <a:t>代码缺陷改进</a:t>
            </a:r>
            <a:r>
              <a:rPr lang="zh-CN" altLang="en-US" dirty="0" smtClean="0"/>
              <a:t>建议</a:t>
            </a:r>
            <a:endParaRPr lang="en-US" altLang="zh-CN" dirty="0" smtClean="0"/>
          </a:p>
          <a:p>
            <a:r>
              <a:rPr lang="zh-CN" altLang="en-US" dirty="0" smtClean="0"/>
              <a:t>检查规则集配置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398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387350"/>
            <a:ext cx="8280276" cy="868363"/>
          </a:xfrm>
        </p:spPr>
        <p:txBody>
          <a:bodyPr/>
          <a:lstStyle/>
          <a:p>
            <a:r>
              <a:rPr lang="zh-CN" altLang="en-US" dirty="0"/>
              <a:t>华为公有云</a:t>
            </a:r>
            <a:r>
              <a:rPr lang="en-US" altLang="zh-CN" dirty="0"/>
              <a:t>DevCloud</a:t>
            </a:r>
            <a:r>
              <a:rPr lang="zh-CN" altLang="en-US" dirty="0"/>
              <a:t>代码</a:t>
            </a:r>
            <a:r>
              <a:rPr lang="zh-CN" altLang="en-US" dirty="0" smtClean="0"/>
              <a:t>检查</a:t>
            </a:r>
            <a:r>
              <a:rPr lang="zh-CN" altLang="en-US" dirty="0"/>
              <a:t>服务 </a:t>
            </a:r>
            <a:r>
              <a:rPr lang="en-US" altLang="zh-CN" dirty="0" smtClean="0"/>
              <a:t>(2/7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只需</a:t>
            </a:r>
            <a:r>
              <a:rPr lang="zh-CN" altLang="en-US" dirty="0" smtClean="0"/>
              <a:t>一次配置任务，重复自动执行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620" y="2132856"/>
            <a:ext cx="7020117" cy="277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7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387350"/>
            <a:ext cx="8064251" cy="868363"/>
          </a:xfrm>
        </p:spPr>
        <p:txBody>
          <a:bodyPr/>
          <a:lstStyle/>
          <a:p>
            <a:r>
              <a:rPr lang="zh-CN" altLang="en-US" dirty="0"/>
              <a:t>华</a:t>
            </a:r>
            <a:r>
              <a:rPr lang="zh-CN" altLang="en-US" dirty="0" smtClean="0"/>
              <a:t>为公有云</a:t>
            </a:r>
            <a:r>
              <a:rPr lang="en-US" altLang="zh-CN" dirty="0" smtClean="0"/>
              <a:t>DevCloud</a:t>
            </a:r>
            <a:r>
              <a:rPr lang="zh-CN" altLang="en-US" dirty="0"/>
              <a:t>代码检查服务 </a:t>
            </a:r>
            <a:r>
              <a:rPr lang="en-US" altLang="zh-CN" dirty="0" smtClean="0"/>
              <a:t>(3/7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全面分析报告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262" y="2276872"/>
            <a:ext cx="6909814" cy="310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1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387350"/>
            <a:ext cx="8352283" cy="868363"/>
          </a:xfrm>
        </p:spPr>
        <p:txBody>
          <a:bodyPr/>
          <a:lstStyle/>
          <a:p>
            <a:r>
              <a:rPr lang="zh-CN" altLang="en-US" dirty="0"/>
              <a:t>华为公有云</a:t>
            </a:r>
            <a:r>
              <a:rPr lang="en-US" altLang="zh-CN" dirty="0"/>
              <a:t>DevCloud</a:t>
            </a:r>
            <a:r>
              <a:rPr lang="zh-CN" altLang="en-US" dirty="0"/>
              <a:t>代码检查服务 </a:t>
            </a:r>
            <a:r>
              <a:rPr lang="en-US" altLang="zh-CN" dirty="0" smtClean="0"/>
              <a:t>(4/7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检查结果展现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39" y="2456892"/>
            <a:ext cx="7579736" cy="250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8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387350"/>
            <a:ext cx="8100255" cy="868363"/>
          </a:xfrm>
        </p:spPr>
        <p:txBody>
          <a:bodyPr/>
          <a:lstStyle/>
          <a:p>
            <a:r>
              <a:rPr lang="zh-CN" altLang="en-US" dirty="0"/>
              <a:t>华为公有云</a:t>
            </a:r>
            <a:r>
              <a:rPr lang="en-US" altLang="zh-CN" dirty="0"/>
              <a:t>DevCloud</a:t>
            </a:r>
            <a:r>
              <a:rPr lang="zh-CN" altLang="en-US" dirty="0"/>
              <a:t>代码</a:t>
            </a:r>
            <a:r>
              <a:rPr lang="zh-CN" altLang="en-US" dirty="0" smtClean="0"/>
              <a:t>检查服务 </a:t>
            </a:r>
            <a:r>
              <a:rPr lang="en-US" altLang="zh-CN" dirty="0" smtClean="0"/>
              <a:t>(5/7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圈复杂度报告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77" y="2456892"/>
            <a:ext cx="7623734" cy="187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7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387350"/>
            <a:ext cx="8136259" cy="868363"/>
          </a:xfrm>
        </p:spPr>
        <p:txBody>
          <a:bodyPr/>
          <a:lstStyle/>
          <a:p>
            <a:r>
              <a:rPr lang="zh-CN" altLang="en-US" dirty="0"/>
              <a:t>华为公有云</a:t>
            </a:r>
            <a:r>
              <a:rPr lang="en-US" altLang="zh-CN" dirty="0"/>
              <a:t>DevCloud</a:t>
            </a:r>
            <a:r>
              <a:rPr lang="zh-CN" altLang="en-US" dirty="0"/>
              <a:t>代码</a:t>
            </a:r>
            <a:r>
              <a:rPr lang="zh-CN" altLang="en-US" dirty="0" smtClean="0"/>
              <a:t>检查服务 </a:t>
            </a:r>
            <a:r>
              <a:rPr lang="en-US" altLang="zh-CN" dirty="0" smtClean="0"/>
              <a:t>(6/7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重复代码检测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98" y="2348880"/>
            <a:ext cx="7034542" cy="307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6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387350"/>
            <a:ext cx="8244271" cy="868363"/>
          </a:xfrm>
        </p:spPr>
        <p:txBody>
          <a:bodyPr/>
          <a:lstStyle/>
          <a:p>
            <a:r>
              <a:rPr lang="zh-CN" altLang="en-US" dirty="0"/>
              <a:t>华为公有云</a:t>
            </a:r>
            <a:r>
              <a:rPr lang="en-US" altLang="zh-CN" dirty="0"/>
              <a:t>DevCloud</a:t>
            </a:r>
            <a:r>
              <a:rPr lang="zh-CN" altLang="en-US" dirty="0"/>
              <a:t>代码</a:t>
            </a:r>
            <a:r>
              <a:rPr lang="zh-CN" altLang="en-US" dirty="0" smtClean="0"/>
              <a:t>检查服务 </a:t>
            </a:r>
            <a:r>
              <a:rPr lang="en-US" altLang="zh-CN" dirty="0" smtClean="0"/>
              <a:t>(7/7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近</a:t>
            </a:r>
            <a:r>
              <a:rPr lang="en-US" altLang="zh-CN" dirty="0">
                <a:latin typeface="+mn-ea"/>
              </a:rPr>
              <a:t>1000</a:t>
            </a:r>
            <a:r>
              <a:rPr lang="zh-CN" altLang="en-US" dirty="0"/>
              <a:t>条规则可供配置检查规则集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973" y="2528900"/>
            <a:ext cx="7390541" cy="231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占位符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华为</a:t>
            </a:r>
            <a:r>
              <a:rPr lang="en-US" altLang="zh-CN" dirty="0" smtClean="0"/>
              <a:t>DevCloud</a:t>
            </a:r>
            <a:r>
              <a:rPr lang="zh-CN" altLang="en-US" dirty="0" smtClean="0"/>
              <a:t>代码检查服务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www.hwclouds.com/product/codecheck.html</a:t>
            </a:r>
            <a:endParaRPr lang="en-US" altLang="zh-CN" dirty="0"/>
          </a:p>
          <a:p>
            <a:r>
              <a:rPr lang="en-US" altLang="zh-CN" dirty="0"/>
              <a:t>Google Java</a:t>
            </a:r>
            <a:r>
              <a:rPr lang="zh-CN" altLang="en-US" dirty="0"/>
              <a:t>编程风格指南</a:t>
            </a:r>
            <a:r>
              <a:rPr lang="en-US" altLang="zh-CN" dirty="0" smtClean="0">
                <a:hlinkClick r:id="rId4"/>
              </a:rPr>
              <a:t>http</a:t>
            </a:r>
            <a:r>
              <a:rPr lang="en-US" altLang="zh-CN" dirty="0">
                <a:hlinkClick r:id="rId4"/>
              </a:rPr>
              <a:t>://</a:t>
            </a:r>
            <a:r>
              <a:rPr lang="en-US" altLang="zh-CN" dirty="0" smtClean="0">
                <a:hlinkClick r:id="rId4"/>
              </a:rPr>
              <a:t>www.hawstein.com/posts/google-java-style.html</a:t>
            </a:r>
            <a:r>
              <a:rPr lang="en-US" altLang="zh-CN" dirty="0" smtClean="0"/>
              <a:t> </a:t>
            </a:r>
          </a:p>
          <a:p>
            <a:r>
              <a:rPr lang="en-US" altLang="zh-CN" dirty="0"/>
              <a:t>Java Web </a:t>
            </a:r>
            <a:r>
              <a:rPr lang="zh-CN" altLang="en-US" dirty="0"/>
              <a:t>工程源代码安全审计</a:t>
            </a:r>
            <a:r>
              <a:rPr lang="zh-CN" altLang="en-US" dirty="0" smtClean="0"/>
              <a:t>实战</a:t>
            </a:r>
            <a:r>
              <a:rPr lang="en-US" altLang="zh-CN" dirty="0" smtClean="0">
                <a:hlinkClick r:id="rId5"/>
              </a:rPr>
              <a:t>https</a:t>
            </a:r>
            <a:r>
              <a:rPr lang="en-US" altLang="zh-CN" dirty="0">
                <a:hlinkClick r:id="rId5"/>
              </a:rPr>
              <a:t>://www.ibm.com/developerworks/cn/java/j-lo-audit-xss</a:t>
            </a:r>
            <a:r>
              <a:rPr lang="en-US" altLang="zh-CN" dirty="0" smtClean="0">
                <a:hlinkClick r:id="rId5"/>
              </a:rPr>
              <a:t>/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011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75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684212" y="1376363"/>
            <a:ext cx="7920038" cy="3432611"/>
          </a:xfrm>
        </p:spPr>
        <p:txBody>
          <a:bodyPr>
            <a:spAutoFit/>
          </a:bodyPr>
          <a:lstStyle/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200" b="1" dirty="0" smtClean="0"/>
              <a:t>什么是代码检查</a:t>
            </a:r>
          </a:p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200" dirty="0" smtClean="0">
                <a:solidFill>
                  <a:schemeClr val="bg1">
                    <a:lumMod val="50000"/>
                  </a:schemeClr>
                </a:solidFill>
              </a:rPr>
              <a:t>代码检查关注什么</a:t>
            </a:r>
          </a:p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200" dirty="0" smtClean="0">
                <a:solidFill>
                  <a:schemeClr val="bg1">
                    <a:lumMod val="50000"/>
                  </a:schemeClr>
                </a:solidFill>
              </a:rPr>
              <a:t>静态检查的常用分析技术</a:t>
            </a:r>
          </a:p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200" dirty="0" smtClean="0">
                <a:solidFill>
                  <a:schemeClr val="bg1">
                    <a:lumMod val="50000"/>
                  </a:schemeClr>
                </a:solidFill>
              </a:rPr>
              <a:t>代码检查的主流工具</a:t>
            </a:r>
          </a:p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200" dirty="0" smtClean="0">
                <a:solidFill>
                  <a:schemeClr val="bg1">
                    <a:lumMod val="50000"/>
                  </a:schemeClr>
                </a:solidFill>
              </a:rPr>
              <a:t>代码实例</a:t>
            </a:r>
          </a:p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200" dirty="0" smtClean="0">
                <a:solidFill>
                  <a:schemeClr val="bg1">
                    <a:lumMod val="50000"/>
                  </a:schemeClr>
                </a:solidFill>
              </a:rPr>
              <a:t>代码检查的企业实践</a:t>
            </a:r>
            <a:endParaRPr lang="zh-CN" alt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99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代码检查的概念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smtClean="0"/>
          </a:p>
          <a:p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2" name="文本框 1"/>
          <p:cNvSpPr txBox="1"/>
          <p:nvPr/>
        </p:nvSpPr>
        <p:spPr bwMode="auto">
          <a:xfrm>
            <a:off x="759403" y="1381462"/>
            <a:ext cx="7560840" cy="2098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defTabSz="801688" fontAlgn="base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zh-CN" altLang="en-US" sz="2200" dirty="0">
                <a:latin typeface="+mn-ea"/>
                <a:ea typeface="+mn-ea"/>
              </a:rPr>
              <a:t>代码检查，又称为程序分析，是自动分析计算机程序（代码）</a:t>
            </a:r>
            <a:r>
              <a:rPr lang="zh-CN" altLang="en-US" sz="2200" dirty="0" smtClean="0">
                <a:latin typeface="+mn-ea"/>
                <a:ea typeface="+mn-ea"/>
              </a:rPr>
              <a:t>的特性的过程。</a:t>
            </a:r>
            <a:r>
              <a:rPr lang="zh-CN" altLang="en-US" sz="2200" dirty="0">
                <a:latin typeface="+mn-ea"/>
                <a:ea typeface="+mn-ea"/>
              </a:rPr>
              <a:t>这些特性包括但不限于正确性，健壮性，安全性和活性。</a:t>
            </a:r>
          </a:p>
          <a:p>
            <a:pPr algn="r" defTabSz="801688" fontAlgn="base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zh-CN" altLang="en-US" sz="2200" dirty="0">
                <a:latin typeface="+mn-ea"/>
                <a:ea typeface="+mn-ea"/>
              </a:rPr>
              <a:t>维基</a:t>
            </a:r>
            <a:r>
              <a:rPr lang="zh-CN" altLang="en-US" sz="2200" dirty="0" smtClean="0">
                <a:latin typeface="+mn-ea"/>
                <a:ea typeface="+mn-ea"/>
              </a:rPr>
              <a:t>百科</a:t>
            </a:r>
            <a:endParaRPr lang="en-US" altLang="zh-CN" sz="22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072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为什么做代码检查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71816642"/>
              </p:ext>
            </p:extLst>
          </p:nvPr>
        </p:nvGraphicFramePr>
        <p:xfrm>
          <a:off x="684213" y="2144742"/>
          <a:ext cx="7920037" cy="20866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02808"/>
                <a:gridCol w="6217229"/>
              </a:tblGrid>
              <a:tr h="39441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潜在问题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60" marR="6560" marT="65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风险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60" marR="6560" marT="656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重复代码过多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60" marR="6560" marT="65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effectLst/>
                        </a:rPr>
                        <a:t> 造成</a:t>
                      </a:r>
                      <a:r>
                        <a:rPr lang="zh-CN" altLang="en-US" sz="1400" u="none" strike="noStrike" dirty="0">
                          <a:effectLst/>
                        </a:rPr>
                        <a:t>开发人力的浪费以及后期维护成本增加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60" marR="6560" marT="656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 smtClean="0">
                          <a:effectLst/>
                        </a:rPr>
                        <a:t>编码风格</a:t>
                      </a:r>
                      <a:r>
                        <a:rPr lang="zh-CN" altLang="en-US" sz="1400" u="none" strike="noStrike" dirty="0">
                          <a:effectLst/>
                        </a:rPr>
                        <a:t>糟糕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60" marR="6560" marT="65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effectLst/>
                        </a:rPr>
                        <a:t> 代码</a:t>
                      </a:r>
                      <a:r>
                        <a:rPr lang="zh-CN" altLang="en-US" sz="1400" u="none" strike="noStrike" dirty="0">
                          <a:effectLst/>
                        </a:rPr>
                        <a:t>凌乱、不可读，难于维护与开发修改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60" marR="6560" marT="656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圈复杂度过高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60" marR="6560" marT="65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effectLst/>
                        </a:rPr>
                        <a:t> 造成</a:t>
                      </a:r>
                      <a:r>
                        <a:rPr lang="zh-CN" altLang="en-US" sz="1400" u="none" strike="noStrike" dirty="0">
                          <a:effectLst/>
                        </a:rPr>
                        <a:t>代码可维护性、可继承性降低，问题定位难度加大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60" marR="6560" marT="656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u="none" strike="noStrike" dirty="0" smtClean="0">
                          <a:effectLst/>
                        </a:rPr>
                        <a:t>编码</a:t>
                      </a:r>
                      <a:r>
                        <a:rPr lang="zh-CN" altLang="en-US" sz="1400" u="none" strike="noStrike" dirty="0">
                          <a:effectLst/>
                        </a:rPr>
                        <a:t>安全风险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60" marR="6560" marT="65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effectLst/>
                        </a:rPr>
                        <a:t> 使用</a:t>
                      </a:r>
                      <a:r>
                        <a:rPr lang="zh-CN" altLang="en-US" sz="1400" u="none" strike="noStrike" dirty="0">
                          <a:effectLst/>
                        </a:rPr>
                        <a:t>具有安全风险的函数，导致系统的安全性层级降低，加大系统的安全风险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60" marR="6560" marT="656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75556" y="1484784"/>
            <a:ext cx="72368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 smtClean="0">
                <a:latin typeface="+mn-ea"/>
                <a:ea typeface="+mn-ea"/>
              </a:rPr>
              <a:t>代码交付过程中的常见问题和风险</a:t>
            </a:r>
            <a:endParaRPr lang="zh-CN" altLang="en-US" sz="2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694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684212" y="1376363"/>
            <a:ext cx="7920038" cy="3432611"/>
          </a:xfrm>
        </p:spPr>
        <p:txBody>
          <a:bodyPr>
            <a:spAutoFit/>
          </a:bodyPr>
          <a:lstStyle/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</a:rPr>
              <a:t>什么是代码检查</a:t>
            </a:r>
          </a:p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200" b="1" dirty="0"/>
              <a:t>代码检查关注什么</a:t>
            </a:r>
          </a:p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</a:rPr>
              <a:t>静态检查的常用分析技术</a:t>
            </a:r>
          </a:p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</a:rPr>
              <a:t>代码检查的主流工具</a:t>
            </a:r>
          </a:p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</a:rPr>
              <a:t>代码实例</a:t>
            </a:r>
          </a:p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200" dirty="0" smtClean="0">
                <a:solidFill>
                  <a:schemeClr val="bg1">
                    <a:lumMod val="50000"/>
                  </a:schemeClr>
                </a:solidFill>
              </a:rPr>
              <a:t>代码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</a:rPr>
              <a:t>检查的企业实践</a:t>
            </a:r>
          </a:p>
        </p:txBody>
      </p:sp>
    </p:spTree>
    <p:extLst>
      <p:ext uri="{BB962C8B-B14F-4D97-AF65-F5344CB8AC3E}">
        <p14:creationId xmlns:p14="http://schemas.microsoft.com/office/powerpoint/2010/main" val="195212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代码重复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代码</a:t>
            </a:r>
            <a:r>
              <a:rPr lang="zh-CN" altLang="en-US" dirty="0" smtClean="0"/>
              <a:t>重复 </a:t>
            </a:r>
            <a:r>
              <a:rPr lang="en-US" altLang="zh-CN" dirty="0" smtClean="0"/>
              <a:t>(duplicate code) </a:t>
            </a:r>
            <a:r>
              <a:rPr lang="zh-CN" altLang="en-US" dirty="0" smtClean="0">
                <a:latin typeface="+mn-ea"/>
              </a:rPr>
              <a:t>在</a:t>
            </a:r>
            <a:r>
              <a:rPr lang="zh-CN" altLang="en-US" dirty="0"/>
              <a:t>程序设计中表示一段源代码在一个程序，或者一个团体所维护的不同程序中重复出现，是不希望出现的现象。为避免巧合，只有一定数量的代码完全相同才能判定为代码重复。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99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#UC&amp;C母版初稿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lIns="99980" tIns="49986" rIns="99980" bIns="49986">
        <a:spAutoFit/>
      </a:bodyPr>
      <a:lstStyle>
        <a:defPPr algn="ctr" defTabSz="1001649" eaLnBrk="0" hangingPunct="0">
          <a:defRPr sz="1400" dirty="0" smtClean="0">
            <a:solidFill>
              <a:srgbClr val="000000"/>
            </a:solidFill>
            <a:latin typeface="+mn-lt"/>
            <a:ea typeface="+mn-ea"/>
            <a:cs typeface="Arial" pitchFamily="34" charset="0"/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nd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BE643EFD2480FE4DB2A2D6DBD02BC6CB" ma:contentTypeVersion="0" ma:contentTypeDescription="新建文档。" ma:contentTypeScope="" ma:versionID="65f913a7847bbdf366f593d0b30661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adfd09ad98667f9c194c646e975416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23E6701-3943-4A44-84F3-F772B50888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DB09B6-8414-4C07-A000-D4C13EFB08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AE3093B-232B-4C15-AB25-7F1FBE134870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65375</TotalTime>
  <Words>2271</Words>
  <Application>Microsoft Office PowerPoint</Application>
  <PresentationFormat>全屏显示(4:3)</PresentationFormat>
  <Paragraphs>274</Paragraphs>
  <Slides>48</Slides>
  <Notes>48</Notes>
  <HiddenSlides>1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62" baseType="lpstr">
      <vt:lpstr>MS PGothic</vt:lpstr>
      <vt:lpstr>黑体</vt:lpstr>
      <vt:lpstr>华文细黑</vt:lpstr>
      <vt:lpstr>宋体</vt:lpstr>
      <vt:lpstr>微软雅黑</vt:lpstr>
      <vt:lpstr>Arial</vt:lpstr>
      <vt:lpstr>Cordia New</vt:lpstr>
      <vt:lpstr>Courier New</vt:lpstr>
      <vt:lpstr>FrutigerNext LT Light</vt:lpstr>
      <vt:lpstr>FrutigerNext LT Medium</vt:lpstr>
      <vt:lpstr>FrutigerNext LT Regular</vt:lpstr>
      <vt:lpstr>Wingdings</vt:lpstr>
      <vt:lpstr>1#UC&amp;C母版初稿</vt:lpstr>
      <vt:lpstr>End</vt:lpstr>
      <vt:lpstr>PowerPoint 演示文稿</vt:lpstr>
      <vt:lpstr>代码检查</vt:lpstr>
      <vt:lpstr>PowerPoint 演示文稿</vt:lpstr>
      <vt:lpstr>PowerPoint 演示文稿</vt:lpstr>
      <vt:lpstr>PowerPoint 演示文稿</vt:lpstr>
      <vt:lpstr>代码检查的概念</vt:lpstr>
      <vt:lpstr>为什么做代码检查</vt:lpstr>
      <vt:lpstr>PowerPoint 演示文稿</vt:lpstr>
      <vt:lpstr>代码重复</vt:lpstr>
      <vt:lpstr>代码重复的原因</vt:lpstr>
      <vt:lpstr>代码风格</vt:lpstr>
      <vt:lpstr>圈复杂度</vt:lpstr>
      <vt:lpstr>圈复杂度的计算</vt:lpstr>
      <vt:lpstr>圈复杂度的计算实例 (1/3)</vt:lpstr>
      <vt:lpstr>圈复杂度的计算实例 (2/3)</vt:lpstr>
      <vt:lpstr>圈复杂度的计算实例 (3/3)</vt:lpstr>
      <vt:lpstr>安全编码</vt:lpstr>
      <vt:lpstr>PowerPoint 演示文稿</vt:lpstr>
      <vt:lpstr>代码检查的分类</vt:lpstr>
      <vt:lpstr>静态分析常用技术 (1/4)</vt:lpstr>
      <vt:lpstr>静态分析常用技术 (2/4)</vt:lpstr>
      <vt:lpstr>静态分析常用技术 (3/4)</vt:lpstr>
      <vt:lpstr>静态分析常用技术 (4/4)</vt:lpstr>
      <vt:lpstr>PowerPoint 演示文稿</vt:lpstr>
      <vt:lpstr>代码检查的主流工具 (1/6)</vt:lpstr>
      <vt:lpstr>代码检查的主流工具 (2/6)</vt:lpstr>
      <vt:lpstr>代码检查的主流工具 (3/6)</vt:lpstr>
      <vt:lpstr>代码检查的主流工具 (4/6)</vt:lpstr>
      <vt:lpstr>代码检查的主流工具 (5/6)</vt:lpstr>
      <vt:lpstr>代码检查的主流工具 (6/6)</vt:lpstr>
      <vt:lpstr>PowerPoint 演示文稿</vt:lpstr>
      <vt:lpstr>代码实例（Java）- 编码风格（1/2）</vt:lpstr>
      <vt:lpstr>代码实例（Java）- 编码风格（2/2）</vt:lpstr>
      <vt:lpstr>代码实例（Java）- 编码问题（1/2）</vt:lpstr>
      <vt:lpstr>代码实例（Java）- 编码问题（2/2 ）</vt:lpstr>
      <vt:lpstr>代码实例（Java）- 安全编码（1/2）</vt:lpstr>
      <vt:lpstr>代码实例（Java）- 安全编码（2/2）</vt:lpstr>
      <vt:lpstr>PowerPoint 演示文稿</vt:lpstr>
      <vt:lpstr>代码检查的企业实践</vt:lpstr>
      <vt:lpstr>华为公有云DevCloud代码检查服务 (1/7)</vt:lpstr>
      <vt:lpstr>华为公有云DevCloud代码检查服务 (2/7)</vt:lpstr>
      <vt:lpstr>华为公有云DevCloud代码检查服务 (3/7)</vt:lpstr>
      <vt:lpstr>华为公有云DevCloud代码检查服务 (4/7)</vt:lpstr>
      <vt:lpstr>华为公有云DevCloud代码检查服务 (5/7)</vt:lpstr>
      <vt:lpstr>华为公有云DevCloud代码检查服务 (6/7)</vt:lpstr>
      <vt:lpstr>华为公有云DevCloud代码检查服务 (7/7)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huangyusizjhw</cp:lastModifiedBy>
  <cp:revision>2436</cp:revision>
  <dcterms:created xsi:type="dcterms:W3CDTF">2003-08-21T06:48:56Z</dcterms:created>
  <dcterms:modified xsi:type="dcterms:W3CDTF">2017-08-15T06:39:40Z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(4)tjIYN+mLBWPMij+I9vO68/cOXx7y3VugbOX500NUtk7riPBQrCpQ8tSUjaM4JTHQZdX5lk5Q
AHfmsHPKRghjtFITJnXa6HiOnj6sn4OPHpzY8CEYVbwy5paQQXK3AqO3SCm51xZ5iDPS1TWQ
Kjb6KsGiy0lW/r5AOPNItQGlu+stHpKCw7WpBg8z38N2KH1z8bTYrhWgrWHai5uVyUf2n3Sq
cfSHlHvrkVpNn2jytm</vt:lpwstr>
  </property>
  <property fmtid="{D5CDD505-2E9C-101B-9397-08002B2CF9AE}" pid="14" name="_new_ms_pID_725431">
    <vt:lpwstr>NkRzT3QJm96LcKF1LWm+zPxZ9Dn7LyLZTWuxAefwlnuXkCTIY0y/ih
tSaJtwErMSSQpgK6VpXoKtWD07GNmgTbm21rmCfzQWOvDFloa1kTEVEkl8r9ZaL3cuMcQ7nw
50pFAYvmYg7sXr9jj1YZHVaBbhbkuSx6tnOvofdRPcBwm8eZXM7RWw4qOBFYCiKA5dlxQVfy
0J/91MfyFri4uiaEb35kLBn4DuWUWxAo4+O0</vt:lpwstr>
  </property>
  <property fmtid="{D5CDD505-2E9C-101B-9397-08002B2CF9AE}" pid="15" name="_new_ms_pID_725432">
    <vt:lpwstr>BmUZDacU0XqhQh5rTt7CRFcrWf0iVszjJxDi
7nn6psYpmyYXNjmo1yEhl6BSjNxseukK+vVvqYCEa1f23W0tvnLKTNjBsh+p17M3HyhNnxvb
HAvtvoghwysUgERiOWZ2qF5uyaEvVcKMdhGysYR2ylRl/WtRXy/Qtr/+dJWHHE5XAWpZz4gc
mOLmnLDyUqL9tbDdSW/lt30MveFPI93UaJ35pxjok61kv89qMH9uav</vt:lpwstr>
  </property>
  <property fmtid="{D5CDD505-2E9C-101B-9397-08002B2CF9AE}" pid="16" name="_new_ms_pID_725433">
    <vt:lpwstr>qkfxSqMqOV7mg6ue00
7g7VdmEgji8CGN8mr4/r/CYUCgc9MnvhN5FRCTcpYaEkCPxi</vt:lpwstr>
  </property>
  <property fmtid="{D5CDD505-2E9C-101B-9397-08002B2CF9AE}" pid="17" name="ContentTypeId">
    <vt:lpwstr>0x010100BE643EFD2480FE4DB2A2D6DBD02BC6CB</vt:lpwstr>
  </property>
  <property fmtid="{D5CDD505-2E9C-101B-9397-08002B2CF9AE}" pid="18" name="_2015_ms_pID_725343">
    <vt:lpwstr>(3)Y5lVePv032rvCvwKtiRJD1+VTMXau3JuyFQyQnUHDJGFzDkYjuALbEYMgpALi8X+P0O0wmdY
NSQUKoRebIrCE3d+X6poRo2wZ9HJPLhxHqo+V8jGim9GyhPaFPNj0I450B5atHoPI1ly0CEo
NDQ5Ir6N1Nnz9IaVKwhuVMrJX8GzlOMHYUKPyZkLkjfOsYNxYniPFwEVDyyfpYf+iHYAtNHt
KVZ2k/ltlcWLbT774M</vt:lpwstr>
  </property>
  <property fmtid="{D5CDD505-2E9C-101B-9397-08002B2CF9AE}" pid="19" name="_2015_ms_pID_7253431">
    <vt:lpwstr>tx5D2ExvovE4y1dF01YcTUVGUwegurbRqQX8PQRj14DxztHPJk18Uo
61mcVok2oP1EExaElr5O/E6k306zt2u3NcPoIUpZ679dk1BevAJVR1P/pYp44PV8kklM5LKi
SK8xsdgJN5K+ZNwHm26zsC6BRejj34J1KXOcUU6tZxzsvheDPr5obWyjOrcQKweEVtzvxvAb
l3aGq/My6l23x39f9gFUqkIZU1glSNMSYxR9</vt:lpwstr>
  </property>
  <property fmtid="{D5CDD505-2E9C-101B-9397-08002B2CF9AE}" pid="20" name="_2015_ms_pID_7253432">
    <vt:lpwstr>7H0TXhy9/U67J9I4c45ZjIqjMXS8jGyJfOeL
kvHKi3Q7t7uas7sWDPl9qzCTUJSYRg==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1502768947</vt:lpwstr>
  </property>
</Properties>
</file>