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65" r:id="rId4"/>
    <p:sldMasterId id="2147483884" r:id="rId5"/>
  </p:sldMasterIdLst>
  <p:notesMasterIdLst>
    <p:notesMasterId r:id="rId43"/>
  </p:notesMasterIdLst>
  <p:handoutMasterIdLst>
    <p:handoutMasterId r:id="rId44"/>
  </p:handoutMasterIdLst>
  <p:sldIdLst>
    <p:sldId id="343" r:id="rId6"/>
    <p:sldId id="257" r:id="rId7"/>
    <p:sldId id="342" r:id="rId8"/>
    <p:sldId id="258" r:id="rId9"/>
    <p:sldId id="259" r:id="rId10"/>
    <p:sldId id="260" r:id="rId11"/>
    <p:sldId id="358" r:id="rId12"/>
    <p:sldId id="359" r:id="rId13"/>
    <p:sldId id="362" r:id="rId14"/>
    <p:sldId id="369" r:id="rId15"/>
    <p:sldId id="361" r:id="rId16"/>
    <p:sldId id="363" r:id="rId17"/>
    <p:sldId id="364" r:id="rId18"/>
    <p:sldId id="366" r:id="rId19"/>
    <p:sldId id="367" r:id="rId20"/>
    <p:sldId id="365" r:id="rId21"/>
    <p:sldId id="368" r:id="rId22"/>
    <p:sldId id="370" r:id="rId23"/>
    <p:sldId id="371" r:id="rId24"/>
    <p:sldId id="372" r:id="rId25"/>
    <p:sldId id="373" r:id="rId26"/>
    <p:sldId id="374" r:id="rId27"/>
    <p:sldId id="386" r:id="rId28"/>
    <p:sldId id="387" r:id="rId29"/>
    <p:sldId id="388" r:id="rId30"/>
    <p:sldId id="389" r:id="rId31"/>
    <p:sldId id="376" r:id="rId32"/>
    <p:sldId id="375" r:id="rId33"/>
    <p:sldId id="377" r:id="rId34"/>
    <p:sldId id="378" r:id="rId35"/>
    <p:sldId id="379" r:id="rId36"/>
    <p:sldId id="383" r:id="rId37"/>
    <p:sldId id="384" r:id="rId38"/>
    <p:sldId id="385" r:id="rId39"/>
    <p:sldId id="380" r:id="rId40"/>
    <p:sldId id="381" r:id="rId41"/>
    <p:sldId id="306" r:id="rId42"/>
  </p:sldIdLst>
  <p:sldSz cx="9144000" cy="6858000" type="screen4x3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orient="horz" pos="867">
          <p15:clr>
            <a:srgbClr val="A4A3A4"/>
          </p15:clr>
        </p15:guide>
        <p15:guide id="3" orient="horz" pos="5">
          <p15:clr>
            <a:srgbClr val="A4A3A4"/>
          </p15:clr>
        </p15:guide>
        <p15:guide id="4" orient="horz" pos="3453">
          <p15:clr>
            <a:srgbClr val="A4A3A4"/>
          </p15:clr>
        </p15:guide>
        <p15:guide id="5" pos="476">
          <p15:clr>
            <a:srgbClr val="A4A3A4"/>
          </p15:clr>
        </p15:guide>
        <p15:guide id="6" pos="2880">
          <p15:clr>
            <a:srgbClr val="A4A3A4"/>
          </p15:clr>
        </p15:guide>
        <p15:guide id="7" pos="5420">
          <p15:clr>
            <a:srgbClr val="A4A3A4"/>
          </p15:clr>
        </p15:guide>
        <p15:guide id="8" orient="horz" pos="2387">
          <p15:clr>
            <a:srgbClr val="A4A3A4"/>
          </p15:clr>
        </p15:guide>
        <p15:guide id="9" orient="horz" pos="39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orient="horz" pos="479">
          <p15:clr>
            <a:srgbClr val="A4A3A4"/>
          </p15:clr>
        </p15:guide>
        <p15:guide id="3" pos="2440">
          <p15:clr>
            <a:srgbClr val="A4A3A4"/>
          </p15:clr>
        </p15:guide>
        <p15:guide id="4" pos="444">
          <p15:clr>
            <a:srgbClr val="A4A3A4"/>
          </p15:clr>
        </p15:guide>
        <p15:guide id="5" pos="40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909"/>
    <a:srgbClr val="CF6B63"/>
    <a:srgbClr val="E7CCC7"/>
    <a:srgbClr val="FFC1C1"/>
    <a:srgbClr val="EE0000"/>
    <a:srgbClr val="54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0" autoAdjust="0"/>
    <p:restoredTop sz="89748" autoAdjust="0"/>
  </p:normalViewPr>
  <p:slideViewPr>
    <p:cSldViewPr showGuides="1">
      <p:cViewPr varScale="1">
        <p:scale>
          <a:sx n="63" d="100"/>
          <a:sy n="63" d="100"/>
        </p:scale>
        <p:origin x="1404" y="66"/>
      </p:cViewPr>
      <p:guideLst>
        <p:guide orient="horz" pos="2341"/>
        <p:guide orient="horz" pos="867"/>
        <p:guide orient="horz" pos="5"/>
        <p:guide orient="horz" pos="3453"/>
        <p:guide pos="476"/>
        <p:guide pos="2880"/>
        <p:guide pos="5420"/>
        <p:guide orient="horz" pos="2387"/>
        <p:guide orient="horz" pos="3906"/>
      </p:guideLst>
    </p:cSldViewPr>
  </p:slideViewPr>
  <p:outlineViewPr>
    <p:cViewPr>
      <p:scale>
        <a:sx n="33" d="100"/>
        <a:sy n="33" d="100"/>
      </p:scale>
      <p:origin x="0" y="-261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48" d="100"/>
          <a:sy n="48" d="100"/>
        </p:scale>
        <p:origin x="2898" y="60"/>
      </p:cViewPr>
      <p:guideLst>
        <p:guide orient="horz" pos="3223"/>
        <p:guide orient="horz" pos="479"/>
        <p:guide pos="2440"/>
        <p:guide pos="444"/>
        <p:guide pos="40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</a:p>
          <a:p>
            <a:pPr lvl="1"/>
            <a:r>
              <a:rPr lang="en-US" altLang="zh-CN" noProof="0" dirty="0" smtClean="0"/>
              <a:t>Click here to add content</a:t>
            </a:r>
          </a:p>
          <a:p>
            <a:pPr lvl="2"/>
            <a:r>
              <a:rPr lang="en-US" altLang="zh-CN" noProof="0" dirty="0" smtClean="0"/>
              <a:t>Click here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80975" indent="-180975" algn="l" rtl="0" eaLnBrk="0" fontAlgn="base" hangingPunct="0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1pPr>
    <a:lvl2pPr marL="541338" indent="-180975" algn="l" rtl="0" eaLnBrk="0" fontAlgn="base" hangingPunct="0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2pPr>
    <a:lvl3pPr marL="895350" indent="-174625" algn="l" rtl="0" eaLnBrk="0" fontAlgn="base" hangingPunct="0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2015.7.4</a:t>
            </a:r>
          </a:p>
          <a:p>
            <a:pPr marL="541338" marR="0" lvl="1" indent="-180975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lang="zh-CN" altLang="en-US" dirty="0" smtClean="0"/>
              <a:t>调整版权和页码对齐，位于参考线</a:t>
            </a:r>
            <a:r>
              <a:rPr lang="en-US" altLang="zh-CN" dirty="0" smtClean="0"/>
              <a:t>8.5</a:t>
            </a:r>
            <a:r>
              <a:rPr lang="zh-CN" altLang="en-US" dirty="0" smtClean="0"/>
              <a:t>到</a:t>
            </a:r>
            <a:r>
              <a:rPr lang="en-US" altLang="zh-CN" dirty="0" smtClean="0"/>
              <a:t>8.9</a:t>
            </a:r>
            <a:r>
              <a:rPr lang="zh-CN" altLang="en-US" dirty="0" smtClean="0"/>
              <a:t>之间。</a:t>
            </a:r>
          </a:p>
          <a:p>
            <a:pPr lvl="1"/>
            <a:r>
              <a:rPr lang="zh-CN" altLang="en-US" dirty="0" smtClean="0"/>
              <a:t>调整编辑框行距为单倍行距。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2015.7.9</a:t>
            </a:r>
          </a:p>
          <a:p>
            <a:pPr lvl="1"/>
            <a:r>
              <a:rPr lang="zh-CN" altLang="en-US" dirty="0" smtClean="0"/>
              <a:t>删除此页课程版本后的“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新增“产品版本”和“课程版本”的示例。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2015.8.3</a:t>
            </a:r>
          </a:p>
          <a:p>
            <a:pPr lvl="1"/>
            <a:r>
              <a:rPr lang="zh-CN" altLang="en-US" dirty="0" smtClean="0"/>
              <a:t>调整母板主体和备注，段落格式为“允许标点溢出边界”。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2015.8.4</a:t>
            </a:r>
          </a:p>
          <a:p>
            <a:pPr lvl="1"/>
            <a:r>
              <a:rPr lang="zh-CN" altLang="en-US" dirty="0" smtClean="0"/>
              <a:t>删除缩略语页；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重命名版式“</a:t>
            </a:r>
            <a:r>
              <a:rPr lang="en-US" altLang="zh-CN" dirty="0" smtClean="0"/>
              <a:t>8#</a:t>
            </a:r>
            <a:r>
              <a:rPr lang="zh-CN" altLang="en-US" dirty="0" smtClean="0"/>
              <a:t>空白”为“</a:t>
            </a:r>
            <a:r>
              <a:rPr lang="en-US" altLang="zh-CN" dirty="0" smtClean="0"/>
              <a:t>8#</a:t>
            </a:r>
            <a:r>
              <a:rPr lang="zh-CN" altLang="en-US" dirty="0" smtClean="0"/>
              <a:t>仅标题”。</a:t>
            </a:r>
            <a:endParaRPr lang="en-US" altLang="zh-CN" dirty="0" smtClean="0"/>
          </a:p>
          <a:p>
            <a:r>
              <a:rPr lang="en-US" altLang="zh-CN" dirty="0" smtClean="0"/>
              <a:t>2015.9.2</a:t>
            </a:r>
          </a:p>
          <a:p>
            <a:pPr lvl="1"/>
            <a:r>
              <a:rPr lang="zh-CN" altLang="en-US" dirty="0" smtClean="0"/>
              <a:t>新增备注模板，备注页正上方添加页眉，显示本章标题。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2015.9.14</a:t>
            </a:r>
          </a:p>
          <a:p>
            <a:pPr lvl="1"/>
            <a:r>
              <a:rPr lang="zh-CN" altLang="en-US" dirty="0" smtClean="0"/>
              <a:t>删除“谢谢”那页的白色“谢谢”。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067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20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9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92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85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330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75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94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28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40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5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63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5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39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99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128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63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333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39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70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53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2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2148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47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72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4866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7888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458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632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455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3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0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4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701675" y="4860925"/>
            <a:ext cx="5676900" cy="4605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49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84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软件测试贯穿软件定义以及开放整个生命周期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5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9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652463" y="1417638"/>
          <a:ext cx="7866062" cy="1082675"/>
        </p:xfrm>
        <a:graphic>
          <a:graphicData uri="http://schemas.openxmlformats.org/drawingml/2006/table">
            <a:tbl>
              <a:tblPr/>
              <a:tblGrid>
                <a:gridCol w="1573212"/>
                <a:gridCol w="1752600"/>
                <a:gridCol w="1889125"/>
                <a:gridCol w="2651125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/>
        </p:nvGraphicFramePr>
        <p:xfrm>
          <a:off x="623888" y="2940050"/>
          <a:ext cx="7894637" cy="3038475"/>
        </p:xfrm>
        <a:graphic>
          <a:graphicData uri="http://schemas.openxmlformats.org/drawingml/2006/table">
            <a:tbl>
              <a:tblPr/>
              <a:tblGrid>
                <a:gridCol w="1573212"/>
                <a:gridCol w="1752600"/>
                <a:gridCol w="1889125"/>
                <a:gridCol w="2679700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开发类型（新开发/优化）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647564" y="1988840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课程编码</a:t>
            </a:r>
            <a:endParaRPr lang="zh-CN" altLang="en-US" dirty="0"/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2231740" y="1988840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适用的产品</a:t>
            </a:r>
            <a:endParaRPr lang="zh-CN" altLang="en-US" dirty="0"/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3995936" y="1988840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X.X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5904148" y="1988840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X.X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3500177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195736" y="3500177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959932" y="3500177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832140" y="3500177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7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611560" y="4005064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8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2195736" y="4005064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9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3959932" y="4005064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0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5832140" y="4005064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1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611560" y="4473116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2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2195736" y="4473116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3959932" y="4473116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4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5832140" y="4473116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5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611560" y="5013176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6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2195736" y="5013176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7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3959932" y="5013176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8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5832140" y="5013176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9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611560" y="5481228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0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2195736" y="5481228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1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3959932" y="5481228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2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5832140" y="5481228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714375" y="519113"/>
            <a:ext cx="70516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6059488" y="360363"/>
            <a:ext cx="28733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charset="0"/>
              </a:rPr>
              <a:t>本页不打印</a:t>
            </a: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37" hasCustomPrompt="1"/>
          </p:nvPr>
        </p:nvSpPr>
        <p:spPr>
          <a:xfrm>
            <a:off x="611560" y="4040237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38" hasCustomPrompt="1"/>
          </p:nvPr>
        </p:nvSpPr>
        <p:spPr>
          <a:xfrm>
            <a:off x="2195736" y="4005064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33" name="文本占位符 7"/>
          <p:cNvSpPr>
            <a:spLocks noGrp="1"/>
          </p:cNvSpPr>
          <p:nvPr>
            <p:ph type="body" sz="quarter" idx="39" hasCustomPrompt="1"/>
          </p:nvPr>
        </p:nvSpPr>
        <p:spPr>
          <a:xfrm>
            <a:off x="3959932" y="4041068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34" name="文本占位符 7"/>
          <p:cNvSpPr>
            <a:spLocks noGrp="1"/>
          </p:cNvSpPr>
          <p:nvPr>
            <p:ph type="body" sz="quarter" idx="40" hasCustomPrompt="1"/>
          </p:nvPr>
        </p:nvSpPr>
        <p:spPr>
          <a:xfrm>
            <a:off x="5832140" y="4041068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928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问题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07207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/>
            </a:lvl1pPr>
            <a:lvl2pPr marL="858837" indent="-457200">
              <a:buSzPct val="100000"/>
              <a:buFont typeface="+mj-lt"/>
              <a:buAutoNum type="alphaUcPeriod"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 smtClean="0"/>
              <a:t>此版式用于思考题</a:t>
            </a:r>
            <a:r>
              <a:rPr lang="en-US" altLang="zh-CN" dirty="0" smtClean="0"/>
              <a:t>-201501</a:t>
            </a:r>
            <a:r>
              <a:rPr lang="zh-CN" altLang="en-US" dirty="0" smtClean="0"/>
              <a:t>具体格式（序号格式需以模板展示）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2519117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此版式用于每一节的总结</a:t>
            </a:r>
            <a:r>
              <a:rPr lang="en-US" altLang="zh-CN" dirty="0" smtClean="0"/>
              <a:t>-201501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本节小结</a:t>
            </a:r>
          </a:p>
        </p:txBody>
      </p:sp>
      <p:pic>
        <p:nvPicPr>
          <p:cNvPr id="4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09588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3767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09588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本章总结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3889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960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更多信息</a:t>
            </a:r>
          </a:p>
        </p:txBody>
      </p:sp>
      <p:pic>
        <p:nvPicPr>
          <p:cNvPr id="5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12676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此版式用于提供给学员更多学习信息。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158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12676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学习推荐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79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8654" y="156411"/>
            <a:ext cx="8229838" cy="1143000"/>
          </a:xfrm>
          <a:prstGeom prst="rect">
            <a:avLst/>
          </a:prstGeom>
        </p:spPr>
        <p:txBody>
          <a:bodyPr/>
          <a:lstStyle>
            <a:lvl1pPr marL="0" marR="0" indent="0" algn="l" defTabSz="6426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68" b="1" baseline="0">
                <a:solidFill>
                  <a:srgbClr val="FFCC66"/>
                </a:solidFill>
                <a:latin typeface="微软雅黑" panose="020B0503020204020204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49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931340" y="6402389"/>
            <a:ext cx="1057000" cy="11017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80704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931340" y="6402389"/>
            <a:ext cx="1057000" cy="11017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75598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18630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67092" y="2503487"/>
            <a:ext cx="1209816" cy="7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 dirty="0" smtClean="0">
                <a:solidFill>
                  <a:srgbClr val="990000"/>
                </a:solidFill>
                <a:latin typeface="Arial" charset="0"/>
                <a:ea typeface="华文细黑" pitchFamily="2" charset="-122"/>
                <a:sym typeface="FrutigerNext LT Regular" pitchFamily="34" charset="0"/>
              </a:rPr>
              <a:t>谢谢</a:t>
            </a:r>
            <a:endParaRPr lang="zh-CN" altLang="zh-CN" sz="4100" dirty="0">
              <a:solidFill>
                <a:srgbClr val="990000"/>
              </a:solidFill>
              <a:latin typeface="Arial" charset="0"/>
              <a:ea typeface="华文细黑" pitchFamily="2" charset="-122"/>
              <a:sym typeface="FrutigerNext LT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2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7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4" tIns="40058" rIns="80114" bIns="40058">
            <a:spAutoFit/>
          </a:bodyPr>
          <a:lstStyle/>
          <a:p>
            <a:pPr defTabSz="80168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sp>
        <p:nvSpPr>
          <p:cNvPr id="1414185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419225"/>
            <a:ext cx="6012594" cy="1470025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</a:t>
            </a:r>
            <a:r>
              <a:rPr lang="zh-CN" altLang="en-US" dirty="0" smtClean="0"/>
              <a:t>式</a:t>
            </a:r>
            <a:endParaRPr lang="zh-CN" altLang="en-US" dirty="0"/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655638" y="6207125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80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67092" y="2503487"/>
            <a:ext cx="1209816" cy="7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 dirty="0" smtClean="0">
                <a:solidFill>
                  <a:srgbClr val="990000"/>
                </a:solidFill>
                <a:latin typeface="Arial" charset="0"/>
                <a:ea typeface="华文细黑" pitchFamily="2" charset="-122"/>
                <a:sym typeface="FrutigerNext LT Regular" pitchFamily="34" charset="0"/>
              </a:rPr>
              <a:t>谢谢</a:t>
            </a:r>
            <a:endParaRPr lang="zh-CN" altLang="zh-CN" sz="4100" dirty="0">
              <a:solidFill>
                <a:srgbClr val="990000"/>
              </a:solidFill>
              <a:latin typeface="Arial" charset="0"/>
              <a:ea typeface="华文细黑" pitchFamily="2" charset="-122"/>
              <a:sym typeface="FrutigerNext LT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789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前言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27944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4"/>
            <a:ext cx="7920037" cy="4032856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 smtClean="0"/>
              <a:t>本章主要讲述</a:t>
            </a:r>
            <a:r>
              <a:rPr lang="en-US" altLang="zh-CN" dirty="0" smtClean="0"/>
              <a:t>...</a:t>
            </a:r>
            <a:endParaRPr lang="zh-CN" altLang="en-US" dirty="0" smtClean="0"/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4191769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84213" y="1376363"/>
            <a:ext cx="7897812" cy="4194175"/>
          </a:xfrm>
        </p:spPr>
        <p:txBody>
          <a:bodyPr/>
          <a:lstStyle>
            <a:lvl1pPr marL="301625" marR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18172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目标</a:t>
            </a:r>
          </a:p>
        </p:txBody>
      </p:sp>
    </p:spTree>
    <p:extLst>
      <p:ext uri="{BB962C8B-B14F-4D97-AF65-F5344CB8AC3E}">
        <p14:creationId xmlns:p14="http://schemas.microsoft.com/office/powerpoint/2010/main" val="336247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712" y="527007"/>
            <a:ext cx="620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3"/>
            <a:ext cx="7920038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893092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4788532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本节概述和学习目标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41052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18172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979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87350"/>
            <a:ext cx="7713662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428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87350"/>
            <a:ext cx="7713662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89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42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4" descr="8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508875" y="6399213"/>
            <a:ext cx="1311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7350"/>
            <a:ext cx="774541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4775"/>
            <a:ext cx="7929562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" name="Rectangle 69"/>
          <p:cNvSpPr>
            <a:spLocks noChangeArrowheads="1"/>
          </p:cNvSpPr>
          <p:nvPr userDrawn="1"/>
        </p:nvSpPr>
        <p:spPr bwMode="auto">
          <a:xfrm>
            <a:off x="6096000" y="6417332"/>
            <a:ext cx="65709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eaLnBrk="0" fontAlgn="base" hangingPunct="0"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+mn-ea"/>
              </a:rPr>
              <a:pPr defTabSz="801688" eaLnBrk="0" fontAlgn="base" hangingPunct="0">
                <a:defRPr/>
              </a:pPr>
              <a:t>‹#›</a:t>
            </a:fld>
            <a:r>
              <a:rPr lang="zh-CN" altLang="en-US" sz="1200" dirty="0" smtClean="0">
                <a:latin typeface="+mn-lt"/>
                <a:ea typeface="+mn-ea"/>
              </a:rPr>
              <a:t>页</a:t>
            </a:r>
            <a:endParaRPr lang="en-US" altLang="zh-CN" sz="1200" dirty="0">
              <a:latin typeface="+mn-lt"/>
              <a:ea typeface="+mn-ea"/>
            </a:endParaRPr>
          </a:p>
        </p:txBody>
      </p:sp>
      <p:sp>
        <p:nvSpPr>
          <p:cNvPr id="10" name="Rectangle 54"/>
          <p:cNvSpPr>
            <a:spLocks noChangeArrowheads="1"/>
          </p:cNvSpPr>
          <p:nvPr userDrawn="1"/>
        </p:nvSpPr>
        <p:spPr bwMode="auto">
          <a:xfrm>
            <a:off x="647564" y="6409397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-1836712" y="2312876"/>
            <a:ext cx="1800200" cy="117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参考线：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左：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10.6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右：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11.2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上：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5.7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下：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7.8</a:t>
            </a:r>
            <a:endParaRPr lang="zh-CN" altLang="en-US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4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  <p:sldLayoutId id="2147483893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3600"/>
            <a:ext cx="9144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8249" name="Text Box 9"/>
          <p:cNvSpPr txBox="1">
            <a:spLocks noChangeArrowheads="1"/>
          </p:cNvSpPr>
          <p:nvPr/>
        </p:nvSpPr>
        <p:spPr bwMode="auto">
          <a:xfrm>
            <a:off x="3436938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2400">
                <a:solidFill>
                  <a:srgbClr val="666666"/>
                </a:solidFill>
                <a:latin typeface="Arial" pitchFamily="34" charset="0"/>
                <a:ea typeface="MS PGothic" pitchFamily="34" charset="-128"/>
                <a:sym typeface="FrutigerNext LT Regular" pitchFamily="34" charset="0"/>
              </a:rPr>
              <a:t>www.huawei.com</a:t>
            </a:r>
          </a:p>
        </p:txBody>
      </p:sp>
    </p:spTree>
    <p:extLst>
      <p:ext uri="{BB962C8B-B14F-4D97-AF65-F5344CB8AC3E}">
        <p14:creationId xmlns:p14="http://schemas.microsoft.com/office/powerpoint/2010/main" val="111990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</p:sldLayoutIdLst>
  <p:timing>
    <p:tnLst>
      <p:par>
        <p:cTn id="1" dur="indefinite" restart="never" nodeType="tmRoot"/>
      </p:par>
    </p:tnLst>
  </p:timing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700" baseline="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1625" indent="-301625" algn="l" defTabSz="8016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438" algn="l" defTabSz="8016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1813" indent="-201613" algn="l" defTabSz="801688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90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62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34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06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etstore.swagger.io/v2/swagger.jso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52" name="文本占位符 5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马兵东</a:t>
            </a:r>
            <a:r>
              <a:rPr lang="en-US" altLang="zh-CN" dirty="0" smtClean="0"/>
              <a:t>/00400971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2017.04.21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 smtClean="0"/>
              <a:t>新开发</a:t>
            </a:r>
            <a:endParaRPr lang="zh-CN" altLang="en-US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 smtClean="0"/>
              <a:t>马兵</a:t>
            </a:r>
            <a:r>
              <a:rPr lang="zh-CN" altLang="en-US" dirty="0"/>
              <a:t>东</a:t>
            </a:r>
            <a:r>
              <a:rPr lang="en-US" altLang="zh-CN" dirty="0" smtClean="0"/>
              <a:t>/00400971</a:t>
            </a:r>
            <a:endParaRPr lang="zh-CN" altLang="en-US" dirty="0"/>
          </a:p>
        </p:txBody>
      </p:sp>
      <p:sp>
        <p:nvSpPr>
          <p:cNvPr id="54" name="文本占位符 5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 smtClean="0"/>
              <a:t>2017.5.7</a:t>
            </a:r>
            <a:endParaRPr lang="zh-CN" altLang="en-US" dirty="0"/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6" name="文本占位符 5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zh-CN" altLang="en-US" dirty="0"/>
              <a:t>增加测试实例：</a:t>
            </a:r>
            <a:r>
              <a:rPr lang="en-US" altLang="zh-CN" dirty="0"/>
              <a:t>Swagger </a:t>
            </a:r>
            <a:r>
              <a:rPr lang="en-US" altLang="zh-CN" dirty="0" err="1"/>
              <a:t>Petstore</a:t>
            </a:r>
            <a:r>
              <a:rPr lang="en-US" altLang="zh-CN" dirty="0"/>
              <a:t> API</a:t>
            </a:r>
            <a:r>
              <a:rPr lang="zh-CN" altLang="en-US" dirty="0"/>
              <a:t>功能测试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8" name="文本占位符 5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0" name="文本占位符 5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1" name="文本占位符 6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2" name="文本占位符 6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4" name="文本占位符 6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5" name="文本占位符 6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6" name="文本占位符 6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7" name="文本占位符 6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8" name="文本占位符 6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388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软件测试</a:t>
            </a:r>
            <a:r>
              <a:rPr lang="en-US" altLang="zh-CN" dirty="0" smtClean="0"/>
              <a:t>V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934040" y="1981049"/>
            <a:ext cx="1283050" cy="3562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45720" rIns="91440" bIns="32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需求分析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940004" y="3027581"/>
            <a:ext cx="1251542" cy="3654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概要设计</a:t>
            </a:r>
            <a:endParaRPr lang="en-US" sz="2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082962" y="4020512"/>
            <a:ext cx="1215295" cy="3358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32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详细设计</a:t>
            </a:r>
            <a:endParaRPr lang="en-US" sz="2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103948" y="4956714"/>
            <a:ext cx="1224136" cy="324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324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软件编码</a:t>
            </a:r>
            <a:endParaRPr lang="en-US" sz="2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050424" y="4020512"/>
            <a:ext cx="1235432" cy="3358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324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单元测试</a:t>
            </a:r>
            <a:endParaRPr lang="en-US" sz="2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797656" y="3047172"/>
            <a:ext cx="1219016" cy="3458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集成测试</a:t>
            </a:r>
            <a:endParaRPr lang="en-US" sz="2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343079" y="1981051"/>
            <a:ext cx="1844920" cy="3562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系统</a:t>
            </a:r>
            <a:r>
              <a:rPr lang="en-US" altLang="zh-CN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验收测试</a:t>
            </a:r>
            <a:endParaRPr lang="en-US" sz="2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8" name="肘形连接符 27"/>
          <p:cNvCxnSpPr>
            <a:stCxn id="4" idx="2"/>
            <a:endCxn id="6" idx="1"/>
          </p:cNvCxnSpPr>
          <p:nvPr/>
        </p:nvCxnSpPr>
        <p:spPr bwMode="auto">
          <a:xfrm rot="16200000" flipH="1">
            <a:off x="1321311" y="2591595"/>
            <a:ext cx="872946" cy="36443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肘形连接符 29"/>
          <p:cNvCxnSpPr>
            <a:stCxn id="6" idx="2"/>
            <a:endCxn id="7" idx="1"/>
          </p:cNvCxnSpPr>
          <p:nvPr/>
        </p:nvCxnSpPr>
        <p:spPr bwMode="auto">
          <a:xfrm rot="16200000" flipH="1">
            <a:off x="2426651" y="3532117"/>
            <a:ext cx="795435" cy="51718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肘形连接符 31"/>
          <p:cNvCxnSpPr>
            <a:stCxn id="7" idx="2"/>
            <a:endCxn id="8" idx="1"/>
          </p:cNvCxnSpPr>
          <p:nvPr/>
        </p:nvCxnSpPr>
        <p:spPr bwMode="auto">
          <a:xfrm rot="16200000" flipH="1">
            <a:off x="3516049" y="4530907"/>
            <a:ext cx="762460" cy="41333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肘形连接符 36"/>
          <p:cNvCxnSpPr>
            <a:stCxn id="9" idx="3"/>
            <a:endCxn id="12" idx="2"/>
          </p:cNvCxnSpPr>
          <p:nvPr/>
        </p:nvCxnSpPr>
        <p:spPr bwMode="auto">
          <a:xfrm flipV="1">
            <a:off x="6285856" y="3392995"/>
            <a:ext cx="121308" cy="79543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肘形连接符 38"/>
          <p:cNvCxnSpPr>
            <a:stCxn id="12" idx="3"/>
            <a:endCxn id="13" idx="2"/>
          </p:cNvCxnSpPr>
          <p:nvPr/>
        </p:nvCxnSpPr>
        <p:spPr bwMode="auto">
          <a:xfrm flipV="1">
            <a:off x="7016672" y="2337341"/>
            <a:ext cx="248867" cy="88274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肘形连接符 50"/>
          <p:cNvCxnSpPr>
            <a:stCxn id="8" idx="3"/>
            <a:endCxn id="9" idx="2"/>
          </p:cNvCxnSpPr>
          <p:nvPr/>
        </p:nvCxnSpPr>
        <p:spPr bwMode="auto">
          <a:xfrm flipV="1">
            <a:off x="5328084" y="4356346"/>
            <a:ext cx="340056" cy="76246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直接箭头连接符 53"/>
          <p:cNvCxnSpPr>
            <a:stCxn id="4" idx="3"/>
            <a:endCxn id="13" idx="1"/>
          </p:cNvCxnSpPr>
          <p:nvPr/>
        </p:nvCxnSpPr>
        <p:spPr bwMode="auto">
          <a:xfrm>
            <a:off x="2217090" y="2159196"/>
            <a:ext cx="412598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6" name="直接箭头连接符 55"/>
          <p:cNvCxnSpPr>
            <a:stCxn id="6" idx="3"/>
            <a:endCxn id="12" idx="1"/>
          </p:cNvCxnSpPr>
          <p:nvPr/>
        </p:nvCxnSpPr>
        <p:spPr bwMode="auto">
          <a:xfrm>
            <a:off x="3191546" y="3210288"/>
            <a:ext cx="2606110" cy="9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8" name="直接箭头连接符 57"/>
          <p:cNvCxnSpPr>
            <a:stCxn id="7" idx="3"/>
            <a:endCxn id="9" idx="1"/>
          </p:cNvCxnSpPr>
          <p:nvPr/>
        </p:nvCxnSpPr>
        <p:spPr bwMode="auto">
          <a:xfrm>
            <a:off x="4298257" y="4188429"/>
            <a:ext cx="7521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0" name="直接连接符 59"/>
          <p:cNvCxnSpPr/>
          <p:nvPr/>
        </p:nvCxnSpPr>
        <p:spPr bwMode="auto">
          <a:xfrm>
            <a:off x="652463" y="2515487"/>
            <a:ext cx="4001532" cy="3649817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/>
          <p:nvPr/>
        </p:nvCxnSpPr>
        <p:spPr bwMode="auto">
          <a:xfrm flipH="1">
            <a:off x="4598871" y="2423288"/>
            <a:ext cx="3715098" cy="3742016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文本框 65"/>
          <p:cNvSpPr txBox="1"/>
          <p:nvPr/>
        </p:nvSpPr>
        <p:spPr bwMode="auto">
          <a:xfrm>
            <a:off x="1697533" y="2456892"/>
            <a:ext cx="1649796" cy="53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285750" indent="-285750" algn="ctr" defTabSz="1001649" eaLnBrk="0" hangingPunct="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确认测试计划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285750" indent="-285750" algn="ctr" defTabSz="1001649" eaLnBrk="0" hangingPunct="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系统测试计划</a:t>
            </a:r>
          </a:p>
        </p:txBody>
      </p:sp>
      <p:sp>
        <p:nvSpPr>
          <p:cNvPr id="67" name="文本框 66"/>
          <p:cNvSpPr txBox="1"/>
          <p:nvPr/>
        </p:nvSpPr>
        <p:spPr bwMode="auto">
          <a:xfrm>
            <a:off x="2700461" y="3558208"/>
            <a:ext cx="1637245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285750" indent="-285750" algn="ctr" defTabSz="1001649" eaLnBrk="0" hangingPunct="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集成测试计划</a:t>
            </a:r>
          </a:p>
        </p:txBody>
      </p:sp>
      <p:sp>
        <p:nvSpPr>
          <p:cNvPr id="68" name="文本框 67"/>
          <p:cNvSpPr txBox="1"/>
          <p:nvPr/>
        </p:nvSpPr>
        <p:spPr bwMode="auto">
          <a:xfrm>
            <a:off x="3690610" y="4613061"/>
            <a:ext cx="1744730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285750" indent="-285750" algn="ctr" defTabSz="1001649" eaLnBrk="0" hangingPunct="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单元</a:t>
            </a:r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测试计划</a:t>
            </a:r>
          </a:p>
        </p:txBody>
      </p:sp>
      <p:sp>
        <p:nvSpPr>
          <p:cNvPr id="69" name="文本框 68"/>
          <p:cNvSpPr txBox="1"/>
          <p:nvPr/>
        </p:nvSpPr>
        <p:spPr bwMode="auto">
          <a:xfrm>
            <a:off x="4766053" y="3567251"/>
            <a:ext cx="1608685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285750" indent="-285750" algn="ctr" defTabSz="1001649" eaLnBrk="0" hangingPunct="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单元测试报告</a:t>
            </a:r>
          </a:p>
        </p:txBody>
      </p:sp>
      <p:sp>
        <p:nvSpPr>
          <p:cNvPr id="70" name="文本框 69"/>
          <p:cNvSpPr txBox="1"/>
          <p:nvPr/>
        </p:nvSpPr>
        <p:spPr bwMode="auto">
          <a:xfrm>
            <a:off x="5506154" y="2479041"/>
            <a:ext cx="1685230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285750" indent="-285750" algn="ctr" defTabSz="1001649" eaLnBrk="0" hangingPunct="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集成</a:t>
            </a:r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测试报告</a:t>
            </a:r>
          </a:p>
        </p:txBody>
      </p:sp>
      <p:sp>
        <p:nvSpPr>
          <p:cNvPr id="71" name="文本框 70"/>
          <p:cNvSpPr txBox="1"/>
          <p:nvPr/>
        </p:nvSpPr>
        <p:spPr bwMode="auto">
          <a:xfrm>
            <a:off x="6588224" y="1383161"/>
            <a:ext cx="1884796" cy="53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285750" indent="-285750" algn="ctr" defTabSz="1001649" eaLnBrk="0" hangingPunct="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确认测试报告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285750" indent="-285750" algn="ctr" defTabSz="1001649" eaLnBrk="0" hangingPunct="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系统测试报告</a:t>
            </a:r>
          </a:p>
        </p:txBody>
      </p:sp>
    </p:spTree>
    <p:extLst>
      <p:ext uri="{BB962C8B-B14F-4D97-AF65-F5344CB8AC3E}">
        <p14:creationId xmlns:p14="http://schemas.microsoft.com/office/powerpoint/2010/main" val="401303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软件测试的原则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 dirty="0" smtClean="0"/>
              <a:t>尽早地、不断地进行软件测试，测试和开发过程相结合</a:t>
            </a:r>
            <a:endParaRPr lang="en-US" altLang="zh-CN" sz="1600" dirty="0" smtClean="0"/>
          </a:p>
          <a:p>
            <a:r>
              <a:rPr lang="zh-CN" altLang="en-US" sz="1600" dirty="0" smtClean="0"/>
              <a:t>所有的测试应追溯到用户需求</a:t>
            </a:r>
            <a:endParaRPr lang="en-US" altLang="zh-CN" sz="1600" dirty="0" smtClean="0"/>
          </a:p>
          <a:p>
            <a:r>
              <a:rPr lang="zh-CN" altLang="en-US" sz="1600" dirty="0" smtClean="0"/>
              <a:t>权衡测试投入和产出比</a:t>
            </a:r>
            <a:endParaRPr lang="en-US" altLang="zh-CN" sz="1600" dirty="0" smtClean="0"/>
          </a:p>
          <a:p>
            <a:r>
              <a:rPr lang="zh-CN" altLang="en-US" sz="1600" dirty="0" smtClean="0"/>
              <a:t>测试规模从小到大覆盖，从单元测试到系统测试</a:t>
            </a:r>
            <a:endParaRPr lang="en-US" altLang="zh-CN" sz="1600" dirty="0" smtClean="0"/>
          </a:p>
          <a:p>
            <a:r>
              <a:rPr lang="zh-CN" altLang="en-US" sz="1600" dirty="0" smtClean="0"/>
              <a:t>明确测试输入预制条件和对应的预期输出结果</a:t>
            </a:r>
            <a:endParaRPr lang="en-US" altLang="zh-CN" sz="1600" dirty="0" smtClean="0"/>
          </a:p>
          <a:p>
            <a:r>
              <a:rPr lang="zh-CN" altLang="en-US" sz="1600" dirty="0" smtClean="0"/>
              <a:t>一般避免测试自己编写的程序</a:t>
            </a:r>
            <a:endParaRPr lang="en-US" altLang="zh-CN" sz="1600" dirty="0" smtClean="0"/>
          </a:p>
          <a:p>
            <a:r>
              <a:rPr lang="zh-CN" altLang="en-US" sz="1600" dirty="0" smtClean="0"/>
              <a:t>测试设计时</a:t>
            </a:r>
            <a:r>
              <a:rPr lang="zh-CN" altLang="en-US" sz="1600" dirty="0"/>
              <a:t>充分</a:t>
            </a:r>
            <a:r>
              <a:rPr lang="zh-CN" altLang="en-US" sz="1600" dirty="0" smtClean="0"/>
              <a:t>考虑异常的输入情况</a:t>
            </a:r>
            <a:endParaRPr lang="en-US" altLang="zh-CN" sz="1600" dirty="0" smtClean="0"/>
          </a:p>
          <a:p>
            <a:r>
              <a:rPr lang="zh-CN" altLang="en-US" sz="1600" dirty="0" smtClean="0"/>
              <a:t>二八原则：分析、设计、实现阶段的复审和测试能发现</a:t>
            </a:r>
            <a:r>
              <a:rPr lang="en-US" altLang="zh-CN" sz="1600" dirty="0" smtClean="0"/>
              <a:t>80%</a:t>
            </a:r>
            <a:r>
              <a:rPr lang="zh-CN" altLang="en-US" sz="1600" dirty="0" smtClean="0"/>
              <a:t>缺陷，系统测试找出其余</a:t>
            </a:r>
            <a:r>
              <a:rPr lang="zh-CN" altLang="en-US" sz="1600" dirty="0"/>
              <a:t>缺陷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80%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>80%</a:t>
            </a:r>
            <a:r>
              <a:rPr lang="zh-CN" altLang="en-US" sz="1600" dirty="0" smtClean="0"/>
              <a:t>问题在</a:t>
            </a:r>
            <a:r>
              <a:rPr lang="en-US" altLang="zh-CN" sz="1600" dirty="0" smtClean="0"/>
              <a:t>20%</a:t>
            </a:r>
            <a:r>
              <a:rPr lang="zh-CN" altLang="en-US" sz="1600" dirty="0" smtClean="0"/>
              <a:t>程序模块。</a:t>
            </a:r>
            <a:endParaRPr lang="en-US" altLang="zh-CN" sz="1600" dirty="0" smtClean="0"/>
          </a:p>
          <a:p>
            <a:r>
              <a:rPr lang="zh-CN" altLang="en-US" sz="1600" dirty="0" smtClean="0"/>
              <a:t>既应该测试软件该做什么，也应该测试软件不该做什么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1204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684212" y="1376363"/>
            <a:ext cx="7920038" cy="2857069"/>
          </a:xfrm>
        </p:spPr>
        <p:txBody>
          <a:bodyPr>
            <a:spAutoFit/>
          </a:bodyPr>
          <a:lstStyle/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软件测试介绍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b="1" dirty="0" smtClean="0">
                <a:latin typeface="+mn-ea"/>
              </a:rPr>
              <a:t>软件测试方法和类型</a:t>
            </a:r>
            <a:endParaRPr lang="zh-CN" altLang="en-US" sz="2200" b="1" dirty="0">
              <a:latin typeface="+mn-ea"/>
            </a:endParaRP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软件测试技术和工具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软件测试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新挑战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软件测试管理在企业的实践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5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+mj-lt"/>
                <a:ea typeface="+mj-ea"/>
                <a:cs typeface="+mj-cs"/>
              </a:rPr>
              <a:t>软件测试方法和</a:t>
            </a:r>
            <a:r>
              <a:rPr lang="zh-CN" altLang="en-US" dirty="0" smtClean="0">
                <a:latin typeface="+mj-lt"/>
                <a:ea typeface="+mj-ea"/>
                <a:cs typeface="+mj-cs"/>
              </a:rPr>
              <a:t>类型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5583114"/>
              </p:ext>
            </p:extLst>
          </p:nvPr>
        </p:nvGraphicFramePr>
        <p:xfrm>
          <a:off x="755576" y="2060848"/>
          <a:ext cx="7848673" cy="2397812"/>
        </p:xfrm>
        <a:graphic>
          <a:graphicData uri="http://schemas.openxmlformats.org/drawingml/2006/table">
            <a:tbl>
              <a:tblPr bandRow="1" bandCol="1">
                <a:tableStyleId>{073A0DAA-6AF3-43AB-8588-CEC1D06C72B9}</a:tableStyleId>
              </a:tblPr>
              <a:tblGrid>
                <a:gridCol w="1440159"/>
                <a:gridCol w="1176065"/>
                <a:gridCol w="1308112"/>
                <a:gridCol w="1426962"/>
                <a:gridCol w="1273437"/>
                <a:gridCol w="1223938"/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测试方法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静态测试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动态测试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白盒测试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黑盒测试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灰盒测试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测试级别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单元测试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集成测试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模块接口测试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系统测试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验收测试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92">
                <a:tc rowSpan="4"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测试类型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安装测试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兼容性测试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冒烟测试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回归测试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验收测试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Beta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功能测试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非功能测试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持续测试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性能测试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易用性测试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可达性测试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安全测试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国际化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A/B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探索测试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可靠性测试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39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黑盒测试和白盒测试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 eaLnBrk="1" hangingPunct="1"/>
            <a:r>
              <a:rPr lang="zh-CN" altLang="en-US" sz="2000" b="1" dirty="0"/>
              <a:t>黑盒测试</a:t>
            </a:r>
            <a:r>
              <a:rPr lang="zh-CN" altLang="en-US" sz="2000" dirty="0" smtClean="0"/>
              <a:t>，也</a:t>
            </a:r>
            <a:r>
              <a:rPr lang="zh-CN" altLang="en-US" sz="2000" dirty="0"/>
              <a:t>可以称为功能测试、数据驱动测试或基于规格说明的测试。 测试者不了解程序的内部情况，不需具备程序内部</a:t>
            </a:r>
            <a:r>
              <a:rPr lang="zh-CN" altLang="en-US" sz="2000" dirty="0" smtClean="0"/>
              <a:t>知识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只</a:t>
            </a:r>
            <a:r>
              <a:rPr lang="zh-CN" altLang="en-US" sz="2000" dirty="0"/>
              <a:t>知道程序的输入、输出和系统的功能，这是从用户的角度针对软件界面、功能及外部结构进行测试，而不考虑程序内部逻辑结构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just" eaLnBrk="1" hangingPunct="1"/>
            <a:r>
              <a:rPr lang="zh-CN" altLang="en-US" sz="2000" b="1" dirty="0"/>
              <a:t>白盒</a:t>
            </a:r>
            <a:r>
              <a:rPr lang="zh-CN" altLang="en-US" sz="2000" b="1" dirty="0" smtClean="0"/>
              <a:t>测试</a:t>
            </a:r>
            <a:r>
              <a:rPr lang="zh-CN" altLang="en-US" sz="2000" dirty="0" smtClean="0"/>
              <a:t>，也</a:t>
            </a:r>
            <a:r>
              <a:rPr lang="zh-CN" altLang="en-US" sz="2000" dirty="0"/>
              <a:t>称结构测试、逻辑驱动测试或基于程序本身的测试。 测试程序的内部结构和运作，而不是测试应用程序的功能。</a:t>
            </a:r>
          </a:p>
        </p:txBody>
      </p:sp>
      <p:graphicFrame>
        <p:nvGraphicFramePr>
          <p:cNvPr id="4" name="内容占位符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821670"/>
              </p:ext>
            </p:extLst>
          </p:nvPr>
        </p:nvGraphicFramePr>
        <p:xfrm>
          <a:off x="1138665" y="4679633"/>
          <a:ext cx="7259209" cy="741680"/>
        </p:xfrm>
        <a:graphic>
          <a:graphicData uri="http://schemas.openxmlformats.org/drawingml/2006/table">
            <a:tbl>
              <a:tblPr bandRow="1" bandCol="1">
                <a:tableStyleId>{073A0DAA-6AF3-43AB-8588-CEC1D06C72B9}</a:tableStyleId>
              </a:tblPr>
              <a:tblGrid>
                <a:gridCol w="1766792"/>
                <a:gridCol w="1113847"/>
                <a:gridCol w="1229072"/>
                <a:gridCol w="1190664"/>
                <a:gridCol w="998621"/>
                <a:gridCol w="96021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黑盒测试方法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功能划分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等价类划分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边界值分析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因果分析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错误推测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白盒测试方法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语句覆盖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逻辑覆盖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分支覆盖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3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动态测试和静态测试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动态测试</a:t>
            </a:r>
            <a:r>
              <a:rPr lang="zh-CN" altLang="en-US" dirty="0" smtClean="0"/>
              <a:t>通过</a:t>
            </a:r>
            <a:r>
              <a:rPr lang="zh-CN" altLang="en-US" dirty="0"/>
              <a:t>运行被测程序，检查运行结果</a:t>
            </a:r>
            <a:r>
              <a:rPr lang="zh-CN" altLang="en-US" dirty="0" smtClean="0"/>
              <a:t>与预期结果的</a:t>
            </a:r>
            <a:r>
              <a:rPr lang="zh-CN" altLang="en-US" dirty="0"/>
              <a:t>差异，并</a:t>
            </a:r>
            <a:r>
              <a:rPr lang="zh-CN" altLang="en-US" dirty="0" smtClean="0"/>
              <a:t>分析运行效率、</a:t>
            </a:r>
            <a:r>
              <a:rPr lang="zh-CN" altLang="en-US" dirty="0"/>
              <a:t>正确性</a:t>
            </a:r>
            <a:r>
              <a:rPr lang="zh-CN" altLang="en-US" dirty="0" smtClean="0"/>
              <a:t>和健壮性等</a:t>
            </a:r>
            <a:r>
              <a:rPr lang="zh-CN" altLang="en-US" dirty="0"/>
              <a:t>性能。这种方法由三部分组成：</a:t>
            </a:r>
            <a:r>
              <a:rPr lang="zh-CN" altLang="en-US" dirty="0" smtClean="0"/>
              <a:t>构造测试用例、执行程序、</a:t>
            </a:r>
            <a:r>
              <a:rPr lang="zh-CN" altLang="en-US" dirty="0"/>
              <a:t>分析程序的输出结果。</a:t>
            </a:r>
            <a:endParaRPr lang="en-US" altLang="zh-CN" dirty="0"/>
          </a:p>
          <a:p>
            <a:r>
              <a:rPr lang="zh-CN" altLang="en-US" b="1" dirty="0" smtClean="0"/>
              <a:t>静态测试</a:t>
            </a:r>
            <a:r>
              <a:rPr lang="zh-CN" altLang="en-US" dirty="0" smtClean="0"/>
              <a:t>是</a:t>
            </a:r>
            <a:r>
              <a:rPr lang="zh-CN" altLang="en-US" dirty="0"/>
              <a:t>指不运行被测程序本身，仅通过分析或</a:t>
            </a:r>
            <a:r>
              <a:rPr lang="zh-CN" altLang="en-US" dirty="0" smtClean="0"/>
              <a:t>检查源程序的</a:t>
            </a:r>
            <a:r>
              <a:rPr lang="zh-CN" altLang="en-US" dirty="0"/>
              <a:t>语法、结构、过程、接口等来检查程序的正确性。</a:t>
            </a:r>
          </a:p>
        </p:txBody>
      </p:sp>
      <p:graphicFrame>
        <p:nvGraphicFramePr>
          <p:cNvPr id="4" name="内容占位符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345786"/>
              </p:ext>
            </p:extLst>
          </p:nvPr>
        </p:nvGraphicFramePr>
        <p:xfrm>
          <a:off x="1079610" y="4656138"/>
          <a:ext cx="7236804" cy="741680"/>
        </p:xfrm>
        <a:graphic>
          <a:graphicData uri="http://schemas.openxmlformats.org/drawingml/2006/table">
            <a:tbl>
              <a:tblPr bandRow="1" bandCol="1">
                <a:tableStyleId>{073A0DAA-6AF3-43AB-8588-CEC1D06C72B9}</a:tableStyleId>
              </a:tblPr>
              <a:tblGrid>
                <a:gridCol w="1296146"/>
                <a:gridCol w="936104"/>
                <a:gridCol w="1296144"/>
                <a:gridCol w="1512168"/>
                <a:gridCol w="1116124"/>
                <a:gridCol w="108011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动态测试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功能测试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接口测试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覆盖率分析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性能分析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内存分析等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静态测试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代码检查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程序结构分析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代码质量度量等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28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684212" y="1376363"/>
            <a:ext cx="7920038" cy="2857069"/>
          </a:xfrm>
        </p:spPr>
        <p:txBody>
          <a:bodyPr>
            <a:spAutoFit/>
          </a:bodyPr>
          <a:lstStyle/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软件测试介绍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软件测试方法和类型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b="1" dirty="0">
                <a:latin typeface="+mn-ea"/>
              </a:rPr>
              <a:t>软件测试技术和工具</a:t>
            </a:r>
            <a:endParaRPr lang="en-US" altLang="zh-CN" sz="2200" b="1" dirty="0">
              <a:latin typeface="+mn-ea"/>
            </a:endParaRP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软件测试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新挑战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软件测试管理在企业的实践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9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测试最小软件设计单元，确保模块编码正确</a:t>
            </a:r>
            <a:endParaRPr lang="en-US" altLang="zh-CN" dirty="0" smtClean="0"/>
          </a:p>
          <a:p>
            <a:r>
              <a:rPr lang="zh-CN" altLang="en-US" dirty="0" smtClean="0"/>
              <a:t>单元测试检查特定一段代码的功能，做功能测试</a:t>
            </a:r>
            <a:endParaRPr lang="en-US" altLang="zh-CN" dirty="0" smtClean="0"/>
          </a:p>
          <a:p>
            <a:r>
              <a:rPr lang="zh-CN" altLang="en-US" dirty="0" smtClean="0"/>
              <a:t>在面向对象编程中，单元测试一般在类级别做检查</a:t>
            </a:r>
            <a:endParaRPr lang="en-US" altLang="zh-CN" dirty="0" smtClean="0"/>
          </a:p>
          <a:p>
            <a:r>
              <a:rPr lang="zh-CN" altLang="en-US" dirty="0" smtClean="0"/>
              <a:t>单元测试由开发者自己编写，检查一些代码分支和边界值，保证功能独立运行正常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7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自动化功能测试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 eaLnBrk="1" hangingPunct="1"/>
            <a:r>
              <a:rPr lang="zh-CN" altLang="en-US" sz="1600" dirty="0" smtClean="0"/>
              <a:t>自动化功能测试是指使用特定的软件控制测试执行，比对实际结果和期望结果，完成功能测试</a:t>
            </a:r>
            <a:endParaRPr lang="en-US" altLang="zh-CN" sz="1600" dirty="0" smtClean="0"/>
          </a:p>
          <a:p>
            <a:pPr algn="just" eaLnBrk="1" hangingPunct="1"/>
            <a:r>
              <a:rPr lang="zh-CN" altLang="en-US" sz="1600" dirty="0" smtClean="0"/>
              <a:t>可以自动录制功能测试脚本，也可以人工编写自动化测试脚本</a:t>
            </a:r>
            <a:endParaRPr lang="en-US" altLang="zh-CN" sz="1600" dirty="0" smtClean="0"/>
          </a:p>
          <a:p>
            <a:pPr algn="just" eaLnBrk="1" hangingPunct="1"/>
            <a:r>
              <a:rPr lang="zh-CN" altLang="en-US" sz="1600" dirty="0" smtClean="0"/>
              <a:t>自动录制功能测试脚本过程就是将人在软件上的操作录制，并转换成自动化工具可以识别的脚本的过程</a:t>
            </a:r>
            <a:endParaRPr lang="en-US" altLang="zh-CN" sz="1600" dirty="0" smtClean="0"/>
          </a:p>
          <a:p>
            <a:pPr algn="just" eaLnBrk="1" hangingPunct="1"/>
            <a:r>
              <a:rPr lang="zh-CN" altLang="en-US" sz="1600" dirty="0" smtClean="0"/>
              <a:t>自动化功能测试过程就是回放人对软件的操作的过程，并比对实际结果和期望结果，判定测试是否通过。测试过程中可以用截屏、输出日志等形式记录测试过程。</a:t>
            </a:r>
            <a:endParaRPr lang="en-US" altLang="zh-CN" sz="1600" dirty="0" smtClean="0"/>
          </a:p>
          <a:p>
            <a:pPr algn="just" eaLnBrk="1" hangingPunct="1"/>
            <a:r>
              <a:rPr lang="zh-CN" altLang="en-US" sz="1600" dirty="0" smtClean="0"/>
              <a:t>自动化功能测试对被测软件变化的容忍性比较差，无法有效应对测试过程中出现的抖动和意外事件。</a:t>
            </a:r>
            <a:endParaRPr lang="en-US" altLang="zh-CN" sz="1600" dirty="0" smtClean="0"/>
          </a:p>
          <a:p>
            <a:pPr algn="just" eaLnBrk="1" hangingPunct="1"/>
            <a:r>
              <a:rPr lang="zh-CN" altLang="en-US" sz="1600" dirty="0"/>
              <a:t>针对</a:t>
            </a:r>
            <a:r>
              <a:rPr lang="zh-CN" altLang="en-US" sz="1600" dirty="0" smtClean="0"/>
              <a:t>不同的测试对象，如网页、手机应用、云服务、桌面软件等，需要不同的自动化功能测试软件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587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/>
              <a:t>性能测试为系统增加工作负载，收集性能参数，测试响应性和稳定性，用来研究、测量、检查和验证可伸缩性、可靠性和资源消耗等。性能测试测试</a:t>
            </a:r>
            <a:r>
              <a:rPr lang="zh-CN" altLang="en-US" sz="1800" dirty="0"/>
              <a:t>软件在系统中的运行性能，度量系统与预定义目标的差距</a:t>
            </a:r>
            <a:r>
              <a:rPr lang="zh-CN" altLang="en-US" sz="1800" dirty="0" smtClean="0"/>
              <a:t>。主要指标包括：业务用户量、响应时间、吞吐量；机器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、内存等</a:t>
            </a:r>
            <a:endParaRPr lang="en-US" altLang="zh-CN" sz="1800" dirty="0" smtClean="0"/>
          </a:p>
          <a:p>
            <a:r>
              <a:rPr lang="zh-CN" altLang="en-US" sz="1800" dirty="0" smtClean="0"/>
              <a:t>负载测试：通过逐步</a:t>
            </a:r>
            <a:r>
              <a:rPr lang="zh-CN" altLang="en-US" sz="1800" dirty="0"/>
              <a:t>增加系统负载，确定在满足性能指标的情况下，系统所能承受的最大负载量。</a:t>
            </a:r>
            <a:endParaRPr lang="en-US" altLang="zh-CN" sz="1800" dirty="0" smtClean="0"/>
          </a:p>
          <a:p>
            <a:r>
              <a:rPr lang="zh-CN" altLang="en-US" sz="1800" dirty="0" smtClean="0"/>
              <a:t>压力测试：通过逐步</a:t>
            </a:r>
            <a:r>
              <a:rPr lang="zh-CN" altLang="en-US" sz="1800" dirty="0"/>
              <a:t>增加系统 负载，确定在什么负载条件下系统处于失效状态，以此来获得系统能提供的最大服务级别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负载测试：</a:t>
            </a:r>
            <a:r>
              <a:rPr lang="zh-CN" altLang="en-US" sz="1800" dirty="0"/>
              <a:t>确定系统可</a:t>
            </a:r>
            <a:r>
              <a:rPr lang="zh-CN" altLang="en-US" sz="1800" dirty="0" smtClean="0"/>
              <a:t>处理的同时最大在线用户数，给系统增加超额的负载检查它</a:t>
            </a:r>
            <a:r>
              <a:rPr lang="zh-CN" altLang="en-US" sz="1800" dirty="0"/>
              <a:t>是否</a:t>
            </a:r>
            <a:r>
              <a:rPr lang="zh-CN" altLang="en-US" sz="1800" dirty="0" smtClean="0"/>
              <a:t>能正确</a:t>
            </a:r>
            <a:r>
              <a:rPr lang="zh-CN" altLang="en-US" sz="1800" dirty="0"/>
              <a:t>处理。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2013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8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latin typeface="+mj-ea"/>
              </a:rPr>
              <a:t>测试管理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8195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/>
              <a:t>探索测试是在进行软件测试时，同时学习测试对象，探索开发更多不同种类的测试方法，改善测试流程的一种测试方法。</a:t>
            </a:r>
            <a:endParaRPr lang="en-US" altLang="zh-CN" sz="2000" dirty="0" smtClean="0"/>
          </a:p>
          <a:p>
            <a:r>
              <a:rPr lang="zh-CN" altLang="en-US" sz="2000" dirty="0" smtClean="0"/>
              <a:t>区别于即兴测试（</a:t>
            </a:r>
            <a:r>
              <a:rPr lang="en-US" altLang="zh-CN" sz="2000" dirty="0" smtClean="0"/>
              <a:t>Ad hoc</a:t>
            </a:r>
            <a:r>
              <a:rPr lang="zh-CN" altLang="en-US" sz="2000" dirty="0" smtClean="0"/>
              <a:t>测试），探索测试是一个有思考和学习的测试过程。</a:t>
            </a:r>
            <a:endParaRPr lang="en-US" altLang="zh-CN" sz="2000" dirty="0" smtClean="0"/>
          </a:p>
          <a:p>
            <a:r>
              <a:rPr lang="zh-CN" altLang="en-US" sz="2000" dirty="0" smtClean="0"/>
              <a:t>区别于传统软件测试严格地“</a:t>
            </a:r>
            <a:r>
              <a:rPr lang="zh-CN" altLang="en-US" sz="2000" dirty="0"/>
              <a:t>先设计，后执行</a:t>
            </a:r>
            <a:r>
              <a:rPr lang="zh-CN" altLang="en-US" sz="2000" dirty="0" smtClean="0"/>
              <a:t>”，</a:t>
            </a:r>
            <a:r>
              <a:rPr lang="zh-CN" altLang="en-US" sz="2000" dirty="0"/>
              <a:t>探索性测试强调测试设计和测试执行</a:t>
            </a:r>
            <a:r>
              <a:rPr lang="zh-CN" altLang="en-US" sz="2000" dirty="0" smtClean="0"/>
              <a:t>的同时性。</a:t>
            </a:r>
            <a:endParaRPr lang="en-US" altLang="zh-CN" sz="2000" dirty="0" smtClean="0"/>
          </a:p>
          <a:p>
            <a:r>
              <a:rPr lang="zh-CN" altLang="en-US" sz="2000" dirty="0" smtClean="0"/>
              <a:t>探索测试过程一般为识别软件产品的目的，识别软件的功能，识别软件潜在问题区，记录学习结果和发现的问题。</a:t>
            </a:r>
            <a:endParaRPr lang="en-US" altLang="zh-CN" sz="2000" dirty="0" smtClean="0"/>
          </a:p>
          <a:p>
            <a:r>
              <a:rPr lang="zh-CN" altLang="en-US" sz="2000" dirty="0" smtClean="0"/>
              <a:t>探索测试可以和传统测试流程结果，在测试执行阶段使用。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15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兼容性测试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软件兼容性测试是检查程序和硬件及其他软件之间的兼容性的测试</a:t>
            </a:r>
            <a:endParaRPr lang="en-US" altLang="zh-CN" dirty="0" smtClean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 smtClean="0"/>
              <a:t>软件和操作系统兼容性</a:t>
            </a:r>
            <a:endParaRPr lang="en-US" altLang="zh-CN" dirty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 smtClean="0"/>
              <a:t>软件之间兼容性</a:t>
            </a:r>
            <a:endParaRPr lang="en-US" altLang="zh-CN" dirty="0" smtClean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 smtClean="0"/>
              <a:t>软件在不同浏览器兼容性</a:t>
            </a:r>
            <a:endParaRPr lang="en-US" altLang="zh-CN" dirty="0" smtClean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软件和</a:t>
            </a:r>
            <a:r>
              <a:rPr lang="zh-CN" altLang="en-US" dirty="0" smtClean="0"/>
              <a:t>数据库兼容性</a:t>
            </a:r>
            <a:endParaRPr lang="en-US" altLang="zh-CN" dirty="0" smtClean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软件和</a:t>
            </a:r>
            <a:r>
              <a:rPr lang="zh-CN" altLang="en-US" dirty="0" smtClean="0"/>
              <a:t>中间件兼容性</a:t>
            </a:r>
            <a:endParaRPr lang="en-US" altLang="zh-CN" dirty="0" smtClean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 smtClean="0"/>
              <a:t>软件和硬件兼容性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7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测试工具（开源）</a:t>
            </a:r>
            <a:endParaRPr lang="zh-CN" altLang="en-US" dirty="0"/>
          </a:p>
        </p:txBody>
      </p:sp>
      <p:graphicFrame>
        <p:nvGraphicFramePr>
          <p:cNvPr id="4" name="内容占位符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2691680"/>
              </p:ext>
            </p:extLst>
          </p:nvPr>
        </p:nvGraphicFramePr>
        <p:xfrm>
          <a:off x="684215" y="1484784"/>
          <a:ext cx="7920035" cy="2194560"/>
        </p:xfrm>
        <a:graphic>
          <a:graphicData uri="http://schemas.openxmlformats.org/drawingml/2006/table">
            <a:tbl>
              <a:tblPr bandRow="1" bandCol="1">
                <a:tableStyleId>{073A0DAA-6AF3-43AB-8588-CEC1D06C72B9}</a:tableStyleId>
              </a:tblPr>
              <a:tblGrid>
                <a:gridCol w="2339613"/>
                <a:gridCol w="1188132"/>
                <a:gridCol w="1260140"/>
                <a:gridCol w="900100"/>
                <a:gridCol w="1116124"/>
                <a:gridCol w="11159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单元测试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NUnit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xUnit</a:t>
                      </a:r>
                      <a:r>
                        <a:rPr lang="zh-CN" altLang="en-US" sz="1600" dirty="0" smtClean="0"/>
                        <a:t>等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自动化功能测试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Selenium Framework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Robot</a:t>
                      </a:r>
                      <a:r>
                        <a:rPr lang="en-US" altLang="zh-CN" baseline="0" dirty="0" smtClean="0"/>
                        <a:t> Framework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Sahi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SoupUI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Gauge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性能测试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Apache </a:t>
                      </a:r>
                      <a:r>
                        <a:rPr lang="en-US" altLang="zh-CN" dirty="0" err="1" smtClean="0"/>
                        <a:t>JMeter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Gatling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Grinder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SoupUI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持续的测试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Jenkins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3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测试实例：</a:t>
            </a:r>
            <a:r>
              <a:rPr lang="en-US" altLang="zh-CN" dirty="0" smtClean="0"/>
              <a:t>Swagger </a:t>
            </a:r>
            <a:r>
              <a:rPr lang="en-US" altLang="zh-CN" dirty="0" err="1" smtClean="0"/>
              <a:t>Petstore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功能测试</a:t>
            </a:r>
            <a:r>
              <a:rPr lang="en-US" altLang="zh-CN" dirty="0" smtClean="0"/>
              <a:t>(1/4)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684213" y="1484375"/>
            <a:ext cx="4319835" cy="4032858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</a:pPr>
            <a:r>
              <a:rPr lang="zh-CN" altLang="en-US" sz="1400" dirty="0" smtClean="0"/>
              <a:t>测试对象：</a:t>
            </a:r>
            <a:endParaRPr lang="en-US" altLang="zh-CN" sz="1400" dirty="0" smtClean="0"/>
          </a:p>
          <a:p>
            <a:pPr lvl="1" algn="just" eaLnBrk="1" hangingPunct="1">
              <a:spcBef>
                <a:spcPts val="600"/>
              </a:spcBef>
            </a:pPr>
            <a:r>
              <a:rPr lang="en-US" altLang="zh-CN" sz="1200" dirty="0" smtClean="0"/>
              <a:t>API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Swagger </a:t>
            </a:r>
            <a:r>
              <a:rPr lang="en-US" altLang="zh-CN" sz="1200" dirty="0" err="1" smtClean="0"/>
              <a:t>Petstore</a:t>
            </a:r>
            <a:r>
              <a:rPr lang="en-US" altLang="zh-CN" sz="1200" dirty="0" smtClean="0"/>
              <a:t> /pet/{</a:t>
            </a:r>
            <a:r>
              <a:rPr lang="en-US" altLang="zh-CN" sz="1200" dirty="0" err="1" smtClean="0"/>
              <a:t>petId</a:t>
            </a:r>
            <a:r>
              <a:rPr lang="en-US" altLang="zh-CN" sz="1200" dirty="0" smtClean="0"/>
              <a:t>} HTTP GET</a:t>
            </a:r>
            <a:r>
              <a:rPr lang="zh-CN" altLang="en-US" sz="1200" dirty="0" smtClean="0"/>
              <a:t>操作。此操作通过</a:t>
            </a:r>
            <a:r>
              <a:rPr lang="en-US" altLang="zh-CN" sz="1200" dirty="0" smtClean="0"/>
              <a:t>ID</a:t>
            </a:r>
            <a:r>
              <a:rPr lang="zh-CN" altLang="en-US" sz="1200" dirty="0" smtClean="0"/>
              <a:t>查找</a:t>
            </a:r>
            <a:r>
              <a:rPr lang="en-US" altLang="zh-CN" sz="1200" dirty="0" smtClean="0"/>
              <a:t>Pet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en-US" altLang="zh-CN" sz="1200" dirty="0" smtClean="0"/>
              <a:t>API</a:t>
            </a:r>
            <a:r>
              <a:rPr lang="zh-CN" altLang="en-US" sz="1200" dirty="0" smtClean="0"/>
              <a:t>描述： </a:t>
            </a:r>
            <a:endParaRPr lang="en-US" altLang="zh-CN" sz="1200" dirty="0" smtClean="0"/>
          </a:p>
          <a:p>
            <a:pPr marL="401637" lvl="1" indent="0" algn="just" eaLnBrk="1" hangingPunct="1">
              <a:spcBef>
                <a:spcPts val="600"/>
              </a:spcBef>
              <a:buNone/>
            </a:pPr>
            <a:r>
              <a:rPr lang="en-US" altLang="zh-CN" sz="1200" dirty="0" smtClean="0">
                <a:hlinkClick r:id="rId3"/>
              </a:rPr>
              <a:t>http</a:t>
            </a:r>
            <a:r>
              <a:rPr lang="en-US" altLang="zh-CN" sz="1200" dirty="0">
                <a:hlinkClick r:id="rId3"/>
              </a:rPr>
              <a:t>://</a:t>
            </a:r>
            <a:r>
              <a:rPr lang="en-US" altLang="zh-CN" sz="1200" dirty="0" smtClean="0">
                <a:hlinkClick r:id="rId3"/>
              </a:rPr>
              <a:t>petstore.swagger.io/v2/swagger.json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中的</a:t>
            </a:r>
            <a:r>
              <a:rPr lang="en-US" altLang="zh-CN" sz="1200" dirty="0" smtClean="0"/>
              <a:t>/pet/{</a:t>
            </a:r>
            <a:r>
              <a:rPr lang="en-US" altLang="zh-CN" sz="1200" dirty="0" err="1" smtClean="0"/>
              <a:t>petId</a:t>
            </a:r>
            <a:r>
              <a:rPr lang="en-US" altLang="zh-CN" sz="1200" dirty="0" smtClean="0"/>
              <a:t>} get</a:t>
            </a:r>
            <a:r>
              <a:rPr lang="zh-CN" altLang="en-US" sz="1200" dirty="0" smtClean="0"/>
              <a:t>操作部分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右图</a:t>
            </a:r>
            <a:r>
              <a:rPr lang="en-US" altLang="zh-CN" sz="1200" dirty="0" smtClean="0"/>
              <a:t>)</a:t>
            </a:r>
          </a:p>
          <a:p>
            <a:pPr algn="just" eaLnBrk="1" hangingPunct="1">
              <a:spcBef>
                <a:spcPts val="600"/>
              </a:spcBef>
            </a:pPr>
            <a:r>
              <a:rPr lang="zh-CN" altLang="en-US" sz="1400" dirty="0" smtClean="0"/>
              <a:t>测试目的：验证在不同输入值下</a:t>
            </a:r>
            <a:r>
              <a:rPr lang="en-US" altLang="zh-CN" sz="1400" dirty="0" smtClean="0"/>
              <a:t>/pet/{</a:t>
            </a:r>
            <a:r>
              <a:rPr lang="en-US" altLang="zh-CN" sz="1400" dirty="0" err="1" smtClean="0"/>
              <a:t>petId</a:t>
            </a:r>
            <a:r>
              <a:rPr lang="en-US" altLang="zh-CN" sz="1400" dirty="0" smtClean="0"/>
              <a:t>}</a:t>
            </a:r>
            <a:r>
              <a:rPr lang="zh-CN" altLang="en-US" sz="1400" dirty="0" smtClean="0"/>
              <a:t>有正确的返回内容和返回码</a:t>
            </a:r>
            <a:endParaRPr lang="en-US" altLang="zh-CN" sz="1400" dirty="0" smtClean="0"/>
          </a:p>
          <a:p>
            <a:pPr algn="just" eaLnBrk="1" hangingPunct="1">
              <a:spcBef>
                <a:spcPts val="600"/>
              </a:spcBef>
            </a:pPr>
            <a:r>
              <a:rPr lang="zh-CN" altLang="en-US" sz="1400" dirty="0" smtClean="0"/>
              <a:t>测试方法和技术：接口测试、功能测试、黑盒、动态</a:t>
            </a:r>
            <a:endParaRPr lang="en-US" altLang="zh-CN" sz="1400" dirty="0" smtClean="0"/>
          </a:p>
          <a:p>
            <a:pPr algn="just" eaLnBrk="1" hangingPunct="1">
              <a:spcBef>
                <a:spcPts val="600"/>
              </a:spcBef>
            </a:pPr>
            <a:r>
              <a:rPr lang="zh-CN" altLang="en-US" sz="1400" dirty="0" smtClean="0"/>
              <a:t>测试工具：</a:t>
            </a:r>
            <a:r>
              <a:rPr lang="en-US" altLang="zh-CN" sz="1400" dirty="0" smtClean="0"/>
              <a:t>Swagger UI</a:t>
            </a:r>
            <a:r>
              <a:rPr lang="zh-CN" altLang="en-US" sz="1400" dirty="0" smtClean="0"/>
              <a:t>，或者</a:t>
            </a:r>
            <a:r>
              <a:rPr lang="en-US" altLang="zh-CN" sz="1400" dirty="0" err="1" smtClean="0"/>
              <a:t>RestClient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PostMan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SoapUI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cURL</a:t>
            </a:r>
            <a:r>
              <a:rPr lang="zh-CN" altLang="en-US" sz="1400" dirty="0" smtClean="0"/>
              <a:t>等支持</a:t>
            </a:r>
            <a:r>
              <a:rPr lang="en-US" altLang="zh-CN" sz="1400" dirty="0" smtClean="0"/>
              <a:t>API</a:t>
            </a:r>
            <a:r>
              <a:rPr lang="zh-CN" altLang="en-US" sz="1400" dirty="0" smtClean="0"/>
              <a:t>测试或者</a:t>
            </a:r>
            <a:r>
              <a:rPr lang="en-US" altLang="zh-CN" sz="1400" dirty="0" smtClean="0"/>
              <a:t>HTTP</a:t>
            </a:r>
            <a:r>
              <a:rPr lang="zh-CN" altLang="en-US" sz="1400" dirty="0" smtClean="0"/>
              <a:t>操作的工具</a:t>
            </a:r>
            <a:endParaRPr lang="en-US" altLang="zh-CN" sz="1400" dirty="0" smtClean="0"/>
          </a:p>
        </p:txBody>
      </p:sp>
      <p:sp>
        <p:nvSpPr>
          <p:cNvPr id="4" name="文本框 3"/>
          <p:cNvSpPr txBox="1"/>
          <p:nvPr/>
        </p:nvSpPr>
        <p:spPr bwMode="auto">
          <a:xfrm>
            <a:off x="688145" y="5509237"/>
            <a:ext cx="5105366" cy="47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defTabSz="1001649" eaLnBrk="0" hangingPunct="0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*本实例测试对象和测试工具取自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Swagger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Petstore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示例页面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http://petstore.swagger.io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27" name="Picture 3" descr="C:\Users\m00400971\AppData\Roaming\eSpace_Desktop\UserData\m00400971\imagefiles\812C16DC-4007-4D9F-8C6B-3890A22374E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6516" b="-1067"/>
          <a:stretch/>
        </p:blipFill>
        <p:spPr bwMode="auto">
          <a:xfrm>
            <a:off x="5112060" y="1014492"/>
            <a:ext cx="3424589" cy="5042800"/>
          </a:xfrm>
          <a:prstGeom prst="rect">
            <a:avLst/>
          </a:prstGeom>
          <a:noFill/>
          <a:ln>
            <a:solidFill>
              <a:srgbClr val="96969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3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测试实例：</a:t>
            </a:r>
            <a:r>
              <a:rPr lang="en-US" altLang="zh-CN" dirty="0"/>
              <a:t>Swagger </a:t>
            </a:r>
            <a:r>
              <a:rPr lang="en-US" altLang="zh-CN" dirty="0" err="1"/>
              <a:t>Petstore</a:t>
            </a:r>
            <a:r>
              <a:rPr lang="en-US" altLang="zh-CN" dirty="0"/>
              <a:t> API</a:t>
            </a:r>
            <a:r>
              <a:rPr lang="zh-CN" altLang="en-US" dirty="0"/>
              <a:t>功能测试</a:t>
            </a:r>
            <a:r>
              <a:rPr lang="en-US" altLang="zh-CN" dirty="0" smtClean="0"/>
              <a:t>(2/4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3959795" cy="3924300"/>
          </a:xfrm>
        </p:spPr>
        <p:txBody>
          <a:bodyPr/>
          <a:lstStyle/>
          <a:p>
            <a:r>
              <a:rPr lang="zh-CN" altLang="en-US" sz="2000" dirty="0"/>
              <a:t>测试用例设计和执行（测试返回码</a:t>
            </a:r>
            <a:r>
              <a:rPr lang="en-US" altLang="zh-CN" sz="2000" dirty="0"/>
              <a:t>200</a:t>
            </a:r>
            <a:r>
              <a:rPr lang="zh-CN" altLang="en-US" sz="2000" dirty="0"/>
              <a:t>场景）</a:t>
            </a:r>
            <a:r>
              <a:rPr lang="en-US" altLang="zh-CN" sz="2000" dirty="0"/>
              <a:t>- </a:t>
            </a:r>
            <a:r>
              <a:rPr lang="zh-CN" altLang="en-US" sz="2000" dirty="0"/>
              <a:t>测试准备：</a:t>
            </a:r>
            <a:endParaRPr lang="en-US" altLang="zh-CN" sz="2000" dirty="0"/>
          </a:p>
          <a:p>
            <a:pPr lvl="1"/>
            <a:r>
              <a:rPr lang="zh-CN" altLang="en-US" sz="1600" dirty="0" smtClean="0"/>
              <a:t>使用</a:t>
            </a:r>
            <a:r>
              <a:rPr lang="en-US" altLang="zh-CN" sz="1600" dirty="0" smtClean="0"/>
              <a:t>Swagger </a:t>
            </a:r>
            <a:r>
              <a:rPr lang="en-US" altLang="zh-CN" sz="1600" dirty="0" err="1" smtClean="0"/>
              <a:t>Petstore</a:t>
            </a:r>
            <a:r>
              <a:rPr lang="zh-CN" altLang="en-US" sz="1600" dirty="0" smtClean="0"/>
              <a:t>页面中的</a:t>
            </a:r>
            <a:r>
              <a:rPr lang="en-US" altLang="zh-CN" sz="1600" dirty="0" smtClean="0"/>
              <a:t>Swagger UI</a:t>
            </a:r>
            <a:r>
              <a:rPr lang="zh-CN" altLang="en-US" sz="1600" dirty="0" smtClean="0"/>
              <a:t>通过</a:t>
            </a:r>
            <a:r>
              <a:rPr lang="en-US" altLang="zh-CN" sz="1600" dirty="0" smtClean="0"/>
              <a:t>POST /pet API</a:t>
            </a:r>
            <a:r>
              <a:rPr lang="zh-CN" altLang="en-US" sz="1600" dirty="0" smtClean="0"/>
              <a:t>创建一个新</a:t>
            </a:r>
            <a:r>
              <a:rPr lang="en-US" altLang="zh-CN" sz="1600" dirty="0" smtClean="0"/>
              <a:t>Pet 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Post Body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Example Value</a:t>
            </a:r>
            <a:r>
              <a:rPr lang="zh-CN" altLang="en-US" sz="1600" dirty="0" smtClean="0"/>
              <a:t>，并记录下</a:t>
            </a:r>
            <a:r>
              <a:rPr lang="en-US" altLang="zh-CN" sz="1600" dirty="0" smtClean="0"/>
              <a:t>Example Value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category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name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photoUrls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status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tags</a:t>
            </a:r>
            <a:r>
              <a:rPr lang="zh-CN" altLang="en-US" sz="1600" dirty="0" smtClean="0"/>
              <a:t>等内容，</a:t>
            </a:r>
            <a:r>
              <a:rPr lang="en-US" altLang="zh-CN" sz="1600" dirty="0" smtClean="0"/>
              <a:t>Parameter content type</a:t>
            </a:r>
            <a:r>
              <a:rPr lang="zh-CN" altLang="en-US" sz="1600" dirty="0" smtClean="0"/>
              <a:t>使用默认的</a:t>
            </a:r>
            <a:r>
              <a:rPr lang="en-US" altLang="zh-CN" sz="1600" dirty="0" smtClean="0"/>
              <a:t>application</a:t>
            </a:r>
            <a:r>
              <a:rPr lang="en-US" altLang="zh-CN" sz="1600" dirty="0"/>
              <a:t>/</a:t>
            </a:r>
            <a:r>
              <a:rPr lang="en-US" altLang="zh-CN" sz="1600" dirty="0" err="1" smtClean="0"/>
              <a:t>json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记录下返回的</a:t>
            </a:r>
            <a:r>
              <a:rPr lang="en-US" altLang="zh-CN" sz="1600" dirty="0" smtClean="0"/>
              <a:t>XML</a:t>
            </a:r>
            <a:r>
              <a:rPr lang="zh-CN" altLang="en-US" sz="1600" dirty="0" smtClean="0"/>
              <a:t>消息中的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，此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即为新创建的</a:t>
            </a:r>
            <a:r>
              <a:rPr lang="en-US" altLang="zh-CN" sz="1600" dirty="0" smtClean="0"/>
              <a:t>Pet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。</a:t>
            </a:r>
            <a:endParaRPr lang="en-US" altLang="zh-CN" sz="1600" dirty="0"/>
          </a:p>
        </p:txBody>
      </p:sp>
      <p:pic>
        <p:nvPicPr>
          <p:cNvPr id="3074" name="Picture 2" descr="C:\Users\m00400971\AppData\Roaming\eSpace_Desktop\UserData\m00400971\imagefiles\FD0DE519-DBEA-4296-B3B5-18EC4335566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01" y="1268760"/>
            <a:ext cx="3306774" cy="224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00400971\AppData\Roaming\eSpace_Desktop\UserData\m00400971\imagefiles\33AB4973-8A5C-4546-B75A-ED6E027E84D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07358"/>
            <a:ext cx="3321819" cy="242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2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测试实例：</a:t>
            </a:r>
            <a:r>
              <a:rPr lang="en-US" altLang="zh-CN" dirty="0"/>
              <a:t>Swagger </a:t>
            </a:r>
            <a:r>
              <a:rPr lang="en-US" altLang="zh-CN" dirty="0" err="1"/>
              <a:t>Petstore</a:t>
            </a:r>
            <a:r>
              <a:rPr lang="en-US" altLang="zh-CN" dirty="0"/>
              <a:t> API</a:t>
            </a:r>
            <a:r>
              <a:rPr lang="zh-CN" altLang="en-US" dirty="0"/>
              <a:t>功能测试</a:t>
            </a:r>
            <a:r>
              <a:rPr lang="en-US" altLang="zh-CN" dirty="0" smtClean="0"/>
              <a:t>(3/4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3455739" cy="4320889"/>
          </a:xfrm>
        </p:spPr>
        <p:txBody>
          <a:bodyPr/>
          <a:lstStyle/>
          <a:p>
            <a:pPr algn="just"/>
            <a:r>
              <a:rPr lang="zh-CN" altLang="en-US" sz="1200" dirty="0" smtClean="0"/>
              <a:t>测试用例设计和执行（测试返回码</a:t>
            </a:r>
            <a:r>
              <a:rPr lang="en-US" altLang="zh-CN" sz="1200" dirty="0" smtClean="0"/>
              <a:t>200</a:t>
            </a:r>
            <a:r>
              <a:rPr lang="zh-CN" altLang="en-US" sz="1200" dirty="0" smtClean="0"/>
              <a:t>场景）</a:t>
            </a:r>
            <a:r>
              <a:rPr lang="en-US" altLang="zh-CN" sz="1200" dirty="0"/>
              <a:t>- </a:t>
            </a:r>
            <a:r>
              <a:rPr lang="zh-CN" altLang="en-US" sz="1200" dirty="0"/>
              <a:t>测试步骤：</a:t>
            </a:r>
            <a:endParaRPr lang="en-US" altLang="zh-CN" sz="1200" dirty="0"/>
          </a:p>
          <a:p>
            <a:pPr lvl="1" algn="just"/>
            <a:r>
              <a:rPr lang="zh-CN" altLang="en-US" sz="1200" dirty="0" smtClean="0"/>
              <a:t>执行</a:t>
            </a:r>
            <a:r>
              <a:rPr lang="zh-CN" altLang="en-US" sz="1200" dirty="0"/>
              <a:t>步骤：在</a:t>
            </a:r>
            <a:r>
              <a:rPr lang="en-US" altLang="zh-CN" sz="1200" dirty="0"/>
              <a:t>Swagger </a:t>
            </a:r>
            <a:r>
              <a:rPr lang="en-US" altLang="zh-CN" sz="1200" dirty="0" err="1" smtClean="0"/>
              <a:t>Petstore</a:t>
            </a:r>
            <a:r>
              <a:rPr lang="zh-CN" altLang="en-US" sz="1200" dirty="0" smtClean="0"/>
              <a:t>页面</a:t>
            </a:r>
            <a:r>
              <a:rPr lang="zh-CN" altLang="en-US" sz="1200" dirty="0"/>
              <a:t>的</a:t>
            </a:r>
            <a:r>
              <a:rPr lang="en-US" altLang="zh-CN" sz="1200" dirty="0"/>
              <a:t>Swagger UI</a:t>
            </a:r>
            <a:r>
              <a:rPr lang="zh-CN" altLang="en-US" sz="1200" dirty="0"/>
              <a:t>中打开</a:t>
            </a:r>
            <a:r>
              <a:rPr lang="en-US" altLang="zh-CN" sz="1200" dirty="0"/>
              <a:t>GET /pet/{</a:t>
            </a:r>
            <a:r>
              <a:rPr lang="en-US" altLang="zh-CN" sz="1200" dirty="0" err="1"/>
              <a:t>petId</a:t>
            </a:r>
            <a:r>
              <a:rPr lang="en-US" altLang="zh-CN" sz="1200" dirty="0"/>
              <a:t>}</a:t>
            </a:r>
            <a:r>
              <a:rPr lang="zh-CN" altLang="en-US" sz="1200" dirty="0"/>
              <a:t>操作</a:t>
            </a:r>
            <a:r>
              <a:rPr lang="zh-CN" altLang="en-US" sz="1200" dirty="0" smtClean="0"/>
              <a:t>区</a:t>
            </a:r>
            <a:endParaRPr lang="en-US" altLang="zh-CN" sz="1200" dirty="0" smtClean="0"/>
          </a:p>
          <a:p>
            <a:pPr lvl="1" algn="just" eaLnBrk="1" hangingPunct="1"/>
            <a:r>
              <a:rPr lang="zh-CN" altLang="en-US" sz="1200" dirty="0" smtClean="0"/>
              <a:t>执行</a:t>
            </a:r>
            <a:r>
              <a:rPr lang="zh-CN" altLang="en-US" sz="1200" dirty="0"/>
              <a:t>步骤：点击</a:t>
            </a:r>
            <a:r>
              <a:rPr lang="en-US" altLang="zh-CN" sz="1200" dirty="0"/>
              <a:t>Parameters </a:t>
            </a:r>
            <a:r>
              <a:rPr lang="zh-CN" altLang="en-US" sz="1200" dirty="0"/>
              <a:t>右边的</a:t>
            </a:r>
            <a:r>
              <a:rPr lang="en-US" altLang="zh-CN" sz="1200" dirty="0"/>
              <a:t>Try it out</a:t>
            </a:r>
            <a:r>
              <a:rPr lang="zh-CN" altLang="en-US" sz="1200" dirty="0"/>
              <a:t>，在出现的</a:t>
            </a:r>
            <a:r>
              <a:rPr lang="en-US" altLang="zh-CN" sz="1200" dirty="0" err="1"/>
              <a:t>petID</a:t>
            </a:r>
            <a:r>
              <a:rPr lang="zh-CN" altLang="en-US" sz="1200" dirty="0"/>
              <a:t>输入框中输入测试准备中得到的</a:t>
            </a:r>
            <a:r>
              <a:rPr lang="en-US" altLang="zh-CN" sz="1200" dirty="0"/>
              <a:t>Pet </a:t>
            </a:r>
            <a:r>
              <a:rPr lang="en-US" altLang="zh-CN" sz="1200" dirty="0" smtClean="0"/>
              <a:t>ID</a:t>
            </a:r>
          </a:p>
          <a:p>
            <a:pPr lvl="1" algn="just"/>
            <a:r>
              <a:rPr lang="zh-CN" altLang="en-US" sz="1200" dirty="0" smtClean="0"/>
              <a:t>执行</a:t>
            </a:r>
            <a:r>
              <a:rPr lang="zh-CN" altLang="en-US" sz="1200" dirty="0"/>
              <a:t>步骤：点击</a:t>
            </a:r>
            <a:r>
              <a:rPr lang="en-US" altLang="zh-CN" sz="1200" dirty="0"/>
              <a:t>Execute</a:t>
            </a:r>
            <a:r>
              <a:rPr lang="zh-CN" altLang="en-US" sz="1200" dirty="0"/>
              <a:t>，等待返回</a:t>
            </a:r>
            <a:r>
              <a:rPr lang="zh-CN" altLang="en-US" sz="1200" dirty="0" smtClean="0"/>
              <a:t>结果</a:t>
            </a:r>
            <a:endParaRPr lang="en-US" altLang="zh-CN" sz="1200" dirty="0"/>
          </a:p>
          <a:p>
            <a:pPr lvl="1" algn="just"/>
            <a:r>
              <a:rPr lang="zh-CN" altLang="en-US" sz="1200" dirty="0" smtClean="0"/>
              <a:t>检查</a:t>
            </a:r>
            <a:r>
              <a:rPr lang="zh-CN" altLang="en-US" sz="1200" dirty="0"/>
              <a:t>步骤：检查返回码正确性：检查</a:t>
            </a:r>
            <a:r>
              <a:rPr lang="en-US" altLang="zh-CN" sz="1200" dirty="0" err="1"/>
              <a:t>Reponse</a:t>
            </a:r>
            <a:r>
              <a:rPr lang="en-US" altLang="zh-CN" sz="1200" dirty="0"/>
              <a:t>-&gt;Server Response-&gt;Code </a:t>
            </a:r>
            <a:r>
              <a:rPr lang="zh-CN" altLang="en-US" sz="1200" dirty="0"/>
              <a:t>内容是</a:t>
            </a:r>
            <a:r>
              <a:rPr lang="en-US" altLang="zh-CN" sz="1200" dirty="0" smtClean="0"/>
              <a:t>200</a:t>
            </a:r>
          </a:p>
          <a:p>
            <a:pPr lvl="1" algn="just"/>
            <a:r>
              <a:rPr lang="zh-CN" altLang="en-US" sz="1200" dirty="0" smtClean="0"/>
              <a:t>检查</a:t>
            </a:r>
            <a:r>
              <a:rPr lang="zh-CN" altLang="en-US" sz="1200" dirty="0"/>
              <a:t>步骤：检查返回</a:t>
            </a:r>
            <a:r>
              <a:rPr lang="en-US" altLang="zh-CN" sz="1200" dirty="0"/>
              <a:t>Pet</a:t>
            </a:r>
            <a:r>
              <a:rPr lang="zh-CN" altLang="en-US" sz="1200" dirty="0"/>
              <a:t>字段内容正确性：检查</a:t>
            </a:r>
            <a:r>
              <a:rPr lang="en-US" altLang="zh-CN" sz="1200" dirty="0" err="1"/>
              <a:t>Reponse</a:t>
            </a:r>
            <a:r>
              <a:rPr lang="en-US" altLang="zh-CN" sz="1200" dirty="0"/>
              <a:t>-&gt;Server Response-&gt;Details-&gt;Response Body</a:t>
            </a:r>
            <a:r>
              <a:rPr lang="zh-CN" altLang="en-US" sz="1200" dirty="0"/>
              <a:t>中的</a:t>
            </a:r>
            <a:r>
              <a:rPr lang="en-US" altLang="zh-CN" sz="1200" dirty="0"/>
              <a:t>XML</a:t>
            </a:r>
            <a:r>
              <a:rPr lang="zh-CN" altLang="en-US" sz="1200" dirty="0"/>
              <a:t>里的</a:t>
            </a:r>
            <a:r>
              <a:rPr lang="en-US" altLang="zh-CN" sz="1200" dirty="0"/>
              <a:t>Pet</a:t>
            </a:r>
            <a:r>
              <a:rPr lang="zh-CN" altLang="en-US" sz="1200" dirty="0"/>
              <a:t>字段内容和测试准备中输入的值</a:t>
            </a:r>
            <a:r>
              <a:rPr lang="zh-CN" altLang="en-US" sz="1200" dirty="0" smtClean="0"/>
              <a:t>相同</a:t>
            </a:r>
            <a:endParaRPr lang="en-US" altLang="zh-CN" sz="1200" dirty="0" smtClean="0"/>
          </a:p>
        </p:txBody>
      </p:sp>
      <p:pic>
        <p:nvPicPr>
          <p:cNvPr id="2050" name="Picture 2" descr="C:\Users\m00400971\AppData\Roaming\eSpace_Desktop\UserData\m00400971\imagefiles\A94B6BAF-6BCA-4A0C-8602-5451189CBF8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62" y="1642019"/>
            <a:ext cx="4249917" cy="140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00400971\AppData\Roaming\eSpace_Desktop\UserData\m00400971\imagefiles\03B7EDEB-D65F-43FA-8EE3-DCAB7929DB2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64" y="3068959"/>
            <a:ext cx="4249915" cy="24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测试实例：</a:t>
            </a:r>
            <a:r>
              <a:rPr lang="en-US" altLang="zh-CN" dirty="0"/>
              <a:t>Swagger </a:t>
            </a:r>
            <a:r>
              <a:rPr lang="en-US" altLang="zh-CN" dirty="0" err="1"/>
              <a:t>Petstore</a:t>
            </a:r>
            <a:r>
              <a:rPr lang="en-US" altLang="zh-CN" dirty="0"/>
              <a:t> API</a:t>
            </a:r>
            <a:r>
              <a:rPr lang="zh-CN" altLang="en-US" dirty="0"/>
              <a:t>功能测试</a:t>
            </a:r>
            <a:r>
              <a:rPr lang="en-US" altLang="zh-CN" dirty="0" smtClean="0"/>
              <a:t>(4/4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测试用例设计和执行</a:t>
            </a:r>
            <a:r>
              <a:rPr lang="zh-CN" altLang="en-US" sz="2000" dirty="0" smtClean="0"/>
              <a:t>（测试返回码</a:t>
            </a:r>
            <a:r>
              <a:rPr lang="en-US" altLang="zh-CN" sz="2000" dirty="0" smtClean="0"/>
              <a:t>200</a:t>
            </a:r>
            <a:r>
              <a:rPr lang="zh-CN" altLang="en-US" sz="2000" dirty="0" smtClean="0"/>
              <a:t>场景）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测试</a:t>
            </a:r>
            <a:r>
              <a:rPr lang="zh-CN" altLang="en-US" sz="2000" dirty="0"/>
              <a:t>结束：</a:t>
            </a:r>
            <a:endParaRPr lang="en-US" altLang="zh-CN" sz="2000" dirty="0"/>
          </a:p>
          <a:p>
            <a:pPr lvl="1"/>
            <a:r>
              <a:rPr lang="zh-CN" altLang="en-US" sz="1400" dirty="0" smtClean="0"/>
              <a:t>使用</a:t>
            </a:r>
            <a:r>
              <a:rPr lang="en-US" altLang="zh-CN" sz="1400" dirty="0"/>
              <a:t>Swagger </a:t>
            </a:r>
            <a:r>
              <a:rPr lang="en-US" altLang="zh-CN" sz="1400" dirty="0" err="1" smtClean="0"/>
              <a:t>Petstore</a:t>
            </a:r>
            <a:r>
              <a:rPr lang="zh-CN" altLang="en-US" sz="1400" dirty="0" smtClean="0"/>
              <a:t>页面</a:t>
            </a:r>
            <a:r>
              <a:rPr lang="zh-CN" altLang="en-US" sz="1400" dirty="0"/>
              <a:t>中的</a:t>
            </a:r>
            <a:r>
              <a:rPr lang="en-US" altLang="zh-CN" sz="1400" dirty="0"/>
              <a:t>Swagger UI</a:t>
            </a:r>
            <a:r>
              <a:rPr lang="zh-CN" altLang="en-US" sz="1400" dirty="0"/>
              <a:t>通过</a:t>
            </a:r>
            <a:r>
              <a:rPr lang="en-US" altLang="zh-CN" sz="1400" dirty="0"/>
              <a:t>DELETE /pet/{</a:t>
            </a:r>
            <a:r>
              <a:rPr lang="en-US" altLang="zh-CN" sz="1400" dirty="0" err="1"/>
              <a:t>petId</a:t>
            </a:r>
            <a:r>
              <a:rPr lang="en-US" altLang="zh-CN" sz="1400" dirty="0"/>
              <a:t>}</a:t>
            </a:r>
            <a:r>
              <a:rPr lang="zh-CN" altLang="en-US" sz="1400" dirty="0"/>
              <a:t>，指定</a:t>
            </a:r>
            <a:r>
              <a:rPr lang="en-US" altLang="zh-CN" sz="1400" dirty="0"/>
              <a:t>id</a:t>
            </a:r>
            <a:r>
              <a:rPr lang="zh-CN" altLang="en-US" sz="1400" dirty="0"/>
              <a:t>将测试准备中创建的</a:t>
            </a:r>
            <a:r>
              <a:rPr lang="en-US" altLang="zh-CN" sz="1400" dirty="0"/>
              <a:t>Pet</a:t>
            </a:r>
            <a:r>
              <a:rPr lang="zh-CN" altLang="en-US" sz="1400" dirty="0" smtClean="0"/>
              <a:t>删除</a:t>
            </a:r>
            <a:endParaRPr lang="en-US" altLang="zh-CN" sz="1400" dirty="0" smtClean="0"/>
          </a:p>
        </p:txBody>
      </p:sp>
      <p:pic>
        <p:nvPicPr>
          <p:cNvPr id="4098" name="Picture 2" descr="C:\Users\m00400971\AppData\Roaming\eSpace_Desktop\UserData\m00400971\imagefiles\29F0912A-D862-498D-9441-D0C30B8E019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600908"/>
            <a:ext cx="5543971" cy="332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5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684212" y="1376363"/>
            <a:ext cx="7920038" cy="2857069"/>
          </a:xfrm>
        </p:spPr>
        <p:txBody>
          <a:bodyPr>
            <a:spAutoFit/>
          </a:bodyPr>
          <a:lstStyle/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软件测试介绍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软件测试方法和类型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软件测试技术和工具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b="1" dirty="0">
                <a:latin typeface="+mn-ea"/>
              </a:rPr>
              <a:t>软件测试新挑战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软件测试管理在企业的实践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2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测试对象新发展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数量越来越多，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系统手机碎片化严重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前端框架丰富，前端功能越来越丰富，代码越来越多</a:t>
            </a:r>
            <a:endParaRPr lang="en-US" altLang="zh-CN" dirty="0" smtClean="0"/>
          </a:p>
          <a:p>
            <a:r>
              <a:rPr lang="zh-CN" altLang="en-US" dirty="0" smtClean="0"/>
              <a:t>云端服务架构不断演化，微服务架构产品越来越多，使用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接口做服务调用</a:t>
            </a:r>
            <a:endParaRPr lang="en-US" altLang="zh-CN" dirty="0" smtClean="0"/>
          </a:p>
          <a:p>
            <a:r>
              <a:rPr lang="zh-CN" altLang="en-US" dirty="0"/>
              <a:t>物</a:t>
            </a:r>
            <a:r>
              <a:rPr lang="zh-CN" altLang="en-US" dirty="0" smtClean="0"/>
              <a:t>联网设备系统平台多，硬件计算存储有限，网络连接性差异大，设备运行环境苛刻，安全性要求高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4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测试组织和流程新变化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374775"/>
            <a:ext cx="7929562" cy="4646513"/>
          </a:xfrm>
        </p:spPr>
        <p:txBody>
          <a:bodyPr/>
          <a:lstStyle/>
          <a:p>
            <a:pPr lvl="0" eaLnBrk="1" hangingPunct="1"/>
            <a:r>
              <a:rPr lang="zh-CN" altLang="en-US" sz="1600" dirty="0" smtClean="0"/>
              <a:t>业务敏捷化，软件产品研发流程敏捷化，</a:t>
            </a:r>
            <a:r>
              <a:rPr lang="en-US" altLang="zh-CN" sz="1600" dirty="0" err="1" smtClean="0"/>
              <a:t>DevOps</a:t>
            </a:r>
            <a:r>
              <a:rPr lang="zh-CN" altLang="en-US" sz="1600" dirty="0" smtClean="0"/>
              <a:t>采纳度越来越高。</a:t>
            </a:r>
            <a:endParaRPr lang="en-US" altLang="zh-CN" sz="1600" dirty="0" smtClean="0"/>
          </a:p>
          <a:p>
            <a:pPr lvl="0" eaLnBrk="1" hangingPunct="1"/>
            <a:r>
              <a:rPr lang="zh-CN" altLang="zh-CN" sz="1600" dirty="0" smtClean="0"/>
              <a:t>测试</a:t>
            </a:r>
            <a:r>
              <a:rPr lang="zh-CN" altLang="zh-CN" sz="1600" dirty="0"/>
              <a:t>活动的质量目标发生变化，由单纯验证产品功能需求、非功能需求扩展为保证客户满意和业务的可续。</a:t>
            </a:r>
          </a:p>
          <a:p>
            <a:pPr lvl="0" eaLnBrk="1" hangingPunct="1"/>
            <a:r>
              <a:rPr lang="en-US" altLang="zh-CN" sz="1600" dirty="0"/>
              <a:t>QA</a:t>
            </a:r>
            <a:r>
              <a:rPr lang="zh-CN" altLang="zh-CN" sz="1600" dirty="0"/>
              <a:t>和开发人员的角色融合。全栈程序员端到端地负责产品的开发、测试和运维，承担了</a:t>
            </a:r>
            <a:r>
              <a:rPr lang="en-US" altLang="zh-CN" sz="1600" dirty="0"/>
              <a:t>QA</a:t>
            </a:r>
            <a:r>
              <a:rPr lang="zh-CN" altLang="zh-CN" sz="1600" dirty="0"/>
              <a:t>人员的角色</a:t>
            </a:r>
            <a:r>
              <a:rPr lang="zh-CN" altLang="zh-CN" sz="1600" dirty="0" smtClean="0"/>
              <a:t>。</a:t>
            </a:r>
            <a:endParaRPr lang="zh-CN" altLang="zh-CN" sz="1600" dirty="0"/>
          </a:p>
          <a:p>
            <a:pPr lvl="0" eaLnBrk="1" hangingPunct="1"/>
            <a:r>
              <a:rPr lang="zh-CN" altLang="zh-CN" sz="1600" dirty="0"/>
              <a:t>持续集成的自动化。持续集成的自动化程度越来越</a:t>
            </a:r>
            <a:r>
              <a:rPr lang="zh-CN" altLang="zh-CN" sz="1600" dirty="0" smtClean="0"/>
              <a:t>高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实现</a:t>
            </a:r>
            <a:r>
              <a:rPr lang="zh-CN" altLang="zh-CN" sz="1600" dirty="0"/>
              <a:t>从代码提交到自动单元测试再到构建打包的持续集成</a:t>
            </a:r>
            <a:r>
              <a:rPr lang="zh-CN" altLang="zh-CN" sz="1600" dirty="0" smtClean="0"/>
              <a:t>，</a:t>
            </a:r>
            <a:r>
              <a:rPr lang="zh-CN" altLang="en-US" sz="1600" dirty="0"/>
              <a:t>并</a:t>
            </a:r>
            <a:r>
              <a:rPr lang="zh-CN" altLang="zh-CN" sz="1600" dirty="0" smtClean="0"/>
              <a:t>和自动化</a:t>
            </a:r>
            <a:r>
              <a:rPr lang="zh-CN" altLang="en-US" sz="1600" dirty="0" smtClean="0"/>
              <a:t>测试环境</a:t>
            </a:r>
            <a:r>
              <a:rPr lang="zh-CN" altLang="zh-CN" sz="1600" dirty="0" smtClean="0"/>
              <a:t>部署</a:t>
            </a:r>
            <a:r>
              <a:rPr lang="zh-CN" altLang="zh-CN" sz="1600" dirty="0"/>
              <a:t>、自动化测试打通。</a:t>
            </a:r>
          </a:p>
          <a:p>
            <a:pPr eaLnBrk="1" hangingPunct="1"/>
            <a:r>
              <a:rPr lang="zh-CN" altLang="zh-CN" sz="1600" dirty="0"/>
              <a:t>基于</a:t>
            </a:r>
            <a:r>
              <a:rPr lang="en-US" altLang="zh-CN" sz="1600" dirty="0" smtClean="0"/>
              <a:t>BDD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Behavior Driven Development</a:t>
            </a:r>
            <a:r>
              <a:rPr lang="zh-CN" altLang="en-US" sz="1600" dirty="0" smtClean="0"/>
              <a:t>）</a:t>
            </a:r>
            <a:r>
              <a:rPr lang="zh-CN" altLang="zh-CN" sz="1600" dirty="0" smtClean="0"/>
              <a:t>和</a:t>
            </a:r>
            <a:r>
              <a:rPr lang="en-US" altLang="zh-CN" sz="1600" dirty="0" smtClean="0"/>
              <a:t>TDD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Test Driven Development</a:t>
            </a:r>
            <a:r>
              <a:rPr lang="zh-CN" altLang="en-US" sz="1600" dirty="0" smtClean="0"/>
              <a:t>）</a:t>
            </a:r>
            <a:r>
              <a:rPr lang="zh-CN" altLang="zh-CN" sz="1600" dirty="0" smtClean="0"/>
              <a:t>的</a:t>
            </a:r>
            <a:r>
              <a:rPr lang="zh-CN" altLang="zh-CN" sz="1600" dirty="0"/>
              <a:t>左移测试</a:t>
            </a:r>
            <a:r>
              <a:rPr lang="zh-CN" altLang="zh-CN" sz="1600" dirty="0" smtClean="0"/>
              <a:t>。</a:t>
            </a:r>
            <a:r>
              <a:rPr lang="en-US" altLang="zh-CN" sz="1600" dirty="0" smtClean="0"/>
              <a:t>BDD</a:t>
            </a:r>
            <a:r>
              <a:rPr lang="zh-CN" altLang="zh-CN" sz="1600" dirty="0"/>
              <a:t>和</a:t>
            </a:r>
            <a:r>
              <a:rPr lang="en-US" altLang="zh-CN" sz="1600" dirty="0"/>
              <a:t>TDD</a:t>
            </a:r>
            <a:r>
              <a:rPr lang="zh-CN" altLang="zh-CN" sz="1600" dirty="0"/>
              <a:t>的方式可以帮助开发人员和产品经理对需求达成一致的理解，并保证开发结果满足预期。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67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本章主要讲述测试理念、测试方法和技术、测试新挑战、企业测试管理实践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81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684212" y="1376363"/>
            <a:ext cx="7920038" cy="2857069"/>
          </a:xfrm>
        </p:spPr>
        <p:txBody>
          <a:bodyPr>
            <a:spAutoFit/>
          </a:bodyPr>
          <a:lstStyle/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软件测试介绍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软件测试方法和类型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软件测试技术和工具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软件测试新挑战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b="1" dirty="0">
                <a:latin typeface="+mn-ea"/>
              </a:rPr>
              <a:t>软件测试管理在企业的实践</a:t>
            </a:r>
          </a:p>
        </p:txBody>
      </p:sp>
    </p:spTree>
    <p:extLst>
      <p:ext uri="{BB962C8B-B14F-4D97-AF65-F5344CB8AC3E}">
        <p14:creationId xmlns:p14="http://schemas.microsoft.com/office/powerpoint/2010/main" val="26786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用例管理集中管理每个迭代的测试用例，并和需求双向追溯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9" y="2096852"/>
            <a:ext cx="7521629" cy="3481085"/>
          </a:xfrm>
          <a:prstGeom prst="rect">
            <a:avLst/>
          </a:prstGeom>
          <a:ln w="63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7501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需求驱动的测试设计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根据产品需求创建测试用例，避免需求漏测，规范测试目标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93" y="2240868"/>
            <a:ext cx="7668382" cy="3742057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800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 smtClean="0"/>
              <a:t>根据测试用例中的测试步骤执行测试，验证检查点，创建缺陷，设置执行结果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0"/>
          <a:stretch/>
        </p:blipFill>
        <p:spPr bwMode="auto">
          <a:xfrm>
            <a:off x="4025896" y="2763620"/>
            <a:ext cx="4822727" cy="228556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755463"/>
            <a:ext cx="3194678" cy="2293717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8760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测试验收报告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自动生成测试验收报告，展示需求完成率、用例通过率、缺陷数目、未测</a:t>
            </a:r>
            <a:r>
              <a:rPr lang="en-US" altLang="zh-CN" dirty="0" smtClean="0"/>
              <a:t>/</a:t>
            </a:r>
            <a:r>
              <a:rPr lang="zh-CN" altLang="en-US" dirty="0" smtClean="0"/>
              <a:t>已测需求详单、缺陷详单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528900"/>
            <a:ext cx="6546330" cy="3440132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0541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仪表盘监控测试设计完成率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通过双向追溯，确保所有需求都被测试，减少漏</a:t>
            </a:r>
            <a:r>
              <a:rPr lang="zh-CN" altLang="en-US" dirty="0" smtClean="0"/>
              <a:t>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17" y="2240868"/>
            <a:ext cx="7596458" cy="353323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94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仪表盘监控测试用例通过率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展示实时用例执行状态和通过率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8" y="2096852"/>
            <a:ext cx="7745412" cy="362867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936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7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学完本课程后，您将能够</a:t>
            </a:r>
            <a:r>
              <a:rPr lang="en-US" altLang="zh-CN" dirty="0" smtClean="0"/>
              <a:t>:</a:t>
            </a:r>
          </a:p>
          <a:p>
            <a:pPr lvl="1" eaLnBrk="1" hangingPunct="1"/>
            <a:r>
              <a:rPr lang="zh-CN" altLang="en-US" dirty="0" smtClean="0"/>
              <a:t>了解测试基本理念</a:t>
            </a:r>
          </a:p>
          <a:p>
            <a:pPr lvl="1" eaLnBrk="1" hangingPunct="1"/>
            <a:r>
              <a:rPr lang="zh-CN" altLang="en-US" dirty="0" smtClean="0"/>
              <a:t>熟悉主要测试方法和技术</a:t>
            </a:r>
          </a:p>
          <a:p>
            <a:pPr lvl="1" eaLnBrk="1" hangingPunct="1"/>
            <a:r>
              <a:rPr lang="zh-CN" altLang="en-US" dirty="0" smtClean="0"/>
              <a:t>了解测试管理和自动化测试的主流工具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了解测试新挑战</a:t>
            </a:r>
          </a:p>
          <a:p>
            <a:pPr lvl="1" eaLnBrk="1" hangingPunct="1"/>
            <a:r>
              <a:rPr lang="zh-CN" altLang="en-US" dirty="0" smtClean="0"/>
              <a:t>学习企业测试管理实践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52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684212" y="1376363"/>
            <a:ext cx="7920038" cy="2857069"/>
          </a:xfrm>
        </p:spPr>
        <p:txBody>
          <a:bodyPr>
            <a:spAutoFit/>
          </a:bodyPr>
          <a:lstStyle/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b="1" dirty="0">
                <a:latin typeface="+mn-ea"/>
              </a:rPr>
              <a:t>软件</a:t>
            </a:r>
            <a:r>
              <a:rPr lang="zh-CN" altLang="en-US" sz="2200" b="1" dirty="0" smtClean="0">
                <a:latin typeface="+mn-ea"/>
              </a:rPr>
              <a:t>软件测试介绍</a:t>
            </a:r>
            <a:endParaRPr lang="en-US" altLang="zh-CN" sz="2200" b="1" dirty="0" smtClean="0">
              <a:latin typeface="+mn-ea"/>
            </a:endParaRP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软件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测试方法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软件测试技术和工具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软件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测试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新挑战</a:t>
            </a:r>
          </a:p>
          <a:p>
            <a:pPr marL="858837" lvl="1" indent="-457200" eaLnBrk="1" hangingPunct="1">
              <a:buSzPct val="100000"/>
              <a:buFont typeface="+mj-lt"/>
              <a:buAutoNum type="arabicPeriod"/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软件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测试管理在企业的实践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799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软件测试的概念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zh-CN" altLang="en-US" sz="2000" dirty="0" smtClean="0"/>
          </a:p>
          <a:p>
            <a:pPr marL="79375" indent="3175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79375" indent="3175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759403" y="1448780"/>
            <a:ext cx="7560840" cy="438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defTabSz="801688" fontAlgn="base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zh-CN" altLang="en-US" sz="2000" dirty="0">
                <a:latin typeface="+mn-ea"/>
                <a:ea typeface="+mn-ea"/>
              </a:rPr>
              <a:t>在规定的条件下对程序进行操作，以发现程序错误，衡量</a:t>
            </a:r>
            <a:r>
              <a:rPr lang="zh-CN" altLang="en-US" sz="2000" dirty="0" smtClean="0">
                <a:latin typeface="+mn-ea"/>
                <a:ea typeface="+mn-ea"/>
              </a:rPr>
              <a:t>软件品质</a:t>
            </a:r>
            <a:r>
              <a:rPr lang="zh-CN" altLang="en-US" sz="2000" dirty="0">
                <a:latin typeface="+mn-ea"/>
                <a:ea typeface="+mn-ea"/>
              </a:rPr>
              <a:t>，并对其是否能满足设计要求进行评估的过程。</a:t>
            </a:r>
          </a:p>
          <a:p>
            <a:pPr marL="342900" indent="-342900" algn="r" defTabSz="801688" fontAlgn="base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FontTx/>
              <a:buChar char="-"/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维基百科</a:t>
            </a:r>
            <a:endParaRPr lang="en-US" altLang="zh-CN" sz="2000" dirty="0">
              <a:latin typeface="+mn-ea"/>
              <a:ea typeface="+mn-ea"/>
            </a:endParaRPr>
          </a:p>
          <a:p>
            <a:pPr marL="342900" indent="-342900" algn="r" defTabSz="801688" fontAlgn="base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FontTx/>
              <a:buChar char="-"/>
              <a:defRPr/>
            </a:pPr>
            <a:endParaRPr lang="en-US" altLang="zh-CN" sz="2200" dirty="0">
              <a:latin typeface="+mn-ea"/>
              <a:ea typeface="+mn-ea"/>
            </a:endParaRPr>
          </a:p>
          <a:p>
            <a:pPr defTabSz="801688" fontAlgn="base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zh-CN" altLang="en-US" sz="1800" b="1" dirty="0" smtClean="0">
                <a:latin typeface="+mn-ea"/>
                <a:ea typeface="+mn-ea"/>
              </a:rPr>
              <a:t>广义的测试</a:t>
            </a:r>
            <a:r>
              <a:rPr lang="zh-CN" altLang="en-US" sz="1800" dirty="0" smtClean="0">
                <a:latin typeface="+mn-ea"/>
                <a:ea typeface="+mn-ea"/>
              </a:rPr>
              <a:t>：测试生命周期中的所有检查、评审、确认活动，包括测试分析、测试设计、测试开发以及测试执行、测试确认和验收活动，以及相关的工具、代码、文档、流程、管理活动。</a:t>
            </a:r>
            <a:endParaRPr lang="en-US" altLang="zh-CN" sz="1800" dirty="0" smtClean="0">
              <a:latin typeface="+mn-ea"/>
              <a:ea typeface="+mn-ea"/>
            </a:endParaRPr>
          </a:p>
          <a:p>
            <a:pPr defTabSz="801688" fontAlgn="base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defRPr/>
            </a:pPr>
            <a:endParaRPr lang="en-US" altLang="zh-CN" sz="1800" dirty="0" smtClean="0">
              <a:latin typeface="+mn-ea"/>
              <a:ea typeface="+mn-ea"/>
            </a:endParaRPr>
          </a:p>
          <a:p>
            <a:pPr defTabSz="801688" fontAlgn="base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zh-CN" altLang="en-US" sz="1800" b="1" dirty="0" smtClean="0">
                <a:latin typeface="+mn-ea"/>
                <a:ea typeface="+mn-ea"/>
              </a:rPr>
              <a:t>狭义的测试</a:t>
            </a:r>
            <a:r>
              <a:rPr lang="zh-CN" altLang="en-US" sz="1800" dirty="0" smtClean="0">
                <a:latin typeface="+mn-ea"/>
                <a:ea typeface="+mn-ea"/>
              </a:rPr>
              <a:t>：发现软件缺陷的过程。</a:t>
            </a:r>
            <a:endParaRPr lang="en-US" altLang="zh-CN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072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软件测试的目的：不同</a:t>
            </a:r>
            <a:r>
              <a:rPr lang="zh-CN" altLang="en-US" dirty="0"/>
              <a:t>组织</a:t>
            </a:r>
            <a:r>
              <a:rPr lang="zh-CN" altLang="en-US" dirty="0" smtClean="0"/>
              <a:t>会</a:t>
            </a:r>
            <a:r>
              <a:rPr lang="zh-CN" altLang="en-US" dirty="0"/>
              <a:t>有不同的测试</a:t>
            </a:r>
            <a:r>
              <a:rPr lang="zh-CN" altLang="en-US" dirty="0" smtClean="0"/>
              <a:t>目的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684213" y="1520788"/>
            <a:ext cx="7920037" cy="3924300"/>
          </a:xfrm>
        </p:spPr>
        <p:txBody>
          <a:bodyPr/>
          <a:lstStyle/>
          <a:p>
            <a:r>
              <a:rPr lang="zh-CN" altLang="en-US" sz="1800" dirty="0" smtClean="0">
                <a:latin typeface="+mn-ea"/>
              </a:rPr>
              <a:t>确保软件</a:t>
            </a:r>
            <a:r>
              <a:rPr lang="zh-CN" altLang="en-US" sz="1800" dirty="0">
                <a:latin typeface="+mn-ea"/>
              </a:rPr>
              <a:t>产品</a:t>
            </a:r>
            <a:r>
              <a:rPr lang="zh-CN" altLang="en-US" sz="1800" dirty="0" smtClean="0">
                <a:latin typeface="+mn-ea"/>
              </a:rPr>
              <a:t>符合用户需求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发现软件产品中的质量缺陷和风险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保证软件产品的高质量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帮助经理做发布</a:t>
            </a:r>
            <a:r>
              <a:rPr lang="en-US" altLang="zh-CN" sz="1800" dirty="0" smtClean="0">
                <a:latin typeface="+mn-ea"/>
              </a:rPr>
              <a:t>/</a:t>
            </a:r>
            <a:r>
              <a:rPr lang="zh-CN" altLang="en-US" sz="1800" dirty="0" smtClean="0">
                <a:latin typeface="+mn-ea"/>
              </a:rPr>
              <a:t>不发布决策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给</a:t>
            </a:r>
            <a:r>
              <a:rPr lang="zh-CN" altLang="en-US" sz="1800" dirty="0" smtClean="0">
                <a:latin typeface="+mn-ea"/>
              </a:rPr>
              <a:t>出有一定可信度的质量评价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找出安全可靠的产品使用方法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最小</a:t>
            </a:r>
            <a:r>
              <a:rPr lang="zh-CN" altLang="en-US" sz="1800" dirty="0" smtClean="0">
                <a:latin typeface="+mn-ea"/>
              </a:rPr>
              <a:t>化技术支持投入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合</a:t>
            </a:r>
            <a:r>
              <a:rPr lang="zh-CN" altLang="en-US" sz="1800" dirty="0" smtClean="0">
                <a:latin typeface="+mn-ea"/>
              </a:rPr>
              <a:t>规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最小化</a:t>
            </a:r>
            <a:r>
              <a:rPr lang="zh-CN" altLang="en-US" sz="1800" dirty="0" smtClean="0">
                <a:latin typeface="+mn-ea"/>
              </a:rPr>
              <a:t>诉讼风险</a:t>
            </a:r>
            <a:endParaRPr 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85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软件测试的对象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软件源程序</a:t>
            </a:r>
            <a:endParaRPr lang="en-US" altLang="zh-CN" dirty="0" smtClean="0"/>
          </a:p>
          <a:p>
            <a:r>
              <a:rPr lang="zh-CN" altLang="en-US" dirty="0" smtClean="0"/>
              <a:t>需求规格说明</a:t>
            </a:r>
            <a:endParaRPr lang="en-US" altLang="zh-CN" dirty="0" smtClean="0"/>
          </a:p>
          <a:p>
            <a:r>
              <a:rPr lang="zh-CN" altLang="en-US" dirty="0" smtClean="0"/>
              <a:t>概要设计说明</a:t>
            </a:r>
            <a:endParaRPr lang="en-US" altLang="zh-CN" dirty="0" smtClean="0"/>
          </a:p>
          <a:p>
            <a:r>
              <a:rPr lang="zh-CN" altLang="en-US" dirty="0" smtClean="0"/>
              <a:t>详细设计规格说明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软件测试过程</a:t>
            </a:r>
            <a:endParaRPr lang="en-US" dirty="0"/>
          </a:p>
        </p:txBody>
      </p:sp>
      <p:sp>
        <p:nvSpPr>
          <p:cNvPr id="37" name="矩形 36"/>
          <p:cNvSpPr/>
          <p:nvPr/>
        </p:nvSpPr>
        <p:spPr bwMode="auto">
          <a:xfrm>
            <a:off x="684213" y="1417017"/>
            <a:ext cx="1016918" cy="283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业务需求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724792" y="2039258"/>
            <a:ext cx="1016918" cy="283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测试需求</a:t>
            </a:r>
            <a:endParaRPr lang="en-US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491880" y="3207111"/>
            <a:ext cx="1614366" cy="298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测试场景和用例</a:t>
            </a:r>
            <a:endParaRPr lang="en-US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752020" y="3804098"/>
            <a:ext cx="1500550" cy="3431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测试步骤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脚本</a:t>
            </a:r>
            <a:endParaRPr lang="en-US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252571" y="4461617"/>
            <a:ext cx="1019730" cy="283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测试结果</a:t>
            </a:r>
            <a:endParaRPr lang="en-US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7380957" y="5171606"/>
            <a:ext cx="1016918" cy="283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测试报告</a:t>
            </a:r>
            <a:endParaRPr lang="en-US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33251" y="2621845"/>
            <a:ext cx="1644605" cy="283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测试计划、策略</a:t>
            </a:r>
            <a:endParaRPr lang="en-US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5" name="肘形连接符 44"/>
          <p:cNvCxnSpPr>
            <a:stCxn id="37" idx="3"/>
            <a:endCxn id="38" idx="0"/>
          </p:cNvCxnSpPr>
          <p:nvPr/>
        </p:nvCxnSpPr>
        <p:spPr bwMode="auto">
          <a:xfrm>
            <a:off x="1701131" y="1558913"/>
            <a:ext cx="532120" cy="48034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肘形连接符 46"/>
          <p:cNvCxnSpPr>
            <a:stCxn id="38" idx="3"/>
            <a:endCxn id="43" idx="0"/>
          </p:cNvCxnSpPr>
          <p:nvPr/>
        </p:nvCxnSpPr>
        <p:spPr bwMode="auto">
          <a:xfrm>
            <a:off x="2741710" y="2181154"/>
            <a:ext cx="313844" cy="44069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肘形连接符 50"/>
          <p:cNvCxnSpPr>
            <a:stCxn id="43" idx="3"/>
            <a:endCxn id="39" idx="0"/>
          </p:cNvCxnSpPr>
          <p:nvPr/>
        </p:nvCxnSpPr>
        <p:spPr bwMode="auto">
          <a:xfrm>
            <a:off x="3877856" y="2763741"/>
            <a:ext cx="421207" cy="44337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肘形连接符 53"/>
          <p:cNvCxnSpPr>
            <a:stCxn id="39" idx="3"/>
            <a:endCxn id="40" idx="0"/>
          </p:cNvCxnSpPr>
          <p:nvPr/>
        </p:nvCxnSpPr>
        <p:spPr bwMode="auto">
          <a:xfrm>
            <a:off x="5106246" y="3356546"/>
            <a:ext cx="396049" cy="44755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肘形连接符 55"/>
          <p:cNvCxnSpPr>
            <a:stCxn id="40" idx="3"/>
            <a:endCxn id="41" idx="0"/>
          </p:cNvCxnSpPr>
          <p:nvPr/>
        </p:nvCxnSpPr>
        <p:spPr bwMode="auto">
          <a:xfrm>
            <a:off x="6252570" y="3975697"/>
            <a:ext cx="509866" cy="48592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肘形连接符 58"/>
          <p:cNvCxnSpPr>
            <a:stCxn id="41" idx="3"/>
            <a:endCxn id="42" idx="0"/>
          </p:cNvCxnSpPr>
          <p:nvPr/>
        </p:nvCxnSpPr>
        <p:spPr bwMode="auto">
          <a:xfrm>
            <a:off x="7272301" y="4603513"/>
            <a:ext cx="617115" cy="56809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659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1#UC&amp;C母版初稿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lIns="99980" tIns="49986" rIns="99980" bIns="49986">
        <a:spAutoFit/>
      </a:bodyPr>
      <a:lstStyle>
        <a:defPPr algn="ctr" defTabSz="1001649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nd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BE643EFD2480FE4DB2A2D6DBD02BC6CB" ma:contentTypeVersion="0" ma:contentTypeDescription="新建文档。" ma:contentTypeScope="" ma:versionID="65f913a7847bbdf366f593d0b30661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E3093B-232B-4C15-AB25-7F1FBE134870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DB09B6-8414-4C07-A000-D4C13EFB08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67186</TotalTime>
  <Words>2159</Words>
  <Application>Microsoft Office PowerPoint</Application>
  <PresentationFormat>全屏显示(4:3)</PresentationFormat>
  <Paragraphs>264</Paragraphs>
  <Slides>37</Slides>
  <Notes>37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MS PGothic</vt:lpstr>
      <vt:lpstr>黑体</vt:lpstr>
      <vt:lpstr>华文细黑</vt:lpstr>
      <vt:lpstr>宋体</vt:lpstr>
      <vt:lpstr>微软雅黑</vt:lpstr>
      <vt:lpstr>Arial</vt:lpstr>
      <vt:lpstr>FrutigerNext LT Light</vt:lpstr>
      <vt:lpstr>FrutigerNext LT Medium</vt:lpstr>
      <vt:lpstr>FrutigerNext LT Regular</vt:lpstr>
      <vt:lpstr>Wingdings</vt:lpstr>
      <vt:lpstr>1_1#UC&amp;C母版初稿</vt:lpstr>
      <vt:lpstr>1_End</vt:lpstr>
      <vt:lpstr>PowerPoint 演示文稿</vt:lpstr>
      <vt:lpstr>测试管理</vt:lpstr>
      <vt:lpstr>PowerPoint 演示文稿</vt:lpstr>
      <vt:lpstr>PowerPoint 演示文稿</vt:lpstr>
      <vt:lpstr>PowerPoint 演示文稿</vt:lpstr>
      <vt:lpstr>软件测试的概念</vt:lpstr>
      <vt:lpstr>软件测试的目的：不同组织会有不同的测试目的</vt:lpstr>
      <vt:lpstr>软件测试的对象</vt:lpstr>
      <vt:lpstr>软件测试过程</vt:lpstr>
      <vt:lpstr>软件测试V模型</vt:lpstr>
      <vt:lpstr>软件测试的原则</vt:lpstr>
      <vt:lpstr>PowerPoint 演示文稿</vt:lpstr>
      <vt:lpstr>软件测试方法和类型</vt:lpstr>
      <vt:lpstr>黑盒测试和白盒测试</vt:lpstr>
      <vt:lpstr>动态测试和静态测试</vt:lpstr>
      <vt:lpstr>PowerPoint 演示文稿</vt:lpstr>
      <vt:lpstr>单元测试</vt:lpstr>
      <vt:lpstr>自动化功能测试</vt:lpstr>
      <vt:lpstr>性能测试</vt:lpstr>
      <vt:lpstr>探索测试</vt:lpstr>
      <vt:lpstr>兼容性测试</vt:lpstr>
      <vt:lpstr>测试工具（开源）</vt:lpstr>
      <vt:lpstr>测试实例：Swagger Petstore API功能测试(1/4)</vt:lpstr>
      <vt:lpstr>测试实例：Swagger Petstore API功能测试(2/4)</vt:lpstr>
      <vt:lpstr>测试实例：Swagger Petstore API功能测试(3/4)</vt:lpstr>
      <vt:lpstr>测试实例：Swagger Petstore API功能测试(4/4)</vt:lpstr>
      <vt:lpstr>PowerPoint 演示文稿</vt:lpstr>
      <vt:lpstr>测试对象新发展</vt:lpstr>
      <vt:lpstr>测试组织和流程新变化</vt:lpstr>
      <vt:lpstr>PowerPoint 演示文稿</vt:lpstr>
      <vt:lpstr>用例管理</vt:lpstr>
      <vt:lpstr>需求驱动的测试设计</vt:lpstr>
      <vt:lpstr>测试执行</vt:lpstr>
      <vt:lpstr>测试验收报告</vt:lpstr>
      <vt:lpstr>仪表盘监控测试设计完成率</vt:lpstr>
      <vt:lpstr>仪表盘监控测试用例通过率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huangyusizjhw</cp:lastModifiedBy>
  <cp:revision>2466</cp:revision>
  <dcterms:created xsi:type="dcterms:W3CDTF">2003-08-21T06:48:56Z</dcterms:created>
  <dcterms:modified xsi:type="dcterms:W3CDTF">2017-08-15T06:45:57Z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(4)tjIYN+mLBWPMij+I9vO68/cOXx7y3VugbOX500NUtk7riPBQrCpQ8tSUjaM4JTHQZdX5lk5Q
AHfmsHPKRghjtFITJnXa6HiOnj6sn4OPHpzY8CEYVbwy5paQQXK3AqO3SCm51xZ5iDPS1TWQ
Kjb6KsGiy0lW/r5AOPNItQGlu+stHpKCw7WpBg8z38N2KH1z8bTYrhWgrWHai5uVyUf2n3Sq
cfSHlHvrkVpNn2jytm</vt:lpwstr>
  </property>
  <property fmtid="{D5CDD505-2E9C-101B-9397-08002B2CF9AE}" pid="14" name="_new_ms_pID_725431">
    <vt:lpwstr>NkRzT3QJm96LcKF1LWm+zPxZ9Dn7LyLZTWuxAefwlnuXkCTIY0y/ih
tSaJtwErMSSQpgK6VpXoKtWD07GNmgTbm21rmCfzQWOvDFloa1kTEVEkl8r9ZaL3cuMcQ7nw
50pFAYvmYg7sXr9jj1YZHVaBbhbkuSx6tnOvofdRPcBwm8eZXM7RWw4qOBFYCiKA5dlxQVfy
0J/91MfyFri4uiaEb35kLBn4DuWUWxAo4+O0</vt:lpwstr>
  </property>
  <property fmtid="{D5CDD505-2E9C-101B-9397-08002B2CF9AE}" pid="15" name="_new_ms_pID_725432">
    <vt:lpwstr>BmUZDacU0XqhQh5rTt7CRFcrWf0iVszjJxDi
7nn6psYpmyYXNjmo1yEhl6BSjNxseukK+vVvqYCEa1f23W0tvnLKTNjBsh+p17M3HyhNnxvb
HAvtvoghwysUgERiOWZ2qF5uyaEvVcKMdhGysYR2ylRl/WtRXy/Qtr/+dJWHHE5XAWpZz4gc
mOLmnLDyUqL9tbDdSW/lt30MveFPI93UaJ35pxjok61kv89qMH9uav</vt:lpwstr>
  </property>
  <property fmtid="{D5CDD505-2E9C-101B-9397-08002B2CF9AE}" pid="16" name="_new_ms_pID_725433">
    <vt:lpwstr>qkfxSqMqOV7mg6ue00
7g7VdmEgji8CGN8mr4/r/CYUCgc9MnvhN5FRCTcpYaEkCPxi</vt:lpwstr>
  </property>
  <property fmtid="{D5CDD505-2E9C-101B-9397-08002B2CF9AE}" pid="17" name="ContentTypeId">
    <vt:lpwstr>0x010100BE643EFD2480FE4DB2A2D6DBD02BC6CB</vt:lpwstr>
  </property>
  <property fmtid="{D5CDD505-2E9C-101B-9397-08002B2CF9AE}" pid="18" name="_2015_ms_pID_725343">
    <vt:lpwstr>(3)dNnl54r6kFCOa0FjHfsgbDQGzjVYgTCEmv8I3bLNcGEPQMdRMCi3xrlBPeM7EqZNFPX8yy97
50Rle2Z6gdljysk8A5bx3AD41KFxe0zTneEHPXb+jeNVyzaFuARFzDjqhrq0hFqv7QanQtf+
41BAX/eG4SmnKB1ioiwRtL44SkJLXFnVHw1ODeeqRmccMjmztQ/vvJJ34ZtfA4id5zMl/snm
5PRL/LWiLfmcQKSaZf</vt:lpwstr>
  </property>
  <property fmtid="{D5CDD505-2E9C-101B-9397-08002B2CF9AE}" pid="19" name="_2015_ms_pID_7253431">
    <vt:lpwstr>inziUxwmPNWe7O3A2OWr0cSD8+0UjgXubbl2XM94Z/9EWC82WIUtaD
RIPKfdWAoMX5h9nWDIj1HItUEB/Bl9s3TMLlILq+RvZnRryz5K2YD66gbZtlEu2P7nT1j3yf
XIz8S7qtpomn0UGs8J13jwCj+e77nObHgp/tP3TZ9sbIpkZBRQvTBr5PxaYzxQQ/+orqpCyK
dQYEqKbVOiaQHrWa7uOny5Sg8+lqd/WNtmZZ</vt:lpwstr>
  </property>
  <property fmtid="{D5CDD505-2E9C-101B-9397-08002B2CF9AE}" pid="20" name="_2015_ms_pID_7253432">
    <vt:lpwstr>NKhQbuMmZhN3UYSA9SXh5VdehrtZsoA0VkE9
RVF/tMIGapdCq7o8oTzBSmiEScH/YA==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1502768947</vt:lpwstr>
  </property>
</Properties>
</file>