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39"/>
  </p:notesMasterIdLst>
  <p:handoutMasterIdLst>
    <p:handoutMasterId r:id="rId40"/>
  </p:handoutMasterIdLst>
  <p:sldIdLst>
    <p:sldId id="1264" r:id="rId6"/>
    <p:sldId id="1319" r:id="rId7"/>
    <p:sldId id="1320" r:id="rId8"/>
    <p:sldId id="1377" r:id="rId9"/>
    <p:sldId id="1322" r:id="rId10"/>
    <p:sldId id="1378" r:id="rId11"/>
    <p:sldId id="1445" r:id="rId12"/>
    <p:sldId id="1424" r:id="rId13"/>
    <p:sldId id="1437" r:id="rId14"/>
    <p:sldId id="1443" r:id="rId15"/>
    <p:sldId id="1425" r:id="rId16"/>
    <p:sldId id="1426" r:id="rId17"/>
    <p:sldId id="1427" r:id="rId18"/>
    <p:sldId id="1417" r:id="rId19"/>
    <p:sldId id="1439" r:id="rId20"/>
    <p:sldId id="1438" r:id="rId21"/>
    <p:sldId id="1419" r:id="rId22"/>
    <p:sldId id="1441" r:id="rId23"/>
    <p:sldId id="1428" r:id="rId24"/>
    <p:sldId id="1420" r:id="rId25"/>
    <p:sldId id="1430" r:id="rId26"/>
    <p:sldId id="1444" r:id="rId27"/>
    <p:sldId id="1431" r:id="rId28"/>
    <p:sldId id="1433" r:id="rId29"/>
    <p:sldId id="1432" r:id="rId30"/>
    <p:sldId id="1434" r:id="rId31"/>
    <p:sldId id="1442" r:id="rId32"/>
    <p:sldId id="1435" r:id="rId33"/>
    <p:sldId id="1422" r:id="rId34"/>
    <p:sldId id="1330" r:id="rId35"/>
    <p:sldId id="1167" r:id="rId36"/>
    <p:sldId id="1256" r:id="rId37"/>
    <p:sldId id="1204" r:id="rId38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417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476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44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7D9"/>
    <a:srgbClr val="5EAFD8"/>
    <a:srgbClr val="E2DEEA"/>
    <a:srgbClr val="375ECD"/>
    <a:srgbClr val="5FA1D7"/>
    <a:srgbClr val="66D0A5"/>
    <a:srgbClr val="E7CCC7"/>
    <a:srgbClr val="529FCE"/>
    <a:srgbClr val="368ABE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85612" autoAdjust="0"/>
  </p:normalViewPr>
  <p:slideViewPr>
    <p:cSldViewPr showGuides="1">
      <p:cViewPr varScale="1">
        <p:scale>
          <a:sx n="60" d="100"/>
          <a:sy n="60" d="100"/>
        </p:scale>
        <p:origin x="1494" y="66"/>
      </p:cViewPr>
      <p:guideLst>
        <p:guide orient="horz" pos="2341"/>
        <p:guide orient="horz" pos="867"/>
        <p:guide orient="horz" pos="5"/>
        <p:guide orient="horz" pos="4178"/>
        <p:guide orient="horz" pos="3929"/>
        <p:guide pos="476"/>
        <p:guide pos="2880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48" d="100"/>
          <a:sy n="48" d="100"/>
        </p:scale>
        <p:origin x="2898" y="60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44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>
          <a:xfrm>
            <a:off x="2011363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atin typeface="FrutigerNext LT Regular" pitchFamily="34" charset="0"/>
                <a:ea typeface="华文细黑" pitchFamily="2" charset="-122"/>
              </a:defRPr>
            </a:lvl1pPr>
          </a:lstStyle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2015.7.4</a:t>
            </a:r>
          </a:p>
          <a:p>
            <a:pPr marL="541338" marR="0" lvl="1" indent="-180975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/>
              <a:t>调整版权和页码对齐，位于参考线</a:t>
            </a:r>
            <a:r>
              <a:rPr lang="en-US" altLang="zh-CN" dirty="0" smtClean="0"/>
              <a:t>8.5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8.9</a:t>
            </a:r>
            <a:r>
              <a:rPr lang="zh-CN" altLang="en-US" dirty="0" smtClean="0"/>
              <a:t>之间。</a:t>
            </a:r>
          </a:p>
          <a:p>
            <a:pPr lvl="1"/>
            <a:r>
              <a:rPr lang="zh-CN" altLang="en-US" dirty="0" smtClean="0"/>
              <a:t>调整编辑框行距为单倍行距。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2015.7.9</a:t>
            </a:r>
          </a:p>
          <a:p>
            <a:pPr lvl="1"/>
            <a:r>
              <a:rPr lang="zh-CN" altLang="en-US" dirty="0" smtClean="0"/>
              <a:t>删除此页课程版本后的“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新增“产品版本”和“课程版本”的示例。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2015.8.3</a:t>
            </a:r>
          </a:p>
          <a:p>
            <a:pPr lvl="1"/>
            <a:r>
              <a:rPr lang="zh-CN" altLang="en-US" dirty="0" smtClean="0"/>
              <a:t>调整母板主体和备注，段落格式为“允许标点溢出边界”。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2015.8.4</a:t>
            </a:r>
          </a:p>
          <a:p>
            <a:pPr lvl="1"/>
            <a:r>
              <a:rPr lang="zh-CN" altLang="en-US" dirty="0" smtClean="0"/>
              <a:t>删除缩略语页；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重命名版式“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空白”为“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仅标题”。</a:t>
            </a:r>
            <a:endParaRPr lang="en-US" altLang="zh-CN" dirty="0" smtClean="0"/>
          </a:p>
          <a:p>
            <a:r>
              <a:rPr lang="en-US" altLang="zh-CN" dirty="0" smtClean="0"/>
              <a:t>2015.9.2</a:t>
            </a:r>
          </a:p>
          <a:p>
            <a:pPr lvl="1"/>
            <a:r>
              <a:rPr lang="zh-CN" altLang="en-US" dirty="0" smtClean="0"/>
              <a:t>新增备注模板，备注页正上方添加页眉，显示本章标题。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2015.9.14</a:t>
            </a:r>
          </a:p>
          <a:p>
            <a:pPr lvl="1"/>
            <a:r>
              <a:rPr lang="zh-CN" altLang="en-US" dirty="0" smtClean="0"/>
              <a:t>删除“谢谢”那页的白色“谢谢”。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1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阶段： 开发 到 测试、</a:t>
            </a:r>
            <a:r>
              <a:rPr lang="en-US" altLang="zh-CN" dirty="0" smtClean="0"/>
              <a:t>staging</a:t>
            </a:r>
            <a:r>
              <a:rPr lang="zh-CN" altLang="en-US" dirty="0" smtClean="0"/>
              <a:t>、生产</a:t>
            </a:r>
            <a:endParaRPr lang="en-US" altLang="zh-CN" dirty="0" smtClean="0"/>
          </a:p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环境： 开发 到 测试、类生产、生产环境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9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8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69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32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51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625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75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875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7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7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22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42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32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16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60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2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52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4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40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ABD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444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01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55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457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2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0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6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9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8654" y="156411"/>
            <a:ext cx="8229838" cy="1143000"/>
          </a:xfrm>
          <a:prstGeom prst="rect">
            <a:avLst/>
          </a:prstGeom>
        </p:spPr>
        <p:txBody>
          <a:bodyPr/>
          <a:lstStyle>
            <a:lvl1pPr marL="0" marR="0" indent="0" algn="l" defTabSz="6426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68" b="1" baseline="0">
                <a:solidFill>
                  <a:srgbClr val="FFCC66"/>
                </a:solidFill>
                <a:latin typeface="微软雅黑" panose="020B0503020204020204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1340" y="6402389"/>
            <a:ext cx="1057000" cy="1101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5275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1340" y="6402389"/>
            <a:ext cx="1057000" cy="1101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76998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25575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  <p:sldLayoutId id="2147483865" r:id="rId16"/>
    <p:sldLayoutId id="2147483866" r:id="rId17"/>
    <p:sldLayoutId id="2147483867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wclouds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ansible.com/" TargetMode="External"/><Relationship Id="rId4" Type="http://schemas.openxmlformats.org/officeDocument/2006/relationships/hyperlink" Target="http://www.hwclouds.com/product/deployman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SE1000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韩红亮</a:t>
            </a:r>
            <a:r>
              <a:rPr lang="en-US" altLang="zh-CN" dirty="0" smtClean="0"/>
              <a:t>/377211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2017.04.19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文本占位符 5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" name="文本占位符 5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文本占位符 6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" name="文本占位符 6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" name="文本占位符 6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文本占位符 6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0" name="文本占位符 6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2" name="文本占位符 7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520" y="1175331"/>
            <a:ext cx="7695912" cy="4780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持续交付框架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j-ea"/>
              </a:rPr>
              <a:t>蓝绿部署</a:t>
            </a:r>
            <a:endParaRPr lang="zh-CN" altLang="en-US" dirty="0">
              <a:latin typeface="+mj-ea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indent="-270000"/>
            <a:r>
              <a:rPr lang="zh-CN" altLang="en-US" sz="1600" smtClean="0">
                <a:latin typeface="华文细黑" pitchFamily="2" charset="-122"/>
                <a:ea typeface="华文细黑" pitchFamily="2" charset="-122"/>
              </a:rPr>
              <a:t>一种以可预测的方式发布应用的技术，目的是减少发布过程中服务停止的时间</a:t>
            </a:r>
            <a:endParaRPr lang="en-US" altLang="zh-CN" sz="1600" smtClean="0">
              <a:latin typeface="华文细黑" pitchFamily="2" charset="-122"/>
              <a:ea typeface="华文细黑" pitchFamily="2" charset="-122"/>
            </a:endParaRPr>
          </a:p>
          <a:p>
            <a:pPr indent="-270000"/>
            <a:r>
              <a:rPr lang="zh-CN" altLang="en-US" sz="1600" smtClean="0">
                <a:latin typeface="华文细黑" pitchFamily="2" charset="-122"/>
                <a:ea typeface="华文细黑" pitchFamily="2" charset="-122"/>
              </a:rPr>
              <a:t>需要准备两个相同的环境（基础架构</a:t>
            </a:r>
            <a:r>
              <a:rPr lang="en-US" altLang="zh-CN" sz="160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630000" lvl="2" indent="-342900">
              <a:buFont typeface="Wingdings" pitchFamily="2" charset="2"/>
              <a:buChar char="p"/>
            </a:pPr>
            <a:r>
              <a:rPr lang="zh-CN" altLang="en-US" sz="1400" smtClean="0">
                <a:latin typeface="华文细黑" pitchFamily="2" charset="-122"/>
                <a:ea typeface="华文细黑" pitchFamily="2" charset="-122"/>
              </a:rPr>
              <a:t>平时在蓝、绿环境通过负载均衡运行业务</a:t>
            </a:r>
            <a:endParaRPr lang="en-US" altLang="zh-CN" sz="140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342900">
              <a:buFont typeface="Wingdings" pitchFamily="2" charset="2"/>
              <a:buChar char="p"/>
            </a:pPr>
            <a:r>
              <a:rPr lang="zh-CN" altLang="en-US" sz="1400" smtClean="0">
                <a:latin typeface="华文细黑" pitchFamily="2" charset="-122"/>
                <a:ea typeface="华文细黑" pitchFamily="2" charset="-122"/>
              </a:rPr>
              <a:t>升级前把负载切到绿环境</a:t>
            </a:r>
            <a:endParaRPr lang="en-US" altLang="zh-CN" sz="140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342900">
              <a:buFont typeface="Wingdings" pitchFamily="2" charset="2"/>
              <a:buChar char="p"/>
            </a:pPr>
            <a:r>
              <a:rPr lang="zh-CN" altLang="en-US" sz="1400" smtClean="0">
                <a:latin typeface="华文细黑" pitchFamily="2" charset="-122"/>
                <a:ea typeface="华文细黑" pitchFamily="2" charset="-122"/>
              </a:rPr>
              <a:t>升级时在蓝环境中部署新版本，并进行测试。测试完成，把负载切回蓝环境，然后升级绿环境</a:t>
            </a:r>
            <a:endParaRPr lang="en-US" altLang="zh-CN" sz="140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342900">
              <a:buFont typeface="Wingdings" pitchFamily="2" charset="2"/>
              <a:buChar char="p"/>
            </a:pPr>
            <a:r>
              <a:rPr lang="zh-CN" altLang="en-US" sz="1400" smtClean="0">
                <a:latin typeface="华文细黑" pitchFamily="2" charset="-122"/>
                <a:ea typeface="华文细黑" pitchFamily="2" charset="-122"/>
              </a:rPr>
              <a:t>绿化升级测试完成后，系统恢复蓝绿环境共同承担负载</a:t>
            </a:r>
            <a:endParaRPr lang="en-US" altLang="zh-CN" sz="1400" smtClean="0">
              <a:latin typeface="华文细黑" pitchFamily="2" charset="-122"/>
              <a:ea typeface="华文细黑" pitchFamily="2" charset="-122"/>
            </a:endParaRPr>
          </a:p>
          <a:p>
            <a:pPr marL="0" lvl="2" indent="-27000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600" smtClean="0">
                <a:latin typeface="华文细黑" pitchFamily="2" charset="-122"/>
                <a:ea typeface="华文细黑" pitchFamily="2" charset="-122"/>
              </a:rPr>
              <a:t>问题</a:t>
            </a:r>
            <a:endParaRPr lang="en-US" altLang="zh-CN" sz="160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270000">
              <a:buFont typeface="Wingdings" pitchFamily="2" charset="2"/>
              <a:buChar char="p"/>
            </a:pPr>
            <a:r>
              <a:rPr lang="zh-CN" altLang="en-US" sz="1400" smtClean="0">
                <a:latin typeface="华文细黑" pitchFamily="2" charset="-122"/>
                <a:ea typeface="华文细黑" pitchFamily="2" charset="-122"/>
              </a:rPr>
              <a:t>考虑数据库与应用部署同步迁移</a:t>
            </a:r>
            <a:r>
              <a:rPr lang="en-US" altLang="zh-CN" sz="140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smtClean="0">
                <a:latin typeface="华文细黑" pitchFamily="2" charset="-122"/>
                <a:ea typeface="华文细黑" pitchFamily="2" charset="-122"/>
              </a:rPr>
              <a:t>回滚的问题</a:t>
            </a:r>
            <a:endParaRPr lang="en-US" altLang="zh-CN" sz="140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270000">
              <a:buFont typeface="Wingdings" pitchFamily="2" charset="2"/>
              <a:buChar char="p"/>
            </a:pPr>
            <a:r>
              <a:rPr lang="zh-CN" altLang="en-US" sz="1400" smtClean="0">
                <a:latin typeface="华文细黑" pitchFamily="2" charset="-122"/>
                <a:ea typeface="华文细黑" pitchFamily="2" charset="-122"/>
              </a:rPr>
              <a:t>需要妥当处理未完成的业务和新的业务</a:t>
            </a:r>
            <a:endParaRPr lang="en-US" altLang="zh-CN" sz="1400" smtClean="0">
              <a:latin typeface="华文细黑" pitchFamily="2" charset="-122"/>
              <a:ea typeface="华文细黑" pitchFamily="2" charset="-122"/>
            </a:endParaRPr>
          </a:p>
          <a:p>
            <a:pPr lvl="1">
              <a:buClr>
                <a:schemeClr val="bg1">
                  <a:lumMod val="50000"/>
                </a:schemeClr>
              </a:buClr>
              <a:buSzPct val="60000"/>
              <a:buNone/>
            </a:pP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20" y="4005064"/>
            <a:ext cx="31908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灰度发布是在原有版本可用的情况下，同时部署一个新版本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金丝雀，测试新版本的性能和表现，以保障整体系统稳定的情况下，尽早发现、调整问题。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步骤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270000">
              <a:spcBef>
                <a:spcPts val="800"/>
              </a:spcBef>
              <a:buFont typeface="Wingdings" pitchFamily="2" charset="2"/>
              <a:buChar char="p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准备好工件，包括：构建工件，测试脚本，配置文件和部署清单文件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270000">
              <a:spcBef>
                <a:spcPts val="800"/>
              </a:spcBef>
              <a:buFont typeface="Wingdings" pitchFamily="2" charset="2"/>
              <a:buChar char="p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从负载均衡列表中移除掉“金丝雀”服务器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270000">
              <a:spcBef>
                <a:spcPts val="800"/>
              </a:spcBef>
              <a:buFont typeface="Wingdings" pitchFamily="2" charset="2"/>
              <a:buChar char="p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升级“金丝雀”应用（排掉原有流量并进行部署）</a:t>
            </a:r>
          </a:p>
          <a:p>
            <a:pPr marL="630000" lvl="2" indent="-270000">
              <a:spcBef>
                <a:spcPts val="800"/>
              </a:spcBef>
              <a:buFont typeface="Wingdings" pitchFamily="2" charset="2"/>
              <a:buChar char="p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对应用进行自动化测试。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270000">
              <a:spcBef>
                <a:spcPts val="800"/>
              </a:spcBef>
              <a:buFont typeface="Wingdings" pitchFamily="2" charset="2"/>
              <a:buChar char="p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将“金丝雀”服务器重新添加到负载均衡列表中（连通性和健康检查）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630000" lvl="2" indent="-270000">
              <a:spcBef>
                <a:spcPts val="800"/>
              </a:spcBef>
              <a:buFont typeface="Wingdings" pitchFamily="2" charset="2"/>
              <a:buChar char="p"/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如果“金丝雀”在线使用测试成功，升级剩余的其他服务器（否则就回滚）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灰度发布</a:t>
            </a:r>
            <a:r>
              <a:rPr lang="en-US" altLang="zh-CN" dirty="0" smtClean="0">
                <a:latin typeface="+mj-ea"/>
              </a:rPr>
              <a:t>/</a:t>
            </a:r>
            <a:r>
              <a:rPr lang="zh-CN" altLang="en-US" dirty="0" smtClean="0">
                <a:latin typeface="+mj-ea"/>
              </a:rPr>
              <a:t>金丝雀发布</a:t>
            </a:r>
            <a:endParaRPr lang="zh-CN" altLang="en-US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303837"/>
            <a:ext cx="2818380" cy="8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自动化部署介绍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开源部署工具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DevCloud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部署服务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通过流水线拉通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DevOps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动手案例</a:t>
            </a:r>
          </a:p>
        </p:txBody>
      </p:sp>
    </p:spTree>
    <p:extLst>
      <p:ext uri="{BB962C8B-B14F-4D97-AF65-F5344CB8AC3E}">
        <p14:creationId xmlns:p14="http://schemas.microsoft.com/office/powerpoint/2010/main" val="2261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35596" y="4260111"/>
            <a:ext cx="3960440" cy="14434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70000" indent="-270000" defTabSz="1828891" eaLnBrk="1" latinLnBrk="0" hangingPunct="1">
              <a:lnSpc>
                <a:spcPct val="130000"/>
              </a:lnSpc>
              <a:spcAft>
                <a:spcPts val="600"/>
              </a:spcAft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914446" defTabSz="1828891" eaLnBrk="1" latinLnBrk="0" hangingPunct="1">
              <a:defRPr sz="3600">
                <a:latin typeface="+mn-lt"/>
                <a:ea typeface="+mn-ea"/>
              </a:defRPr>
            </a:lvl2pPr>
            <a:lvl3pPr marL="1828891" defTabSz="1828891" eaLnBrk="1" latinLnBrk="0" hangingPunct="1">
              <a:defRPr sz="3600">
                <a:latin typeface="+mn-lt"/>
                <a:ea typeface="+mn-ea"/>
              </a:defRPr>
            </a:lvl3pPr>
            <a:lvl4pPr marL="2743337" defTabSz="1828891" eaLnBrk="1" latinLnBrk="0" hangingPunct="1">
              <a:defRPr sz="3600">
                <a:latin typeface="+mn-lt"/>
                <a:ea typeface="+mn-ea"/>
              </a:defRPr>
            </a:lvl4pPr>
            <a:lvl5pPr marL="3657783" defTabSz="1828891" eaLnBrk="1" latinLnBrk="0" hangingPunct="1">
              <a:defRPr sz="3600">
                <a:latin typeface="+mn-lt"/>
                <a:ea typeface="+mn-ea"/>
              </a:defRPr>
            </a:lvl5pPr>
            <a:lvl6pPr marL="4572229" defTabSz="1828891">
              <a:defRPr sz="3600">
                <a:latin typeface="+mn-lt"/>
                <a:ea typeface="+mn-ea"/>
              </a:defRPr>
            </a:lvl6pPr>
            <a:lvl7pPr marL="5486674" defTabSz="1828891">
              <a:defRPr sz="3600">
                <a:latin typeface="+mn-lt"/>
                <a:ea typeface="+mn-ea"/>
              </a:defRPr>
            </a:lvl7pPr>
            <a:lvl8pPr marL="6401120" defTabSz="1828891">
              <a:defRPr sz="3600">
                <a:latin typeface="+mn-lt"/>
                <a:ea typeface="+mn-ea"/>
              </a:defRPr>
            </a:lvl8pPr>
            <a:lvl9pPr marL="7315566" defTabSz="1828891">
              <a:defRPr sz="3600">
                <a:latin typeface="+mn-lt"/>
                <a:ea typeface="+mn-ea"/>
              </a:defRPr>
            </a:lvl9pPr>
          </a:lstStyle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是否需要每台机器部署</a:t>
            </a: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</a:rPr>
              <a:t>agent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（客户端）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大规模并发的能力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二次开发扩展的能力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开源社区的对接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8918" name="AutoShape 6" descr="http://docs.saltstack.cn/_static/images/saltstack_logo.svg"/>
          <p:cNvSpPr>
            <a:spLocks noChangeAspect="1" noChangeArrowheads="1"/>
          </p:cNvSpPr>
          <p:nvPr/>
        </p:nvSpPr>
        <p:spPr bwMode="auto">
          <a:xfrm>
            <a:off x="368050" y="781758"/>
            <a:ext cx="160693" cy="160693"/>
          </a:xfrm>
          <a:prstGeom prst="rect">
            <a:avLst/>
          </a:prstGeom>
          <a:noFill/>
        </p:spPr>
        <p:txBody>
          <a:bodyPr vert="horz" wrap="square" lIns="48208" tIns="24104" rIns="48208" bIns="24104" numCol="1" anchor="t" anchorCtr="0" compatLnSpc="1">
            <a:prstTxWarp prst="textNoShape">
              <a:avLst/>
            </a:prstTxWarp>
          </a:bodyPr>
          <a:lstStyle/>
          <a:p>
            <a:endParaRPr lang="zh-CN" altLang="en-US" sz="633">
              <a:solidFill>
                <a:schemeClr val="tx2"/>
              </a:solidFill>
            </a:endParaRPr>
          </a:p>
        </p:txBody>
      </p:sp>
      <p:sp>
        <p:nvSpPr>
          <p:cNvPr id="38920" name="AutoShape 8" descr="http://docs.saltstack.cn/_static/images/saltstack_logo.svg"/>
          <p:cNvSpPr>
            <a:spLocks noChangeAspect="1" noChangeArrowheads="1"/>
          </p:cNvSpPr>
          <p:nvPr/>
        </p:nvSpPr>
        <p:spPr bwMode="auto">
          <a:xfrm>
            <a:off x="368050" y="781758"/>
            <a:ext cx="160693" cy="160693"/>
          </a:xfrm>
          <a:prstGeom prst="rect">
            <a:avLst/>
          </a:prstGeom>
          <a:noFill/>
        </p:spPr>
        <p:txBody>
          <a:bodyPr vert="horz" wrap="square" lIns="48208" tIns="24104" rIns="48208" bIns="24104" numCol="1" anchor="t" anchorCtr="0" compatLnSpc="1">
            <a:prstTxWarp prst="textNoShape">
              <a:avLst/>
            </a:prstTxWarp>
          </a:bodyPr>
          <a:lstStyle/>
          <a:p>
            <a:endParaRPr lang="zh-CN" altLang="en-US" sz="633">
              <a:solidFill>
                <a:schemeClr val="tx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740465" y="2155790"/>
            <a:ext cx="2460487" cy="1355475"/>
            <a:chOff x="1171889" y="1398367"/>
            <a:chExt cx="5524500" cy="2857500"/>
          </a:xfrm>
        </p:grpSpPr>
        <p:pic>
          <p:nvPicPr>
            <p:cNvPr id="1026" name="Picture 2" descr="http://img.mp.itc.cn/upload/20161228/dfaea38925f642bca0e60a5f8eac6f01_th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889" y="1398367"/>
              <a:ext cx="5524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928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01518" y="3962477"/>
              <a:ext cx="694871" cy="293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8" name="直接连接符 87"/>
          <p:cNvCxnSpPr/>
          <p:nvPr/>
        </p:nvCxnSpPr>
        <p:spPr>
          <a:xfrm>
            <a:off x="1275688" y="2648675"/>
            <a:ext cx="4028875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275689" y="3069267"/>
            <a:ext cx="40464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275687" y="3128150"/>
            <a:ext cx="4028875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275688" y="2438379"/>
            <a:ext cx="4028875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064475" y="2211445"/>
            <a:ext cx="0" cy="1139546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162282" y="2211445"/>
            <a:ext cx="0" cy="1139546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4403910" y="2190504"/>
            <a:ext cx="0" cy="1139546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50"/>
          <p:cNvSpPr txBox="1"/>
          <p:nvPr/>
        </p:nvSpPr>
        <p:spPr>
          <a:xfrm>
            <a:off x="1151620" y="209685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chemeClr val="tx2"/>
                </a:solidFill>
                <a:latin typeface="+mn-lt"/>
                <a:ea typeface="+mn-ea"/>
              </a:rPr>
              <a:t>工具</a:t>
            </a:r>
          </a:p>
        </p:txBody>
      </p:sp>
      <p:sp>
        <p:nvSpPr>
          <p:cNvPr id="105" name="TextBox 51"/>
          <p:cNvSpPr txBox="1"/>
          <p:nvPr/>
        </p:nvSpPr>
        <p:spPr>
          <a:xfrm>
            <a:off x="2220716" y="209685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语言</a:t>
            </a:r>
          </a:p>
        </p:txBody>
      </p:sp>
      <p:sp>
        <p:nvSpPr>
          <p:cNvPr id="106" name="TextBox 52"/>
          <p:cNvSpPr txBox="1"/>
          <p:nvPr/>
        </p:nvSpPr>
        <p:spPr>
          <a:xfrm>
            <a:off x="3318523" y="209685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架构</a:t>
            </a:r>
          </a:p>
        </p:txBody>
      </p:sp>
      <p:sp>
        <p:nvSpPr>
          <p:cNvPr id="107" name="TextBox 53"/>
          <p:cNvSpPr txBox="1"/>
          <p:nvPr/>
        </p:nvSpPr>
        <p:spPr>
          <a:xfrm>
            <a:off x="4416331" y="209685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en-US" sz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协议</a:t>
            </a:r>
          </a:p>
        </p:txBody>
      </p:sp>
      <p:sp>
        <p:nvSpPr>
          <p:cNvPr id="109" name="TextBox 55"/>
          <p:cNvSpPr txBox="1"/>
          <p:nvPr/>
        </p:nvSpPr>
        <p:spPr>
          <a:xfrm>
            <a:off x="1293262" y="23975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Puppet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TextBox 56"/>
          <p:cNvSpPr txBox="1"/>
          <p:nvPr/>
        </p:nvSpPr>
        <p:spPr>
          <a:xfrm>
            <a:off x="1293262" y="2610488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Chef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TextBox 57"/>
          <p:cNvSpPr txBox="1"/>
          <p:nvPr/>
        </p:nvSpPr>
        <p:spPr>
          <a:xfrm>
            <a:off x="1293262" y="2823454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1200" dirty="0" err="1">
                <a:latin typeface="+mn-lt"/>
                <a:ea typeface="+mn-ea"/>
                <a:cs typeface="Arial" panose="020B0604020202020204" pitchFamily="34" charset="0"/>
              </a:rPr>
              <a:t>Ansible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TextBox 58"/>
          <p:cNvSpPr txBox="1"/>
          <p:nvPr/>
        </p:nvSpPr>
        <p:spPr>
          <a:xfrm>
            <a:off x="1293262" y="3036420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1200" dirty="0" err="1">
                <a:latin typeface="+mn-lt"/>
                <a:ea typeface="+mn-ea"/>
                <a:cs typeface="Arial" panose="020B0604020202020204" pitchFamily="34" charset="0"/>
              </a:rPr>
              <a:t>Saltstack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1" name="TextBox 67"/>
          <p:cNvSpPr txBox="1"/>
          <p:nvPr/>
        </p:nvSpPr>
        <p:spPr>
          <a:xfrm>
            <a:off x="2220716" y="23975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Ruby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2" name="TextBox 68"/>
          <p:cNvSpPr txBox="1"/>
          <p:nvPr/>
        </p:nvSpPr>
        <p:spPr>
          <a:xfrm>
            <a:off x="2220716" y="2610488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Ruby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3" name="TextBox 69"/>
          <p:cNvSpPr txBox="1"/>
          <p:nvPr/>
        </p:nvSpPr>
        <p:spPr>
          <a:xfrm>
            <a:off x="2220716" y="2823454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Python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4" name="TextBox 70"/>
          <p:cNvSpPr txBox="1"/>
          <p:nvPr/>
        </p:nvSpPr>
        <p:spPr>
          <a:xfrm>
            <a:off x="3318523" y="23975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C/S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5" name="TextBox 71"/>
          <p:cNvSpPr txBox="1"/>
          <p:nvPr/>
        </p:nvSpPr>
        <p:spPr>
          <a:xfrm>
            <a:off x="3318523" y="26114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C/S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TextBox 72"/>
          <p:cNvSpPr txBox="1"/>
          <p:nvPr/>
        </p:nvSpPr>
        <p:spPr>
          <a:xfrm>
            <a:off x="3318523" y="28253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en-US" sz="1200" dirty="0">
                <a:latin typeface="+mn-lt"/>
                <a:ea typeface="+mn-ea"/>
                <a:cs typeface="Arial" panose="020B0604020202020204" pitchFamily="34" charset="0"/>
              </a:rPr>
              <a:t>无</a:t>
            </a: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Client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7" name="TextBox 73"/>
          <p:cNvSpPr txBox="1"/>
          <p:nvPr/>
        </p:nvSpPr>
        <p:spPr>
          <a:xfrm>
            <a:off x="3095836" y="3089904"/>
            <a:ext cx="126725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C/S</a:t>
            </a:r>
            <a:r>
              <a:rPr lang="zh-CN" altLang="en-US" sz="1200" dirty="0">
                <a:latin typeface="+mn-lt"/>
                <a:ea typeface="+mn-ea"/>
                <a:cs typeface="Arial" panose="020B0604020202020204" pitchFamily="34" charset="0"/>
              </a:rPr>
              <a:t>（可无</a:t>
            </a: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Client</a:t>
            </a:r>
            <a:r>
              <a:rPr lang="zh-CN" altLang="en-US" sz="1200" dirty="0">
                <a:latin typeface="+mn-lt"/>
                <a:ea typeface="+mn-ea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36" name="TextBox 82"/>
          <p:cNvSpPr txBox="1"/>
          <p:nvPr/>
        </p:nvSpPr>
        <p:spPr>
          <a:xfrm>
            <a:off x="4416331" y="23975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HTTP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7" name="TextBox 83"/>
          <p:cNvSpPr txBox="1"/>
          <p:nvPr/>
        </p:nvSpPr>
        <p:spPr>
          <a:xfrm>
            <a:off x="4416331" y="26114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HTTP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8" name="TextBox 84"/>
          <p:cNvSpPr txBox="1"/>
          <p:nvPr/>
        </p:nvSpPr>
        <p:spPr>
          <a:xfrm>
            <a:off x="4416331" y="2825322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SSH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9" name="TextBox 85"/>
          <p:cNvSpPr txBox="1"/>
          <p:nvPr/>
        </p:nvSpPr>
        <p:spPr>
          <a:xfrm>
            <a:off x="4416331" y="3122297"/>
            <a:ext cx="1130157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SSH/ZMQ/RAET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61105" y="2155790"/>
            <a:ext cx="4739206" cy="1453230"/>
          </a:xfrm>
          <a:prstGeom prst="rect">
            <a:avLst/>
          </a:prstGeom>
          <a:noFill/>
          <a:ln w="6350" cap="flat" cmpd="sng" algn="ctr">
            <a:gradFill>
              <a:gsLst>
                <a:gs pos="0">
                  <a:srgbClr val="4BF0F0">
                    <a:alpha val="0"/>
                  </a:srgbClr>
                </a:gs>
                <a:gs pos="50000">
                  <a:srgbClr val="5EAFD8"/>
                </a:gs>
                <a:gs pos="100000">
                  <a:srgbClr val="5DA7D9"/>
                </a:gs>
              </a:gsLst>
              <a:lin ang="5400000" scaled="0"/>
            </a:gradFill>
            <a:prstDash val="sysDash"/>
          </a:ln>
          <a:effectLst/>
        </p:spPr>
        <p:txBody>
          <a:bodyPr rtlCol="0" anchor="ctr"/>
          <a:lstStyle/>
          <a:p>
            <a:pPr algn="ctr"/>
            <a:endParaRPr lang="zh-CN" altLang="en-US" sz="800" kern="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61" name="圆角矩形 258"/>
          <p:cNvSpPr/>
          <p:nvPr/>
        </p:nvSpPr>
        <p:spPr>
          <a:xfrm>
            <a:off x="647564" y="1376772"/>
            <a:ext cx="7920880" cy="465499"/>
          </a:xfrm>
          <a:prstGeom prst="roundRect">
            <a:avLst>
              <a:gd name="adj" fmla="val 12"/>
            </a:avLst>
          </a:prstGeom>
          <a:solidFill>
            <a:srgbClr val="1B49A5">
              <a:alpha val="11765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flat" dir="t"/>
          </a:scene3d>
        </p:spPr>
        <p:txBody>
          <a:bodyPr anchor="ctr"/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2" name="TextBox 20"/>
          <p:cNvSpPr txBox="1"/>
          <p:nvPr/>
        </p:nvSpPr>
        <p:spPr>
          <a:xfrm>
            <a:off x="2375209" y="1361201"/>
            <a:ext cx="4105003" cy="411615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主流配置管理工具</a:t>
            </a:r>
          </a:p>
        </p:txBody>
      </p:sp>
      <p:cxnSp>
        <p:nvCxnSpPr>
          <p:cNvPr id="166" name="直接连接符 165"/>
          <p:cNvCxnSpPr/>
          <p:nvPr/>
        </p:nvCxnSpPr>
        <p:spPr>
          <a:xfrm>
            <a:off x="1293262" y="2873878"/>
            <a:ext cx="4028875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69"/>
          <p:cNvSpPr txBox="1"/>
          <p:nvPr/>
        </p:nvSpPr>
        <p:spPr>
          <a:xfrm>
            <a:off x="2234826" y="3045987"/>
            <a:ext cx="785324" cy="291582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en-US" altLang="zh-CN" sz="1200" dirty="0">
                <a:latin typeface="+mn-lt"/>
                <a:ea typeface="+mn-ea"/>
                <a:cs typeface="Arial" panose="020B0604020202020204" pitchFamily="34" charset="0"/>
              </a:rPr>
              <a:t>Python</a:t>
            </a:r>
            <a:endParaRPr lang="zh-CN" altLang="en-US" sz="120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546490" y="2348880"/>
            <a:ext cx="2949946" cy="1258203"/>
          </a:xfrm>
          <a:prstGeom prst="rect">
            <a:avLst/>
          </a:prstGeom>
          <a:noFill/>
          <a:ln w="6350" cap="flat" cmpd="sng" algn="ctr">
            <a:gradFill>
              <a:gsLst>
                <a:gs pos="0">
                  <a:srgbClr val="4BF0F0">
                    <a:alpha val="0"/>
                  </a:srgbClr>
                </a:gs>
                <a:gs pos="50000">
                  <a:srgbClr val="5EAFD8"/>
                </a:gs>
                <a:gs pos="100000">
                  <a:srgbClr val="5DA7D9"/>
                </a:gs>
              </a:gsLst>
              <a:lin ang="5400000" scaled="0"/>
            </a:gradFill>
            <a:prstDash val="sysDash"/>
          </a:ln>
          <a:effectLst/>
        </p:spPr>
        <p:txBody>
          <a:bodyPr rtlCol="0" anchor="ctr"/>
          <a:lstStyle/>
          <a:p>
            <a:pPr algn="ctr"/>
            <a:endParaRPr lang="zh-CN" altLang="en-US" sz="800" kern="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61104" y="3756172"/>
            <a:ext cx="7735332" cy="2085096"/>
          </a:xfrm>
          <a:prstGeom prst="rect">
            <a:avLst/>
          </a:prstGeom>
          <a:noFill/>
          <a:ln w="6350" cap="flat" cmpd="sng" algn="ctr">
            <a:gradFill>
              <a:gsLst>
                <a:gs pos="0">
                  <a:srgbClr val="5DA7D9"/>
                </a:gs>
                <a:gs pos="50000">
                  <a:srgbClr val="5EAFD8"/>
                </a:gs>
                <a:gs pos="100000">
                  <a:srgbClr val="5DA7D9"/>
                </a:gs>
              </a:gsLst>
              <a:lin ang="5400000" scaled="0"/>
            </a:gradFill>
            <a:prstDash val="sysDash"/>
          </a:ln>
          <a:effectLst/>
        </p:spPr>
        <p:txBody>
          <a:bodyPr rtlCol="0" anchor="ctr"/>
          <a:lstStyle/>
          <a:p>
            <a:pPr algn="ctr"/>
            <a:endParaRPr lang="zh-CN" altLang="en-US" sz="553" kern="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89" name="TextBox 5"/>
          <p:cNvSpPr txBox="1"/>
          <p:nvPr/>
        </p:nvSpPr>
        <p:spPr>
          <a:xfrm>
            <a:off x="5184068" y="4257092"/>
            <a:ext cx="3037651" cy="10864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70000" indent="-270000" defTabSz="1828891" eaLnBrk="1" latinLnBrk="0" hangingPunct="1">
              <a:lnSpc>
                <a:spcPct val="130000"/>
              </a:lnSpc>
              <a:spcAft>
                <a:spcPts val="600"/>
              </a:spcAft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914446" defTabSz="1828891" eaLnBrk="1" latinLnBrk="0" hangingPunct="1">
              <a:defRPr sz="3600">
                <a:latin typeface="+mn-lt"/>
                <a:ea typeface="+mn-ea"/>
              </a:defRPr>
            </a:lvl2pPr>
            <a:lvl3pPr marL="1828891" defTabSz="1828891" eaLnBrk="1" latinLnBrk="0" hangingPunct="1">
              <a:defRPr sz="3600">
                <a:latin typeface="+mn-lt"/>
                <a:ea typeface="+mn-ea"/>
              </a:defRPr>
            </a:lvl3pPr>
            <a:lvl4pPr marL="2743337" defTabSz="1828891" eaLnBrk="1" latinLnBrk="0" hangingPunct="1">
              <a:defRPr sz="3600">
                <a:latin typeface="+mn-lt"/>
                <a:ea typeface="+mn-ea"/>
              </a:defRPr>
            </a:lvl4pPr>
            <a:lvl5pPr marL="3657783" defTabSz="1828891" eaLnBrk="1" latinLnBrk="0" hangingPunct="1">
              <a:defRPr sz="3600">
                <a:latin typeface="+mn-lt"/>
                <a:ea typeface="+mn-ea"/>
              </a:defRPr>
            </a:lvl5pPr>
            <a:lvl6pPr marL="4572229" defTabSz="1828891">
              <a:defRPr sz="3600">
                <a:latin typeface="+mn-lt"/>
                <a:ea typeface="+mn-ea"/>
              </a:defRPr>
            </a:lvl6pPr>
            <a:lvl7pPr marL="5486674" defTabSz="1828891">
              <a:defRPr sz="3600">
                <a:latin typeface="+mn-lt"/>
                <a:ea typeface="+mn-ea"/>
              </a:defRPr>
            </a:lvl7pPr>
            <a:lvl8pPr marL="6401120" defTabSz="1828891">
              <a:defRPr sz="3600">
                <a:latin typeface="+mn-lt"/>
                <a:ea typeface="+mn-ea"/>
              </a:defRPr>
            </a:lvl8pPr>
            <a:lvl9pPr marL="7315566" defTabSz="1828891">
              <a:defRPr sz="3600">
                <a:latin typeface="+mn-lt"/>
                <a:ea typeface="+mn-ea"/>
              </a:defRPr>
            </a:lvl9pPr>
          </a:lstStyle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学习的门槛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第三方工具的丰富程度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现有用户使用的规模</a:t>
            </a:r>
          </a:p>
        </p:txBody>
      </p:sp>
      <p:sp>
        <p:nvSpPr>
          <p:cNvPr id="190" name="TextBox 20"/>
          <p:cNvSpPr txBox="1"/>
          <p:nvPr/>
        </p:nvSpPr>
        <p:spPr>
          <a:xfrm>
            <a:off x="3347755" y="3798214"/>
            <a:ext cx="2512235" cy="411615"/>
          </a:xfrm>
          <a:prstGeom prst="rect">
            <a:avLst/>
          </a:prstGeom>
          <a:noFill/>
        </p:spPr>
        <p:txBody>
          <a:bodyPr wrap="square" lIns="51018" tIns="25509" rIns="51018" bIns="25509" rtlCol="0">
            <a:spAutoFit/>
          </a:bodyPr>
          <a:lstStyle/>
          <a:p>
            <a:pPr algn="ctr">
              <a:lnSpc>
                <a:spcPct val="130000"/>
              </a:lnSpc>
              <a:buNone/>
            </a:pPr>
            <a:r>
              <a:rPr lang="zh-CN" altLang="en-US" sz="1800" dirty="0">
                <a:solidFill>
                  <a:schemeClr val="tx2"/>
                </a:solidFill>
                <a:latin typeface="+mn-ea"/>
                <a:ea typeface="+mn-ea"/>
              </a:rPr>
              <a:t>主要选型因素</a:t>
            </a:r>
          </a:p>
        </p:txBody>
      </p:sp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开源部署工具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735604" y="1808820"/>
            <a:ext cx="2540252" cy="237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2200" kern="0" dirty="0">
                <a:solidFill>
                  <a:srgbClr val="990000"/>
                </a:solidFill>
                <a:latin typeface="华文细黑" pitchFamily="2" charset="-122"/>
                <a:ea typeface="华文细黑" pitchFamily="2" charset="-122"/>
                <a:cs typeface="+mj-cs"/>
              </a:rPr>
              <a:t>简单</a:t>
            </a:r>
            <a:endParaRPr lang="en-US" altLang="zh-CN" sz="2200" kern="0" dirty="0">
              <a:solidFill>
                <a:srgbClr val="990000"/>
              </a:solidFill>
              <a:latin typeface="华文细黑" pitchFamily="2" charset="-122"/>
              <a:ea typeface="华文细黑" pitchFamily="2" charset="-122"/>
              <a:cs typeface="+mj-cs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类自然语言的自动化脚本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不</a:t>
            </a: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需要编程技巧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按</a:t>
            </a: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顺序执行任务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快速获得生产力</a:t>
            </a:r>
            <a:endParaRPr lang="en-US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3441340" y="1792998"/>
            <a:ext cx="2534816" cy="199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2200" kern="0" dirty="0">
                <a:solidFill>
                  <a:srgbClr val="990000"/>
                </a:solidFill>
                <a:latin typeface="华文细黑" pitchFamily="2" charset="-122"/>
                <a:ea typeface="华文细黑" pitchFamily="2" charset="-122"/>
                <a:cs typeface="+mj-cs"/>
              </a:rPr>
              <a:t>强大</a:t>
            </a:r>
            <a:endParaRPr lang="en-US" altLang="zh-CN" sz="2200" kern="0" dirty="0">
              <a:solidFill>
                <a:srgbClr val="990000"/>
              </a:solidFill>
              <a:latin typeface="华文细黑" pitchFamily="2" charset="-122"/>
              <a:ea typeface="华文细黑" pitchFamily="2" charset="-122"/>
              <a:cs typeface="+mj-cs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kern="0" dirty="0" smtClean="0">
                <a:latin typeface="华文细黑" pitchFamily="2" charset="-122"/>
                <a:ea typeface="华文细黑" pitchFamily="2" charset="-122"/>
                <a:cs typeface="+mj-cs"/>
              </a:rPr>
              <a:t>应用部署</a:t>
            </a:r>
            <a:endParaRPr lang="en-US" altLang="zh-CN" sz="1800" kern="0" dirty="0" smtClean="0">
              <a:latin typeface="华文细黑" pitchFamily="2" charset="-122"/>
              <a:ea typeface="华文细黑" pitchFamily="2" charset="-122"/>
              <a:cs typeface="+mj-cs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kern="0" dirty="0" smtClean="0">
                <a:latin typeface="华文细黑" pitchFamily="2" charset="-122"/>
                <a:ea typeface="华文细黑" pitchFamily="2" charset="-122"/>
                <a:cs typeface="+mj-cs"/>
              </a:rPr>
              <a:t>配置管理</a:t>
            </a:r>
            <a:endParaRPr lang="en-US" altLang="zh-CN" sz="1800" kern="0" dirty="0" smtClean="0">
              <a:latin typeface="华文细黑" pitchFamily="2" charset="-122"/>
              <a:ea typeface="华文细黑" pitchFamily="2" charset="-122"/>
              <a:cs typeface="+mj-cs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kern="0" dirty="0" smtClean="0">
                <a:latin typeface="华文细黑" pitchFamily="2" charset="-122"/>
                <a:ea typeface="华文细黑" pitchFamily="2" charset="-122"/>
                <a:cs typeface="+mj-cs"/>
              </a:rPr>
              <a:t>工作流编排</a:t>
            </a:r>
            <a:endParaRPr lang="en-US" altLang="zh-CN" sz="1800" kern="0" dirty="0" smtClean="0">
              <a:latin typeface="华文细黑" pitchFamily="2" charset="-122"/>
              <a:ea typeface="华文细黑" pitchFamily="2" charset="-122"/>
              <a:cs typeface="+mj-cs"/>
            </a:endParaRPr>
          </a:p>
          <a:p>
            <a:pPr marL="270000" indent="-285750" defTabSz="1001649" eaLnBrk="0" hangingPunct="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kern="0" dirty="0" smtClean="0">
                <a:latin typeface="华文细黑" pitchFamily="2" charset="-122"/>
                <a:ea typeface="华文细黑" pitchFamily="2" charset="-122"/>
                <a:cs typeface="+mj-cs"/>
              </a:rPr>
              <a:t>应用生命周期编排</a:t>
            </a:r>
            <a:endParaRPr lang="en-US" altLang="en-US" sz="1800" kern="0" dirty="0" smtClean="0">
              <a:latin typeface="华文细黑" pitchFamily="2" charset="-122"/>
              <a:ea typeface="华文细黑" pitchFamily="2" charset="-122"/>
              <a:cs typeface="+mj-cs"/>
            </a:endParaRPr>
          </a:p>
        </p:txBody>
      </p:sp>
      <p:sp>
        <p:nvSpPr>
          <p:cNvPr id="44" name="文本框 43"/>
          <p:cNvSpPr txBox="1"/>
          <p:nvPr/>
        </p:nvSpPr>
        <p:spPr bwMode="auto">
          <a:xfrm>
            <a:off x="6192180" y="1736812"/>
            <a:ext cx="2385080" cy="276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2200" kern="0" dirty="0" smtClean="0">
                <a:solidFill>
                  <a:srgbClr val="990000"/>
                </a:solidFill>
                <a:latin typeface="+mn-lt"/>
                <a:ea typeface="华文细黑" pitchFamily="2" charset="-122"/>
                <a:cs typeface="+mj-cs"/>
              </a:rPr>
              <a:t>无需代理</a:t>
            </a:r>
            <a:endParaRPr lang="en-US" altLang="zh-CN" sz="2200" kern="0" dirty="0">
              <a:solidFill>
                <a:srgbClr val="990000"/>
              </a:solidFill>
              <a:latin typeface="+mn-lt"/>
              <a:ea typeface="华文细黑" pitchFamily="2" charset="-122"/>
              <a:cs typeface="+mj-cs"/>
            </a:endParaRPr>
          </a:p>
          <a:p>
            <a:pPr marL="270000" indent="-270000" defTabSz="1001649" eaLnBrk="0" hangingPunct="0">
              <a:lnSpc>
                <a:spcPct val="14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华文细黑" pitchFamily="2" charset="-122"/>
                <a:cs typeface="Arial" pitchFamily="34" charset="0"/>
              </a:rPr>
              <a:t>架构上无需代理</a:t>
            </a:r>
            <a:endParaRPr lang="en-US" altLang="zh-CN" sz="1800" dirty="0" smtClean="0">
              <a:solidFill>
                <a:srgbClr val="000000"/>
              </a:solidFill>
              <a:latin typeface="+mn-lt"/>
              <a:ea typeface="华文细黑" pitchFamily="2" charset="-122"/>
              <a:cs typeface="Arial" pitchFamily="34" charset="0"/>
            </a:endParaRPr>
          </a:p>
          <a:p>
            <a:pPr marL="270000" indent="-270000" defTabSz="1001649" eaLnBrk="0" hangingPunct="0">
              <a:lnSpc>
                <a:spcPct val="14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华文细黑" pitchFamily="2" charset="-122"/>
                <a:cs typeface="Arial" pitchFamily="34" charset="0"/>
              </a:rPr>
              <a:t>使用</a:t>
            </a:r>
            <a:r>
              <a:rPr lang="en-US" altLang="zh-CN" sz="1800" dirty="0" err="1" smtClean="0">
                <a:solidFill>
                  <a:srgbClr val="000000"/>
                </a:solidFill>
                <a:latin typeface="+mn-lt"/>
                <a:ea typeface="华文细黑" pitchFamily="2" charset="-122"/>
                <a:cs typeface="Arial" pitchFamily="34" charset="0"/>
              </a:rPr>
              <a:t>OpenSSH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华文细黑" pitchFamily="2" charset="-122"/>
                <a:cs typeface="Arial" pitchFamily="34" charset="0"/>
              </a:rPr>
              <a:t>和</a:t>
            </a:r>
            <a:r>
              <a:rPr lang="en-US" altLang="zh-CN" sz="1800" dirty="0" err="1" smtClean="0">
                <a:solidFill>
                  <a:srgbClr val="000000"/>
                </a:solidFill>
                <a:latin typeface="+mn-lt"/>
                <a:ea typeface="华文细黑" pitchFamily="2" charset="-122"/>
                <a:cs typeface="Arial" pitchFamily="34" charset="0"/>
              </a:rPr>
              <a:t>WinRM</a:t>
            </a:r>
            <a:endParaRPr lang="en-US" altLang="zh-CN" sz="1800" dirty="0" smtClean="0">
              <a:solidFill>
                <a:srgbClr val="000000"/>
              </a:solidFill>
              <a:latin typeface="+mn-lt"/>
              <a:ea typeface="华文细黑" pitchFamily="2" charset="-122"/>
              <a:cs typeface="Arial" pitchFamily="34" charset="0"/>
            </a:endParaRPr>
          </a:p>
          <a:p>
            <a:pPr marL="270000" indent="-270000" defTabSz="1001649" eaLnBrk="0" hangingPunct="0">
              <a:lnSpc>
                <a:spcPct val="14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华文细黑" pitchFamily="2" charset="-122"/>
                <a:cs typeface="Arial" pitchFamily="34" charset="0"/>
              </a:rPr>
              <a:t>无需开发代理和升级代理</a:t>
            </a:r>
            <a:endParaRPr lang="en-US" altLang="zh-CN" sz="1800" dirty="0" smtClean="0">
              <a:solidFill>
                <a:srgbClr val="000000"/>
              </a:solidFill>
              <a:latin typeface="+mn-lt"/>
              <a:ea typeface="华文细黑" pitchFamily="2" charset="-122"/>
              <a:cs typeface="Arial" pitchFamily="34" charset="0"/>
            </a:endParaRPr>
          </a:p>
          <a:p>
            <a:pPr marL="270000" indent="-270000" defTabSz="1001649" eaLnBrk="0" hangingPunct="0">
              <a:lnSpc>
                <a:spcPct val="14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华文细黑" pitchFamily="2" charset="-122"/>
                <a:cs typeface="Arial" pitchFamily="34" charset="0"/>
              </a:rPr>
              <a:t>更加安全有效</a:t>
            </a:r>
            <a:endParaRPr lang="en-US" altLang="zh-CN" sz="1800" dirty="0" smtClean="0">
              <a:solidFill>
                <a:srgbClr val="000000"/>
              </a:solidFill>
              <a:latin typeface="+mn-lt"/>
              <a:ea typeface="华文细黑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开源部署工具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Ansible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/>
          <p:cNvSpPr>
            <a:spLocks/>
          </p:cNvSpPr>
          <p:nvPr/>
        </p:nvSpPr>
        <p:spPr bwMode="auto">
          <a:xfrm>
            <a:off x="3383868" y="3969060"/>
            <a:ext cx="464713" cy="290453"/>
          </a:xfrm>
          <a:custGeom>
            <a:avLst/>
            <a:gdLst>
              <a:gd name="T0" fmla="*/ 2313 w 2313"/>
              <a:gd name="T1" fmla="*/ 395 h 788"/>
              <a:gd name="T2" fmla="*/ 1879 w 2313"/>
              <a:gd name="T3" fmla="*/ 0 h 788"/>
              <a:gd name="T4" fmla="*/ 1879 w 2313"/>
              <a:gd name="T5" fmla="*/ 200 h 788"/>
              <a:gd name="T6" fmla="*/ 0 w 2313"/>
              <a:gd name="T7" fmla="*/ 200 h 788"/>
              <a:gd name="T8" fmla="*/ 0 w 2313"/>
              <a:gd name="T9" fmla="*/ 587 h 788"/>
              <a:gd name="T10" fmla="*/ 1879 w 2313"/>
              <a:gd name="T11" fmla="*/ 587 h 788"/>
              <a:gd name="T12" fmla="*/ 1879 w 2313"/>
              <a:gd name="T13" fmla="*/ 788 h 788"/>
              <a:gd name="T14" fmla="*/ 2313 w 2313"/>
              <a:gd name="T15" fmla="*/ 395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3" h="788">
                <a:moveTo>
                  <a:pt x="2313" y="395"/>
                </a:moveTo>
                <a:lnTo>
                  <a:pt x="1879" y="0"/>
                </a:lnTo>
                <a:lnTo>
                  <a:pt x="1879" y="200"/>
                </a:lnTo>
                <a:lnTo>
                  <a:pt x="0" y="200"/>
                </a:lnTo>
                <a:lnTo>
                  <a:pt x="0" y="587"/>
                </a:lnTo>
                <a:lnTo>
                  <a:pt x="1879" y="587"/>
                </a:lnTo>
                <a:lnTo>
                  <a:pt x="1879" y="788"/>
                </a:lnTo>
                <a:lnTo>
                  <a:pt x="2313" y="395"/>
                </a:lnTo>
                <a:close/>
              </a:path>
            </a:pathLst>
          </a:cu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vert="horz" wrap="square" lIns="96411" tIns="48205" rIns="96411" bIns="48205" numCol="1" anchor="t" anchorCtr="0" compatLnSpc="1">
            <a:prstTxWarp prst="textNoShape">
              <a:avLst/>
            </a:prstTxWarp>
          </a:bodyPr>
          <a:lstStyle/>
          <a:p>
            <a:pPr defTabSz="143422"/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644008" y="1916832"/>
            <a:ext cx="3924436" cy="3600400"/>
            <a:chOff x="4644008" y="2060848"/>
            <a:chExt cx="3924436" cy="3600400"/>
          </a:xfrm>
        </p:grpSpPr>
        <p:sp>
          <p:nvSpPr>
            <p:cNvPr id="8" name="TextBox 5"/>
            <p:cNvSpPr txBox="1"/>
            <p:nvPr/>
          </p:nvSpPr>
          <p:spPr bwMode="auto">
            <a:xfrm>
              <a:off x="4717436" y="2160816"/>
              <a:ext cx="3742995" cy="33547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270000" indent="-270000" defTabSz="1828891" eaLnBrk="1" latinLnBrk="0" hangingPunct="1">
                <a:lnSpc>
                  <a:spcPct val="130000"/>
                </a:lnSpc>
                <a:spcAft>
                  <a:spcPts val="600"/>
                </a:spcAft>
                <a:buFont typeface="Arial" pitchFamily="34" charset="0"/>
                <a:buChar char="•"/>
                <a:defRPr sz="18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914446" defTabSz="1828891" eaLnBrk="1" latinLnBrk="0" hangingPunct="1">
                <a:defRPr sz="3600">
                  <a:latin typeface="+mn-lt"/>
                  <a:ea typeface="+mn-ea"/>
                </a:defRPr>
              </a:lvl2pPr>
              <a:lvl3pPr marL="1828891" defTabSz="1828891" eaLnBrk="1" latinLnBrk="0" hangingPunct="1">
                <a:defRPr sz="3600">
                  <a:latin typeface="+mn-lt"/>
                  <a:ea typeface="+mn-ea"/>
                </a:defRPr>
              </a:lvl3pPr>
              <a:lvl4pPr marL="2743337" defTabSz="1828891" eaLnBrk="1" latinLnBrk="0" hangingPunct="1">
                <a:defRPr sz="3600">
                  <a:latin typeface="+mn-lt"/>
                  <a:ea typeface="+mn-ea"/>
                </a:defRPr>
              </a:lvl4pPr>
              <a:lvl5pPr marL="3657783" defTabSz="1828891" eaLnBrk="1" latinLnBrk="0" hangingPunct="1">
                <a:defRPr sz="3600">
                  <a:latin typeface="+mn-lt"/>
                  <a:ea typeface="+mn-ea"/>
                </a:defRPr>
              </a:lvl5pPr>
              <a:lvl6pPr marL="4572229" defTabSz="1828891">
                <a:defRPr sz="3600">
                  <a:latin typeface="+mn-lt"/>
                  <a:ea typeface="+mn-ea"/>
                </a:defRPr>
              </a:lvl6pPr>
              <a:lvl7pPr marL="5486674" defTabSz="1828891">
                <a:defRPr sz="3600">
                  <a:latin typeface="+mn-lt"/>
                  <a:ea typeface="+mn-ea"/>
                </a:defRPr>
              </a:lvl7pPr>
              <a:lvl8pPr marL="6401120" defTabSz="1828891">
                <a:defRPr sz="3600">
                  <a:latin typeface="+mn-lt"/>
                  <a:ea typeface="+mn-ea"/>
                </a:defRPr>
              </a:lvl8pPr>
              <a:lvl9pPr marL="7315566" defTabSz="1828891">
                <a:defRPr sz="3600">
                  <a:latin typeface="+mn-lt"/>
                  <a:ea typeface="+mn-ea"/>
                </a:defRPr>
              </a:lvl9pPr>
            </a:lstStyle>
            <a:p>
              <a:pPr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400" dirty="0" err="1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Ansible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：核心模块</a:t>
              </a:r>
              <a:endParaRPr lang="en-US" altLang="zh-CN" sz="1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Connection plugins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：</a:t>
              </a:r>
              <a:r>
                <a:rPr lang="en-US" altLang="zh-CN" sz="1400" dirty="0" err="1" smtClean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Ansible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基于连接插件连接到各个主机上，</a:t>
              </a:r>
              <a:r>
                <a:rPr lang="en-US" altLang="zh-CN" sz="1400" dirty="0" err="1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ansible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默认使用</a:t>
              </a:r>
              <a:r>
                <a:rPr lang="en-US" altLang="zh-CN" sz="1400" dirty="0" err="1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ss</a:t>
              </a:r>
              <a:r>
                <a:rPr lang="en-US" altLang="zh-CN" sz="1400" dirty="0" err="1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h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连接到各个主机，但是也支持其它连接方式</a:t>
              </a:r>
              <a:endParaRPr lang="en-US" altLang="zh-CN" sz="1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Host inventory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：定义可管控的主机列表</a:t>
              </a:r>
              <a:endParaRPr lang="en-US" altLang="zh-CN" sz="1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Playbooks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：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按照所设定编排的顺序执行完成安排任务</a:t>
              </a:r>
              <a:endParaRPr lang="en-US" altLang="zh-CN" sz="1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Core Modules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：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自带模块</a:t>
              </a:r>
              <a:endParaRPr lang="en-US" altLang="zh-CN" sz="1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Custom Modules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：自定义模块</a:t>
              </a:r>
              <a:endParaRPr lang="en-US" altLang="zh-CN" sz="14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en-US" altLang="zh-CN" sz="1400" dirty="0" err="1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Plugins</a:t>
              </a:r>
              <a:r>
                <a:rPr lang="zh-CN" altLang="en-US" sz="1400" dirty="0">
                  <a:solidFill>
                    <a:schemeClr val="tx1"/>
                  </a:solidFill>
                  <a:latin typeface="+mn-lt"/>
                  <a:ea typeface="华文细黑" pitchFamily="2" charset="-122"/>
                </a:rPr>
                <a:t>：</a:t>
              </a:r>
              <a:r>
                <a:rPr lang="zh-CN" altLang="en-US" sz="1400" dirty="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rPr>
                <a:t>完成模块功能的补充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644008" y="2060848"/>
              <a:ext cx="3924436" cy="3600400"/>
            </a:xfrm>
            <a:prstGeom prst="rect">
              <a:avLst/>
            </a:prstGeom>
            <a:noFill/>
            <a:ln w="6350" cap="flat" cmpd="sng" algn="ctr">
              <a:gradFill>
                <a:gsLst>
                  <a:gs pos="0">
                    <a:srgbClr val="5DA7D9"/>
                  </a:gs>
                  <a:gs pos="50000">
                    <a:srgbClr val="5DA7D9"/>
                  </a:gs>
                  <a:gs pos="100000">
                    <a:srgbClr val="5DA7D9"/>
                  </a:gs>
                </a:gsLst>
                <a:lin ang="5400000" scaled="0"/>
              </a:gradFill>
              <a:prstDash val="sysDash"/>
            </a:ln>
            <a:effectLst/>
          </p:spPr>
          <p:txBody>
            <a:bodyPr rtlCol="0" anchor="ctr"/>
            <a:lstStyle/>
            <a:p>
              <a:pPr algn="ctr"/>
              <a:endParaRPr lang="zh-CN" altLang="en-US" sz="553" kern="0" dirty="0">
                <a:solidFill>
                  <a:schemeClr val="tx2"/>
                </a:solidFill>
                <a:latin typeface="Helvetica Neue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99366" y="3648463"/>
            <a:ext cx="2972534" cy="1411124"/>
          </a:xfrm>
          <a:prstGeom prst="rect">
            <a:avLst/>
          </a:prstGeom>
          <a:noFill/>
          <a:ln w="6350" cap="flat" cmpd="sng" algn="ctr">
            <a:gradFill>
              <a:gsLst>
                <a:gs pos="0">
                  <a:srgbClr val="4BF0F0"/>
                </a:gs>
                <a:gs pos="50000">
                  <a:srgbClr val="4BF0F0">
                    <a:alpha val="25000"/>
                  </a:srgbClr>
                </a:gs>
                <a:gs pos="100000">
                  <a:srgbClr val="4BF0F0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8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5576" y="4177168"/>
            <a:ext cx="633126" cy="791249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49539">
              <a:buClr>
                <a:srgbClr val="CC9900"/>
              </a:buClr>
              <a:buSzPct val="60000"/>
            </a:pPr>
            <a:endParaRPr lang="zh-CN" altLang="en-US" sz="800">
              <a:solidFill>
                <a:schemeClr val="tx2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55576" y="3685526"/>
            <a:ext cx="633126" cy="417402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49539">
              <a:buClr>
                <a:srgbClr val="CC9900"/>
              </a:buClr>
              <a:buSzPct val="60000"/>
            </a:pPr>
            <a:endParaRPr lang="zh-CN" altLang="en-US" sz="800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717032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Host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Inventory</a:t>
            </a:r>
            <a:endParaRPr lang="zh-CN" altLang="en-US" sz="105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9572" y="4415354"/>
            <a:ext cx="755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PlayBooks</a:t>
            </a:r>
            <a:endParaRPr lang="zh-CN" altLang="en-US" sz="105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491424" y="3681028"/>
            <a:ext cx="1408298" cy="836014"/>
          </a:xfrm>
          <a:prstGeom prst="roundRect">
            <a:avLst>
              <a:gd name="adj" fmla="val 0"/>
            </a:avLst>
          </a:prstGeom>
          <a:solidFill>
            <a:srgbClr val="00A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1900" y="3939519"/>
            <a:ext cx="101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Ansible</a:t>
            </a:r>
            <a:endParaRPr lang="zh-CN" altLang="en-US" sz="160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 bwMode="auto">
          <a:xfrm>
            <a:off x="1491424" y="4611457"/>
            <a:ext cx="564271" cy="369121"/>
          </a:xfrm>
          <a:prstGeom prst="flowChartMagneticDisk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49539">
              <a:buClr>
                <a:srgbClr val="CC9900"/>
              </a:buClr>
              <a:buSzPct val="60000"/>
            </a:pPr>
            <a:endParaRPr lang="zh-CN" altLang="en-US" sz="800" dirty="0">
              <a:solidFill>
                <a:schemeClr val="tx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5656" y="4617132"/>
            <a:ext cx="72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Core Modules</a:t>
            </a:r>
            <a:endParaRPr lang="zh-CN" altLang="en-US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7" name="流程图: 磁盘 16"/>
          <p:cNvSpPr/>
          <p:nvPr/>
        </p:nvSpPr>
        <p:spPr bwMode="auto">
          <a:xfrm>
            <a:off x="2096970" y="4611457"/>
            <a:ext cx="564271" cy="380037"/>
          </a:xfrm>
          <a:prstGeom prst="flowChartMagneticDisk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49539">
              <a:buClr>
                <a:srgbClr val="CC9900"/>
              </a:buClr>
              <a:buSzPct val="60000"/>
            </a:pPr>
            <a:endParaRPr lang="zh-CN" altLang="en-US" sz="800" dirty="0">
              <a:solidFill>
                <a:schemeClr val="tx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77656" y="4615409"/>
            <a:ext cx="69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Custom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Modules</a:t>
            </a:r>
            <a:endParaRPr lang="zh-CN" altLang="en-US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720200" y="4640704"/>
            <a:ext cx="730009" cy="339874"/>
          </a:xfrm>
          <a:prstGeom prst="roundRect">
            <a:avLst>
              <a:gd name="adj" fmla="val 0"/>
            </a:avLst>
          </a:prstGeom>
          <a:solidFill>
            <a:srgbClr val="00A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63788" y="4653136"/>
            <a:ext cx="828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Plugins</a:t>
            </a:r>
          </a:p>
          <a:p>
            <a:r>
              <a:rPr lang="en-US" altLang="zh-CN" sz="800" dirty="0" err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Email,log,other</a:t>
            </a:r>
            <a:endParaRPr lang="zh-CN" altLang="en-US" sz="80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926143" y="3699889"/>
            <a:ext cx="673749" cy="817152"/>
          </a:xfrm>
          <a:prstGeom prst="roundRect">
            <a:avLst>
              <a:gd name="adj" fmla="val 0"/>
            </a:avLst>
          </a:prstGeom>
          <a:solidFill>
            <a:srgbClr val="00A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02921" y="3835898"/>
            <a:ext cx="80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Connection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Plugins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882053" y="3001795"/>
            <a:ext cx="529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latin typeface="+mn-lt"/>
                <a:ea typeface="微软雅黑" panose="020B0503020204020204" pitchFamily="34" charset="-122"/>
              </a:rPr>
              <a:t>Users</a:t>
            </a:r>
            <a:endParaRPr lang="zh-CN" altLang="en-US" sz="11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915420" y="3429144"/>
            <a:ext cx="408322" cy="190577"/>
          </a:xfrm>
          <a:prstGeom prst="roundRect">
            <a:avLst>
              <a:gd name="adj" fmla="val 0"/>
            </a:avLst>
          </a:prstGeom>
          <a:solidFill>
            <a:srgbClr val="06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920955" y="3738362"/>
            <a:ext cx="408322" cy="190577"/>
          </a:xfrm>
          <a:prstGeom prst="roundRect">
            <a:avLst>
              <a:gd name="adj" fmla="val 0"/>
            </a:avLst>
          </a:prstGeom>
          <a:solidFill>
            <a:srgbClr val="06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3927669" y="4039428"/>
            <a:ext cx="408322" cy="190577"/>
          </a:xfrm>
          <a:prstGeom prst="roundRect">
            <a:avLst>
              <a:gd name="adj" fmla="val 0"/>
            </a:avLst>
          </a:prstGeom>
          <a:solidFill>
            <a:srgbClr val="06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3920955" y="4368508"/>
            <a:ext cx="408322" cy="190577"/>
          </a:xfrm>
          <a:prstGeom prst="roundRect">
            <a:avLst>
              <a:gd name="adj" fmla="val 0"/>
            </a:avLst>
          </a:prstGeom>
          <a:solidFill>
            <a:srgbClr val="06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920955" y="4700666"/>
            <a:ext cx="408322" cy="190577"/>
          </a:xfrm>
          <a:prstGeom prst="roundRect">
            <a:avLst>
              <a:gd name="adj" fmla="val 0"/>
            </a:avLst>
          </a:prstGeom>
          <a:solidFill>
            <a:srgbClr val="06C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163"/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 rot="5400000">
            <a:off x="2189951" y="3121540"/>
            <a:ext cx="464713" cy="126041"/>
          </a:xfrm>
          <a:custGeom>
            <a:avLst/>
            <a:gdLst>
              <a:gd name="T0" fmla="*/ 2313 w 2313"/>
              <a:gd name="T1" fmla="*/ 395 h 788"/>
              <a:gd name="T2" fmla="*/ 1879 w 2313"/>
              <a:gd name="T3" fmla="*/ 0 h 788"/>
              <a:gd name="T4" fmla="*/ 1879 w 2313"/>
              <a:gd name="T5" fmla="*/ 200 h 788"/>
              <a:gd name="T6" fmla="*/ 0 w 2313"/>
              <a:gd name="T7" fmla="*/ 200 h 788"/>
              <a:gd name="T8" fmla="*/ 0 w 2313"/>
              <a:gd name="T9" fmla="*/ 587 h 788"/>
              <a:gd name="T10" fmla="*/ 1879 w 2313"/>
              <a:gd name="T11" fmla="*/ 587 h 788"/>
              <a:gd name="T12" fmla="*/ 1879 w 2313"/>
              <a:gd name="T13" fmla="*/ 788 h 788"/>
              <a:gd name="T14" fmla="*/ 2313 w 2313"/>
              <a:gd name="T15" fmla="*/ 395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3" h="788">
                <a:moveTo>
                  <a:pt x="2313" y="395"/>
                </a:moveTo>
                <a:lnTo>
                  <a:pt x="1879" y="0"/>
                </a:lnTo>
                <a:lnTo>
                  <a:pt x="1879" y="200"/>
                </a:lnTo>
                <a:lnTo>
                  <a:pt x="0" y="200"/>
                </a:lnTo>
                <a:lnTo>
                  <a:pt x="0" y="587"/>
                </a:lnTo>
                <a:lnTo>
                  <a:pt x="1879" y="587"/>
                </a:lnTo>
                <a:lnTo>
                  <a:pt x="1879" y="788"/>
                </a:lnTo>
                <a:lnTo>
                  <a:pt x="2313" y="39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75000"/>
                </a:srgbClr>
              </a:gs>
            </a:gsLst>
            <a:lin ang="16200000" scaled="1"/>
            <a:tileRect/>
          </a:gradFill>
          <a:ln w="12700">
            <a:gradFill>
              <a:gsLst>
                <a:gs pos="0">
                  <a:srgbClr val="00B0F0"/>
                </a:gs>
                <a:gs pos="100000">
                  <a:srgbClr val="4BF0F0">
                    <a:alpha val="0"/>
                  </a:srgbClr>
                </a:gs>
              </a:gsLst>
              <a:lin ang="54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6411" tIns="48205" rIns="96411" bIns="48205" numCol="1" anchor="t" anchorCtr="0" compatLnSpc="1">
            <a:prstTxWarp prst="textNoShape">
              <a:avLst/>
            </a:prstTxWarp>
          </a:bodyPr>
          <a:lstStyle/>
          <a:p>
            <a:pPr defTabSz="143422"/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7" name="Freeform 24"/>
          <p:cNvSpPr>
            <a:spLocks/>
          </p:cNvSpPr>
          <p:nvPr/>
        </p:nvSpPr>
        <p:spPr bwMode="auto">
          <a:xfrm rot="5400000">
            <a:off x="1456522" y="3121540"/>
            <a:ext cx="464713" cy="126041"/>
          </a:xfrm>
          <a:custGeom>
            <a:avLst/>
            <a:gdLst>
              <a:gd name="T0" fmla="*/ 2313 w 2313"/>
              <a:gd name="T1" fmla="*/ 395 h 788"/>
              <a:gd name="T2" fmla="*/ 1879 w 2313"/>
              <a:gd name="T3" fmla="*/ 0 h 788"/>
              <a:gd name="T4" fmla="*/ 1879 w 2313"/>
              <a:gd name="T5" fmla="*/ 200 h 788"/>
              <a:gd name="T6" fmla="*/ 0 w 2313"/>
              <a:gd name="T7" fmla="*/ 200 h 788"/>
              <a:gd name="T8" fmla="*/ 0 w 2313"/>
              <a:gd name="T9" fmla="*/ 587 h 788"/>
              <a:gd name="T10" fmla="*/ 1879 w 2313"/>
              <a:gd name="T11" fmla="*/ 587 h 788"/>
              <a:gd name="T12" fmla="*/ 1879 w 2313"/>
              <a:gd name="T13" fmla="*/ 788 h 788"/>
              <a:gd name="T14" fmla="*/ 2313 w 2313"/>
              <a:gd name="T15" fmla="*/ 395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3" h="788">
                <a:moveTo>
                  <a:pt x="2313" y="395"/>
                </a:moveTo>
                <a:lnTo>
                  <a:pt x="1879" y="0"/>
                </a:lnTo>
                <a:lnTo>
                  <a:pt x="1879" y="200"/>
                </a:lnTo>
                <a:lnTo>
                  <a:pt x="0" y="200"/>
                </a:lnTo>
                <a:lnTo>
                  <a:pt x="0" y="587"/>
                </a:lnTo>
                <a:lnTo>
                  <a:pt x="1879" y="587"/>
                </a:lnTo>
                <a:lnTo>
                  <a:pt x="1879" y="788"/>
                </a:lnTo>
                <a:lnTo>
                  <a:pt x="2313" y="395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75000"/>
                </a:srgbClr>
              </a:gs>
            </a:gsLst>
            <a:lin ang="16200000" scaled="1"/>
            <a:tileRect/>
          </a:gradFill>
          <a:ln w="12700">
            <a:gradFill>
              <a:gsLst>
                <a:gs pos="0">
                  <a:srgbClr val="00B0F0"/>
                </a:gs>
                <a:gs pos="100000">
                  <a:srgbClr val="4BF0F0">
                    <a:alpha val="0"/>
                  </a:srgbClr>
                </a:gs>
              </a:gsLst>
              <a:lin ang="54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6411" tIns="48205" rIns="96411" bIns="48205" numCol="1" anchor="t" anchorCtr="0" compatLnSpc="1">
            <a:prstTxWarp prst="textNoShape">
              <a:avLst/>
            </a:prstTxWarp>
          </a:bodyPr>
          <a:lstStyle/>
          <a:p>
            <a:pPr defTabSz="143422"/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云形 4"/>
          <p:cNvSpPr/>
          <p:nvPr/>
        </p:nvSpPr>
        <p:spPr bwMode="auto">
          <a:xfrm>
            <a:off x="2967744" y="2384884"/>
            <a:ext cx="1388232" cy="756084"/>
          </a:xfrm>
          <a:prstGeom prst="cloud">
            <a:avLst/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75000"/>
                </a:srgbClr>
              </a:gs>
            </a:gsLst>
            <a:lin ang="16200000" scaled="1"/>
            <a:tileRect/>
          </a:gradFill>
          <a:ln w="12700">
            <a:gradFill>
              <a:gsLst>
                <a:gs pos="0">
                  <a:srgbClr val="00B0F0"/>
                </a:gs>
                <a:gs pos="100000">
                  <a:srgbClr val="4BF0F0">
                    <a:alpha val="0"/>
                  </a:srgbClr>
                </a:gs>
              </a:gsLst>
              <a:lin ang="54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6411" tIns="48205" rIns="96411" bIns="48205" numCol="1" anchor="t" anchorCtr="0" compatLnSpc="1">
            <a:prstTxWarp prst="textNoShape">
              <a:avLst/>
            </a:prstTxWarp>
          </a:bodyPr>
          <a:lstStyle/>
          <a:p>
            <a:pPr defTabSz="143422"/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44180" y="2420888"/>
            <a:ext cx="1455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>
              <a:solidFill>
                <a:schemeClr val="tx2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Public/Private Cloud</a:t>
            </a:r>
            <a:endParaRPr lang="zh-CN" altLang="en-US" sz="110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endCxn id="10" idx="0"/>
          </p:cNvCxnSpPr>
          <p:nvPr/>
        </p:nvCxnSpPr>
        <p:spPr bwMode="auto">
          <a:xfrm rot="10800000" flipV="1">
            <a:off x="1072139" y="2713102"/>
            <a:ext cx="1881938" cy="972424"/>
          </a:xfrm>
          <a:prstGeom prst="bentConnector2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3268538" y="2987433"/>
            <a:ext cx="0" cy="698094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923745" y="1937491"/>
            <a:ext cx="248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C9900"/>
              </a:buClr>
            </a:pPr>
            <a:r>
              <a:rPr lang="en-US" altLang="zh-CN" sz="2400" dirty="0" err="1" smtClean="0">
                <a:solidFill>
                  <a:schemeClr val="tx2"/>
                </a:solidFill>
                <a:latin typeface="+mj-lt"/>
                <a:ea typeface="微软雅黑" pitchFamily="34" charset="-122"/>
                <a:sym typeface="Arial" pitchFamily="34" charset="0"/>
              </a:rPr>
              <a:t>Ansible</a:t>
            </a:r>
            <a:r>
              <a:rPr lang="en-US" altLang="zh-CN" sz="2400" dirty="0" smtClean="0">
                <a:solidFill>
                  <a:schemeClr val="tx2"/>
                </a:solidFill>
                <a:latin typeface="+mj-lt"/>
                <a:ea typeface="微软雅黑" pitchFamily="34" charset="-122"/>
                <a:sym typeface="Arial" pitchFamily="34" charset="0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n-ea"/>
                <a:ea typeface="+mn-ea"/>
                <a:sym typeface="Arial" pitchFamily="34" charset="0"/>
              </a:rPr>
              <a:t>核心架构</a:t>
            </a:r>
            <a:endParaRPr lang="zh-CN" altLang="en-US" sz="2400" dirty="0">
              <a:solidFill>
                <a:schemeClr val="tx2"/>
              </a:solidFill>
              <a:latin typeface="+mn-ea"/>
              <a:ea typeface="+mn-ea"/>
              <a:sym typeface="Arial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38633" y="3391273"/>
            <a:ext cx="55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Host 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844166" y="3700491"/>
            <a:ext cx="554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Host 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850882" y="4001558"/>
            <a:ext cx="555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Host 3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844167" y="4330638"/>
            <a:ext cx="554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Host 4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844167" y="4662796"/>
            <a:ext cx="554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Host N</a:t>
            </a:r>
          </a:p>
        </p:txBody>
      </p:sp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开源部署工具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en-US" altLang="zh-CN" dirty="0" smtClean="0"/>
              <a:t>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2"/>
                </a:solidFill>
                <a:ea typeface="微软雅黑" pitchFamily="34" charset="-122"/>
                <a:sym typeface="Arial" pitchFamily="34" charset="0"/>
              </a:rPr>
              <a:t>Ansible</a:t>
            </a:r>
            <a:r>
              <a:rPr lang="en-US" altLang="zh-CN" dirty="0" smtClean="0">
                <a:solidFill>
                  <a:schemeClr val="tx2"/>
                </a:solidFill>
                <a:ea typeface="微软雅黑" pitchFamily="34" charset="-122"/>
                <a:sym typeface="Arial" pitchFamily="34" charset="0"/>
              </a:rPr>
              <a:t> Playbook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3887924" y="1400401"/>
            <a:ext cx="4644516" cy="44843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70000" indent="-270000" defTabSz="1828891" eaLnBrk="1" latinLnBrk="0" hangingPunct="1">
              <a:lnSpc>
                <a:spcPct val="130000"/>
              </a:lnSpc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914446" defTabSz="1828891" eaLnBrk="1" latinLnBrk="0" hangingPunct="1">
              <a:defRPr sz="3600">
                <a:latin typeface="+mn-lt"/>
                <a:ea typeface="+mn-ea"/>
              </a:defRPr>
            </a:lvl2pPr>
            <a:lvl3pPr marL="1828891" defTabSz="1828891" eaLnBrk="1" latinLnBrk="0" hangingPunct="1">
              <a:defRPr sz="3600">
                <a:latin typeface="+mn-lt"/>
                <a:ea typeface="+mn-ea"/>
              </a:defRPr>
            </a:lvl3pPr>
            <a:lvl4pPr marL="2743337" defTabSz="1828891" eaLnBrk="1" latinLnBrk="0" hangingPunct="1">
              <a:defRPr sz="3600">
                <a:latin typeface="+mn-lt"/>
                <a:ea typeface="+mn-ea"/>
              </a:defRPr>
            </a:lvl4pPr>
            <a:lvl5pPr marL="3657783" defTabSz="1828891" eaLnBrk="1" latinLnBrk="0" hangingPunct="1">
              <a:defRPr sz="3600">
                <a:latin typeface="+mn-lt"/>
                <a:ea typeface="+mn-ea"/>
              </a:defRPr>
            </a:lvl5pPr>
            <a:lvl6pPr marL="4572229" defTabSz="1828891">
              <a:defRPr sz="3600">
                <a:latin typeface="+mn-lt"/>
                <a:ea typeface="+mn-ea"/>
              </a:defRPr>
            </a:lvl6pPr>
            <a:lvl7pPr marL="5486674" defTabSz="1828891">
              <a:defRPr sz="3600">
                <a:latin typeface="+mn-lt"/>
                <a:ea typeface="+mn-ea"/>
              </a:defRPr>
            </a:lvl7pPr>
            <a:lvl8pPr marL="6401120" defTabSz="1828891">
              <a:defRPr sz="3600">
                <a:latin typeface="+mn-lt"/>
                <a:ea typeface="+mn-ea"/>
              </a:defRPr>
            </a:lvl8pPr>
            <a:lvl9pPr marL="7315566" defTabSz="1828891">
              <a:defRPr sz="3600"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Playbook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是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ansible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的配置、部署和编排语言。描述了管理远程主机的策略和常见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IT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过程的步骤。是一组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IT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程序运行的命令集合，可以简单理解为组合了多条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ad-hoc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操作的配置文件。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Playbook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用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YAML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格式表示，是一种配置或者过程的模型。用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YAML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语法把多个模块堆起来的一个文件。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一个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play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一般由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部分组成：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52000" indent="0">
              <a:lnSpc>
                <a:spcPct val="120000"/>
              </a:lnSpc>
              <a:buSzPct val="50000"/>
              <a:buFont typeface="Wingdings" pitchFamily="2" charset="2"/>
              <a:buChar char="p"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    Target section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：定义将要执行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play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的远程主机组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52000" indent="0">
              <a:lnSpc>
                <a:spcPct val="120000"/>
              </a:lnSpc>
              <a:buSzPct val="50000"/>
              <a:buFont typeface="Wingdings" pitchFamily="2" charset="2"/>
              <a:buChar char="p"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    Variable section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：定义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play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运行时需要使用的变量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52000" indent="0">
              <a:lnSpc>
                <a:spcPct val="120000"/>
              </a:lnSpc>
              <a:buSzPct val="50000"/>
              <a:buFont typeface="Wingdings" pitchFamily="2" charset="2"/>
              <a:buChar char="p"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    Task section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：定义将要在远程主机上执行的任务列表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52000" indent="0">
              <a:lnSpc>
                <a:spcPct val="120000"/>
              </a:lnSpc>
              <a:buSzPct val="50000"/>
              <a:buFont typeface="Wingdings" pitchFamily="2" charset="2"/>
              <a:buChar char="p"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    Handler section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：定义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task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执行完成以后需要调用的任务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YAML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文件以“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---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”作为文件的开始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列表中的所有成员都开始于相同的缩进级别，并且使用一个“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- 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”（一个横杠和一个空格）作为开头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运行：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ansible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-playbook  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playbook.yml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-f  10 #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设置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个并发 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ansible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-playbook  </a:t>
            </a:r>
            <a:r>
              <a:rPr lang="en-US" altLang="zh-CN" sz="1200" dirty="0" err="1">
                <a:solidFill>
                  <a:schemeClr val="tx1"/>
                </a:solidFill>
                <a:latin typeface="+mn-lt"/>
                <a:ea typeface="+mn-ea"/>
              </a:rPr>
              <a:t>playbook.yml</a:t>
            </a:r>
            <a:r>
              <a:rPr lang="en-US" altLang="zh-CN" sz="1200" dirty="0">
                <a:solidFill>
                  <a:schemeClr val="tx1"/>
                </a:solidFill>
                <a:latin typeface="+mn-lt"/>
                <a:ea typeface="+mn-ea"/>
              </a:rPr>
              <a:t>  --list-hosts #</a:t>
            </a:r>
            <a:r>
              <a:rPr lang="zh-CN" altLang="en-US" sz="1200" dirty="0">
                <a:solidFill>
                  <a:schemeClr val="tx1"/>
                </a:solidFill>
                <a:latin typeface="+mn-lt"/>
                <a:ea typeface="+mn-ea"/>
              </a:rPr>
              <a:t>查看影响到的主机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87924" y="1347823"/>
            <a:ext cx="4680520" cy="4493445"/>
          </a:xfrm>
          <a:prstGeom prst="rect">
            <a:avLst/>
          </a:prstGeom>
          <a:noFill/>
          <a:ln w="6350" cap="flat" cmpd="sng" algn="ctr">
            <a:gradFill>
              <a:gsLst>
                <a:gs pos="0">
                  <a:srgbClr val="5DA7D9"/>
                </a:gs>
                <a:gs pos="50000">
                  <a:srgbClr val="5EAFD8"/>
                </a:gs>
                <a:gs pos="100000">
                  <a:srgbClr val="5DA7D9"/>
                </a:gs>
              </a:gsLst>
              <a:lin ang="5400000" scaled="0"/>
            </a:gradFill>
            <a:prstDash val="sysDash"/>
          </a:ln>
          <a:effectLst/>
        </p:spPr>
        <p:txBody>
          <a:bodyPr rtlCol="0" anchor="ctr"/>
          <a:lstStyle/>
          <a:p>
            <a:pPr algn="ctr"/>
            <a:endParaRPr lang="zh-CN" altLang="en-US" sz="800" kern="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683568" y="1376772"/>
            <a:ext cx="3096344" cy="45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install and start apache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all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http_port</a:t>
            </a:r>
            <a:r>
              <a:rPr lang="en-US" sz="1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r>
              <a:rPr lang="en-US" sz="13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max_clients</a:t>
            </a:r>
            <a:r>
              <a:rPr lang="en-US" sz="13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remote_user</a:t>
            </a:r>
            <a:r>
              <a:rPr lang="en-US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tasks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name: install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state=latest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write the apache configuration file</a:t>
            </a: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3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srv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/httpd.j2</a:t>
            </a:r>
          </a:p>
          <a:p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httpd.conf</a:t>
            </a:r>
            <a:endParaRPr lang="en-US" sz="13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name: start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name=</a:t>
            </a:r>
            <a:r>
              <a:rPr lang="en-US" sz="13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sz="13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state=running</a:t>
            </a:r>
            <a:endParaRPr lang="en-US" sz="13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463" y="1573497"/>
            <a:ext cx="7929562" cy="4195763"/>
          </a:xfrm>
        </p:spPr>
        <p:txBody>
          <a:bodyPr/>
          <a:lstStyle/>
          <a:p>
            <a:pPr marL="285750" indent="-285750">
              <a:spcBef>
                <a:spcPts val="1200"/>
              </a:spcBef>
            </a:pPr>
            <a:r>
              <a:rPr lang="zh-CN" altLang="en-US" sz="1800" smtClean="0">
                <a:ea typeface="华文细黑" pitchFamily="2" charset="-122"/>
              </a:rPr>
              <a:t>千千万万个系统和应用管理现成的、内容充实的角色，精确匹配你的环境</a:t>
            </a:r>
            <a:endParaRPr lang="en-US" altLang="zh-CN" sz="1800" smtClean="0">
              <a:ea typeface="华文细黑" pitchFamily="2" charset="-122"/>
            </a:endParaRPr>
          </a:p>
          <a:p>
            <a:pPr marL="285750" indent="-285750">
              <a:spcBef>
                <a:spcPts val="1000"/>
              </a:spcBef>
            </a:pPr>
            <a:r>
              <a:rPr lang="zh-CN" altLang="en-US" sz="1800" smtClean="0">
                <a:ea typeface="华文细黑" pitchFamily="2" charset="-122"/>
              </a:rPr>
              <a:t>网站搜索或者使用命令工具</a:t>
            </a:r>
            <a:endParaRPr lang="en-US" altLang="zh-CN" sz="1800" smtClean="0">
              <a:ea typeface="华文细黑" pitchFamily="2" charset="-122"/>
            </a:endParaRPr>
          </a:p>
          <a:p>
            <a:pPr marL="285750" indent="-285750">
              <a:spcBef>
                <a:spcPts val="1000"/>
              </a:spcBef>
            </a:pPr>
            <a:r>
              <a:rPr lang="zh-CN" altLang="en-US" sz="1800" smtClean="0">
                <a:ea typeface="华文细黑" pitchFamily="2" charset="-122"/>
              </a:rPr>
              <a:t>也可以通过</a:t>
            </a:r>
            <a:r>
              <a:rPr lang="en-US" altLang="zh-CN" sz="1800" smtClean="0">
                <a:ea typeface="华文细黑" pitchFamily="2" charset="-122"/>
              </a:rPr>
              <a:t>Ansible</a:t>
            </a:r>
            <a:r>
              <a:rPr lang="zh-CN" altLang="en-US" sz="1800" smtClean="0">
                <a:ea typeface="华文细黑" pitchFamily="2" charset="-122"/>
              </a:rPr>
              <a:t>安装</a:t>
            </a:r>
            <a:endParaRPr lang="en-US" altLang="zh-CN" sz="1800" smtClean="0">
              <a:ea typeface="华文细黑" pitchFamily="2" charset="-122"/>
            </a:endParaRPr>
          </a:p>
          <a:p>
            <a:pPr marL="285750" indent="-285750">
              <a:spcBef>
                <a:spcPts val="1000"/>
              </a:spcBef>
            </a:pPr>
            <a:r>
              <a:rPr lang="zh-CN" altLang="en-US" sz="1800" smtClean="0">
                <a:ea typeface="华文细黑" pitchFamily="2" charset="-122"/>
              </a:rPr>
              <a:t>很容易找到流行的角色：有</a:t>
            </a:r>
            <a:r>
              <a:rPr lang="en-US" altLang="zh-CN" sz="1800" smtClean="0">
                <a:ea typeface="华文细黑" pitchFamily="2" charset="-122"/>
              </a:rPr>
              <a:t>Github</a:t>
            </a:r>
            <a:r>
              <a:rPr lang="zh-CN" altLang="en-US" sz="1800" smtClean="0">
                <a:ea typeface="华文细黑" pitchFamily="2" charset="-122"/>
              </a:rPr>
              <a:t>星、观察者和下载数量的评级</a:t>
            </a:r>
            <a:endParaRPr lang="en-US" altLang="zh-CN" sz="1800" smtClean="0">
              <a:ea typeface="华文细黑" pitchFamily="2" charset="-122"/>
            </a:endParaRPr>
          </a:p>
          <a:p>
            <a:pPr marL="285750" indent="-285750">
              <a:spcBef>
                <a:spcPts val="1000"/>
              </a:spcBef>
            </a:pPr>
            <a:r>
              <a:rPr lang="zh-CN" altLang="en-US" sz="1800" smtClean="0">
                <a:ea typeface="华文细黑" pitchFamily="2" charset="-122"/>
              </a:rPr>
              <a:t>已经有</a:t>
            </a:r>
            <a:r>
              <a:rPr lang="en-US" altLang="zh-CN" sz="1800" smtClean="0">
                <a:ea typeface="华文细黑" pitchFamily="2" charset="-122"/>
              </a:rPr>
              <a:t>5000</a:t>
            </a:r>
            <a:r>
              <a:rPr lang="zh-CN" altLang="en-US" sz="1800" smtClean="0">
                <a:ea typeface="华文细黑" pitchFamily="2" charset="-122"/>
              </a:rPr>
              <a:t>以上的角色可供各种平台使用</a:t>
            </a:r>
            <a:endParaRPr lang="en-US" altLang="zh-CN" sz="1800" smtClean="0">
              <a:ea typeface="华文细黑" pitchFamily="2" charset="-122"/>
            </a:endParaRPr>
          </a:p>
          <a:p>
            <a:endParaRPr lang="zh-CN" altLang="en-US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221088"/>
            <a:ext cx="3348372" cy="18969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7564" y="548680"/>
            <a:ext cx="7745412" cy="86836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2"/>
                </a:solidFill>
                <a:ea typeface="微软雅黑" pitchFamily="34" charset="-122"/>
                <a:sym typeface="Arial" pitchFamily="34" charset="0"/>
              </a:rPr>
              <a:t>Ansible</a:t>
            </a:r>
            <a:r>
              <a:rPr lang="en-US" altLang="zh-CN" dirty="0" smtClean="0">
                <a:solidFill>
                  <a:schemeClr val="tx2"/>
                </a:solidFill>
                <a:ea typeface="微软雅黑" pitchFamily="34" charset="-122"/>
                <a:sym typeface="Arial" pitchFamily="34" charset="0"/>
              </a:rPr>
              <a:t> Galaxy</a:t>
            </a:r>
            <a:r>
              <a:rPr lang="en-US" altLang="zh-CN" sz="6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6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1600" dirty="0" smtClean="0">
                <a:latin typeface="+mj-ea"/>
              </a:rPr>
              <a:t>角色</a:t>
            </a:r>
            <a:r>
              <a:rPr lang="en-US" altLang="zh-CN" sz="1600" dirty="0" smtClean="0">
                <a:latin typeface="+mj-ea"/>
              </a:rPr>
              <a:t>: </a:t>
            </a:r>
            <a:r>
              <a:rPr lang="en-US" altLang="zh-CN" sz="1600" dirty="0" smtClean="0"/>
              <a:t>galaxy.ansible.com</a:t>
            </a:r>
            <a:r>
              <a:rPr lang="zh-CN" altLang="en-US" sz="1600" dirty="0" smtClean="0">
                <a:latin typeface="+mj-ea"/>
              </a:rPr>
              <a:t>网站上提供的可供重用的自动化脚本</a:t>
            </a:r>
            <a:endParaRPr lang="zh-CN" altLang="en-US" sz="1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自动化部署介绍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源部署工具</a:t>
            </a:r>
          </a:p>
          <a:p>
            <a:r>
              <a:rPr lang="en-US" altLang="zh-CN" b="1" dirty="0"/>
              <a:t>DevCloud</a:t>
            </a:r>
            <a:r>
              <a:rPr lang="zh-CN" altLang="en-US" b="1" dirty="0"/>
              <a:t>部署</a:t>
            </a:r>
            <a:r>
              <a:rPr lang="zh-CN" altLang="en-US" b="1" dirty="0" smtClean="0"/>
              <a:t>服务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通过流水线拉通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DevOps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动手案例</a:t>
            </a:r>
          </a:p>
        </p:txBody>
      </p:sp>
    </p:spTree>
    <p:extLst>
      <p:ext uri="{BB962C8B-B14F-4D97-AF65-F5344CB8AC3E}">
        <p14:creationId xmlns:p14="http://schemas.microsoft.com/office/powerpoint/2010/main" val="30591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部署服务</a:t>
            </a:r>
            <a:endParaRPr lang="zh-CN" altLang="en-US" dirty="0"/>
          </a:p>
        </p:txBody>
      </p:sp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 bwMode="auto">
          <a:xfrm>
            <a:off x="2561282" y="3959186"/>
            <a:ext cx="3684912" cy="837966"/>
          </a:xfrm>
          <a:prstGeom prst="roundRect">
            <a:avLst/>
          </a:prstGeom>
          <a:solidFill>
            <a:srgbClr val="E2DE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dirty="0" smtClean="0">
              <a:ea typeface="宋体" pitchFamily="2" charset="-122"/>
            </a:endParaRPr>
          </a:p>
          <a:p>
            <a:r>
              <a:rPr lang="en-US" altLang="zh-CN" sz="1600" dirty="0" smtClean="0">
                <a:ea typeface="宋体" pitchFamily="2" charset="-122"/>
              </a:rPr>
              <a:t>                 </a:t>
            </a:r>
            <a:r>
              <a:rPr lang="en-US" altLang="zh-CN" sz="1600" dirty="0" err="1" smtClean="0">
                <a:ea typeface="宋体" pitchFamily="2" charset="-122"/>
              </a:rPr>
              <a:t>Ansible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python API</a:t>
            </a:r>
            <a:endParaRPr lang="zh-CN" altLang="en-US" sz="1600" dirty="0">
              <a:ea typeface="宋体" pitchFamily="2" charset="-122"/>
            </a:endParaRPr>
          </a:p>
          <a:p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华文细黑" pitchFamily="2" charset="-122"/>
              </a:rPr>
              <a:t>DevCloud</a:t>
            </a:r>
            <a:r>
              <a:rPr lang="zh-CN" altLang="en-US" dirty="0" smtClean="0">
                <a:latin typeface="+mj-ea"/>
              </a:rPr>
              <a:t>应用自动化部署</a:t>
            </a:r>
            <a:endParaRPr lang="en-US" dirty="0">
              <a:latin typeface="+mj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364088" y="3969060"/>
            <a:ext cx="1296144" cy="78155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ea typeface="宋体" pitchFamily="2" charset="-122"/>
              </a:rPr>
              <a:t>Ansible</a:t>
            </a:r>
            <a:endParaRPr lang="en-US" altLang="zh-CN" sz="1400" dirty="0" smtClean="0">
              <a:ea typeface="宋体" pitchFamily="2" charset="-122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+mn-ea"/>
                <a:ea typeface="+mn-ea"/>
              </a:rPr>
              <a:t>执行引擎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91580" y="5193196"/>
            <a:ext cx="90010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7704" y="5193196"/>
            <a:ext cx="90010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912880" y="5193196"/>
            <a:ext cx="90010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3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18056" y="5193196"/>
            <a:ext cx="90010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4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444208" y="5193196"/>
            <a:ext cx="108012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   </a:t>
            </a:r>
            <a:r>
              <a:rPr lang="en-US" altLang="zh-CN" sz="1200" dirty="0" smtClean="0">
                <a:latin typeface="+mn-ea"/>
                <a:ea typeface="+mn-ea"/>
              </a:rPr>
              <a:t>…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596336" y="5193196"/>
            <a:ext cx="900100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5" name="直接箭头连接符 14"/>
          <p:cNvCxnSpPr>
            <a:stCxn id="8" idx="4"/>
            <a:endCxn id="3" idx="0"/>
          </p:cNvCxnSpPr>
          <p:nvPr/>
        </p:nvCxnSpPr>
        <p:spPr bwMode="auto">
          <a:xfrm flipH="1">
            <a:off x="1241630" y="4750617"/>
            <a:ext cx="4770530" cy="4425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4"/>
            <a:endCxn id="9" idx="0"/>
          </p:cNvCxnSpPr>
          <p:nvPr/>
        </p:nvCxnSpPr>
        <p:spPr bwMode="auto">
          <a:xfrm flipH="1">
            <a:off x="2357754" y="4750617"/>
            <a:ext cx="3654406" cy="4425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4"/>
            <a:endCxn id="12" idx="0"/>
          </p:cNvCxnSpPr>
          <p:nvPr/>
        </p:nvCxnSpPr>
        <p:spPr bwMode="auto">
          <a:xfrm flipH="1">
            <a:off x="4368106" y="4750617"/>
            <a:ext cx="1644054" cy="4425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3" idx="0"/>
          </p:cNvCxnSpPr>
          <p:nvPr/>
        </p:nvCxnSpPr>
        <p:spPr bwMode="auto">
          <a:xfrm>
            <a:off x="6012160" y="4750617"/>
            <a:ext cx="972108" cy="4425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4"/>
            <a:endCxn id="14" idx="0"/>
          </p:cNvCxnSpPr>
          <p:nvPr/>
        </p:nvCxnSpPr>
        <p:spPr bwMode="auto">
          <a:xfrm>
            <a:off x="6012160" y="4750617"/>
            <a:ext cx="2034226" cy="4425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4"/>
            <a:endCxn id="11" idx="0"/>
          </p:cNvCxnSpPr>
          <p:nvPr/>
        </p:nvCxnSpPr>
        <p:spPr bwMode="auto">
          <a:xfrm flipH="1">
            <a:off x="3362930" y="4750617"/>
            <a:ext cx="2649230" cy="4425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 bwMode="auto">
          <a:xfrm>
            <a:off x="2543288" y="2653996"/>
            <a:ext cx="3720900" cy="7267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400" dirty="0" smtClean="0">
              <a:ea typeface="宋体" pitchFamily="2" charset="-122"/>
            </a:endParaRPr>
          </a:p>
          <a:p>
            <a:pPr algn="ctr"/>
            <a:r>
              <a:rPr lang="en-US" altLang="zh-CN" sz="1400" dirty="0" smtClean="0">
                <a:ea typeface="宋体" pitchFamily="2" charset="-122"/>
              </a:rPr>
              <a:t>Restful APIs</a:t>
            </a:r>
            <a:endParaRPr lang="zh-CN" altLang="en-US" sz="1400" dirty="0">
              <a:ea typeface="宋体" pitchFamily="2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2561282" y="1403291"/>
            <a:ext cx="3684912" cy="638637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err="1" smtClean="0">
                <a:ea typeface="宋体" pitchFamily="2" charset="-122"/>
              </a:rPr>
              <a:t>DevCloud</a:t>
            </a:r>
            <a:r>
              <a:rPr lang="en-US" altLang="zh-CN" sz="1400" dirty="0" smtClean="0">
                <a:ea typeface="宋体" pitchFamily="2" charset="-122"/>
              </a:rPr>
              <a:t> </a:t>
            </a:r>
            <a:r>
              <a:rPr lang="zh-CN" altLang="en-US" sz="1400" dirty="0">
                <a:latin typeface="+mn-ea"/>
                <a:ea typeface="+mn-ea"/>
              </a:rPr>
              <a:t>图形化界面</a:t>
            </a:r>
            <a:endParaRPr lang="en-US" altLang="zh-CN" sz="1400" dirty="0">
              <a:latin typeface="+mn-ea"/>
              <a:ea typeface="+mn-ea"/>
            </a:endParaRPr>
          </a:p>
          <a:p>
            <a:pPr algn="ctr"/>
            <a:r>
              <a:rPr lang="zh-CN" altLang="en-US" sz="1400" dirty="0">
                <a:latin typeface="+mn-ea"/>
                <a:ea typeface="+mn-ea"/>
              </a:rPr>
              <a:t>一键式部署各种应用</a:t>
            </a:r>
          </a:p>
        </p:txBody>
      </p:sp>
      <p:sp>
        <p:nvSpPr>
          <p:cNvPr id="57" name="上下箭头 56"/>
          <p:cNvSpPr/>
          <p:nvPr/>
        </p:nvSpPr>
        <p:spPr bwMode="auto">
          <a:xfrm>
            <a:off x="4296997" y="2096852"/>
            <a:ext cx="336357" cy="4946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58" name="上下箭头 57"/>
          <p:cNvSpPr/>
          <p:nvPr/>
        </p:nvSpPr>
        <p:spPr bwMode="auto">
          <a:xfrm>
            <a:off x="4296997" y="3406179"/>
            <a:ext cx="336357" cy="4946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8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DevCloud</a:t>
            </a:r>
            <a:r>
              <a:rPr lang="zh-CN" altLang="en-US" dirty="0" smtClean="0">
                <a:latin typeface="+mj-ea"/>
              </a:rPr>
              <a:t>部署服务功能模块</a:t>
            </a:r>
            <a:endParaRPr lang="en-US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67666" y="1376772"/>
            <a:ext cx="1096994" cy="316441"/>
          </a:xfrm>
          <a:prstGeom prst="rect">
            <a:avLst/>
          </a:prstGeom>
          <a:solidFill>
            <a:srgbClr val="E2DE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t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400" dirty="0">
                <a:ln w="0"/>
                <a:solidFill>
                  <a:schemeClr val="tx1"/>
                </a:solidFill>
                <a:latin typeface="+mn-ea"/>
              </a:rPr>
              <a:t>运维人员</a:t>
            </a:r>
            <a:endParaRPr lang="en-US" sz="1400" dirty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31160" y="1376773"/>
            <a:ext cx="1096994" cy="316441"/>
          </a:xfrm>
          <a:prstGeom prst="rect">
            <a:avLst/>
          </a:prstGeom>
          <a:solidFill>
            <a:srgbClr val="E2DE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t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400" dirty="0">
                <a:ln w="0"/>
                <a:solidFill>
                  <a:schemeClr val="tx1"/>
                </a:solidFill>
                <a:latin typeface="+mn-ea"/>
              </a:rPr>
              <a:t>开发人员</a:t>
            </a:r>
            <a:endParaRPr lang="en-US" sz="1400" dirty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433491" y="2204864"/>
            <a:ext cx="3794693" cy="27198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  <a:alpha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68562" tIns="34281" rIns="68562" bIns="34281" numCol="1" rtlCol="0" anchor="t" anchorCtr="1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endParaRPr lang="en-US" sz="1499" dirty="0">
              <a:solidFill>
                <a:schemeClr val="tx1"/>
              </a:solidFill>
              <a:latin typeface="+mn-ea"/>
            </a:endParaRPr>
          </a:p>
          <a:p>
            <a:pPr algn="ctr" eaLnBrk="0" hangingPunct="0"/>
            <a:r>
              <a:rPr lang="zh-CN" altLang="en-US" sz="1499" dirty="0">
                <a:solidFill>
                  <a:schemeClr val="tx1"/>
                </a:solidFill>
                <a:latin typeface="+mn-ea"/>
              </a:rPr>
              <a:t>部署服务</a:t>
            </a:r>
            <a:endParaRPr lang="en-US" sz="1499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747580" y="2810759"/>
            <a:ext cx="1249601" cy="530804"/>
          </a:xfrm>
          <a:prstGeom prst="roundRect">
            <a:avLst/>
          </a:prstGeom>
          <a:solidFill>
            <a:srgbClr val="529F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200" b="1" dirty="0">
                <a:latin typeface="+mn-ea"/>
              </a:rPr>
              <a:t>部署任务管理</a:t>
            </a:r>
            <a:endParaRPr lang="en-US" sz="1200" b="1" dirty="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34108" y="3726288"/>
            <a:ext cx="1249601" cy="530804"/>
          </a:xfrm>
          <a:prstGeom prst="roundRect">
            <a:avLst/>
          </a:prstGeom>
          <a:solidFill>
            <a:srgbClr val="529F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200" b="1" dirty="0">
                <a:latin typeface="+mn-ea"/>
              </a:rPr>
              <a:t>授信机器管理</a:t>
            </a:r>
            <a:endParaRPr lang="en-US" sz="1200" b="1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34108" y="2834001"/>
            <a:ext cx="1249601" cy="530804"/>
          </a:xfrm>
          <a:prstGeom prst="roundRect">
            <a:avLst/>
          </a:prstGeom>
          <a:solidFill>
            <a:srgbClr val="529F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200" b="1" dirty="0">
                <a:latin typeface="+mn-ea"/>
              </a:rPr>
              <a:t>部署任务执行</a:t>
            </a:r>
            <a:endParaRPr lang="en-US" sz="1200" b="1" dirty="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747580" y="3726288"/>
            <a:ext cx="1249601" cy="530804"/>
          </a:xfrm>
          <a:prstGeom prst="roundRect">
            <a:avLst/>
          </a:prstGeom>
          <a:solidFill>
            <a:srgbClr val="529F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200" b="1" dirty="0">
                <a:latin typeface="+mn-ea"/>
              </a:rPr>
              <a:t>部署模板管理</a:t>
            </a:r>
            <a:endParaRPr lang="en-US" sz="1200" b="1" dirty="0"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6887642" y="2810759"/>
            <a:ext cx="1249601" cy="530804"/>
          </a:xfrm>
          <a:prstGeom prst="roundRect">
            <a:avLst/>
          </a:prstGeom>
          <a:solidFill>
            <a:srgbClr val="529F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200" b="1" dirty="0">
                <a:latin typeface="+mn-ea"/>
              </a:rPr>
              <a:t>发布仓库</a:t>
            </a:r>
            <a:endParaRPr lang="en-US" sz="1200" b="1" dirty="0"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1151620" y="2834000"/>
            <a:ext cx="1081619" cy="530804"/>
          </a:xfrm>
          <a:prstGeom prst="roundRect">
            <a:avLst/>
          </a:prstGeom>
          <a:solidFill>
            <a:srgbClr val="529FC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200" b="1" dirty="0" smtClean="0">
                <a:latin typeface="+mn-ea"/>
              </a:rPr>
              <a:t>流</a:t>
            </a:r>
            <a:r>
              <a:rPr lang="zh-CN" altLang="en-US" sz="1200" b="1" dirty="0">
                <a:latin typeface="+mn-ea"/>
              </a:rPr>
              <a:t>水线</a:t>
            </a:r>
            <a:endParaRPr lang="en-US" sz="1200" b="1" dirty="0">
              <a:latin typeface="+mn-ea"/>
            </a:endParaRPr>
          </a:p>
        </p:txBody>
      </p:sp>
      <p:cxnSp>
        <p:nvCxnSpPr>
          <p:cNvPr id="30" name="肘形连接符 29"/>
          <p:cNvCxnSpPr>
            <a:stCxn id="18" idx="3"/>
            <a:endCxn id="12" idx="1"/>
          </p:cNvCxnSpPr>
          <p:nvPr/>
        </p:nvCxnSpPr>
        <p:spPr bwMode="auto">
          <a:xfrm>
            <a:off x="2233239" y="3099402"/>
            <a:ext cx="700869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肘形连接符 38"/>
          <p:cNvCxnSpPr>
            <a:stCxn id="5" idx="2"/>
          </p:cNvCxnSpPr>
          <p:nvPr/>
        </p:nvCxnSpPr>
        <p:spPr bwMode="auto">
          <a:xfrm rot="5400000">
            <a:off x="4766510" y="1255210"/>
            <a:ext cx="511651" cy="138765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肘形连接符 40"/>
          <p:cNvCxnSpPr>
            <a:stCxn id="6" idx="2"/>
          </p:cNvCxnSpPr>
          <p:nvPr/>
        </p:nvCxnSpPr>
        <p:spPr bwMode="auto">
          <a:xfrm rot="16200000" flipH="1">
            <a:off x="3398257" y="1274614"/>
            <a:ext cx="511650" cy="13488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3776363" y="1379343"/>
            <a:ext cx="1096994" cy="316441"/>
          </a:xfrm>
          <a:prstGeom prst="rect">
            <a:avLst/>
          </a:prstGeom>
          <a:solidFill>
            <a:srgbClr val="E2DEE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t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zh-CN" altLang="en-US" sz="1400" dirty="0">
                <a:ln w="0"/>
                <a:solidFill>
                  <a:schemeClr val="tx1"/>
                </a:solidFill>
                <a:latin typeface="+mn-ea"/>
              </a:rPr>
              <a:t>测试人员</a:t>
            </a:r>
            <a:endParaRPr lang="en-US" sz="1400" dirty="0">
              <a:ln w="0"/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肘形连接符 22"/>
          <p:cNvCxnSpPr>
            <a:stCxn id="31" idx="2"/>
          </p:cNvCxnSpPr>
          <p:nvPr/>
        </p:nvCxnSpPr>
        <p:spPr bwMode="auto">
          <a:xfrm rot="16200000" flipH="1">
            <a:off x="4072143" y="1948500"/>
            <a:ext cx="509080" cy="364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肘形连接符 73"/>
          <p:cNvCxnSpPr>
            <a:stCxn id="12" idx="2"/>
          </p:cNvCxnSpPr>
          <p:nvPr/>
        </p:nvCxnSpPr>
        <p:spPr bwMode="auto">
          <a:xfrm rot="5400000">
            <a:off x="3378168" y="3545545"/>
            <a:ext cx="361483" cy="9523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肘形连接符 75"/>
          <p:cNvCxnSpPr>
            <a:stCxn id="12" idx="2"/>
            <a:endCxn id="13" idx="0"/>
          </p:cNvCxnSpPr>
          <p:nvPr/>
        </p:nvCxnSpPr>
        <p:spPr bwMode="auto">
          <a:xfrm rot="16200000" flipH="1">
            <a:off x="4284904" y="2638810"/>
            <a:ext cx="361483" cy="18134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肘形连接符 77"/>
          <p:cNvCxnSpPr>
            <a:stCxn id="10" idx="2"/>
            <a:endCxn id="13" idx="0"/>
          </p:cNvCxnSpPr>
          <p:nvPr/>
        </p:nvCxnSpPr>
        <p:spPr bwMode="auto">
          <a:xfrm rot="5400000">
            <a:off x="5180019" y="3533925"/>
            <a:ext cx="384725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肘形连接符 79"/>
          <p:cNvCxnSpPr>
            <a:stCxn id="10" idx="1"/>
          </p:cNvCxnSpPr>
          <p:nvPr/>
        </p:nvCxnSpPr>
        <p:spPr bwMode="auto">
          <a:xfrm rot="10800000">
            <a:off x="4188471" y="3076161"/>
            <a:ext cx="559111" cy="1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肘形连接符 81"/>
          <p:cNvCxnSpPr>
            <a:stCxn id="10" idx="2"/>
            <a:endCxn id="11" idx="0"/>
          </p:cNvCxnSpPr>
          <p:nvPr/>
        </p:nvCxnSpPr>
        <p:spPr bwMode="auto">
          <a:xfrm rot="5400000">
            <a:off x="4273283" y="2627189"/>
            <a:ext cx="384725" cy="18134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肘形连接符 83"/>
          <p:cNvCxnSpPr>
            <a:stCxn id="13" idx="2"/>
            <a:endCxn id="17" idx="1"/>
          </p:cNvCxnSpPr>
          <p:nvPr/>
        </p:nvCxnSpPr>
        <p:spPr bwMode="auto">
          <a:xfrm rot="5400000" flipH="1" flipV="1">
            <a:off x="5539545" y="2908996"/>
            <a:ext cx="1180931" cy="1515261"/>
          </a:xfrm>
          <a:prstGeom prst="bentConnector4">
            <a:avLst>
              <a:gd name="adj1" fmla="val -19358"/>
              <a:gd name="adj2" fmla="val 706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肘形连接符 85"/>
          <p:cNvCxnSpPr>
            <a:stCxn id="10" idx="3"/>
            <a:endCxn id="17" idx="1"/>
          </p:cNvCxnSpPr>
          <p:nvPr/>
        </p:nvCxnSpPr>
        <p:spPr bwMode="auto">
          <a:xfrm>
            <a:off x="5997181" y="3076161"/>
            <a:ext cx="890461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751023" y="5265204"/>
            <a:ext cx="976661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835696" y="5265204"/>
            <a:ext cx="914877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898103" y="5265204"/>
            <a:ext cx="91781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3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959932" y="5265204"/>
            <a:ext cx="92074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4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120172" y="5265204"/>
            <a:ext cx="123979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   </a:t>
            </a:r>
            <a:r>
              <a:rPr lang="en-US" altLang="zh-CN" sz="1200" dirty="0" smtClean="0">
                <a:latin typeface="+mn-ea"/>
                <a:ea typeface="+mn-ea"/>
              </a:rPr>
              <a:t>…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416315" y="5265204"/>
            <a:ext cx="936105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目标机器</a:t>
            </a:r>
            <a:r>
              <a:rPr lang="en-US" altLang="zh-CN" sz="1200" dirty="0">
                <a:latin typeface="+mn-ea"/>
                <a:ea typeface="+mn-ea"/>
              </a:rPr>
              <a:t>n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2" name="直接箭头连接符 41"/>
          <p:cNvCxnSpPr>
            <a:stCxn id="9" idx="2"/>
            <a:endCxn id="34" idx="0"/>
          </p:cNvCxnSpPr>
          <p:nvPr/>
        </p:nvCxnSpPr>
        <p:spPr bwMode="auto">
          <a:xfrm flipH="1">
            <a:off x="1239354" y="4924678"/>
            <a:ext cx="3091484" cy="340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2"/>
            <a:endCxn id="35" idx="0"/>
          </p:cNvCxnSpPr>
          <p:nvPr/>
        </p:nvCxnSpPr>
        <p:spPr bwMode="auto">
          <a:xfrm flipH="1">
            <a:off x="2293135" y="4924678"/>
            <a:ext cx="2037703" cy="340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2"/>
            <a:endCxn id="37" idx="0"/>
          </p:cNvCxnSpPr>
          <p:nvPr/>
        </p:nvCxnSpPr>
        <p:spPr bwMode="auto">
          <a:xfrm>
            <a:off x="4330838" y="4924678"/>
            <a:ext cx="89468" cy="340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2"/>
            <a:endCxn id="38" idx="0"/>
          </p:cNvCxnSpPr>
          <p:nvPr/>
        </p:nvCxnSpPr>
        <p:spPr bwMode="auto">
          <a:xfrm>
            <a:off x="4330838" y="4924678"/>
            <a:ext cx="2409229" cy="340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9" idx="2"/>
            <a:endCxn id="40" idx="0"/>
          </p:cNvCxnSpPr>
          <p:nvPr/>
        </p:nvCxnSpPr>
        <p:spPr bwMode="auto">
          <a:xfrm>
            <a:off x="4330838" y="4924678"/>
            <a:ext cx="3553530" cy="340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2"/>
            <a:endCxn id="36" idx="0"/>
          </p:cNvCxnSpPr>
          <p:nvPr/>
        </p:nvCxnSpPr>
        <p:spPr bwMode="auto">
          <a:xfrm flipH="1">
            <a:off x="3357010" y="4924678"/>
            <a:ext cx="973828" cy="3405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 bwMode="auto">
          <a:xfrm>
            <a:off x="3924775" y="3176972"/>
            <a:ext cx="258056" cy="216022"/>
          </a:xfrm>
          <a:prstGeom prst="ellipse">
            <a:avLst/>
          </a:prstGeom>
          <a:solidFill>
            <a:srgbClr val="E7CCC7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+mn-ea"/>
                <a:ea typeface="+mn-ea"/>
              </a:rPr>
              <a:t>A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82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DevCloud</a:t>
            </a:r>
            <a:r>
              <a:rPr lang="zh-CN" altLang="en-US" dirty="0" smtClean="0"/>
              <a:t>应用自动化部署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一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键式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部署主流应用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支持</a:t>
            </a:r>
            <a:r>
              <a:rPr lang="en-US" altLang="zh-CN" dirty="0">
                <a:ea typeface="华文细黑" pitchFamily="2" charset="-122"/>
              </a:rPr>
              <a:t>Java</a:t>
            </a:r>
            <a:r>
              <a:rPr lang="zh-CN" altLang="en-US" dirty="0">
                <a:ea typeface="华文细黑" pitchFamily="2" charset="-122"/>
              </a:rPr>
              <a:t>、</a:t>
            </a:r>
            <a:r>
              <a:rPr lang="en-US" altLang="zh-CN" dirty="0">
                <a:ea typeface="华文细黑" pitchFamily="2" charset="-122"/>
              </a:rPr>
              <a:t>PHP</a:t>
            </a:r>
            <a:r>
              <a:rPr lang="zh-CN" altLang="en-US" dirty="0">
                <a:ea typeface="华文细黑" pitchFamily="2" charset="-122"/>
              </a:rPr>
              <a:t>、</a:t>
            </a:r>
            <a:r>
              <a:rPr lang="en-US" altLang="zh-CN" dirty="0" err="1">
                <a:ea typeface="华文细黑" pitchFamily="2" charset="-122"/>
              </a:rPr>
              <a:t>NodeJS</a:t>
            </a:r>
            <a:r>
              <a:rPr lang="zh-CN" altLang="en-US" dirty="0">
                <a:ea typeface="华文细黑" pitchFamily="2" charset="-122"/>
              </a:rPr>
              <a:t>、</a:t>
            </a:r>
            <a:r>
              <a:rPr lang="en-US" altLang="zh-CN" dirty="0">
                <a:ea typeface="华文细黑" pitchFamily="2" charset="-122"/>
              </a:rPr>
              <a:t>Python</a:t>
            </a:r>
            <a:r>
              <a:rPr lang="zh-CN" altLang="en-US" dirty="0">
                <a:ea typeface="华文细黑" pitchFamily="2" charset="-122"/>
              </a:rPr>
              <a:t>、</a:t>
            </a:r>
            <a:r>
              <a:rPr lang="en-US" altLang="zh-CN" dirty="0">
                <a:ea typeface="华文细黑" pitchFamily="2" charset="-122"/>
              </a:rPr>
              <a:t>Go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dirty="0">
                <a:ea typeface="华文细黑" pitchFamily="2" charset="-122"/>
              </a:rPr>
              <a:t>Tomcat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应用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支持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并行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部署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流水线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无缝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集成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目标机器无需安装</a:t>
            </a:r>
            <a:r>
              <a:rPr lang="en-US" altLang="zh-CN" sz="2000" dirty="0" smtClean="0">
                <a:ea typeface="华文细黑" pitchFamily="2" charset="-122"/>
              </a:rPr>
              <a:t>Agent</a:t>
            </a:r>
          </a:p>
          <a:p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部署操作可以多次高效执行</a:t>
            </a:r>
            <a:endParaRPr lang="en-US" altLang="zh-CN" sz="20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en-US" altLang="zh-CN" dirty="0" err="1" smtClean="0">
                <a:ea typeface="华文细黑" pitchFamily="2" charset="-122"/>
              </a:rPr>
              <a:t>Ansible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的幂等性操作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优于传统的</a:t>
            </a:r>
            <a:r>
              <a:rPr lang="en-US" altLang="zh-CN" dirty="0" smtClean="0">
                <a:ea typeface="华文细黑" pitchFamily="2" charset="-122"/>
              </a:rPr>
              <a:t>Shell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脚本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8086725" y="6402388"/>
            <a:ext cx="1057275" cy="1101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altLang="zh-CN" smtClean="0">
                <a:solidFill>
                  <a:srgbClr val="000000"/>
                </a:solidFill>
              </a:rPr>
              <a:t>Page </a:t>
            </a:r>
            <a:fld id="{17BBC7B2-63C5-4A6C-866C-4040921ABFC6}" type="slidenum">
              <a:rPr lang="de-DE" altLang="zh-CN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部署使用流程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右箭头标注 5"/>
          <p:cNvSpPr/>
          <p:nvPr/>
        </p:nvSpPr>
        <p:spPr bwMode="auto">
          <a:xfrm>
            <a:off x="1879620" y="1620035"/>
            <a:ext cx="1132431" cy="1016877"/>
          </a:xfrm>
          <a:prstGeom prst="rightArrowCallout">
            <a:avLst/>
          </a:prstGeom>
          <a:solidFill>
            <a:srgbClr val="E2DEEA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添加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授信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机器</a:t>
            </a:r>
          </a:p>
        </p:txBody>
      </p:sp>
      <p:sp>
        <p:nvSpPr>
          <p:cNvPr id="9" name="右箭头标注 8"/>
          <p:cNvSpPr/>
          <p:nvPr/>
        </p:nvSpPr>
        <p:spPr bwMode="auto">
          <a:xfrm>
            <a:off x="3012051" y="1620035"/>
            <a:ext cx="1132431" cy="1016877"/>
          </a:xfrm>
          <a:prstGeom prst="rightArrowCallout">
            <a:avLst/>
          </a:prstGeom>
          <a:solidFill>
            <a:srgbClr val="E2DEEA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创建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部署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环境</a:t>
            </a:r>
          </a:p>
        </p:txBody>
      </p:sp>
      <p:sp>
        <p:nvSpPr>
          <p:cNvPr id="10" name="右箭头标注 9"/>
          <p:cNvSpPr/>
          <p:nvPr/>
        </p:nvSpPr>
        <p:spPr bwMode="auto">
          <a:xfrm>
            <a:off x="4144482" y="1620035"/>
            <a:ext cx="1132431" cy="1016877"/>
          </a:xfrm>
          <a:prstGeom prst="rightArrowCallout">
            <a:avLst/>
          </a:prstGeom>
          <a:solidFill>
            <a:srgbClr val="E2DEEA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选择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部署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模板</a:t>
            </a:r>
          </a:p>
        </p:txBody>
      </p:sp>
      <p:sp>
        <p:nvSpPr>
          <p:cNvPr id="11" name="右箭头标注 10"/>
          <p:cNvSpPr/>
          <p:nvPr/>
        </p:nvSpPr>
        <p:spPr bwMode="auto">
          <a:xfrm>
            <a:off x="5276913" y="1620035"/>
            <a:ext cx="1132431" cy="1016877"/>
          </a:xfrm>
          <a:prstGeom prst="rightArrowCallout">
            <a:avLst/>
          </a:prstGeom>
          <a:solidFill>
            <a:srgbClr val="E2DEEA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填写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部署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参数</a:t>
            </a:r>
          </a:p>
        </p:txBody>
      </p:sp>
      <p:sp>
        <p:nvSpPr>
          <p:cNvPr id="12" name="右箭头标注 11"/>
          <p:cNvSpPr/>
          <p:nvPr/>
        </p:nvSpPr>
        <p:spPr bwMode="auto">
          <a:xfrm>
            <a:off x="6409344" y="1620035"/>
            <a:ext cx="1132431" cy="1016877"/>
          </a:xfrm>
          <a:prstGeom prst="rightArrowCallout">
            <a:avLst/>
          </a:prstGeom>
          <a:solidFill>
            <a:srgbClr val="E2DEEA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运行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任务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流程图: 准备 12"/>
          <p:cNvSpPr/>
          <p:nvPr/>
        </p:nvSpPr>
        <p:spPr bwMode="auto">
          <a:xfrm>
            <a:off x="7541774" y="1620035"/>
            <a:ext cx="862805" cy="1016877"/>
          </a:xfrm>
          <a:prstGeom prst="flowChartPreparation">
            <a:avLst/>
          </a:prstGeom>
          <a:solidFill>
            <a:srgbClr val="E2DEEA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查看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结果和</a:t>
            </a:r>
            <a:endParaRPr lang="en-US" altLang="zh-CN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日志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35798"/>
              </p:ext>
            </p:extLst>
          </p:nvPr>
        </p:nvGraphicFramePr>
        <p:xfrm>
          <a:off x="1879620" y="2958957"/>
          <a:ext cx="6524964" cy="19462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7494"/>
                <a:gridCol w="1087494"/>
                <a:gridCol w="1087494"/>
                <a:gridCol w="1087494"/>
                <a:gridCol w="1087494"/>
                <a:gridCol w="1087494"/>
              </a:tblGrid>
              <a:tr h="1946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主机名称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主机</a:t>
                      </a:r>
                      <a:r>
                        <a:rPr lang="en-US" altLang="zh-CN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IP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用户名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口令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marL="68562" marR="68562" marT="34281" marB="34281"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环境名称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别名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描述信息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应用名称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应用版本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zh-CN" altLang="en-US" sz="1600" b="0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marL="68562" marR="68562" marT="34281" marB="34281"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模板名称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模板类型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过滤条件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marL="68562" marR="68562" marT="34281" marB="34281"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环境变量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主机名称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下载源地址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marL="68562" marR="68562" marT="34281" marB="34281"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监视部署状态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部署实例统计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marL="68562" marR="68562" marT="34281" marB="34281">
                    <a:solidFill>
                      <a:srgbClr val="0070C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查看日志</a:t>
                      </a:r>
                      <a:endParaRPr lang="en-US" altLang="zh-CN" sz="1600" b="0" kern="120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600" b="0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查看出错信息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 marL="68562" marR="68562" marT="34281" marB="34281">
                    <a:solidFill>
                      <a:srgbClr val="0070C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" name="右箭头标注 13"/>
          <p:cNvSpPr/>
          <p:nvPr/>
        </p:nvSpPr>
        <p:spPr bwMode="auto">
          <a:xfrm>
            <a:off x="747189" y="1620034"/>
            <a:ext cx="1132431" cy="1016877"/>
          </a:xfrm>
          <a:prstGeom prst="rightArrowCallout">
            <a:avLst/>
          </a:prstGeom>
          <a:solidFill>
            <a:srgbClr val="E2DEEA">
              <a:alpha val="8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68562" tIns="34281" rIns="68562" bIns="34281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新建</a:t>
            </a:r>
            <a:endParaRPr lang="en-US" altLang="zh-CN" sz="1600" dirty="0" smtClean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部署</a:t>
            </a:r>
            <a:endParaRPr lang="en-US" altLang="zh-CN" sz="1600" dirty="0" smtClean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  <a:p>
            <a:pPr algn="ctr" eaLnBrk="0" hangingPunct="0"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模板</a:t>
            </a:r>
            <a:endParaRPr lang="zh-CN" altLang="en-US" sz="16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11866"/>
              </p:ext>
            </p:extLst>
          </p:nvPr>
        </p:nvGraphicFramePr>
        <p:xfrm>
          <a:off x="747189" y="2958956"/>
          <a:ext cx="1132430" cy="194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30"/>
              </a:tblGrid>
              <a:tr h="1946208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模板名称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模板类型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子类型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标签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+mn-lt"/>
                          <a:ea typeface="华文细黑" pitchFamily="2" charset="-122"/>
                        </a:rPr>
                        <a:t>Playbook-URL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华文细黑" pitchFamily="2" charset="-122"/>
                      </a:endParaRPr>
                    </a:p>
                  </a:txBody>
                  <a:tcPr>
                    <a:solidFill>
                      <a:srgbClr val="0070C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5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44584"/>
            <a:ext cx="7534275" cy="3971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部署使用流程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2/2</a:t>
            </a:r>
            <a:r>
              <a:rPr lang="zh-CN" altLang="en-US" dirty="0"/>
              <a:t>）</a:t>
            </a:r>
            <a:endParaRPr lang="zh-CN" altLang="en-US" dirty="0">
              <a:latin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231" y="1681176"/>
            <a:ext cx="7563546" cy="40062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69" y="1484784"/>
            <a:ext cx="7567294" cy="400626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94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自动化部署介绍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源部署工具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DevCloud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部署服务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通过流水线拉通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DevOps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动手案例</a:t>
            </a:r>
          </a:p>
        </p:txBody>
      </p:sp>
    </p:spTree>
    <p:extLst>
      <p:ext uri="{BB962C8B-B14F-4D97-AF65-F5344CB8AC3E}">
        <p14:creationId xmlns:p14="http://schemas.microsoft.com/office/powerpoint/2010/main" val="8657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8" y="3902440"/>
            <a:ext cx="5642992" cy="1974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流水线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1600" dirty="0" err="1" smtClean="0"/>
              <a:t>Ansible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600" dirty="0" smtClean="0"/>
              <a:t>playbook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提供一定的服务编排能力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/>
              <a:t>playbooks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中可以编排有序的执行过程，甚至于做到在多组机器间，来回有序的执行特别指定的步骤，并且可以同步或异步的发起任务。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/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用流水线同时集成编译构建、代码检查、部署和自动化测试，从代码提交开始触发操作，完成整个</a:t>
            </a:r>
            <a:r>
              <a:rPr lang="en-US" altLang="zh-CN" sz="1600" dirty="0" err="1" smtClean="0"/>
              <a:t>DevOps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的自动化流程。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285750" indent="-285750"/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流水线支持编排部署任务之间的依赖和顺序，通过串行任务和并行任务以及子流水线来组合、调度各个任务，从而实现高效部署。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01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548" y="1255713"/>
            <a:ext cx="7593023" cy="2752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通过流水线拉通</a:t>
            </a:r>
            <a:r>
              <a:rPr lang="en-US" altLang="zh-CN" dirty="0" err="1" smtClean="0"/>
              <a:t>DevOps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545" y="2093707"/>
            <a:ext cx="7597864" cy="40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自动化部署介绍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源部署工具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DevCloud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部署服务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通过流水线拉通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DevOps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动手案例</a:t>
            </a:r>
          </a:p>
        </p:txBody>
      </p:sp>
    </p:spTree>
    <p:extLst>
      <p:ext uri="{BB962C8B-B14F-4D97-AF65-F5344CB8AC3E}">
        <p14:creationId xmlns:p14="http://schemas.microsoft.com/office/powerpoint/2010/main" val="29782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案例实践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463" y="1374775"/>
            <a:ext cx="7929562" cy="48985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部署</a:t>
            </a:r>
            <a:r>
              <a:rPr lang="zh-CN" altLang="en-US" dirty="0" smtClean="0"/>
              <a:t>一个</a:t>
            </a:r>
            <a:r>
              <a:rPr lang="en-US" altLang="zh-CN" b="0" dirty="0" smtClean="0"/>
              <a:t>Web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项目架构： </a:t>
            </a:r>
            <a:r>
              <a:rPr lang="en-US" altLang="zh-CN" dirty="0" err="1" smtClean="0"/>
              <a:t>SpringMVC</a:t>
            </a:r>
            <a:r>
              <a:rPr lang="en-US" altLang="zh-CN" dirty="0" smtClean="0"/>
              <a:t> + Tomcat + MySQL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编辑和调试</a:t>
            </a:r>
            <a:r>
              <a:rPr lang="en-US" altLang="zh-CN" dirty="0" smtClean="0"/>
              <a:t>playbook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添加授信机器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新建模板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新建任务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执行任务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验证结果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本章主要讲述自动化部署的发展、开源的部署工具和华为云服务中部署服务的使用，</a:t>
            </a:r>
            <a:r>
              <a:rPr lang="zh-CN" altLang="en-US" dirty="0"/>
              <a:t>以及</a:t>
            </a:r>
            <a:r>
              <a:rPr lang="zh-CN" altLang="en-US" dirty="0" smtClean="0"/>
              <a:t>通过案例实践详细讲述怎样使用部署服务。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部署服务由哪些功能模块？</a:t>
            </a:r>
            <a:endParaRPr lang="en-US" altLang="zh-CN" dirty="0" smtClean="0"/>
          </a:p>
          <a:p>
            <a:pPr lvl="1"/>
            <a:r>
              <a:rPr lang="zh-CN" altLang="en-US" dirty="0"/>
              <a:t>授</a:t>
            </a:r>
            <a:r>
              <a:rPr lang="zh-CN" altLang="en-US" dirty="0" smtClean="0"/>
              <a:t>信机器管理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330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47564" y="1376772"/>
            <a:ext cx="7920037" cy="3889375"/>
          </a:xfrm>
        </p:spPr>
        <p:txBody>
          <a:bodyPr/>
          <a:lstStyle/>
          <a:p>
            <a:pPr marL="301625" lvl="1" indent="-301625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2200" dirty="0" smtClean="0">
                <a:cs typeface="+mn-cs"/>
              </a:rPr>
              <a:t>描述了华为云服务中</a:t>
            </a:r>
            <a:r>
              <a:rPr lang="zh-CN" altLang="en-US" sz="2400" dirty="0"/>
              <a:t>自动化</a:t>
            </a:r>
            <a:r>
              <a:rPr lang="zh-CN" altLang="en-US" sz="2400" dirty="0" smtClean="0"/>
              <a:t>部署服务</a:t>
            </a:r>
            <a:endParaRPr lang="en-US" altLang="zh-CN" sz="2200" dirty="0" smtClean="0">
              <a:cs typeface="+mn-cs"/>
            </a:endParaRPr>
          </a:p>
          <a:p>
            <a:pPr marL="301625" lvl="1" indent="-301625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2200" dirty="0" smtClean="0">
                <a:cs typeface="+mn-cs"/>
              </a:rPr>
              <a:t>讲解了</a:t>
            </a:r>
            <a:r>
              <a:rPr lang="zh-CN" altLang="en-US" sz="2400" dirty="0"/>
              <a:t>开源的部署</a:t>
            </a:r>
            <a:r>
              <a:rPr lang="zh-CN" altLang="en-US" sz="2400" dirty="0" smtClean="0"/>
              <a:t>工具</a:t>
            </a:r>
            <a:endParaRPr lang="en-US" altLang="zh-CN" sz="2400" dirty="0" smtClean="0"/>
          </a:p>
          <a:p>
            <a:pPr marL="301625" lvl="1" indent="-301625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2200" dirty="0" smtClean="0">
                <a:cs typeface="+mn-cs"/>
              </a:rPr>
              <a:t>讲解了</a:t>
            </a:r>
            <a:r>
              <a:rPr lang="zh-CN" altLang="en-US" sz="2400" dirty="0"/>
              <a:t>部署</a:t>
            </a:r>
            <a:r>
              <a:rPr lang="zh-CN" altLang="en-US" sz="2400" dirty="0" smtClean="0"/>
              <a:t>服务和流水线的使用</a:t>
            </a:r>
            <a:endParaRPr lang="en-US" altLang="zh-CN" sz="22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684213" y="1376362"/>
            <a:ext cx="8064251" cy="4752937"/>
          </a:xfrm>
        </p:spPr>
        <p:txBody>
          <a:bodyPr/>
          <a:lstStyle/>
          <a:p>
            <a:r>
              <a:rPr lang="zh-CN" altLang="en-US" dirty="0" smtClean="0"/>
              <a:t>华为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u="sng" dirty="0" smtClean="0">
                <a:solidFill>
                  <a:srgbClr val="00B0F0"/>
                </a:solidFill>
              </a:rPr>
              <a:t>http://support.huawei.com/learning/Index!toTrainIndex</a:t>
            </a:r>
          </a:p>
          <a:p>
            <a:r>
              <a:rPr lang="zh-CN" altLang="en-US" dirty="0" smtClean="0"/>
              <a:t>华为公有云服务网站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dirty="0" smtClean="0">
                <a:solidFill>
                  <a:srgbClr val="00B0F0"/>
                </a:solidFill>
                <a:hlinkClick r:id="rId3"/>
              </a:rPr>
              <a:t>http://www.hwclouds.com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华为</a:t>
            </a:r>
            <a:r>
              <a:rPr lang="en-US" altLang="zh-CN" dirty="0" smtClean="0"/>
              <a:t>DevCloud</a:t>
            </a:r>
            <a:r>
              <a:rPr lang="zh-CN" altLang="en-US" dirty="0"/>
              <a:t>部署</a:t>
            </a:r>
            <a:r>
              <a:rPr lang="zh-CN" altLang="en-US" dirty="0" smtClean="0"/>
              <a:t>服务</a:t>
            </a:r>
            <a:endParaRPr lang="en-US" altLang="zh-CN" dirty="0"/>
          </a:p>
          <a:p>
            <a:pPr marL="401637" lvl="1" indent="0">
              <a:buNone/>
            </a:pP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www.hwclouds.com/product/deployman.html</a:t>
            </a:r>
            <a:endParaRPr lang="en-US" altLang="zh-CN" dirty="0" smtClean="0"/>
          </a:p>
          <a:p>
            <a:r>
              <a:rPr lang="en-US" altLang="zh-CN" dirty="0" err="1"/>
              <a:t>Ansible</a:t>
            </a:r>
            <a:r>
              <a:rPr lang="zh-CN" altLang="en-US" dirty="0"/>
              <a:t>官方网站</a:t>
            </a:r>
            <a:endParaRPr lang="en-US" altLang="zh-CN" dirty="0"/>
          </a:p>
          <a:p>
            <a:pPr marL="401637" lvl="1" indent="0">
              <a:buNone/>
            </a:pPr>
            <a:r>
              <a:rPr lang="en-US" altLang="zh-CN" dirty="0" smtClean="0">
                <a:hlinkClick r:id="rId5"/>
              </a:rPr>
              <a:t>https://www.ansible.com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描述华为云服务中部署服务产品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掌握部署服务的功能、场景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掌握部署任务的创建和</a:t>
            </a:r>
            <a:r>
              <a:rPr lang="zh-CN" altLang="en-US" dirty="0"/>
              <a:t>执行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自动化部署</a:t>
            </a:r>
            <a:r>
              <a:rPr lang="zh-CN" altLang="en-US" b="1" dirty="0" smtClean="0"/>
              <a:t>介绍</a:t>
            </a:r>
            <a:endParaRPr lang="en-US" altLang="zh-CN" b="1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源部署工具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DevCloud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部署服务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通过流水线拉通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DevOps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动手案例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自动化部署介绍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部署方案的发展</a:t>
            </a:r>
            <a:endParaRPr lang="en-US" altLang="zh-CN" smtClean="0"/>
          </a:p>
          <a:p>
            <a:r>
              <a:rPr lang="zh-CN" altLang="en-US" smtClean="0"/>
              <a:t>云端</a:t>
            </a:r>
            <a:r>
              <a:rPr lang="en-US" altLang="zh-CN" smtClean="0"/>
              <a:t>DevOps</a:t>
            </a:r>
            <a:r>
              <a:rPr lang="zh-CN" altLang="en-US" smtClean="0"/>
              <a:t>平台</a:t>
            </a:r>
            <a:endParaRPr lang="en-US" altLang="zh-CN" smtClean="0"/>
          </a:p>
          <a:p>
            <a:r>
              <a:rPr lang="zh-CN" altLang="en-US" smtClean="0"/>
              <a:t>蓝绿部署</a:t>
            </a:r>
            <a:endParaRPr lang="en-US" altLang="zh-CN" smtClean="0"/>
          </a:p>
          <a:p>
            <a:r>
              <a:rPr lang="zh-CN" altLang="en-US" smtClean="0"/>
              <a:t>灰度发布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664143" y="1573468"/>
            <a:ext cx="6263351" cy="4583661"/>
          </a:xfrm>
          <a:custGeom>
            <a:avLst/>
            <a:gdLst>
              <a:gd name="connsiteX0" fmla="*/ 0 w 7128147"/>
              <a:gd name="connsiteY0" fmla="*/ 0 h 3816424"/>
              <a:gd name="connsiteX1" fmla="*/ 7128147 w 7128147"/>
              <a:gd name="connsiteY1" fmla="*/ 0 h 3816424"/>
              <a:gd name="connsiteX2" fmla="*/ 7128147 w 7128147"/>
              <a:gd name="connsiteY2" fmla="*/ 3816424 h 3816424"/>
              <a:gd name="connsiteX3" fmla="*/ 0 w 7128147"/>
              <a:gd name="connsiteY3" fmla="*/ 3816424 h 3816424"/>
              <a:gd name="connsiteX4" fmla="*/ 0 w 7128147"/>
              <a:gd name="connsiteY4" fmla="*/ 0 h 3816424"/>
              <a:gd name="connsiteX0" fmla="*/ 0 w 7128147"/>
              <a:gd name="connsiteY0" fmla="*/ 0 h 3816424"/>
              <a:gd name="connsiteX1" fmla="*/ 7128147 w 7128147"/>
              <a:gd name="connsiteY1" fmla="*/ 0 h 3816424"/>
              <a:gd name="connsiteX2" fmla="*/ 7128147 w 7128147"/>
              <a:gd name="connsiteY2" fmla="*/ 3816424 h 3816424"/>
              <a:gd name="connsiteX3" fmla="*/ 9625 w 7128147"/>
              <a:gd name="connsiteY3" fmla="*/ 2661392 h 3816424"/>
              <a:gd name="connsiteX4" fmla="*/ 0 w 7128147"/>
              <a:gd name="connsiteY4" fmla="*/ 0 h 3816424"/>
              <a:gd name="connsiteX0" fmla="*/ 0 w 7128147"/>
              <a:gd name="connsiteY0" fmla="*/ 0 h 3816424"/>
              <a:gd name="connsiteX1" fmla="*/ 7128147 w 7128147"/>
              <a:gd name="connsiteY1" fmla="*/ 0 h 3816424"/>
              <a:gd name="connsiteX2" fmla="*/ 7128147 w 7128147"/>
              <a:gd name="connsiteY2" fmla="*/ 3816424 h 3816424"/>
              <a:gd name="connsiteX3" fmla="*/ 9625 w 7128147"/>
              <a:gd name="connsiteY3" fmla="*/ 3421788 h 3816424"/>
              <a:gd name="connsiteX4" fmla="*/ 0 w 7128147"/>
              <a:gd name="connsiteY4" fmla="*/ 0 h 3816424"/>
              <a:gd name="connsiteX0" fmla="*/ 0 w 7157023"/>
              <a:gd name="connsiteY0" fmla="*/ 0 h 4384314"/>
              <a:gd name="connsiteX1" fmla="*/ 7128147 w 7157023"/>
              <a:gd name="connsiteY1" fmla="*/ 0 h 4384314"/>
              <a:gd name="connsiteX2" fmla="*/ 7157023 w 7157023"/>
              <a:gd name="connsiteY2" fmla="*/ 4384314 h 4384314"/>
              <a:gd name="connsiteX3" fmla="*/ 9625 w 7157023"/>
              <a:gd name="connsiteY3" fmla="*/ 3421788 h 4384314"/>
              <a:gd name="connsiteX4" fmla="*/ 0 w 7157023"/>
              <a:gd name="connsiteY4" fmla="*/ 0 h 4384314"/>
              <a:gd name="connsiteX0" fmla="*/ 10051 w 7167074"/>
              <a:gd name="connsiteY0" fmla="*/ 0 h 4384314"/>
              <a:gd name="connsiteX1" fmla="*/ 7138198 w 7167074"/>
              <a:gd name="connsiteY1" fmla="*/ 0 h 4384314"/>
              <a:gd name="connsiteX2" fmla="*/ 7167074 w 7167074"/>
              <a:gd name="connsiteY2" fmla="*/ 4384314 h 4384314"/>
              <a:gd name="connsiteX3" fmla="*/ 426 w 7167074"/>
              <a:gd name="connsiteY3" fmla="*/ 3094529 h 4384314"/>
              <a:gd name="connsiteX4" fmla="*/ 10051 w 7167074"/>
              <a:gd name="connsiteY4" fmla="*/ 0 h 4384314"/>
              <a:gd name="connsiteX0" fmla="*/ 10051 w 7167074"/>
              <a:gd name="connsiteY0" fmla="*/ 548640 h 4932954"/>
              <a:gd name="connsiteX1" fmla="*/ 7090072 w 7167074"/>
              <a:gd name="connsiteY1" fmla="*/ 0 h 4932954"/>
              <a:gd name="connsiteX2" fmla="*/ 7167074 w 7167074"/>
              <a:gd name="connsiteY2" fmla="*/ 4932954 h 4932954"/>
              <a:gd name="connsiteX3" fmla="*/ 426 w 7167074"/>
              <a:gd name="connsiteY3" fmla="*/ 3643169 h 4932954"/>
              <a:gd name="connsiteX4" fmla="*/ 10051 w 7167074"/>
              <a:gd name="connsiteY4" fmla="*/ 548640 h 493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7074" h="4932954">
                <a:moveTo>
                  <a:pt x="10051" y="548640"/>
                </a:moveTo>
                <a:lnTo>
                  <a:pt x="7090072" y="0"/>
                </a:lnTo>
                <a:lnTo>
                  <a:pt x="7167074" y="4932954"/>
                </a:lnTo>
                <a:lnTo>
                  <a:pt x="426" y="3643169"/>
                </a:lnTo>
                <a:cubicBezTo>
                  <a:pt x="-2782" y="2756038"/>
                  <a:pt x="13259" y="1435771"/>
                  <a:pt x="10051" y="54864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手工部署到自动部署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971599" y="2277282"/>
            <a:ext cx="512023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手工部署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0" dirty="0">
                <a:latin typeface="+mn-ea"/>
                <a:ea typeface="+mn-ea"/>
              </a:rPr>
              <a:t>60</a:t>
            </a:r>
            <a:r>
              <a:rPr lang="zh-CN" altLang="en-US" sz="1600" b="0" dirty="0">
                <a:latin typeface="+mn-ea"/>
                <a:ea typeface="+mn-ea"/>
              </a:rPr>
              <a:t>台</a:t>
            </a:r>
            <a:r>
              <a:rPr lang="en-US" altLang="zh-CN" sz="1600" b="0" dirty="0">
                <a:latin typeface="+mn-ea"/>
                <a:ea typeface="+mn-ea"/>
              </a:rPr>
              <a:t>x(</a:t>
            </a:r>
            <a:r>
              <a:rPr lang="zh-CN" altLang="en-US" sz="1600" b="0" dirty="0">
                <a:latin typeface="+mn-ea"/>
                <a:ea typeface="+mn-ea"/>
              </a:rPr>
              <a:t>安装</a:t>
            </a:r>
            <a:r>
              <a:rPr lang="en-US" altLang="zh-CN" sz="1600" b="0" dirty="0">
                <a:latin typeface="+mn-ea"/>
                <a:ea typeface="+mn-ea"/>
              </a:rPr>
              <a:t>2.5</a:t>
            </a:r>
            <a:r>
              <a:rPr lang="zh-CN" altLang="en-US" sz="1600" b="0" dirty="0">
                <a:latin typeface="+mn-ea"/>
                <a:ea typeface="+mn-ea"/>
              </a:rPr>
              <a:t>小时</a:t>
            </a:r>
            <a:r>
              <a:rPr lang="en-US" altLang="zh-CN" sz="1600" b="0" dirty="0">
                <a:latin typeface="+mn-ea"/>
                <a:ea typeface="+mn-ea"/>
              </a:rPr>
              <a:t>+</a:t>
            </a:r>
            <a:r>
              <a:rPr lang="zh-CN" altLang="en-US" sz="1600" b="0" dirty="0">
                <a:latin typeface="+mn-ea"/>
                <a:ea typeface="+mn-ea"/>
              </a:rPr>
              <a:t>手工配置</a:t>
            </a:r>
            <a:r>
              <a:rPr lang="en-US" altLang="zh-CN" sz="1600" b="0" dirty="0">
                <a:latin typeface="+mn-ea"/>
                <a:ea typeface="+mn-ea"/>
              </a:rPr>
              <a:t>0.5</a:t>
            </a:r>
            <a:r>
              <a:rPr lang="zh-CN" altLang="en-US" sz="1600" b="0" dirty="0">
                <a:latin typeface="+mn-ea"/>
                <a:ea typeface="+mn-ea"/>
              </a:rPr>
              <a:t>小时</a:t>
            </a:r>
            <a:r>
              <a:rPr lang="en-US" altLang="zh-CN" sz="1600" b="0" dirty="0">
                <a:latin typeface="+mn-ea"/>
                <a:ea typeface="+mn-ea"/>
              </a:rPr>
              <a:t>)/</a:t>
            </a:r>
            <a:r>
              <a:rPr lang="zh-CN" altLang="en-US" sz="1600" b="0" dirty="0">
                <a:latin typeface="+mn-ea"/>
                <a:ea typeface="+mn-ea"/>
              </a:rPr>
              <a:t>台 </a:t>
            </a:r>
            <a:r>
              <a:rPr lang="en-US" altLang="zh-CN" sz="1600" b="0" dirty="0">
                <a:latin typeface="+mn-ea"/>
                <a:ea typeface="+mn-ea"/>
              </a:rPr>
              <a:t>= </a:t>
            </a:r>
            <a:r>
              <a:rPr lang="en-US" altLang="zh-CN" sz="1600" b="1" dirty="0">
                <a:solidFill>
                  <a:schemeClr val="tx2"/>
                </a:solidFill>
                <a:latin typeface="+mn-ea"/>
                <a:ea typeface="+mn-ea"/>
              </a:rPr>
              <a:t>180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  <a:ea typeface="+mn-ea"/>
              </a:rPr>
              <a:t>小时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1474616" y="3426908"/>
            <a:ext cx="553981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需要人工干预的半自动部署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0" dirty="0">
                <a:latin typeface="+mn-ea"/>
                <a:ea typeface="+mn-ea"/>
              </a:rPr>
              <a:t>磁盘复制</a:t>
            </a:r>
            <a:r>
              <a:rPr lang="en-US" altLang="zh-CN" sz="1600" b="0" dirty="0">
                <a:latin typeface="+mn-ea"/>
                <a:ea typeface="+mn-ea"/>
              </a:rPr>
              <a:t>0.5</a:t>
            </a:r>
            <a:r>
              <a:rPr lang="zh-CN" altLang="en-US" sz="1600" b="0" dirty="0">
                <a:latin typeface="+mn-ea"/>
                <a:ea typeface="+mn-ea"/>
              </a:rPr>
              <a:t>小时</a:t>
            </a:r>
            <a:r>
              <a:rPr lang="en-US" altLang="zh-CN" sz="1600" b="0" dirty="0">
                <a:latin typeface="+mn-ea"/>
                <a:ea typeface="+mn-ea"/>
              </a:rPr>
              <a:t>+ 60</a:t>
            </a:r>
            <a:r>
              <a:rPr lang="zh-CN" altLang="en-US" sz="1600" b="0" dirty="0">
                <a:latin typeface="+mn-ea"/>
                <a:ea typeface="+mn-ea"/>
              </a:rPr>
              <a:t>台</a:t>
            </a:r>
            <a:r>
              <a:rPr lang="en-US" altLang="zh-CN" sz="1600" b="0" dirty="0">
                <a:latin typeface="+mn-ea"/>
                <a:ea typeface="+mn-ea"/>
              </a:rPr>
              <a:t>x(</a:t>
            </a:r>
            <a:r>
              <a:rPr lang="zh-CN" altLang="en-US" sz="1600" b="0" dirty="0">
                <a:latin typeface="+mn-ea"/>
                <a:ea typeface="+mn-ea"/>
              </a:rPr>
              <a:t>手工配置</a:t>
            </a:r>
            <a:r>
              <a:rPr lang="en-US" altLang="zh-CN" sz="1600" b="0" dirty="0">
                <a:latin typeface="+mn-ea"/>
                <a:ea typeface="+mn-ea"/>
              </a:rPr>
              <a:t>0.5</a:t>
            </a:r>
            <a:r>
              <a:rPr lang="zh-CN" altLang="en-US" sz="1600" b="0" dirty="0">
                <a:latin typeface="+mn-ea"/>
                <a:ea typeface="+mn-ea"/>
              </a:rPr>
              <a:t>小时</a:t>
            </a:r>
            <a:r>
              <a:rPr lang="en-US" altLang="zh-CN" sz="1600" b="0" dirty="0">
                <a:latin typeface="+mn-ea"/>
                <a:ea typeface="+mn-ea"/>
              </a:rPr>
              <a:t>)/</a:t>
            </a:r>
            <a:r>
              <a:rPr lang="zh-CN" altLang="en-US" sz="1600" b="0" dirty="0">
                <a:latin typeface="+mn-ea"/>
                <a:ea typeface="+mn-ea"/>
              </a:rPr>
              <a:t>台 </a:t>
            </a:r>
            <a:r>
              <a:rPr lang="en-US" altLang="zh-CN" sz="1600" b="0" dirty="0">
                <a:latin typeface="+mn-ea"/>
                <a:ea typeface="+mn-ea"/>
              </a:rPr>
              <a:t>= </a:t>
            </a:r>
            <a:r>
              <a:rPr lang="en-US" altLang="zh-CN" sz="1600" b="1" dirty="0">
                <a:solidFill>
                  <a:schemeClr val="tx2"/>
                </a:solidFill>
                <a:latin typeface="+mn-ea"/>
                <a:ea typeface="+mn-ea"/>
              </a:rPr>
              <a:t>35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  <a:ea typeface="+mn-ea"/>
              </a:rPr>
              <a:t>小时</a:t>
            </a: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3161906" y="4617542"/>
            <a:ext cx="396637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800" b="1" dirty="0">
                <a:latin typeface="+mn-ea"/>
                <a:ea typeface="+mn-ea"/>
              </a:rPr>
              <a:t>免接触的自动部署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0" dirty="0">
                <a:latin typeface="+mn-ea"/>
                <a:ea typeface="+mn-ea"/>
              </a:rPr>
              <a:t>自动部署</a:t>
            </a:r>
            <a:r>
              <a:rPr lang="en-US" altLang="zh-CN" sz="1600" b="0" dirty="0">
                <a:latin typeface="+mn-ea"/>
                <a:ea typeface="+mn-ea"/>
              </a:rPr>
              <a:t>1</a:t>
            </a:r>
            <a:r>
              <a:rPr lang="zh-CN" altLang="en-US" sz="1600" b="0" dirty="0">
                <a:latin typeface="+mn-ea"/>
                <a:ea typeface="+mn-ea"/>
              </a:rPr>
              <a:t>小时（同时自动配置）</a:t>
            </a:r>
            <a:r>
              <a:rPr lang="en-US" altLang="zh-CN" sz="1600" b="0" dirty="0">
                <a:latin typeface="+mn-ea"/>
                <a:ea typeface="+mn-ea"/>
              </a:rPr>
              <a:t>&lt; </a:t>
            </a:r>
            <a:r>
              <a:rPr lang="en-US" altLang="zh-CN" sz="1600" b="1" dirty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  <a:ea typeface="+mn-ea"/>
              </a:rPr>
              <a:t>小时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3239852" y="1204137"/>
            <a:ext cx="5594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部署</a:t>
            </a:r>
            <a:r>
              <a:rPr lang="zh-CN" altLang="en-US" sz="1800" b="1" dirty="0">
                <a:latin typeface="+mn-ea"/>
                <a:ea typeface="+mn-ea"/>
              </a:rPr>
              <a:t>方案比较：（以</a:t>
            </a:r>
            <a:r>
              <a:rPr lang="zh-CN" altLang="en-US" sz="1800" b="1" dirty="0" smtClean="0">
                <a:latin typeface="+mn-ea"/>
                <a:ea typeface="+mn-ea"/>
              </a:rPr>
              <a:t>部署</a:t>
            </a:r>
            <a:r>
              <a:rPr lang="en-US" altLang="zh-CN" sz="1800" b="1" dirty="0" smtClean="0">
                <a:latin typeface="+mn-ea"/>
                <a:ea typeface="+mn-ea"/>
              </a:rPr>
              <a:t>60</a:t>
            </a:r>
            <a:r>
              <a:rPr lang="zh-CN" altLang="en-US" sz="1800" b="1" dirty="0" smtClean="0">
                <a:latin typeface="+mn-ea"/>
                <a:ea typeface="+mn-ea"/>
              </a:rPr>
              <a:t>台</a:t>
            </a:r>
            <a:r>
              <a:rPr lang="zh-CN" altLang="en-US" sz="1800" b="1" dirty="0">
                <a:latin typeface="+mn-ea"/>
                <a:ea typeface="+mn-ea"/>
              </a:rPr>
              <a:t>机器</a:t>
            </a:r>
            <a:r>
              <a:rPr lang="zh-CN" altLang="en-US" sz="1800" b="1" dirty="0" smtClean="0">
                <a:latin typeface="+mn-ea"/>
                <a:ea typeface="+mn-ea"/>
              </a:rPr>
              <a:t>为</a:t>
            </a:r>
            <a:r>
              <a:rPr lang="zh-CN" altLang="en-US" sz="1800" b="1" dirty="0">
                <a:latin typeface="+mn-ea"/>
                <a:ea typeface="+mn-ea"/>
              </a:rPr>
              <a:t>例）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696038" y="2723852"/>
            <a:ext cx="1908212" cy="1044116"/>
            <a:chOff x="6624228" y="2816932"/>
            <a:chExt cx="1908212" cy="1044116"/>
          </a:xfrm>
        </p:grpSpPr>
        <p:sp>
          <p:nvSpPr>
            <p:cNvPr id="17" name="圆角矩形标注 16"/>
            <p:cNvSpPr/>
            <p:nvPr/>
          </p:nvSpPr>
          <p:spPr bwMode="auto">
            <a:xfrm>
              <a:off x="6624228" y="2816932"/>
              <a:ext cx="1908212" cy="1044116"/>
            </a:xfrm>
            <a:prstGeom prst="wedgeRoundRectCallout">
              <a:avLst>
                <a:gd name="adj1" fmla="val -38245"/>
                <a:gd name="adj2" fmla="val 76337"/>
                <a:gd name="adj3" fmla="val 16667"/>
              </a:avLst>
            </a:prstGeom>
            <a:solidFill>
              <a:srgbClr val="0070C0">
                <a:alpha val="11000"/>
              </a:srgb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96236" y="2888940"/>
              <a:ext cx="18362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保证了部署的质量，</a:t>
              </a:r>
              <a:r>
                <a:rPr lang="zh-CN" altLang="en-US" sz="1400" dirty="0" smtClean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rPr>
                <a:t>实现了标准化，</a:t>
              </a:r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就降低了系统维护的工作量。</a:t>
              </a:r>
              <a:endParaRPr lang="zh-CN" altLang="en-US" sz="140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916">
            <a:off x="152052" y="2363409"/>
            <a:ext cx="3036574" cy="31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云环境中的部署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自动安装、配置操作系统、基础软件与应用软件</a:t>
            </a:r>
            <a:endParaRPr lang="zh-CN" alt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应用软件</a:t>
            </a:r>
            <a:endParaRPr lang="en-US" altLang="zh-CN" smtClean="0"/>
          </a:p>
          <a:p>
            <a:pPr lvl="1"/>
            <a:r>
              <a:rPr lang="zh-CN" altLang="en-US" smtClean="0"/>
              <a:t>基础软件安装</a:t>
            </a:r>
            <a:endParaRPr lang="en-US" altLang="zh-CN" smtClean="0"/>
          </a:p>
          <a:p>
            <a:pPr lvl="1"/>
            <a:r>
              <a:rPr lang="zh-CN" altLang="en-US" smtClean="0"/>
              <a:t>中间件安装和配置</a:t>
            </a:r>
            <a:endParaRPr lang="en-US" altLang="zh-CN" smtClean="0"/>
          </a:p>
          <a:p>
            <a:pPr lvl="1"/>
            <a:r>
              <a:rPr lang="zh-CN" altLang="en-US" smtClean="0"/>
              <a:t>应用软件包安装和配置</a:t>
            </a:r>
            <a:endParaRPr lang="en-US" altLang="zh-CN" smtClean="0"/>
          </a:p>
          <a:p>
            <a:r>
              <a:rPr lang="zh-CN" altLang="en-US" smtClean="0"/>
              <a:t>基础组件</a:t>
            </a:r>
            <a:endParaRPr lang="en-US" altLang="zh-CN" smtClean="0"/>
          </a:p>
          <a:p>
            <a:pPr lvl="1"/>
            <a:r>
              <a:rPr lang="zh-CN" altLang="en-US" smtClean="0"/>
              <a:t>操作系统安装</a:t>
            </a:r>
            <a:endParaRPr lang="en-US" altLang="zh-CN" smtClean="0"/>
          </a:p>
          <a:p>
            <a:pPr lvl="1"/>
            <a:r>
              <a:rPr lang="zh-CN" altLang="en-US" smtClean="0"/>
              <a:t>网卡配置和安装</a:t>
            </a:r>
            <a:endParaRPr lang="en-US" altLang="zh-CN" smtClean="0"/>
          </a:p>
          <a:p>
            <a:pPr lvl="1"/>
            <a:r>
              <a:rPr lang="zh-CN" altLang="en-US" smtClean="0"/>
              <a:t>硬盘和内存动态调整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 bwMode="auto">
          <a:xfrm>
            <a:off x="5292080" y="4977172"/>
            <a:ext cx="2124236" cy="504056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基础设施服务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292080" y="3350194"/>
            <a:ext cx="2124236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平台服务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280992" y="1723216"/>
            <a:ext cx="2124236" cy="504056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应用软件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上下箭头 6"/>
          <p:cNvSpPr/>
          <p:nvPr/>
        </p:nvSpPr>
        <p:spPr bwMode="auto">
          <a:xfrm>
            <a:off x="6192180" y="4005064"/>
            <a:ext cx="366954" cy="72687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7" name="上下箭头 16"/>
          <p:cNvSpPr/>
          <p:nvPr/>
        </p:nvSpPr>
        <p:spPr bwMode="auto">
          <a:xfrm>
            <a:off x="6156176" y="2384884"/>
            <a:ext cx="366954" cy="726878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9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 bwMode="auto">
          <a:xfrm>
            <a:off x="4860032" y="1376772"/>
            <a:ext cx="3686944" cy="425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 anchor="t">
            <a:spAutoFit/>
          </a:bodyPr>
          <a:lstStyle/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发布是针对业务的，部署是针对环境的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部署可以频繁、安全、可持续的进行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部署的版本来自于构建库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18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使用相同的脚步、相同的部署方式对所有环境进行部署，确保一致性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  <a:cs typeface="Arial" pitchFamily="34" charset="0"/>
            </a:endParaRPr>
          </a:p>
          <a:p>
            <a:pPr indent="-270000" defTabSz="1001649" eaLnBrk="0" hangingPunct="0"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</a:rPr>
              <a:t>为了确保安全性和可用性、部署可以采用蓝绿部署、灰度部署等能力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应用的部署管理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2" y="1390131"/>
            <a:ext cx="4439908" cy="44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1327E0-7EF6-4DE7-A686-D5CF0A9FB3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69174</TotalTime>
  <Words>1771</Words>
  <Application>Microsoft Office PowerPoint</Application>
  <PresentationFormat>全屏显示(4:3)</PresentationFormat>
  <Paragraphs>351</Paragraphs>
  <Slides>33</Slides>
  <Notes>33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Helvetica Neue</vt:lpstr>
      <vt:lpstr>MS PGothic</vt:lpstr>
      <vt:lpstr>黑体</vt:lpstr>
      <vt:lpstr>华文细黑</vt:lpstr>
      <vt:lpstr>宋体</vt:lpstr>
      <vt:lpstr>微软雅黑</vt:lpstr>
      <vt:lpstr>Arial</vt:lpstr>
      <vt:lpstr>Courier New</vt:lpstr>
      <vt:lpstr>FrutigerNext LT Light</vt:lpstr>
      <vt:lpstr>FrutigerNext LT Medium</vt:lpstr>
      <vt:lpstr>FrutigerNext LT Regular</vt:lpstr>
      <vt:lpstr>Wingdings</vt:lpstr>
      <vt:lpstr>1#UC&amp;C母版初稿</vt:lpstr>
      <vt:lpstr>End</vt:lpstr>
      <vt:lpstr>PowerPoint 演示文稿</vt:lpstr>
      <vt:lpstr>部署服务</vt:lpstr>
      <vt:lpstr>PowerPoint 演示文稿</vt:lpstr>
      <vt:lpstr>PowerPoint 演示文稿</vt:lpstr>
      <vt:lpstr>PowerPoint 演示文稿</vt:lpstr>
      <vt:lpstr>自动化部署介绍</vt:lpstr>
      <vt:lpstr>手工部署到自动部署</vt:lpstr>
      <vt:lpstr>云环境中的部署 - 自动安装、配置操作系统、基础软件与应用软件</vt:lpstr>
      <vt:lpstr>应用的部署管理</vt:lpstr>
      <vt:lpstr>持续交付框架</vt:lpstr>
      <vt:lpstr>蓝绿部署</vt:lpstr>
      <vt:lpstr>灰度发布/金丝雀发布</vt:lpstr>
      <vt:lpstr>PowerPoint 演示文稿</vt:lpstr>
      <vt:lpstr>开源部署工具</vt:lpstr>
      <vt:lpstr>开源部署工具 - Ansible （1/2）</vt:lpstr>
      <vt:lpstr>开源部署工具 - Ansible（2/2）</vt:lpstr>
      <vt:lpstr>Ansible Playbook</vt:lpstr>
      <vt:lpstr>Ansible Galaxy 角色: galaxy.ansible.com网站上提供的可供重用的自动化脚本</vt:lpstr>
      <vt:lpstr>PowerPoint 演示文稿</vt:lpstr>
      <vt:lpstr>DevCloud应用自动化部署</vt:lpstr>
      <vt:lpstr>DevCloud部署服务功能模块</vt:lpstr>
      <vt:lpstr>DevCloud应用自动化部署</vt:lpstr>
      <vt:lpstr>部署使用流程（1/2）</vt:lpstr>
      <vt:lpstr>部署使用流程（2/2）</vt:lpstr>
      <vt:lpstr>PowerPoint 演示文稿</vt:lpstr>
      <vt:lpstr>流水线</vt:lpstr>
      <vt:lpstr>通过流水线拉通DevOps</vt:lpstr>
      <vt:lpstr>PowerPoint 演示文稿</vt:lpstr>
      <vt:lpstr>案例实践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huangyusizjhw</cp:lastModifiedBy>
  <cp:revision>2472</cp:revision>
  <dcterms:created xsi:type="dcterms:W3CDTF">2003-08-21T06:48:56Z</dcterms:created>
  <dcterms:modified xsi:type="dcterms:W3CDTF">2017-08-15T07:40:57Z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(3)2f5jsogI9OQevIjzSccVS2+8NlXAsO2QLV0VCP5/fk5+EMq2C42GnTr9ei4ySNzN9FBNYW0y
coM4vXluDCd6qHuvtPdSBT1PxPNNB04xEdCje9nazvs8zA5c9bXFO6lhkHVbuuzlX8xfgMLT
PiMA/K60Mp4u4XNpMXE5BoTfDsr0s8mzLk7yUrXOOSQMhnGp5Yxg0KtiHo2iXzDZyOp0GHkn
dVFBHuuKGkHXdTZ5OQ</vt:lpwstr>
  </property>
  <property fmtid="{D5CDD505-2E9C-101B-9397-08002B2CF9AE}" pid="18" name="_2015_ms_pID_7253431">
    <vt:lpwstr>APn5gPpldzjuYeTlyM4Vwwd5ihkipuvXo0BxakbYvPH6sVwpm0IHSX
NcpeiYwin0w2IR7xLoenN8NVG0fubrrPGTsOUT9qMPmwLyMoc7P4+YNENfNRVahLP3Ml/r/Q
0P41YfEG7HdqrgvC/yaKO+L4kX/b0xNGMSdX3n6MNJelZgnhTkWlD7irwMtrIyeYCfyhSpq6
bFuSXcQ88HKFxv9D4td4b0LWPLQTEkMia+Gh</vt:lpwstr>
  </property>
  <property fmtid="{D5CDD505-2E9C-101B-9397-08002B2CF9AE}" pid="19" name="_2015_ms_pID_7253432">
    <vt:lpwstr>d/FAQeGqve96RLDbVxr2qZlCQLAsVP7PqpF1
8Y2nKNgx16+m0MplEB6cazQWa+FB4g==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1502768947</vt:lpwstr>
  </property>
</Properties>
</file>