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54"/>
  </p:notesMasterIdLst>
  <p:handoutMasterIdLst>
    <p:handoutMasterId r:id="rId55"/>
  </p:handoutMasterIdLst>
  <p:sldIdLst>
    <p:sldId id="1264" r:id="rId6"/>
    <p:sldId id="1319" r:id="rId7"/>
    <p:sldId id="1320" r:id="rId8"/>
    <p:sldId id="1377" r:id="rId9"/>
    <p:sldId id="1458" r:id="rId10"/>
    <p:sldId id="1459" r:id="rId11"/>
    <p:sldId id="1441" r:id="rId12"/>
    <p:sldId id="1473" r:id="rId13"/>
    <p:sldId id="1446" r:id="rId14"/>
    <p:sldId id="1448" r:id="rId15"/>
    <p:sldId id="1450" r:id="rId16"/>
    <p:sldId id="1474" r:id="rId17"/>
    <p:sldId id="1449" r:id="rId18"/>
    <p:sldId id="1440" r:id="rId19"/>
    <p:sldId id="1442" r:id="rId20"/>
    <p:sldId id="1444" r:id="rId21"/>
    <p:sldId id="1466" r:id="rId22"/>
    <p:sldId id="1378" r:id="rId23"/>
    <p:sldId id="1409" r:id="rId24"/>
    <p:sldId id="1416" r:id="rId25"/>
    <p:sldId id="1417" r:id="rId26"/>
    <p:sldId id="1418" r:id="rId27"/>
    <p:sldId id="1467" r:id="rId28"/>
    <p:sldId id="1420" r:id="rId29"/>
    <p:sldId id="1421" r:id="rId30"/>
    <p:sldId id="1422" r:id="rId31"/>
    <p:sldId id="1423" r:id="rId32"/>
    <p:sldId id="1424" r:id="rId33"/>
    <p:sldId id="1468" r:id="rId34"/>
    <p:sldId id="1426" r:id="rId35"/>
    <p:sldId id="1427" r:id="rId36"/>
    <p:sldId id="1428" r:id="rId37"/>
    <p:sldId id="1429" r:id="rId38"/>
    <p:sldId id="1430" r:id="rId39"/>
    <p:sldId id="1451" r:id="rId40"/>
    <p:sldId id="1469" r:id="rId41"/>
    <p:sldId id="1432" r:id="rId42"/>
    <p:sldId id="1436" r:id="rId43"/>
    <p:sldId id="1465" r:id="rId44"/>
    <p:sldId id="1434" r:id="rId45"/>
    <p:sldId id="1435" r:id="rId46"/>
    <p:sldId id="1470" r:id="rId47"/>
    <p:sldId id="1471" r:id="rId48"/>
    <p:sldId id="1455" r:id="rId49"/>
    <p:sldId id="1456" r:id="rId50"/>
    <p:sldId id="1457" r:id="rId51"/>
    <p:sldId id="1256" r:id="rId52"/>
    <p:sldId id="1204" r:id="rId53"/>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p15:clr>
            <a:srgbClr val="A4A3A4"/>
          </p15:clr>
        </p15:guide>
        <p15:guide id="2" orient="horz" pos="867">
          <p15:clr>
            <a:srgbClr val="A4A3A4"/>
          </p15:clr>
        </p15:guide>
        <p15:guide id="3" orient="horz" pos="5">
          <p15:clr>
            <a:srgbClr val="A4A3A4"/>
          </p15:clr>
        </p15:guide>
        <p15:guide id="4" orient="horz" pos="4178">
          <p15:clr>
            <a:srgbClr val="A4A3A4"/>
          </p15:clr>
        </p15:guide>
        <p15:guide id="5" orient="horz" pos="3929">
          <p15:clr>
            <a:srgbClr val="A4A3A4"/>
          </p15:clr>
        </p15:guide>
        <p15:guide id="6" pos="476">
          <p15:clr>
            <a:srgbClr val="A4A3A4"/>
          </p15:clr>
        </p15:guide>
        <p15:guide id="7" pos="2880">
          <p15:clr>
            <a:srgbClr val="A4A3A4"/>
          </p15:clr>
        </p15:guide>
        <p15:guide id="8" pos="5420">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44">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huangyusizjhw" initials="h" lastIdx="3" clrIdx="3">
    <p:extLst>
      <p:ext uri="{19B8F6BF-5375-455C-9EA6-DF929625EA0E}">
        <p15:presenceInfo xmlns:p15="http://schemas.microsoft.com/office/powerpoint/2012/main" userId="S-1-5-21-147214757-305610072-1517763936-46369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CCECFF"/>
    <a:srgbClr val="99CCFF"/>
    <a:srgbClr val="5DAEAE"/>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78777" autoAdjust="0"/>
  </p:normalViewPr>
  <p:slideViewPr>
    <p:cSldViewPr showGuides="1">
      <p:cViewPr>
        <p:scale>
          <a:sx n="66" d="100"/>
          <a:sy n="66" d="100"/>
        </p:scale>
        <p:origin x="1278" y="12"/>
      </p:cViewPr>
      <p:guideLst>
        <p:guide orient="horz" pos="2341"/>
        <p:guide orient="horz" pos="867"/>
        <p:guide orient="horz" pos="5"/>
        <p:guide orient="horz" pos="4178"/>
        <p:guide orient="horz" pos="3929"/>
        <p:guide pos="476"/>
        <p:guide pos="2880"/>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50" d="100"/>
          <a:sy n="50" d="100"/>
        </p:scale>
        <p:origin x="2850" y="-54"/>
      </p:cViewPr>
      <p:guideLst>
        <p:guide orient="horz" pos="3087"/>
        <p:guide orient="horz" pos="479"/>
        <p:guide orient="horz" pos="2928"/>
        <p:guide orient="horz" pos="5967"/>
        <p:guide orient="horz" pos="3246"/>
        <p:guide pos="2440"/>
        <p:guide pos="444"/>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1E4D9-3AA8-46B3-BE96-D9BF56A04163}" type="doc">
      <dgm:prSet loTypeId="urn:microsoft.com/office/officeart/2005/8/layout/chevron1" loCatId="process" qsTypeId="urn:microsoft.com/office/officeart/2005/8/quickstyle/simple1" qsCatId="simple" csTypeId="urn:microsoft.com/office/officeart/2005/8/colors/accent1_2" csCatId="accent1" phldr="1"/>
      <dgm:spPr/>
    </dgm:pt>
    <dgm:pt modelId="{B410C017-58CA-4228-9EF9-BBD54067E40E}">
      <dgm:prSet phldrT="[文本]" custT="1"/>
      <dgm:spPr>
        <a:solidFill>
          <a:schemeClr val="accent3">
            <a:lumMod val="85000"/>
          </a:schemeClr>
        </a:solidFill>
      </dgm:spPr>
      <dgm:t>
        <a:bodyPr/>
        <a:lstStyle/>
        <a:p>
          <a:r>
            <a:rPr lang="en-US" altLang="zh-CN" sz="1200" dirty="0" err="1" smtClean="0"/>
            <a:t>Req</a:t>
          </a:r>
          <a:endParaRPr lang="zh-CN" altLang="en-US" sz="1200" dirty="0"/>
        </a:p>
      </dgm:t>
    </dgm:pt>
    <dgm:pt modelId="{40C6B883-9F77-4B09-9743-AC0A32EDBC22}" type="parTrans" cxnId="{A7CE640D-6C86-4BB9-8C33-F583AE58DFD1}">
      <dgm:prSet/>
      <dgm:spPr/>
      <dgm:t>
        <a:bodyPr/>
        <a:lstStyle/>
        <a:p>
          <a:endParaRPr lang="zh-CN" altLang="en-US"/>
        </a:p>
      </dgm:t>
    </dgm:pt>
    <dgm:pt modelId="{396C14CC-DDFF-4FBD-A001-164FCDA17B5D}" type="sibTrans" cxnId="{A7CE640D-6C86-4BB9-8C33-F583AE58DFD1}">
      <dgm:prSet/>
      <dgm:spPr/>
      <dgm:t>
        <a:bodyPr/>
        <a:lstStyle/>
        <a:p>
          <a:endParaRPr lang="zh-CN" altLang="en-US"/>
        </a:p>
      </dgm:t>
    </dgm:pt>
    <dgm:pt modelId="{19E05276-03F2-4B0B-B088-FB093BFE9D64}">
      <dgm:prSet phldrT="[文本]" custT="1"/>
      <dgm:spPr>
        <a:solidFill>
          <a:srgbClr val="5DAEAE"/>
        </a:solidFill>
      </dgm:spPr>
      <dgm:t>
        <a:bodyPr/>
        <a:lstStyle/>
        <a:p>
          <a:r>
            <a:rPr lang="en-US" altLang="zh-CN" sz="1200" dirty="0" smtClean="0"/>
            <a:t>Provision</a:t>
          </a:r>
          <a:endParaRPr lang="zh-CN" altLang="en-US" sz="1200" dirty="0"/>
        </a:p>
      </dgm:t>
    </dgm:pt>
    <dgm:pt modelId="{21818149-9EED-4228-81A6-5EA051D3C5FA}" type="parTrans" cxnId="{32DC2E11-8A6A-4CB8-B19D-223695047BE5}">
      <dgm:prSet/>
      <dgm:spPr/>
      <dgm:t>
        <a:bodyPr/>
        <a:lstStyle/>
        <a:p>
          <a:endParaRPr lang="zh-CN" altLang="en-US"/>
        </a:p>
      </dgm:t>
    </dgm:pt>
    <dgm:pt modelId="{34D20258-7D9B-4B14-B4D2-90DBC5C1E0B6}" type="sibTrans" cxnId="{32DC2E11-8A6A-4CB8-B19D-223695047BE5}">
      <dgm:prSet/>
      <dgm:spPr/>
      <dgm:t>
        <a:bodyPr/>
        <a:lstStyle/>
        <a:p>
          <a:endParaRPr lang="zh-CN" altLang="en-US"/>
        </a:p>
      </dgm:t>
    </dgm:pt>
    <dgm:pt modelId="{1E089BE2-E304-4B93-AC89-315A569A0E30}">
      <dgm:prSet phldrT="[文本]" custT="1"/>
      <dgm:spPr>
        <a:solidFill>
          <a:schemeClr val="accent3">
            <a:lumMod val="85000"/>
          </a:schemeClr>
        </a:solidFill>
      </dgm:spPr>
      <dgm:t>
        <a:bodyPr/>
        <a:lstStyle/>
        <a:p>
          <a:r>
            <a:rPr lang="en-US" altLang="zh-CN" sz="1200" dirty="0" smtClean="0"/>
            <a:t>Feedback</a:t>
          </a:r>
          <a:endParaRPr lang="zh-CN" altLang="en-US" sz="1200" dirty="0"/>
        </a:p>
      </dgm:t>
    </dgm:pt>
    <dgm:pt modelId="{10E8B406-AD07-4570-9336-B3ABA211EF9A}" type="parTrans" cxnId="{4F8F56EC-293E-43FE-9F2A-C5B7D73A4702}">
      <dgm:prSet/>
      <dgm:spPr/>
      <dgm:t>
        <a:bodyPr/>
        <a:lstStyle/>
        <a:p>
          <a:endParaRPr lang="zh-CN" altLang="en-US"/>
        </a:p>
      </dgm:t>
    </dgm:pt>
    <dgm:pt modelId="{328D499C-3D3B-41DE-89AB-2F005907AE52}" type="sibTrans" cxnId="{4F8F56EC-293E-43FE-9F2A-C5B7D73A4702}">
      <dgm:prSet/>
      <dgm:spPr/>
      <dgm:t>
        <a:bodyPr/>
        <a:lstStyle/>
        <a:p>
          <a:endParaRPr lang="zh-CN" altLang="en-US"/>
        </a:p>
      </dgm:t>
    </dgm:pt>
    <dgm:pt modelId="{21834628-6FC0-4E29-BFF7-1CDD9C9EDDCF}">
      <dgm:prSet phldrT="[文本]" custT="1"/>
      <dgm:spPr>
        <a:solidFill>
          <a:schemeClr val="accent3">
            <a:lumMod val="85000"/>
          </a:schemeClr>
        </a:solidFill>
      </dgm:spPr>
      <dgm:t>
        <a:bodyPr/>
        <a:lstStyle/>
        <a:p>
          <a:r>
            <a:rPr lang="en-US" altLang="zh-CN" sz="1200" dirty="0" smtClean="0"/>
            <a:t>Design</a:t>
          </a:r>
          <a:endParaRPr lang="zh-CN" altLang="en-US" sz="1200" dirty="0"/>
        </a:p>
      </dgm:t>
    </dgm:pt>
    <dgm:pt modelId="{052D6795-99D1-4CA8-A1D0-01C8C4B24E9A}" type="parTrans" cxnId="{A44327E1-0211-43F7-BD94-EAB88A841B34}">
      <dgm:prSet/>
      <dgm:spPr/>
      <dgm:t>
        <a:bodyPr/>
        <a:lstStyle/>
        <a:p>
          <a:endParaRPr lang="zh-CN" altLang="en-US"/>
        </a:p>
      </dgm:t>
    </dgm:pt>
    <dgm:pt modelId="{3C490B79-6177-4AA9-94CF-D86F883538DA}" type="sibTrans" cxnId="{A44327E1-0211-43F7-BD94-EAB88A841B34}">
      <dgm:prSet/>
      <dgm:spPr/>
      <dgm:t>
        <a:bodyPr/>
        <a:lstStyle/>
        <a:p>
          <a:endParaRPr lang="zh-CN" altLang="en-US"/>
        </a:p>
      </dgm:t>
    </dgm:pt>
    <dgm:pt modelId="{3886E07C-1954-4C5F-97D2-4141B71F09B0}">
      <dgm:prSet phldrT="[文本]" custT="1"/>
      <dgm:spPr>
        <a:solidFill>
          <a:schemeClr val="accent2">
            <a:lumMod val="75000"/>
          </a:schemeClr>
        </a:solidFill>
      </dgm:spPr>
      <dgm:t>
        <a:bodyPr/>
        <a:lstStyle/>
        <a:p>
          <a:r>
            <a:rPr lang="en-US" altLang="zh-CN" sz="1200" dirty="0" smtClean="0"/>
            <a:t>Coding</a:t>
          </a:r>
        </a:p>
      </dgm:t>
    </dgm:pt>
    <dgm:pt modelId="{B420C1ED-A2B6-482E-A467-47F5A2DFDE3C}" type="parTrans" cxnId="{9AE1530B-0311-41D5-9A68-BEE0166B3A77}">
      <dgm:prSet/>
      <dgm:spPr/>
      <dgm:t>
        <a:bodyPr/>
        <a:lstStyle/>
        <a:p>
          <a:endParaRPr lang="zh-CN" altLang="en-US"/>
        </a:p>
      </dgm:t>
    </dgm:pt>
    <dgm:pt modelId="{668A07C7-576B-4975-B1E3-F76376D2B48C}" type="sibTrans" cxnId="{9AE1530B-0311-41D5-9A68-BEE0166B3A77}">
      <dgm:prSet/>
      <dgm:spPr/>
      <dgm:t>
        <a:bodyPr/>
        <a:lstStyle/>
        <a:p>
          <a:endParaRPr lang="zh-CN" altLang="en-US"/>
        </a:p>
      </dgm:t>
    </dgm:pt>
    <dgm:pt modelId="{DF51B461-EE42-43CD-91C0-D5A96FBDE30C}">
      <dgm:prSet phldrT="[文本]" custT="1"/>
      <dgm:spPr>
        <a:solidFill>
          <a:schemeClr val="accent2">
            <a:lumMod val="75000"/>
          </a:schemeClr>
        </a:solidFill>
      </dgm:spPr>
      <dgm:t>
        <a:bodyPr/>
        <a:lstStyle/>
        <a:p>
          <a:r>
            <a:rPr lang="en-US" altLang="zh-CN" sz="1200" dirty="0" smtClean="0"/>
            <a:t>Build</a:t>
          </a:r>
          <a:endParaRPr lang="zh-CN" altLang="en-US" sz="1200" dirty="0"/>
        </a:p>
      </dgm:t>
    </dgm:pt>
    <dgm:pt modelId="{F6BD3143-5D35-4F14-BBD1-2236E19C2E49}" type="parTrans" cxnId="{FDBF8BC2-FDC6-4CD4-BFD3-73C27F86F175}">
      <dgm:prSet/>
      <dgm:spPr/>
      <dgm:t>
        <a:bodyPr/>
        <a:lstStyle/>
        <a:p>
          <a:endParaRPr lang="zh-CN" altLang="en-US"/>
        </a:p>
      </dgm:t>
    </dgm:pt>
    <dgm:pt modelId="{9C4A7B91-C757-4021-8FAD-7B08E223CA63}" type="sibTrans" cxnId="{FDBF8BC2-FDC6-4CD4-BFD3-73C27F86F175}">
      <dgm:prSet/>
      <dgm:spPr/>
      <dgm:t>
        <a:bodyPr/>
        <a:lstStyle/>
        <a:p>
          <a:endParaRPr lang="zh-CN" altLang="en-US"/>
        </a:p>
      </dgm:t>
    </dgm:pt>
    <dgm:pt modelId="{B520E91D-C53F-4071-A72A-DC1C20CA0019}">
      <dgm:prSet phldrT="[文本]" custT="1"/>
      <dgm:spPr>
        <a:solidFill>
          <a:schemeClr val="accent2">
            <a:lumMod val="75000"/>
          </a:schemeClr>
        </a:solidFill>
      </dgm:spPr>
      <dgm:t>
        <a:bodyPr/>
        <a:lstStyle/>
        <a:p>
          <a:r>
            <a:rPr lang="en-US" altLang="zh-CN" sz="1200" dirty="0" smtClean="0"/>
            <a:t>Test</a:t>
          </a:r>
          <a:endParaRPr lang="zh-CN" altLang="en-US" sz="1200" dirty="0"/>
        </a:p>
      </dgm:t>
    </dgm:pt>
    <dgm:pt modelId="{A63A7E30-82C1-4152-9925-ABABD64F4786}" type="parTrans" cxnId="{546FB4E7-3402-47D0-887A-75BFB52D1CAC}">
      <dgm:prSet/>
      <dgm:spPr/>
      <dgm:t>
        <a:bodyPr/>
        <a:lstStyle/>
        <a:p>
          <a:endParaRPr lang="zh-CN" altLang="en-US"/>
        </a:p>
      </dgm:t>
    </dgm:pt>
    <dgm:pt modelId="{8D4C5094-1D81-438D-8003-52753F6E1CF7}" type="sibTrans" cxnId="{546FB4E7-3402-47D0-887A-75BFB52D1CAC}">
      <dgm:prSet/>
      <dgm:spPr/>
      <dgm:t>
        <a:bodyPr/>
        <a:lstStyle/>
        <a:p>
          <a:endParaRPr lang="zh-CN" altLang="en-US"/>
        </a:p>
      </dgm:t>
    </dgm:pt>
    <dgm:pt modelId="{BA32202A-11FC-41E8-A2F4-9FCB082F591A}">
      <dgm:prSet phldrT="[文本]" custT="1"/>
      <dgm:spPr>
        <a:solidFill>
          <a:schemeClr val="accent2">
            <a:lumMod val="75000"/>
          </a:schemeClr>
        </a:solidFill>
      </dgm:spPr>
      <dgm:t>
        <a:bodyPr/>
        <a:lstStyle/>
        <a:p>
          <a:r>
            <a:rPr lang="en-US" altLang="zh-CN" sz="1200" dirty="0" smtClean="0"/>
            <a:t>Deploy</a:t>
          </a:r>
          <a:endParaRPr lang="zh-CN" altLang="en-US" sz="1200" dirty="0"/>
        </a:p>
      </dgm:t>
    </dgm:pt>
    <dgm:pt modelId="{2A6227C0-A517-4D38-A97F-EAF92D40A772}" type="parTrans" cxnId="{6048D8F7-1921-41C4-8C51-DBB805243270}">
      <dgm:prSet/>
      <dgm:spPr/>
      <dgm:t>
        <a:bodyPr/>
        <a:lstStyle/>
        <a:p>
          <a:endParaRPr lang="zh-CN" altLang="en-US"/>
        </a:p>
      </dgm:t>
    </dgm:pt>
    <dgm:pt modelId="{33E5D155-AF1E-404E-BCD7-830795BFC1BD}" type="sibTrans" cxnId="{6048D8F7-1921-41C4-8C51-DBB805243270}">
      <dgm:prSet/>
      <dgm:spPr/>
      <dgm:t>
        <a:bodyPr/>
        <a:lstStyle/>
        <a:p>
          <a:endParaRPr lang="zh-CN" altLang="en-US"/>
        </a:p>
      </dgm:t>
    </dgm:pt>
    <dgm:pt modelId="{683ADFEF-BBA7-40EB-B510-7B128E56FF12}">
      <dgm:prSet phldrT="[文本]"/>
      <dgm:spPr>
        <a:solidFill>
          <a:schemeClr val="accent3">
            <a:lumMod val="85000"/>
          </a:schemeClr>
        </a:solidFill>
      </dgm:spPr>
      <dgm:t>
        <a:bodyPr/>
        <a:lstStyle/>
        <a:p>
          <a:r>
            <a:rPr lang="en-US" altLang="zh-CN" dirty="0" smtClean="0"/>
            <a:t>Monitor</a:t>
          </a:r>
          <a:endParaRPr lang="zh-CN" altLang="en-US" dirty="0"/>
        </a:p>
      </dgm:t>
    </dgm:pt>
    <dgm:pt modelId="{389FCAFE-0963-49CC-B80A-2DB4C046EA0A}" type="parTrans" cxnId="{7B20F92A-D165-419D-A68C-66241D4D118B}">
      <dgm:prSet/>
      <dgm:spPr/>
      <dgm:t>
        <a:bodyPr/>
        <a:lstStyle/>
        <a:p>
          <a:endParaRPr lang="zh-CN" altLang="en-US"/>
        </a:p>
      </dgm:t>
    </dgm:pt>
    <dgm:pt modelId="{CA24CFFE-A515-49E2-8FA5-1F7C44582C8D}" type="sibTrans" cxnId="{7B20F92A-D165-419D-A68C-66241D4D118B}">
      <dgm:prSet/>
      <dgm:spPr/>
      <dgm:t>
        <a:bodyPr/>
        <a:lstStyle/>
        <a:p>
          <a:endParaRPr lang="zh-CN" altLang="en-US"/>
        </a:p>
      </dgm:t>
    </dgm:pt>
    <dgm:pt modelId="{1A62C4D4-D991-4E3D-BF7D-6DEABFCB37BB}" type="pres">
      <dgm:prSet presAssocID="{0CB1E4D9-3AA8-46B3-BE96-D9BF56A04163}" presName="Name0" presStyleCnt="0">
        <dgm:presLayoutVars>
          <dgm:dir/>
          <dgm:animLvl val="lvl"/>
          <dgm:resizeHandles val="exact"/>
        </dgm:presLayoutVars>
      </dgm:prSet>
      <dgm:spPr/>
    </dgm:pt>
    <dgm:pt modelId="{54887A18-B648-4318-92C1-B050862B9AE8}" type="pres">
      <dgm:prSet presAssocID="{B410C017-58CA-4228-9EF9-BBD54067E40E}" presName="parTxOnly" presStyleLbl="node1" presStyleIdx="0" presStyleCnt="9">
        <dgm:presLayoutVars>
          <dgm:chMax val="0"/>
          <dgm:chPref val="0"/>
          <dgm:bulletEnabled val="1"/>
        </dgm:presLayoutVars>
      </dgm:prSet>
      <dgm:spPr/>
      <dgm:t>
        <a:bodyPr/>
        <a:lstStyle/>
        <a:p>
          <a:endParaRPr lang="zh-CN" altLang="en-US"/>
        </a:p>
      </dgm:t>
    </dgm:pt>
    <dgm:pt modelId="{F170F891-8185-4379-AC9D-C0DD9A74892C}" type="pres">
      <dgm:prSet presAssocID="{396C14CC-DDFF-4FBD-A001-164FCDA17B5D}" presName="parTxOnlySpace" presStyleCnt="0"/>
      <dgm:spPr/>
    </dgm:pt>
    <dgm:pt modelId="{62B83C07-A612-4734-9C65-56B497F8F1F3}" type="pres">
      <dgm:prSet presAssocID="{21834628-6FC0-4E29-BFF7-1CDD9C9EDDCF}" presName="parTxOnly" presStyleLbl="node1" presStyleIdx="1" presStyleCnt="9">
        <dgm:presLayoutVars>
          <dgm:chMax val="0"/>
          <dgm:chPref val="0"/>
          <dgm:bulletEnabled val="1"/>
        </dgm:presLayoutVars>
      </dgm:prSet>
      <dgm:spPr/>
      <dgm:t>
        <a:bodyPr/>
        <a:lstStyle/>
        <a:p>
          <a:endParaRPr lang="zh-CN" altLang="en-US"/>
        </a:p>
      </dgm:t>
    </dgm:pt>
    <dgm:pt modelId="{894BCFA0-9D5C-4332-BE6D-4B611D40CD9E}" type="pres">
      <dgm:prSet presAssocID="{3C490B79-6177-4AA9-94CF-D86F883538DA}" presName="parTxOnlySpace" presStyleCnt="0"/>
      <dgm:spPr/>
    </dgm:pt>
    <dgm:pt modelId="{DAE3453F-D4AF-4CDC-83EE-52D2938BABEA}" type="pres">
      <dgm:prSet presAssocID="{3886E07C-1954-4C5F-97D2-4141B71F09B0}" presName="parTxOnly" presStyleLbl="node1" presStyleIdx="2" presStyleCnt="9">
        <dgm:presLayoutVars>
          <dgm:chMax val="0"/>
          <dgm:chPref val="0"/>
          <dgm:bulletEnabled val="1"/>
        </dgm:presLayoutVars>
      </dgm:prSet>
      <dgm:spPr/>
      <dgm:t>
        <a:bodyPr/>
        <a:lstStyle/>
        <a:p>
          <a:endParaRPr lang="zh-CN" altLang="en-US"/>
        </a:p>
      </dgm:t>
    </dgm:pt>
    <dgm:pt modelId="{34B7E9DC-B6CD-4AD9-B8FB-37C672CFC179}" type="pres">
      <dgm:prSet presAssocID="{668A07C7-576B-4975-B1E3-F76376D2B48C}" presName="parTxOnlySpace" presStyleCnt="0"/>
      <dgm:spPr/>
    </dgm:pt>
    <dgm:pt modelId="{611B9F6A-D3A2-4C26-B470-39BE9CA66DAF}" type="pres">
      <dgm:prSet presAssocID="{DF51B461-EE42-43CD-91C0-D5A96FBDE30C}" presName="parTxOnly" presStyleLbl="node1" presStyleIdx="3" presStyleCnt="9">
        <dgm:presLayoutVars>
          <dgm:chMax val="0"/>
          <dgm:chPref val="0"/>
          <dgm:bulletEnabled val="1"/>
        </dgm:presLayoutVars>
      </dgm:prSet>
      <dgm:spPr/>
      <dgm:t>
        <a:bodyPr/>
        <a:lstStyle/>
        <a:p>
          <a:endParaRPr lang="zh-CN" altLang="en-US"/>
        </a:p>
      </dgm:t>
    </dgm:pt>
    <dgm:pt modelId="{F571BF7E-5823-4B3D-AF2A-17353A00A63A}" type="pres">
      <dgm:prSet presAssocID="{9C4A7B91-C757-4021-8FAD-7B08E223CA63}" presName="parTxOnlySpace" presStyleCnt="0"/>
      <dgm:spPr/>
    </dgm:pt>
    <dgm:pt modelId="{88A9D85E-0B65-4BAE-9244-A66546A77258}" type="pres">
      <dgm:prSet presAssocID="{B520E91D-C53F-4071-A72A-DC1C20CA0019}" presName="parTxOnly" presStyleLbl="node1" presStyleIdx="4" presStyleCnt="9">
        <dgm:presLayoutVars>
          <dgm:chMax val="0"/>
          <dgm:chPref val="0"/>
          <dgm:bulletEnabled val="1"/>
        </dgm:presLayoutVars>
      </dgm:prSet>
      <dgm:spPr/>
      <dgm:t>
        <a:bodyPr/>
        <a:lstStyle/>
        <a:p>
          <a:endParaRPr lang="zh-CN" altLang="en-US"/>
        </a:p>
      </dgm:t>
    </dgm:pt>
    <dgm:pt modelId="{69644063-6C8C-4BD4-954F-C11A8C9AD148}" type="pres">
      <dgm:prSet presAssocID="{8D4C5094-1D81-438D-8003-52753F6E1CF7}" presName="parTxOnlySpace" presStyleCnt="0"/>
      <dgm:spPr/>
    </dgm:pt>
    <dgm:pt modelId="{E547DF1C-9C80-4D14-94D1-0C2EB701E976}" type="pres">
      <dgm:prSet presAssocID="{BA32202A-11FC-41E8-A2F4-9FCB082F591A}" presName="parTxOnly" presStyleLbl="node1" presStyleIdx="5" presStyleCnt="9">
        <dgm:presLayoutVars>
          <dgm:chMax val="0"/>
          <dgm:chPref val="0"/>
          <dgm:bulletEnabled val="1"/>
        </dgm:presLayoutVars>
      </dgm:prSet>
      <dgm:spPr/>
      <dgm:t>
        <a:bodyPr/>
        <a:lstStyle/>
        <a:p>
          <a:endParaRPr lang="zh-CN" altLang="en-US"/>
        </a:p>
      </dgm:t>
    </dgm:pt>
    <dgm:pt modelId="{D7910208-4AE6-4DC7-881D-41B8F2324B9E}" type="pres">
      <dgm:prSet presAssocID="{33E5D155-AF1E-404E-BCD7-830795BFC1BD}" presName="parTxOnlySpace" presStyleCnt="0"/>
      <dgm:spPr/>
    </dgm:pt>
    <dgm:pt modelId="{1063FF07-EA4F-4D3E-ABF8-5C5FB406FF45}" type="pres">
      <dgm:prSet presAssocID="{19E05276-03F2-4B0B-B088-FB093BFE9D64}" presName="parTxOnly" presStyleLbl="node1" presStyleIdx="6" presStyleCnt="9" custLinFactY="70916" custLinFactNeighborX="36234" custLinFactNeighborY="100000">
        <dgm:presLayoutVars>
          <dgm:chMax val="0"/>
          <dgm:chPref val="0"/>
          <dgm:bulletEnabled val="1"/>
        </dgm:presLayoutVars>
      </dgm:prSet>
      <dgm:spPr/>
      <dgm:t>
        <a:bodyPr/>
        <a:lstStyle/>
        <a:p>
          <a:endParaRPr lang="zh-CN" altLang="en-US"/>
        </a:p>
      </dgm:t>
    </dgm:pt>
    <dgm:pt modelId="{5AFD2BA0-8BE9-458F-AB7F-764EA6046F07}" type="pres">
      <dgm:prSet presAssocID="{34D20258-7D9B-4B14-B4D2-90DBC5C1E0B6}" presName="parTxOnlySpace" presStyleCnt="0"/>
      <dgm:spPr/>
    </dgm:pt>
    <dgm:pt modelId="{9C13330F-6CA4-4542-A492-D7EF3B9FB8A6}" type="pres">
      <dgm:prSet presAssocID="{683ADFEF-BBA7-40EB-B510-7B128E56FF12}" presName="parTxOnly" presStyleLbl="node1" presStyleIdx="7" presStyleCnt="9">
        <dgm:presLayoutVars>
          <dgm:chMax val="0"/>
          <dgm:chPref val="0"/>
          <dgm:bulletEnabled val="1"/>
        </dgm:presLayoutVars>
      </dgm:prSet>
      <dgm:spPr/>
      <dgm:t>
        <a:bodyPr/>
        <a:lstStyle/>
        <a:p>
          <a:endParaRPr lang="zh-CN" altLang="en-US"/>
        </a:p>
      </dgm:t>
    </dgm:pt>
    <dgm:pt modelId="{A3AE1446-B479-4757-BBDA-7084BC3B72C5}" type="pres">
      <dgm:prSet presAssocID="{CA24CFFE-A515-49E2-8FA5-1F7C44582C8D}" presName="parTxOnlySpace" presStyleCnt="0"/>
      <dgm:spPr/>
    </dgm:pt>
    <dgm:pt modelId="{AB09A495-C5EB-4C23-90FA-DD0F60A3C485}" type="pres">
      <dgm:prSet presAssocID="{1E089BE2-E304-4B93-AC89-315A569A0E30}" presName="parTxOnly" presStyleLbl="node1" presStyleIdx="8" presStyleCnt="9">
        <dgm:presLayoutVars>
          <dgm:chMax val="0"/>
          <dgm:chPref val="0"/>
          <dgm:bulletEnabled val="1"/>
        </dgm:presLayoutVars>
      </dgm:prSet>
      <dgm:spPr/>
      <dgm:t>
        <a:bodyPr/>
        <a:lstStyle/>
        <a:p>
          <a:endParaRPr lang="zh-CN" altLang="en-US"/>
        </a:p>
      </dgm:t>
    </dgm:pt>
  </dgm:ptLst>
  <dgm:cxnLst>
    <dgm:cxn modelId="{39C090F8-5417-410E-B74F-8B8CC7671C71}" type="presOf" srcId="{19E05276-03F2-4B0B-B088-FB093BFE9D64}" destId="{1063FF07-EA4F-4D3E-ABF8-5C5FB406FF45}" srcOrd="0" destOrd="0" presId="urn:microsoft.com/office/officeart/2005/8/layout/chevron1"/>
    <dgm:cxn modelId="{DA46F99A-DD60-4D9D-8049-B81A368C3FA2}" type="presOf" srcId="{B520E91D-C53F-4071-A72A-DC1C20CA0019}" destId="{88A9D85E-0B65-4BAE-9244-A66546A77258}" srcOrd="0" destOrd="0" presId="urn:microsoft.com/office/officeart/2005/8/layout/chevron1"/>
    <dgm:cxn modelId="{6048D8F7-1921-41C4-8C51-DBB805243270}" srcId="{0CB1E4D9-3AA8-46B3-BE96-D9BF56A04163}" destId="{BA32202A-11FC-41E8-A2F4-9FCB082F591A}" srcOrd="5" destOrd="0" parTransId="{2A6227C0-A517-4D38-A97F-EAF92D40A772}" sibTransId="{33E5D155-AF1E-404E-BCD7-830795BFC1BD}"/>
    <dgm:cxn modelId="{EA8D0014-3617-4634-9A2D-ACEAA705177A}" type="presOf" srcId="{21834628-6FC0-4E29-BFF7-1CDD9C9EDDCF}" destId="{62B83C07-A612-4734-9C65-56B497F8F1F3}" srcOrd="0" destOrd="0" presId="urn:microsoft.com/office/officeart/2005/8/layout/chevron1"/>
    <dgm:cxn modelId="{4F8F56EC-293E-43FE-9F2A-C5B7D73A4702}" srcId="{0CB1E4D9-3AA8-46B3-BE96-D9BF56A04163}" destId="{1E089BE2-E304-4B93-AC89-315A569A0E30}" srcOrd="8" destOrd="0" parTransId="{10E8B406-AD07-4570-9336-B3ABA211EF9A}" sibTransId="{328D499C-3D3B-41DE-89AB-2F005907AE52}"/>
    <dgm:cxn modelId="{D4FE6ECF-BC77-4ADA-8C73-4690C649277E}" type="presOf" srcId="{B410C017-58CA-4228-9EF9-BBD54067E40E}" destId="{54887A18-B648-4318-92C1-B050862B9AE8}" srcOrd="0" destOrd="0" presId="urn:microsoft.com/office/officeart/2005/8/layout/chevron1"/>
    <dgm:cxn modelId="{274F97E6-9415-4D08-A521-919670EBF359}" type="presOf" srcId="{0CB1E4D9-3AA8-46B3-BE96-D9BF56A04163}" destId="{1A62C4D4-D991-4E3D-BF7D-6DEABFCB37BB}" srcOrd="0" destOrd="0" presId="urn:microsoft.com/office/officeart/2005/8/layout/chevron1"/>
    <dgm:cxn modelId="{A44327E1-0211-43F7-BD94-EAB88A841B34}" srcId="{0CB1E4D9-3AA8-46B3-BE96-D9BF56A04163}" destId="{21834628-6FC0-4E29-BFF7-1CDD9C9EDDCF}" srcOrd="1" destOrd="0" parTransId="{052D6795-99D1-4CA8-A1D0-01C8C4B24E9A}" sibTransId="{3C490B79-6177-4AA9-94CF-D86F883538DA}"/>
    <dgm:cxn modelId="{EAB0761D-82AE-4451-9DB9-D42E4BE8D0FF}" type="presOf" srcId="{DF51B461-EE42-43CD-91C0-D5A96FBDE30C}" destId="{611B9F6A-D3A2-4C26-B470-39BE9CA66DAF}" srcOrd="0" destOrd="0" presId="urn:microsoft.com/office/officeart/2005/8/layout/chevron1"/>
    <dgm:cxn modelId="{546FB4E7-3402-47D0-887A-75BFB52D1CAC}" srcId="{0CB1E4D9-3AA8-46B3-BE96-D9BF56A04163}" destId="{B520E91D-C53F-4071-A72A-DC1C20CA0019}" srcOrd="4" destOrd="0" parTransId="{A63A7E30-82C1-4152-9925-ABABD64F4786}" sibTransId="{8D4C5094-1D81-438D-8003-52753F6E1CF7}"/>
    <dgm:cxn modelId="{EAE38F1C-CDD0-4F6F-BE68-16A9139DA4EC}" type="presOf" srcId="{1E089BE2-E304-4B93-AC89-315A569A0E30}" destId="{AB09A495-C5EB-4C23-90FA-DD0F60A3C485}" srcOrd="0" destOrd="0" presId="urn:microsoft.com/office/officeart/2005/8/layout/chevron1"/>
    <dgm:cxn modelId="{9786420D-68FB-4EEC-A5F2-6DAE730F0528}" type="presOf" srcId="{683ADFEF-BBA7-40EB-B510-7B128E56FF12}" destId="{9C13330F-6CA4-4542-A492-D7EF3B9FB8A6}" srcOrd="0" destOrd="0" presId="urn:microsoft.com/office/officeart/2005/8/layout/chevron1"/>
    <dgm:cxn modelId="{E3462BD3-BF47-4888-B5C0-049FBB938047}" type="presOf" srcId="{BA32202A-11FC-41E8-A2F4-9FCB082F591A}" destId="{E547DF1C-9C80-4D14-94D1-0C2EB701E976}" srcOrd="0" destOrd="0" presId="urn:microsoft.com/office/officeart/2005/8/layout/chevron1"/>
    <dgm:cxn modelId="{32DC2E11-8A6A-4CB8-B19D-223695047BE5}" srcId="{0CB1E4D9-3AA8-46B3-BE96-D9BF56A04163}" destId="{19E05276-03F2-4B0B-B088-FB093BFE9D64}" srcOrd="6" destOrd="0" parTransId="{21818149-9EED-4228-81A6-5EA051D3C5FA}" sibTransId="{34D20258-7D9B-4B14-B4D2-90DBC5C1E0B6}"/>
    <dgm:cxn modelId="{FDBF8BC2-FDC6-4CD4-BFD3-73C27F86F175}" srcId="{0CB1E4D9-3AA8-46B3-BE96-D9BF56A04163}" destId="{DF51B461-EE42-43CD-91C0-D5A96FBDE30C}" srcOrd="3" destOrd="0" parTransId="{F6BD3143-5D35-4F14-BBD1-2236E19C2E49}" sibTransId="{9C4A7B91-C757-4021-8FAD-7B08E223CA63}"/>
    <dgm:cxn modelId="{7B20F92A-D165-419D-A68C-66241D4D118B}" srcId="{0CB1E4D9-3AA8-46B3-BE96-D9BF56A04163}" destId="{683ADFEF-BBA7-40EB-B510-7B128E56FF12}" srcOrd="7" destOrd="0" parTransId="{389FCAFE-0963-49CC-B80A-2DB4C046EA0A}" sibTransId="{CA24CFFE-A515-49E2-8FA5-1F7C44582C8D}"/>
    <dgm:cxn modelId="{A7CE640D-6C86-4BB9-8C33-F583AE58DFD1}" srcId="{0CB1E4D9-3AA8-46B3-BE96-D9BF56A04163}" destId="{B410C017-58CA-4228-9EF9-BBD54067E40E}" srcOrd="0" destOrd="0" parTransId="{40C6B883-9F77-4B09-9743-AC0A32EDBC22}" sibTransId="{396C14CC-DDFF-4FBD-A001-164FCDA17B5D}"/>
    <dgm:cxn modelId="{E140554A-8688-4353-BC44-F9F4DDBF7861}" type="presOf" srcId="{3886E07C-1954-4C5F-97D2-4141B71F09B0}" destId="{DAE3453F-D4AF-4CDC-83EE-52D2938BABEA}" srcOrd="0" destOrd="0" presId="urn:microsoft.com/office/officeart/2005/8/layout/chevron1"/>
    <dgm:cxn modelId="{9AE1530B-0311-41D5-9A68-BEE0166B3A77}" srcId="{0CB1E4D9-3AA8-46B3-BE96-D9BF56A04163}" destId="{3886E07C-1954-4C5F-97D2-4141B71F09B0}" srcOrd="2" destOrd="0" parTransId="{B420C1ED-A2B6-482E-A467-47F5A2DFDE3C}" sibTransId="{668A07C7-576B-4975-B1E3-F76376D2B48C}"/>
    <dgm:cxn modelId="{684A0851-8203-4289-9950-915E5BBC5C5A}" type="presParOf" srcId="{1A62C4D4-D991-4E3D-BF7D-6DEABFCB37BB}" destId="{54887A18-B648-4318-92C1-B050862B9AE8}" srcOrd="0" destOrd="0" presId="urn:microsoft.com/office/officeart/2005/8/layout/chevron1"/>
    <dgm:cxn modelId="{AEC1AFC6-F623-453E-8362-85B173D301D1}" type="presParOf" srcId="{1A62C4D4-D991-4E3D-BF7D-6DEABFCB37BB}" destId="{F170F891-8185-4379-AC9D-C0DD9A74892C}" srcOrd="1" destOrd="0" presId="urn:microsoft.com/office/officeart/2005/8/layout/chevron1"/>
    <dgm:cxn modelId="{01637AD6-8B95-429D-B88A-7D2EE361FCDA}" type="presParOf" srcId="{1A62C4D4-D991-4E3D-BF7D-6DEABFCB37BB}" destId="{62B83C07-A612-4734-9C65-56B497F8F1F3}" srcOrd="2" destOrd="0" presId="urn:microsoft.com/office/officeart/2005/8/layout/chevron1"/>
    <dgm:cxn modelId="{075FEEF4-E315-413E-8AFB-5CB4404D075A}" type="presParOf" srcId="{1A62C4D4-D991-4E3D-BF7D-6DEABFCB37BB}" destId="{894BCFA0-9D5C-4332-BE6D-4B611D40CD9E}" srcOrd="3" destOrd="0" presId="urn:microsoft.com/office/officeart/2005/8/layout/chevron1"/>
    <dgm:cxn modelId="{5F6D9010-565B-4B98-8965-1892C5551EE9}" type="presParOf" srcId="{1A62C4D4-D991-4E3D-BF7D-6DEABFCB37BB}" destId="{DAE3453F-D4AF-4CDC-83EE-52D2938BABEA}" srcOrd="4" destOrd="0" presId="urn:microsoft.com/office/officeart/2005/8/layout/chevron1"/>
    <dgm:cxn modelId="{338BD63A-75B2-48C1-A076-BBA7B16C2881}" type="presParOf" srcId="{1A62C4D4-D991-4E3D-BF7D-6DEABFCB37BB}" destId="{34B7E9DC-B6CD-4AD9-B8FB-37C672CFC179}" srcOrd="5" destOrd="0" presId="urn:microsoft.com/office/officeart/2005/8/layout/chevron1"/>
    <dgm:cxn modelId="{67E4ED7A-645A-44A8-96F3-20EC397CBC74}" type="presParOf" srcId="{1A62C4D4-D991-4E3D-BF7D-6DEABFCB37BB}" destId="{611B9F6A-D3A2-4C26-B470-39BE9CA66DAF}" srcOrd="6" destOrd="0" presId="urn:microsoft.com/office/officeart/2005/8/layout/chevron1"/>
    <dgm:cxn modelId="{30627EAC-5D00-454A-AFDA-38257EB02D31}" type="presParOf" srcId="{1A62C4D4-D991-4E3D-BF7D-6DEABFCB37BB}" destId="{F571BF7E-5823-4B3D-AF2A-17353A00A63A}" srcOrd="7" destOrd="0" presId="urn:microsoft.com/office/officeart/2005/8/layout/chevron1"/>
    <dgm:cxn modelId="{03B784E1-9BD0-4B41-AE7B-D76D95588FE0}" type="presParOf" srcId="{1A62C4D4-D991-4E3D-BF7D-6DEABFCB37BB}" destId="{88A9D85E-0B65-4BAE-9244-A66546A77258}" srcOrd="8" destOrd="0" presId="urn:microsoft.com/office/officeart/2005/8/layout/chevron1"/>
    <dgm:cxn modelId="{4B6399C1-9685-40EF-B77C-3AACD0FBBC62}" type="presParOf" srcId="{1A62C4D4-D991-4E3D-BF7D-6DEABFCB37BB}" destId="{69644063-6C8C-4BD4-954F-C11A8C9AD148}" srcOrd="9" destOrd="0" presId="urn:microsoft.com/office/officeart/2005/8/layout/chevron1"/>
    <dgm:cxn modelId="{5EF019AF-6AA9-46C1-835C-D2DF00960996}" type="presParOf" srcId="{1A62C4D4-D991-4E3D-BF7D-6DEABFCB37BB}" destId="{E547DF1C-9C80-4D14-94D1-0C2EB701E976}" srcOrd="10" destOrd="0" presId="urn:microsoft.com/office/officeart/2005/8/layout/chevron1"/>
    <dgm:cxn modelId="{A3D41C0A-5C9B-4BD7-891E-8DDC39817764}" type="presParOf" srcId="{1A62C4D4-D991-4E3D-BF7D-6DEABFCB37BB}" destId="{D7910208-4AE6-4DC7-881D-41B8F2324B9E}" srcOrd="11" destOrd="0" presId="urn:microsoft.com/office/officeart/2005/8/layout/chevron1"/>
    <dgm:cxn modelId="{4B2ED2A0-D48E-4E08-9C98-7EE14C38FBC0}" type="presParOf" srcId="{1A62C4D4-D991-4E3D-BF7D-6DEABFCB37BB}" destId="{1063FF07-EA4F-4D3E-ABF8-5C5FB406FF45}" srcOrd="12" destOrd="0" presId="urn:microsoft.com/office/officeart/2005/8/layout/chevron1"/>
    <dgm:cxn modelId="{3CD5FC8A-ED04-4D7A-922A-E45C4B12BD33}" type="presParOf" srcId="{1A62C4D4-D991-4E3D-BF7D-6DEABFCB37BB}" destId="{5AFD2BA0-8BE9-458F-AB7F-764EA6046F07}" srcOrd="13" destOrd="0" presId="urn:microsoft.com/office/officeart/2005/8/layout/chevron1"/>
    <dgm:cxn modelId="{7AABCDB0-AF2E-4D2A-A011-623141440DC0}" type="presParOf" srcId="{1A62C4D4-D991-4E3D-BF7D-6DEABFCB37BB}" destId="{9C13330F-6CA4-4542-A492-D7EF3B9FB8A6}" srcOrd="14" destOrd="0" presId="urn:microsoft.com/office/officeart/2005/8/layout/chevron1"/>
    <dgm:cxn modelId="{5957FD2E-7022-4111-B094-701B868E46CD}" type="presParOf" srcId="{1A62C4D4-D991-4E3D-BF7D-6DEABFCB37BB}" destId="{A3AE1446-B479-4757-BBDA-7084BC3B72C5}" srcOrd="15" destOrd="0" presId="urn:microsoft.com/office/officeart/2005/8/layout/chevron1"/>
    <dgm:cxn modelId="{2CC18F4C-62E6-453D-86E5-35D1B1D2D378}" type="presParOf" srcId="{1A62C4D4-D991-4E3D-BF7D-6DEABFCB37BB}" destId="{AB09A495-C5EB-4C23-90FA-DD0F60A3C485}" srcOrd="1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87A18-B648-4318-92C1-B050862B9AE8}">
      <dsp:nvSpPr>
        <dsp:cNvPr id="0" name=""/>
        <dsp:cNvSpPr/>
      </dsp:nvSpPr>
      <dsp:spPr>
        <a:xfrm>
          <a:off x="104" y="0"/>
          <a:ext cx="1041127" cy="260260"/>
        </a:xfrm>
        <a:prstGeom prst="chevron">
          <a:avLst/>
        </a:prstGeom>
        <a:solidFill>
          <a:schemeClr val="accent3">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err="1" smtClean="0"/>
            <a:t>Req</a:t>
          </a:r>
          <a:endParaRPr lang="zh-CN" altLang="en-US" sz="1200" kern="1200" dirty="0"/>
        </a:p>
      </dsp:txBody>
      <dsp:txXfrm>
        <a:off x="130234" y="0"/>
        <a:ext cx="780867" cy="260260"/>
      </dsp:txXfrm>
    </dsp:sp>
    <dsp:sp modelId="{62B83C07-A612-4734-9C65-56B497F8F1F3}">
      <dsp:nvSpPr>
        <dsp:cNvPr id="0" name=""/>
        <dsp:cNvSpPr/>
      </dsp:nvSpPr>
      <dsp:spPr>
        <a:xfrm>
          <a:off x="937119" y="0"/>
          <a:ext cx="1041127" cy="260260"/>
        </a:xfrm>
        <a:prstGeom prst="chevron">
          <a:avLst/>
        </a:prstGeom>
        <a:solidFill>
          <a:schemeClr val="accent3">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Design</a:t>
          </a:r>
          <a:endParaRPr lang="zh-CN" altLang="en-US" sz="1200" kern="1200" dirty="0"/>
        </a:p>
      </dsp:txBody>
      <dsp:txXfrm>
        <a:off x="1067249" y="0"/>
        <a:ext cx="780867" cy="260260"/>
      </dsp:txXfrm>
    </dsp:sp>
    <dsp:sp modelId="{DAE3453F-D4AF-4CDC-83EE-52D2938BABEA}">
      <dsp:nvSpPr>
        <dsp:cNvPr id="0" name=""/>
        <dsp:cNvSpPr/>
      </dsp:nvSpPr>
      <dsp:spPr>
        <a:xfrm>
          <a:off x="1874134" y="0"/>
          <a:ext cx="1041127" cy="260260"/>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Coding</a:t>
          </a:r>
        </a:p>
      </dsp:txBody>
      <dsp:txXfrm>
        <a:off x="2004264" y="0"/>
        <a:ext cx="780867" cy="260260"/>
      </dsp:txXfrm>
    </dsp:sp>
    <dsp:sp modelId="{611B9F6A-D3A2-4C26-B470-39BE9CA66DAF}">
      <dsp:nvSpPr>
        <dsp:cNvPr id="0" name=""/>
        <dsp:cNvSpPr/>
      </dsp:nvSpPr>
      <dsp:spPr>
        <a:xfrm>
          <a:off x="2811149" y="0"/>
          <a:ext cx="1041127" cy="260260"/>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Build</a:t>
          </a:r>
          <a:endParaRPr lang="zh-CN" altLang="en-US" sz="1200" kern="1200" dirty="0"/>
        </a:p>
      </dsp:txBody>
      <dsp:txXfrm>
        <a:off x="2941279" y="0"/>
        <a:ext cx="780867" cy="260260"/>
      </dsp:txXfrm>
    </dsp:sp>
    <dsp:sp modelId="{88A9D85E-0B65-4BAE-9244-A66546A77258}">
      <dsp:nvSpPr>
        <dsp:cNvPr id="0" name=""/>
        <dsp:cNvSpPr/>
      </dsp:nvSpPr>
      <dsp:spPr>
        <a:xfrm>
          <a:off x="3748164" y="0"/>
          <a:ext cx="1041127" cy="260260"/>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Test</a:t>
          </a:r>
          <a:endParaRPr lang="zh-CN" altLang="en-US" sz="1200" kern="1200" dirty="0"/>
        </a:p>
      </dsp:txBody>
      <dsp:txXfrm>
        <a:off x="3878294" y="0"/>
        <a:ext cx="780867" cy="260260"/>
      </dsp:txXfrm>
    </dsp:sp>
    <dsp:sp modelId="{E547DF1C-9C80-4D14-94D1-0C2EB701E976}">
      <dsp:nvSpPr>
        <dsp:cNvPr id="0" name=""/>
        <dsp:cNvSpPr/>
      </dsp:nvSpPr>
      <dsp:spPr>
        <a:xfrm>
          <a:off x="4685179" y="0"/>
          <a:ext cx="1041127" cy="260260"/>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Deploy</a:t>
          </a:r>
          <a:endParaRPr lang="zh-CN" altLang="en-US" sz="1200" kern="1200" dirty="0"/>
        </a:p>
      </dsp:txBody>
      <dsp:txXfrm>
        <a:off x="4815309" y="0"/>
        <a:ext cx="780867" cy="260260"/>
      </dsp:txXfrm>
    </dsp:sp>
    <dsp:sp modelId="{1063FF07-EA4F-4D3E-ABF8-5C5FB406FF45}">
      <dsp:nvSpPr>
        <dsp:cNvPr id="0" name=""/>
        <dsp:cNvSpPr/>
      </dsp:nvSpPr>
      <dsp:spPr>
        <a:xfrm>
          <a:off x="5659918" y="0"/>
          <a:ext cx="1041127" cy="260260"/>
        </a:xfrm>
        <a:prstGeom prst="chevron">
          <a:avLst/>
        </a:prstGeom>
        <a:solidFill>
          <a:srgbClr val="5DAEA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Provision</a:t>
          </a:r>
          <a:endParaRPr lang="zh-CN" altLang="en-US" sz="1200" kern="1200" dirty="0"/>
        </a:p>
      </dsp:txBody>
      <dsp:txXfrm>
        <a:off x="5790048" y="0"/>
        <a:ext cx="780867" cy="260260"/>
      </dsp:txXfrm>
    </dsp:sp>
    <dsp:sp modelId="{9C13330F-6CA4-4542-A492-D7EF3B9FB8A6}">
      <dsp:nvSpPr>
        <dsp:cNvPr id="0" name=""/>
        <dsp:cNvSpPr/>
      </dsp:nvSpPr>
      <dsp:spPr>
        <a:xfrm>
          <a:off x="6559209" y="0"/>
          <a:ext cx="1041127" cy="260260"/>
        </a:xfrm>
        <a:prstGeom prst="chevron">
          <a:avLst/>
        </a:prstGeom>
        <a:solidFill>
          <a:schemeClr val="accent3">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t>Monitor</a:t>
          </a:r>
          <a:endParaRPr lang="zh-CN" altLang="en-US" sz="1600" kern="1200" dirty="0"/>
        </a:p>
      </dsp:txBody>
      <dsp:txXfrm>
        <a:off x="6689339" y="0"/>
        <a:ext cx="780867" cy="260260"/>
      </dsp:txXfrm>
    </dsp:sp>
    <dsp:sp modelId="{AB09A495-C5EB-4C23-90FA-DD0F60A3C485}">
      <dsp:nvSpPr>
        <dsp:cNvPr id="0" name=""/>
        <dsp:cNvSpPr/>
      </dsp:nvSpPr>
      <dsp:spPr>
        <a:xfrm>
          <a:off x="7496224" y="0"/>
          <a:ext cx="1041127" cy="260260"/>
        </a:xfrm>
        <a:prstGeom prst="chevron">
          <a:avLst/>
        </a:prstGeom>
        <a:solidFill>
          <a:schemeClr val="accent3">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altLang="zh-CN" sz="1200" kern="1200" dirty="0" smtClean="0"/>
            <a:t>Feedback</a:t>
          </a:r>
          <a:endParaRPr lang="zh-CN" altLang="en-US" sz="1200" kern="1200" dirty="0"/>
        </a:p>
      </dsp:txBody>
      <dsp:txXfrm>
        <a:off x="7626354" y="0"/>
        <a:ext cx="780867" cy="2602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2015.7.4</a:t>
            </a:r>
          </a:p>
          <a:p>
            <a:pPr marL="541338" marR="0" lvl="1" indent="-180975" algn="l" defTabSz="914400" rtl="0" eaLnBrk="0" fontAlgn="base" latinLnBrk="0" hangingPunct="0">
              <a:lnSpc>
                <a:spcPct val="125000"/>
              </a:lnSpc>
              <a:spcBef>
                <a:spcPct val="0"/>
              </a:spcBef>
              <a:spcAft>
                <a:spcPts val="600"/>
              </a:spcAft>
              <a:buClrTx/>
              <a:buSzPct val="50000"/>
              <a:buFont typeface="Wingdings" pitchFamily="2" charset="2"/>
              <a:buChar char="p"/>
              <a:tabLst/>
              <a:defRPr/>
            </a:pPr>
            <a:r>
              <a:rPr lang="zh-CN" altLang="en-US" dirty="0" smtClean="0"/>
              <a:t>调整版权和页码对齐，位于参考线</a:t>
            </a:r>
            <a:r>
              <a:rPr lang="en-US" altLang="zh-CN" dirty="0" smtClean="0"/>
              <a:t>8.5</a:t>
            </a:r>
            <a:r>
              <a:rPr lang="zh-CN" altLang="en-US" dirty="0" smtClean="0"/>
              <a:t>到</a:t>
            </a:r>
            <a:r>
              <a:rPr lang="en-US" altLang="zh-CN" dirty="0" smtClean="0"/>
              <a:t>8.9</a:t>
            </a:r>
            <a:r>
              <a:rPr lang="zh-CN" altLang="en-US" dirty="0" smtClean="0"/>
              <a:t>之间。</a:t>
            </a:r>
          </a:p>
          <a:p>
            <a:pPr lvl="1"/>
            <a:r>
              <a:rPr lang="zh-CN" altLang="en-US" dirty="0" smtClean="0"/>
              <a:t>调整编辑框行距为单倍行距。</a:t>
            </a:r>
            <a:endParaRPr lang="en-US" altLang="zh-CN" dirty="0" smtClean="0"/>
          </a:p>
          <a:p>
            <a:pPr lvl="0"/>
            <a:r>
              <a:rPr lang="en-US" altLang="zh-CN" dirty="0" smtClean="0"/>
              <a:t>2015.7.9</a:t>
            </a:r>
          </a:p>
          <a:p>
            <a:pPr lvl="1"/>
            <a:r>
              <a:rPr lang="zh-CN" altLang="en-US" dirty="0" smtClean="0"/>
              <a:t>删除此页课程版本后的“</a:t>
            </a:r>
            <a:r>
              <a:rPr lang="en-US" altLang="zh-CN" dirty="0" smtClean="0"/>
              <a:t>ISSUE</a:t>
            </a:r>
            <a:r>
              <a:rPr lang="zh-CN" altLang="en-US" dirty="0" smtClean="0"/>
              <a:t>”。</a:t>
            </a:r>
            <a:endParaRPr lang="en-US" altLang="zh-CN" dirty="0" smtClean="0"/>
          </a:p>
          <a:p>
            <a:pPr lvl="1"/>
            <a:r>
              <a:rPr lang="zh-CN" altLang="en-US" dirty="0" smtClean="0"/>
              <a:t>新增“产品版本”和“课程版本”的示例。</a:t>
            </a:r>
            <a:endParaRPr lang="en-US" altLang="zh-CN" dirty="0" smtClean="0"/>
          </a:p>
          <a:p>
            <a:pPr lvl="0"/>
            <a:r>
              <a:rPr lang="en-US" altLang="zh-CN" dirty="0" smtClean="0"/>
              <a:t>2015.8.3</a:t>
            </a:r>
          </a:p>
          <a:p>
            <a:pPr lvl="1"/>
            <a:r>
              <a:rPr lang="zh-CN" altLang="en-US" dirty="0" smtClean="0"/>
              <a:t>调整母板主体和备注，段落格式为“允许标点溢出边界”。</a:t>
            </a:r>
            <a:endParaRPr lang="en-US" altLang="zh-CN" dirty="0" smtClean="0"/>
          </a:p>
          <a:p>
            <a:pPr lvl="0"/>
            <a:r>
              <a:rPr lang="en-US" altLang="zh-CN" dirty="0" smtClean="0"/>
              <a:t>2015.8.4</a:t>
            </a:r>
          </a:p>
          <a:p>
            <a:pPr lvl="1"/>
            <a:r>
              <a:rPr lang="zh-CN" altLang="en-US" dirty="0" smtClean="0"/>
              <a:t>删除缩略语页；</a:t>
            </a:r>
            <a:endParaRPr lang="en-US" altLang="zh-CN" dirty="0" smtClean="0"/>
          </a:p>
          <a:p>
            <a:pPr lvl="1"/>
            <a:r>
              <a:rPr lang="zh-CN" altLang="en-US" dirty="0" smtClean="0"/>
              <a:t>重命名版式“</a:t>
            </a:r>
            <a:r>
              <a:rPr lang="en-US" altLang="zh-CN" dirty="0" smtClean="0"/>
              <a:t>8#</a:t>
            </a:r>
            <a:r>
              <a:rPr lang="zh-CN" altLang="en-US" dirty="0" smtClean="0"/>
              <a:t>空白”为“</a:t>
            </a:r>
            <a:r>
              <a:rPr lang="en-US" altLang="zh-CN" dirty="0" smtClean="0"/>
              <a:t>8#</a:t>
            </a:r>
            <a:r>
              <a:rPr lang="zh-CN" altLang="en-US" dirty="0" smtClean="0"/>
              <a:t>仅标题”。</a:t>
            </a:r>
            <a:endParaRPr lang="en-US" altLang="zh-CN" dirty="0" smtClean="0"/>
          </a:p>
          <a:p>
            <a:r>
              <a:rPr lang="en-US" altLang="zh-CN" dirty="0" smtClean="0"/>
              <a:t>2015.9.2</a:t>
            </a:r>
          </a:p>
          <a:p>
            <a:pPr lvl="1"/>
            <a:r>
              <a:rPr lang="zh-CN" altLang="en-US" dirty="0" smtClean="0"/>
              <a:t>新增备注模板，备注页正上方添加页眉，显示本章标题。</a:t>
            </a:r>
            <a:endParaRPr lang="en-US" altLang="zh-CN" dirty="0" smtClean="0"/>
          </a:p>
          <a:p>
            <a:pPr lvl="0"/>
            <a:r>
              <a:rPr lang="en-US" altLang="zh-CN" dirty="0" smtClean="0"/>
              <a:t>2015.9.14</a:t>
            </a:r>
          </a:p>
          <a:p>
            <a:pPr lvl="1"/>
            <a:r>
              <a:rPr lang="zh-CN" altLang="en-US" dirty="0" smtClean="0"/>
              <a:t>删除“谢谢”那页的白色“谢谢”。</a:t>
            </a:r>
            <a:endParaRPr lang="zh-CN" altLang="en-US" dirty="0"/>
          </a:p>
        </p:txBody>
      </p:sp>
    </p:spTree>
    <p:extLst>
      <p:ext uri="{BB962C8B-B14F-4D97-AF65-F5344CB8AC3E}">
        <p14:creationId xmlns:p14="http://schemas.microsoft.com/office/powerpoint/2010/main" val="176661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endParaRPr lang="zh-CN" altLang="en-US" dirty="0"/>
          </a:p>
        </p:txBody>
      </p:sp>
    </p:spTree>
    <p:extLst>
      <p:ext uri="{BB962C8B-B14F-4D97-AF65-F5344CB8AC3E}">
        <p14:creationId xmlns:p14="http://schemas.microsoft.com/office/powerpoint/2010/main" val="393417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Autofit/>
          </a:bodyPr>
          <a:lstStyle/>
          <a:p>
            <a:pPr marL="180975" indent="-180975">
              <a:buFont typeface="Wingdings" panose="05000000000000000000" pitchFamily="2" charset="2"/>
              <a:buChar char="l"/>
            </a:pPr>
            <a:r>
              <a:rPr lang="zh-CN" altLang="en-US" dirty="0" smtClean="0">
                <a:latin typeface="华文细黑" panose="02010600040101010101" pitchFamily="2" charset="-122"/>
                <a:ea typeface="华文细黑" panose="02010600040101010101" pitchFamily="2" charset="-122"/>
              </a:rPr>
              <a:t>发布策略：一项发布策略应当包括如下内容</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发布的频率和类型；</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发布管理的角色和职责；</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发布到验收测试和生产环境的授权；</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所有发布的唯一标识和描述；</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将各个变更聚合到一个发布的方法；</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自动化构建、安装、发布分发流程的方法，以辅助可重复性和效率；</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发布的核查和验收；</a:t>
            </a:r>
            <a:endParaRPr lang="en-US" altLang="zh-CN" dirty="0" smtClean="0">
              <a:latin typeface="华文细黑" panose="02010600040101010101" pitchFamily="2" charset="-122"/>
              <a:ea typeface="华文细黑" panose="02010600040101010101" pitchFamily="2" charset="-122"/>
            </a:endParaRPr>
          </a:p>
          <a:p>
            <a:pPr marL="180975" lvl="0" indent="-180975">
              <a:buFont typeface="Wingdings" panose="05000000000000000000" pitchFamily="2" charset="2"/>
              <a:buChar char="l"/>
            </a:pPr>
            <a:r>
              <a:rPr lang="zh-CN" altLang="en-US" dirty="0" smtClean="0">
                <a:latin typeface="华文细黑" panose="02010600040101010101" pitchFamily="2" charset="-122"/>
                <a:ea typeface="华文细黑" panose="02010600040101010101" pitchFamily="2" charset="-122"/>
              </a:rPr>
              <a:t>发布和投产规划：发布规划应确保影响信息系统、基础架构、服务和文件的变更应协商一致，授权、计划、统筹并跟踪。通常包含如下内容：</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发布日期和交付描述；</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本次发布关闭或解决的相关变更、问题和已知错误，包含在测试流程已明确的已知错误；</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实施一次横跨所有业务和地域单位的相关流程；</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不成功的回退和补救方式；</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核查和验收流程</a:t>
            </a:r>
            <a:r>
              <a:rPr lang="zh-CN" altLang="en-US" dirty="0" smtClean="0">
                <a:latin typeface="华文细黑" panose="02010600040101010101" pitchFamily="2" charset="-122"/>
                <a:ea typeface="华文细黑" panose="02010600040101010101" pitchFamily="2" charset="-122"/>
              </a:rPr>
              <a:t>；</a:t>
            </a:r>
            <a:endParaRPr lang="en-US" altLang="zh-CN" dirty="0" smtClean="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39388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705334" y="652810"/>
            <a:ext cx="5676900" cy="4605338"/>
          </a:xfrm>
        </p:spPr>
        <p:txBody>
          <a:bodyPr>
            <a:noAutofit/>
          </a:bodyPr>
          <a:lstStyle/>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客户和支持人员的沟通、准备、文件和培训；</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商品的购买、存储、调度、连接、接受和处理的物流和流程；</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确保服务级别得到维持的所需支持性资源；</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明确可能影响发布顺利转移到验收测试和生产环境中的依赖性、相关变更和相关风险；</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发布完毕签收；</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startAt="6"/>
            </a:pPr>
            <a:r>
              <a:rPr lang="zh-CN" altLang="en-US" dirty="0" smtClean="0">
                <a:latin typeface="华文细黑" panose="02010600040101010101" pitchFamily="2" charset="-122"/>
                <a:ea typeface="华文细黑" panose="02010600040101010101" pitchFamily="2" charset="-122"/>
              </a:rPr>
              <a:t>审视产品环境情况，如有重大升级的需要，确保在发布安装完成时现场环境符合预期的状态。</a:t>
            </a:r>
            <a:endParaRPr lang="en-US" altLang="zh-CN" dirty="0" smtClean="0">
              <a:latin typeface="华文细黑" panose="02010600040101010101" pitchFamily="2" charset="-122"/>
              <a:ea typeface="华文细黑" panose="02010600040101010101" pitchFamily="2" charset="-122"/>
            </a:endParaRPr>
          </a:p>
          <a:p>
            <a:pPr marL="180975" lvl="0" indent="-180975">
              <a:buFont typeface="Wingdings" panose="05000000000000000000" pitchFamily="2" charset="2"/>
              <a:buChar char="l"/>
            </a:pPr>
            <a:r>
              <a:rPr lang="zh-CN" altLang="en-US" dirty="0" smtClean="0">
                <a:latin typeface="华文细黑" panose="02010600040101010101" pitchFamily="2" charset="-122"/>
                <a:ea typeface="华文细黑" panose="02010600040101010101" pitchFamily="2" charset="-122"/>
              </a:rPr>
              <a:t>设计、构建和配置发布：发布和分发应加以设计和实施以保障如下目标</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符合服务提供商的体系结构、服务管理和基础架构标准；</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确保完整性在构建、安装、处理、包装和交付中得到维护；</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在构建和发布流程中，使用软件库和相关知识库来管理并控制组件；</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明确识别风险，如有需要，采取补救措施；</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在安装之前启动验证以表明目标平台满足前提条件；</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在达到目的之时，验证发布是否完成。</a:t>
            </a:r>
            <a:endParaRPr lang="en-US" altLang="zh-CN" dirty="0" smtClean="0">
              <a:latin typeface="华文细黑" panose="02010600040101010101" pitchFamily="2" charset="-122"/>
              <a:ea typeface="华文细黑" panose="02010600040101010101" pitchFamily="2" charset="-122"/>
            </a:endParaRPr>
          </a:p>
          <a:p>
            <a:pPr marL="180975" lvl="0" indent="-180975">
              <a:buFont typeface="Wingdings" panose="05000000000000000000" pitchFamily="2" charset="2"/>
              <a:buChar char="l"/>
            </a:pPr>
            <a:r>
              <a:rPr lang="zh-CN" altLang="en-US" dirty="0" smtClean="0">
                <a:latin typeface="华文细黑" panose="02010600040101010101" pitchFamily="2" charset="-122"/>
                <a:ea typeface="华文细黑" panose="02010600040101010101" pitchFamily="2" charset="-122"/>
              </a:rPr>
              <a:t>发布核实和验收：最终结果应当是符合要求的整个发布包完整性的签收，其要求如下</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验证该验收测试环境与目标生产环境的要求相匹配；</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确保发布是由配置管理下版本所创建的，并使用规划的生产流程安装在验收测试环境中；</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验证已经达到了测试的恰当级别；</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确保发布被测试以满足业务客户和服务提供商的工作人员；</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确保适当的发布授权签收了每个验收测试阶段；</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验证目标平台在安装之前已满足硬件和软件的前提条件；</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当达到其目标时，验证发布是否完成。</a:t>
            </a:r>
            <a:endParaRPr lang="en-US" altLang="zh-CN" dirty="0" smtClean="0">
              <a:latin typeface="华文细黑" panose="02010600040101010101" pitchFamily="2" charset="-122"/>
              <a:ea typeface="华文细黑" panose="02010600040101010101" pitchFamily="2" charset="-122"/>
            </a:endParaRPr>
          </a:p>
          <a:p>
            <a:pPr marL="180975" lvl="0" indent="-180975">
              <a:buFont typeface="Wingdings" panose="05000000000000000000" pitchFamily="2" charset="2"/>
              <a:buChar char="l"/>
            </a:pPr>
            <a:r>
              <a:rPr lang="zh-CN" altLang="en-US" dirty="0" smtClean="0">
                <a:latin typeface="华文细黑" panose="02010600040101010101" pitchFamily="2" charset="-122"/>
                <a:ea typeface="华文细黑" panose="02010600040101010101" pitchFamily="2" charset="-122"/>
              </a:rPr>
              <a:t>投产、分发和安装：在预期状态下将发布安全地提交到其目的地是非常重要的，其流程要求如下</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所有的硬件和软件的存储区域是安全的；</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拥有适当的商品存储、发货、接收和处置程序；</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计划和完成安装，环境的、电子的及设施的检查；</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业务和服务提供商的工作人员被告知新的版本；</a:t>
            </a:r>
            <a:endParaRPr lang="en-US" altLang="zh-CN" dirty="0" smtClean="0">
              <a:latin typeface="华文细黑" panose="02010600040101010101" pitchFamily="2" charset="-122"/>
              <a:ea typeface="华文细黑" panose="02010600040101010101" pitchFamily="2" charset="-122"/>
            </a:endParaRPr>
          </a:p>
          <a:p>
            <a:pPr marL="588963" lvl="1" indent="-228600">
              <a:buFont typeface="+mj-lt"/>
              <a:buAutoNum type="arabicPeriod"/>
            </a:pPr>
            <a:r>
              <a:rPr lang="zh-CN" altLang="en-US" dirty="0" smtClean="0">
                <a:latin typeface="华文细黑" panose="02010600040101010101" pitchFamily="2" charset="-122"/>
                <a:ea typeface="华文细黑" panose="02010600040101010101" pitchFamily="2" charset="-122"/>
              </a:rPr>
              <a:t>多余的产品、服务和许可证被淘汰。</a:t>
            </a:r>
            <a:endParaRPr lang="en-US" altLang="zh-CN" dirty="0" smtClean="0">
              <a:latin typeface="华文细黑" panose="02010600040101010101" pitchFamily="2" charset="-122"/>
              <a:ea typeface="华文细黑" panose="02010600040101010101" pitchFamily="2" charset="-122"/>
            </a:endParaRPr>
          </a:p>
          <a:p>
            <a:pPr marL="360363" lvl="1" indent="0">
              <a:buFont typeface="+mj-lt"/>
              <a:buNone/>
            </a:pPr>
            <a:endParaRPr lang="en-US" altLang="zh-CN" dirty="0" smtClean="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778005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80975" indent="-180975">
              <a:buFont typeface="Wingdings" panose="05000000000000000000" pitchFamily="2" charset="2"/>
              <a:buChar char="l"/>
            </a:pPr>
            <a:r>
              <a:rPr lang="zh-CN" altLang="en-US" dirty="0" smtClean="0"/>
              <a:t>变更管理：变更管理负责确保对发布进行了充分的测试。变更管理还要确定多少项变更可以组合在一项发布中。变更管理描述了确保所有变更都是经过批准的程序，包括影响度分析以及对所要资源的分析。在大多数情况下，发布经理负责实施软件和硬件变更并通常是变更控制委员会（</a:t>
            </a:r>
            <a:r>
              <a:rPr lang="en-US" altLang="zh-CN" dirty="0" smtClean="0"/>
              <a:t>CCB</a:t>
            </a:r>
            <a:r>
              <a:rPr lang="zh-CN" altLang="en-US" dirty="0" smtClean="0"/>
              <a:t>）的成员。</a:t>
            </a:r>
            <a:endParaRPr lang="en-US" altLang="zh-CN" dirty="0" smtClean="0"/>
          </a:p>
          <a:p>
            <a:pPr marL="180975" indent="-180975">
              <a:buFont typeface="Wingdings" panose="05000000000000000000" pitchFamily="2" charset="2"/>
              <a:buChar char="l"/>
            </a:pPr>
            <a:r>
              <a:rPr lang="zh-CN" altLang="en-US" dirty="0" smtClean="0"/>
              <a:t>配置管理：配置管理负责将适用的软件和硬件版本记录在配置管理数据库中作为基本配置。添加到最终软件库（</a:t>
            </a:r>
            <a:r>
              <a:rPr lang="en-US" altLang="zh-CN" dirty="0" smtClean="0"/>
              <a:t>DSL</a:t>
            </a:r>
            <a:r>
              <a:rPr lang="zh-CN" altLang="en-US" dirty="0" smtClean="0"/>
              <a:t>）中的软件和最终硬件库中的硬件被按照约定的详细程度记录在配置管理数据库中。由配置管理提供的状态监控可以表明每个配置项的状态，如“正在使用”、“正在开发”、“正在测试”、“库存中”或“已存档”等。</a:t>
            </a:r>
            <a:endParaRPr lang="en-US" altLang="zh-CN" dirty="0" smtClean="0"/>
          </a:p>
          <a:p>
            <a:pPr marL="180975" indent="-180975">
              <a:buFont typeface="Wingdings" panose="05000000000000000000" pitchFamily="2" charset="2"/>
              <a:buChar char="l"/>
            </a:pPr>
            <a:r>
              <a:rPr lang="zh-CN" altLang="en-US" dirty="0" smtClean="0"/>
              <a:t>服务级别管理：服务级别管理是对</a:t>
            </a:r>
            <a:r>
              <a:rPr lang="en-US" altLang="zh-CN" dirty="0" smtClean="0"/>
              <a:t>IT</a:t>
            </a:r>
            <a:r>
              <a:rPr lang="zh-CN" altLang="en-US" dirty="0" smtClean="0"/>
              <a:t>服务的供应进行谈判、定义、管理以及可接受的成本改进</a:t>
            </a:r>
            <a:r>
              <a:rPr lang="en-US" altLang="zh-CN" dirty="0" smtClean="0"/>
              <a:t>IT</a:t>
            </a:r>
            <a:r>
              <a:rPr lang="zh-CN" altLang="en-US" dirty="0" smtClean="0"/>
              <a:t>服务的质量流程。通常包括对下列文档的设计、协商和维护</a:t>
            </a:r>
            <a:endParaRPr lang="en-US" altLang="zh-CN" dirty="0" smtClean="0"/>
          </a:p>
          <a:p>
            <a:pPr marL="588963" lvl="1" indent="-228600">
              <a:buFont typeface="+mj-lt"/>
              <a:buAutoNum type="arabicPeriod"/>
            </a:pPr>
            <a:r>
              <a:rPr lang="zh-CN" altLang="en-US" dirty="0" smtClean="0"/>
              <a:t>服务级别协议（</a:t>
            </a:r>
            <a:r>
              <a:rPr lang="en-US" altLang="zh-CN" dirty="0" smtClean="0"/>
              <a:t>SLA</a:t>
            </a:r>
            <a:r>
              <a:rPr lang="zh-CN" altLang="en-US" dirty="0" smtClean="0"/>
              <a:t>、</a:t>
            </a:r>
            <a:r>
              <a:rPr lang="en-US" altLang="zh-CN" dirty="0" smtClean="0"/>
              <a:t>Service</a:t>
            </a:r>
            <a:r>
              <a:rPr lang="en-US" altLang="zh-CN" baseline="0" dirty="0" smtClean="0"/>
              <a:t> Level Agreements</a:t>
            </a:r>
            <a:r>
              <a:rPr lang="zh-CN" altLang="en-US" baseline="0" dirty="0" smtClean="0"/>
              <a:t>）</a:t>
            </a:r>
            <a:endParaRPr lang="en-US" altLang="zh-CN" baseline="0" dirty="0" smtClean="0"/>
          </a:p>
          <a:p>
            <a:pPr marL="588963" marR="0" lvl="1" indent="-228600" algn="l" defTabSz="914400" rtl="0" eaLnBrk="0" fontAlgn="base" latinLnBrk="0" hangingPunct="1">
              <a:lnSpc>
                <a:spcPct val="125000"/>
              </a:lnSpc>
              <a:spcBef>
                <a:spcPct val="0"/>
              </a:spcBef>
              <a:spcAft>
                <a:spcPts val="600"/>
              </a:spcAft>
              <a:buClrTx/>
              <a:buSzPct val="50000"/>
              <a:buFont typeface="+mj-lt"/>
              <a:buAutoNum type="arabicPeriod"/>
              <a:tabLst/>
              <a:defRPr/>
            </a:pPr>
            <a:r>
              <a:rPr lang="zh-CN" altLang="en-US" baseline="0" dirty="0" smtClean="0"/>
              <a:t>运营级别协作（</a:t>
            </a:r>
            <a:r>
              <a:rPr lang="en-US" altLang="zh-CN" baseline="0" dirty="0" smtClean="0"/>
              <a:t>OLA</a:t>
            </a:r>
            <a:r>
              <a:rPr lang="zh-CN" altLang="en-US" baseline="0" dirty="0" smtClean="0"/>
              <a:t>、</a:t>
            </a:r>
            <a:r>
              <a:rPr lang="en-US" altLang="zh-CN" baseline="0" dirty="0" smtClean="0"/>
              <a:t>Operational Level Agreements</a:t>
            </a:r>
            <a:r>
              <a:rPr lang="zh-CN" altLang="en-US" baseline="0" dirty="0" smtClean="0"/>
              <a:t>）</a:t>
            </a:r>
            <a:endParaRPr lang="en-US" altLang="zh-CN" baseline="0" dirty="0" smtClean="0"/>
          </a:p>
          <a:p>
            <a:pPr marL="588963" lvl="1" indent="-228600">
              <a:buFont typeface="+mj-lt"/>
              <a:buAutoNum type="arabicPeriod"/>
            </a:pPr>
            <a:r>
              <a:rPr lang="zh-CN" altLang="en-US" dirty="0" smtClean="0"/>
              <a:t>支持合同（</a:t>
            </a:r>
            <a:r>
              <a:rPr lang="en-US" altLang="zh-CN" dirty="0" smtClean="0"/>
              <a:t>UC</a:t>
            </a:r>
            <a:r>
              <a:rPr lang="zh-CN" altLang="en-US" dirty="0" smtClean="0"/>
              <a:t>，</a:t>
            </a:r>
            <a:r>
              <a:rPr lang="en-US" altLang="zh-CN" dirty="0" smtClean="0"/>
              <a:t>Underpinning Contracts</a:t>
            </a:r>
            <a:r>
              <a:rPr lang="zh-CN" altLang="en-US" dirty="0" smtClean="0"/>
              <a:t>）</a:t>
            </a:r>
            <a:endParaRPr lang="en-US" altLang="zh-CN" dirty="0" smtClean="0"/>
          </a:p>
          <a:p>
            <a:pPr marL="588963" lvl="1" indent="-228600">
              <a:buFont typeface="+mj-lt"/>
              <a:buAutoNum type="arabicPeriod"/>
            </a:pPr>
            <a:r>
              <a:rPr lang="zh-CN" altLang="en-US" dirty="0" smtClean="0"/>
              <a:t>服务质量计划（</a:t>
            </a:r>
            <a:r>
              <a:rPr lang="en-US" altLang="zh-CN" dirty="0" smtClean="0"/>
              <a:t>Service Quality Plans</a:t>
            </a:r>
            <a:r>
              <a:rPr lang="zh-CN" altLang="en-US" dirty="0" smtClean="0"/>
              <a:t>）</a:t>
            </a:r>
            <a:endParaRPr lang="zh-CN" altLang="en-US" dirty="0"/>
          </a:p>
        </p:txBody>
      </p:sp>
    </p:spTree>
    <p:extLst>
      <p:ext uri="{BB962C8B-B14F-4D97-AF65-F5344CB8AC3E}">
        <p14:creationId xmlns:p14="http://schemas.microsoft.com/office/powerpoint/2010/main" val="421732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02857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723843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207028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703847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344603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67395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
        <p:nvSpPr>
          <p:cNvPr id="2" name="备注占位符 1"/>
          <p:cNvSpPr>
            <a:spLocks noGrp="1"/>
          </p:cNvSpPr>
          <p:nvPr>
            <p:ph type="body" idx="1"/>
          </p:nvPr>
        </p:nvSpPr>
        <p:spPr/>
        <p:txBody>
          <a:bodyPr/>
          <a:lstStyle/>
          <a:p>
            <a:r>
              <a:rPr lang="zh-CN" altLang="en-US" sz="1100" kern="1200" dirty="0" smtClean="0">
                <a:solidFill>
                  <a:schemeClr val="tx1"/>
                </a:solidFill>
                <a:effectLst/>
                <a:latin typeface="FrutigerNext LT Regular" pitchFamily="34" charset="0"/>
                <a:ea typeface="华文细黑" pitchFamily="2" charset="-122"/>
                <a:cs typeface="+mn-cs"/>
              </a:rPr>
              <a:t>发布的事情要讲清楚：什么是发布，发布的理论、为什么需要发布，业界主要发布组件</a:t>
            </a:r>
            <a:r>
              <a:rPr lang="en-US" altLang="zh-CN" sz="1100" kern="1200" dirty="0" smtClean="0">
                <a:solidFill>
                  <a:schemeClr val="tx1"/>
                </a:solidFill>
                <a:effectLst/>
                <a:latin typeface="FrutigerNext LT Regular" pitchFamily="34" charset="0"/>
                <a:ea typeface="华文细黑" pitchFamily="2" charset="-122"/>
                <a:cs typeface="+mn-cs"/>
              </a:rPr>
              <a:t>/ </a:t>
            </a:r>
            <a:r>
              <a:rPr lang="zh-CN" altLang="en-US" sz="1100" kern="1200" dirty="0" smtClean="0">
                <a:solidFill>
                  <a:schemeClr val="tx1"/>
                </a:solidFill>
                <a:effectLst/>
                <a:latin typeface="FrutigerNext LT Regular" pitchFamily="34" charset="0"/>
                <a:ea typeface="华文细黑" pitchFamily="2" charset="-122"/>
                <a:cs typeface="+mn-cs"/>
              </a:rPr>
              <a:t>主流的发布场景</a:t>
            </a:r>
            <a:r>
              <a:rPr lang="en-US" altLang="zh-CN" sz="1100" kern="1200" dirty="0" smtClean="0">
                <a:solidFill>
                  <a:schemeClr val="tx1"/>
                </a:solidFill>
                <a:effectLst/>
                <a:latin typeface="FrutigerNext LT Regular" pitchFamily="34" charset="0"/>
                <a:ea typeface="华文细黑" pitchFamily="2" charset="-122"/>
                <a:cs typeface="+mn-cs"/>
              </a:rPr>
              <a:t/>
            </a:r>
            <a:br>
              <a:rPr lang="en-US" altLang="zh-CN"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中央平台</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发布面临的挑战（企业主要的发布场景（依赖包的共享）等）</a:t>
            </a:r>
            <a:br>
              <a:rPr lang="zh-CN" altLang="en-US" sz="1100" kern="1200" dirty="0" smtClean="0">
                <a:solidFill>
                  <a:schemeClr val="tx1"/>
                </a:solidFill>
                <a:effectLst/>
                <a:latin typeface="FrutigerNext LT Regular" pitchFamily="34" charset="0"/>
                <a:ea typeface="华文细黑" pitchFamily="2" charset="-122"/>
                <a:cs typeface="+mn-cs"/>
              </a:rPr>
            </a:br>
            <a:r>
              <a:rPr lang="en-US" altLang="zh-CN" sz="1100" kern="1200" dirty="0" smtClean="0">
                <a:solidFill>
                  <a:schemeClr val="tx1"/>
                </a:solidFill>
                <a:effectLst/>
                <a:latin typeface="FrutigerNext LT Regular" pitchFamily="34" charset="0"/>
                <a:ea typeface="华文细黑" pitchFamily="2" charset="-122"/>
                <a:cs typeface="+mn-cs"/>
              </a:rPr>
              <a:t>DevCloud</a:t>
            </a:r>
            <a:r>
              <a:rPr lang="zh-CN" altLang="en-US" sz="1100" kern="1200" dirty="0" smtClean="0">
                <a:solidFill>
                  <a:schemeClr val="tx1"/>
                </a:solidFill>
                <a:effectLst/>
                <a:latin typeface="FrutigerNext LT Regular" pitchFamily="34" charset="0"/>
                <a:ea typeface="华文细黑" pitchFamily="2" charset="-122"/>
                <a:cs typeface="+mn-cs"/>
              </a:rPr>
              <a:t>的介绍和基本操作（价值点、功能点），然后再动手</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备注信息丰富</a:t>
            </a:r>
            <a:r>
              <a:rPr lang="en-US" altLang="zh-CN" sz="1100" kern="1200" dirty="0" smtClean="0">
                <a:solidFill>
                  <a:schemeClr val="tx1"/>
                </a:solidFill>
                <a:effectLst/>
                <a:latin typeface="FrutigerNext LT Regular" pitchFamily="34" charset="0"/>
                <a:ea typeface="华文细黑" pitchFamily="2" charset="-122"/>
                <a:cs typeface="+mn-cs"/>
              </a:rPr>
              <a:t>&amp;</a:t>
            </a:r>
            <a:r>
              <a:rPr lang="zh-CN" altLang="en-US" sz="1100" kern="1200" dirty="0" smtClean="0">
                <a:solidFill>
                  <a:schemeClr val="tx1"/>
                </a:solidFill>
                <a:effectLst/>
                <a:latin typeface="FrutigerNext LT Regular" pitchFamily="34" charset="0"/>
                <a:ea typeface="华文细黑" pitchFamily="2" charset="-122"/>
                <a:cs typeface="+mn-cs"/>
              </a:rPr>
              <a:t>缩略语补充全称解释</a:t>
            </a:r>
            <a:br>
              <a:rPr lang="zh-CN" altLang="en-US" sz="1100" kern="1200" dirty="0" smtClean="0">
                <a:solidFill>
                  <a:schemeClr val="tx1"/>
                </a:solidFill>
                <a:effectLst/>
                <a:latin typeface="FrutigerNext LT Regular" pitchFamily="34" charset="0"/>
                <a:ea typeface="华文细黑" pitchFamily="2" charset="-122"/>
                <a:cs typeface="+mn-cs"/>
              </a:rPr>
            </a:br>
            <a:r>
              <a:rPr lang="en-US" altLang="zh-CN" sz="1100" kern="1200" dirty="0" smtClean="0">
                <a:solidFill>
                  <a:schemeClr val="tx1"/>
                </a:solidFill>
                <a:effectLst/>
                <a:latin typeface="FrutigerNext LT Regular" pitchFamily="34" charset="0"/>
                <a:ea typeface="华文细黑" pitchFamily="2" charset="-122"/>
                <a:cs typeface="+mn-cs"/>
              </a:rPr>
              <a:t>P21</a:t>
            </a:r>
            <a:r>
              <a:rPr lang="zh-CN" altLang="en-US" sz="1100" kern="1200" dirty="0" smtClean="0">
                <a:solidFill>
                  <a:schemeClr val="tx1"/>
                </a:solidFill>
                <a:effectLst/>
                <a:latin typeface="FrutigerNext LT Regular" pitchFamily="34" charset="0"/>
                <a:ea typeface="华文细黑" pitchFamily="2" charset="-122"/>
                <a:cs typeface="+mn-cs"/>
              </a:rPr>
              <a:t>：内容较多，是否考虑两页呈现（提升可读性）</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动手实践：</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要先基于最简流程来操作，体现软件开发云的价值点和亮点</a:t>
            </a:r>
            <a:br>
              <a:rPr lang="zh-CN" altLang="en-US" sz="1100" kern="1200" dirty="0" smtClean="0">
                <a:solidFill>
                  <a:schemeClr val="tx1"/>
                </a:solidFill>
                <a:effectLst/>
                <a:latin typeface="FrutigerNext LT Regular" pitchFamily="34" charset="0"/>
                <a:ea typeface="华文细黑" pitchFamily="2" charset="-122"/>
                <a:cs typeface="+mn-cs"/>
              </a:rPr>
            </a:br>
            <a:r>
              <a:rPr lang="zh-CN" altLang="en-US" sz="1100" kern="1200" dirty="0" smtClean="0">
                <a:solidFill>
                  <a:schemeClr val="tx1"/>
                </a:solidFill>
                <a:effectLst/>
                <a:latin typeface="FrutigerNext LT Regular" pitchFamily="34" charset="0"/>
                <a:ea typeface="华文细黑" pitchFamily="2" charset="-122"/>
                <a:cs typeface="+mn-cs"/>
              </a:rPr>
              <a:t>可以考虑有扩展训练，来增加一些非复杂操作（本地实践的开展可行性，如相关文件</a:t>
            </a:r>
            <a:r>
              <a:rPr lang="en-US" altLang="zh-CN" sz="1100" kern="1200" dirty="0" smtClean="0">
                <a:solidFill>
                  <a:schemeClr val="tx1"/>
                </a:solidFill>
                <a:effectLst/>
                <a:latin typeface="FrutigerNext LT Regular" pitchFamily="34" charset="0"/>
                <a:ea typeface="华文细黑" pitchFamily="2" charset="-122"/>
                <a:cs typeface="+mn-cs"/>
              </a:rPr>
              <a:t>/</a:t>
            </a:r>
            <a:r>
              <a:rPr lang="zh-CN" altLang="en-US" sz="1100" kern="1200" dirty="0" smtClean="0">
                <a:solidFill>
                  <a:schemeClr val="tx1"/>
                </a:solidFill>
                <a:effectLst/>
                <a:latin typeface="FrutigerNext LT Regular" pitchFamily="34" charset="0"/>
                <a:ea typeface="华文细黑" pitchFamily="2" charset="-122"/>
                <a:cs typeface="+mn-cs"/>
              </a:rPr>
              <a:t>工具的准备）</a:t>
            </a:r>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84518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339516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75473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197171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00838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013542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639013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896086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045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09217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755540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538733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1" kern="1200" dirty="0" smtClean="0">
                <a:solidFill>
                  <a:schemeClr val="tx1"/>
                </a:solidFill>
                <a:latin typeface="FrutigerNext LT Regular" pitchFamily="34" charset="0"/>
                <a:ea typeface="华文细黑" pitchFamily="2" charset="-122"/>
                <a:cs typeface="+mn-cs"/>
              </a:rPr>
              <a:t>持续集成带来的好处：</a:t>
            </a:r>
            <a:endParaRPr lang="en-US" altLang="zh-CN" sz="1100" b="1" kern="1200" dirty="0" smtClean="0">
              <a:solidFill>
                <a:schemeClr val="tx1"/>
              </a:solidFill>
              <a:latin typeface="FrutigerNext LT Regular" pitchFamily="34" charset="0"/>
              <a:ea typeface="华文细黑" pitchFamily="2" charset="-122"/>
              <a:cs typeface="+mn-cs"/>
            </a:endParaRPr>
          </a:p>
          <a:p>
            <a:pPr marL="171450" indent="-171450">
              <a:buClr>
                <a:schemeClr val="bg1">
                  <a:lumMod val="50000"/>
                </a:schemeClr>
              </a:buClr>
              <a:buSzPct val="60000"/>
              <a:buFont typeface="Wingdings" panose="05000000000000000000" pitchFamily="2" charset="2"/>
              <a:buChar char="l"/>
            </a:pPr>
            <a:r>
              <a:rPr lang="zh-CN" altLang="en-US" sz="1100" kern="1200" dirty="0" smtClean="0">
                <a:solidFill>
                  <a:schemeClr val="tx1"/>
                </a:solidFill>
                <a:latin typeface="FrutigerNext LT Regular" pitchFamily="34" charset="0"/>
                <a:ea typeface="华文细黑" pitchFamily="2" charset="-122"/>
                <a:cs typeface="+mn-cs"/>
              </a:rPr>
              <a:t>减少风险</a:t>
            </a:r>
          </a:p>
          <a:p>
            <a:pPr>
              <a:buClr>
                <a:schemeClr val="bg1">
                  <a:lumMod val="50000"/>
                </a:schemeClr>
              </a:buClr>
              <a:buSzPct val="60000"/>
            </a:pPr>
            <a:r>
              <a:rPr lang="zh-CN" altLang="en-US" sz="1100" kern="1200" dirty="0" smtClean="0">
                <a:solidFill>
                  <a:schemeClr val="tx1"/>
                </a:solidFill>
                <a:latin typeface="FrutigerNext LT Regular" pitchFamily="34" charset="0"/>
                <a:ea typeface="华文细黑" pitchFamily="2" charset="-122"/>
                <a:cs typeface="+mn-cs"/>
              </a:rPr>
              <a:t>        一天中进行多次的集成，并做了相应的测试，这样有利于检查缺陷，了解软件的健康状况，减少假定。</a:t>
            </a:r>
          </a:p>
          <a:p>
            <a:pPr marL="171450" indent="-171450">
              <a:buClr>
                <a:schemeClr val="bg1">
                  <a:lumMod val="50000"/>
                </a:schemeClr>
              </a:buClr>
              <a:buSzPct val="60000"/>
              <a:buFont typeface="Wingdings" panose="05000000000000000000" pitchFamily="2" charset="2"/>
              <a:buChar char="l"/>
            </a:pPr>
            <a:r>
              <a:rPr lang="zh-CN" altLang="en-US" sz="1100" kern="1200" dirty="0" smtClean="0">
                <a:solidFill>
                  <a:schemeClr val="tx1"/>
                </a:solidFill>
                <a:latin typeface="FrutigerNext LT Regular" pitchFamily="34" charset="0"/>
                <a:ea typeface="华文细黑" pitchFamily="2" charset="-122"/>
                <a:cs typeface="+mn-cs"/>
              </a:rPr>
              <a:t>减少重复过程</a:t>
            </a:r>
            <a:r>
              <a:rPr lang="en-US" altLang="zh-CN" sz="1100" kern="1200" dirty="0" smtClean="0">
                <a:solidFill>
                  <a:schemeClr val="tx1"/>
                </a:solidFill>
                <a:latin typeface="FrutigerNext LT Regular" pitchFamily="34" charset="0"/>
                <a:ea typeface="华文细黑" pitchFamily="2" charset="-122"/>
                <a:cs typeface="+mn-cs"/>
              </a:rPr>
              <a:t/>
            </a:r>
            <a:br>
              <a:rPr lang="en-US" altLang="zh-CN" sz="1100" kern="1200" dirty="0" smtClean="0">
                <a:solidFill>
                  <a:schemeClr val="tx1"/>
                </a:solidFill>
                <a:latin typeface="FrutigerNext LT Regular" pitchFamily="34" charset="0"/>
                <a:ea typeface="华文细黑" pitchFamily="2" charset="-122"/>
                <a:cs typeface="+mn-cs"/>
              </a:rPr>
            </a:br>
            <a:r>
              <a:rPr lang="zh-CN" altLang="en-US" sz="1100" kern="1200" dirty="0" smtClean="0">
                <a:solidFill>
                  <a:schemeClr val="tx1"/>
                </a:solidFill>
                <a:latin typeface="FrutigerNext LT Regular" pitchFamily="34" charset="0"/>
                <a:ea typeface="华文细黑" pitchFamily="2" charset="-122"/>
                <a:cs typeface="+mn-cs"/>
              </a:rPr>
              <a:t>自动化释放重复工作量，让人聚焦业务价值创造。</a:t>
            </a:r>
          </a:p>
          <a:p>
            <a:pPr marL="171450" indent="-171450">
              <a:buClr>
                <a:schemeClr val="bg1">
                  <a:lumMod val="50000"/>
                </a:schemeClr>
              </a:buClr>
              <a:buSzPct val="60000"/>
              <a:buFont typeface="Wingdings" panose="05000000000000000000" pitchFamily="2" charset="2"/>
              <a:buChar char="l"/>
            </a:pPr>
            <a:r>
              <a:rPr lang="zh-CN" altLang="en-US" sz="1100" kern="1200" dirty="0" smtClean="0">
                <a:solidFill>
                  <a:schemeClr val="tx1"/>
                </a:solidFill>
                <a:latin typeface="FrutigerNext LT Regular" pitchFamily="34" charset="0"/>
                <a:ea typeface="华文细黑" pitchFamily="2" charset="-122"/>
                <a:cs typeface="+mn-cs"/>
              </a:rPr>
              <a:t>任何时间、任何地点生成可部署的软件</a:t>
            </a:r>
          </a:p>
          <a:p>
            <a:pPr>
              <a:buClr>
                <a:schemeClr val="bg1">
                  <a:lumMod val="50000"/>
                </a:schemeClr>
              </a:buClr>
              <a:buSzPct val="60000"/>
            </a:pPr>
            <a:r>
              <a:rPr lang="zh-CN" altLang="en-US" sz="1100" kern="1200" dirty="0" smtClean="0">
                <a:solidFill>
                  <a:schemeClr val="tx1"/>
                </a:solidFill>
                <a:latin typeface="FrutigerNext LT Regular" pitchFamily="34" charset="0"/>
                <a:ea typeface="华文细黑" pitchFamily="2" charset="-122"/>
                <a:cs typeface="+mn-cs"/>
              </a:rPr>
              <a:t>        持续集成可以让您在任何时间发布可以部署的软件。如果出现问题，项目成员马上就会被通知到，问题会第一时间被修复。</a:t>
            </a:r>
            <a:endParaRPr lang="en-US" altLang="zh-CN" sz="1100" kern="1200" dirty="0" smtClean="0">
              <a:solidFill>
                <a:schemeClr val="tx1"/>
              </a:solidFill>
              <a:latin typeface="FrutigerNext LT Regular" pitchFamily="34" charset="0"/>
              <a:ea typeface="华文细黑" pitchFamily="2" charset="-122"/>
              <a:cs typeface="+mn-cs"/>
            </a:endParaRPr>
          </a:p>
          <a:p>
            <a:pPr marL="171450" indent="-171450">
              <a:buClr>
                <a:schemeClr val="bg1">
                  <a:lumMod val="50000"/>
                </a:schemeClr>
              </a:buClr>
              <a:buSzPct val="60000"/>
              <a:buFont typeface="Wingdings" panose="05000000000000000000" pitchFamily="2" charset="2"/>
              <a:buChar char="l"/>
            </a:pPr>
            <a:r>
              <a:rPr lang="zh-CN" altLang="en-US" sz="1100" kern="1200" dirty="0" smtClean="0">
                <a:solidFill>
                  <a:schemeClr val="tx1"/>
                </a:solidFill>
                <a:latin typeface="FrutigerNext LT Regular" pitchFamily="34" charset="0"/>
                <a:ea typeface="华文细黑" pitchFamily="2" charset="-122"/>
                <a:cs typeface="+mn-cs"/>
              </a:rPr>
              <a:t>增强项目的可见性</a:t>
            </a:r>
          </a:p>
          <a:p>
            <a:pPr>
              <a:buClr>
                <a:schemeClr val="bg1">
                  <a:lumMod val="50000"/>
                </a:schemeClr>
              </a:buClr>
              <a:buSzPct val="60000"/>
            </a:pPr>
            <a:r>
              <a:rPr lang="zh-CN" altLang="en-US" sz="1100" kern="1200" dirty="0" smtClean="0">
                <a:solidFill>
                  <a:schemeClr val="tx1"/>
                </a:solidFill>
                <a:latin typeface="FrutigerNext LT Regular" pitchFamily="34" charset="0"/>
                <a:ea typeface="华文细黑" pitchFamily="2" charset="-122"/>
                <a:cs typeface="+mn-cs"/>
              </a:rPr>
              <a:t>        持续集成让我们能够注意到趋势并进行有效的决策</a:t>
            </a:r>
            <a:endParaRPr lang="en-US" altLang="zh-CN" sz="1100" kern="1200" dirty="0" smtClean="0">
              <a:solidFill>
                <a:schemeClr val="tx1"/>
              </a:solidFill>
              <a:latin typeface="FrutigerNext LT Regular" pitchFamily="34" charset="0"/>
              <a:ea typeface="华文细黑" pitchFamily="2" charset="-122"/>
              <a:cs typeface="+mn-cs"/>
            </a:endParaRPr>
          </a:p>
          <a:p>
            <a:pPr marL="171450" indent="-171450">
              <a:buClr>
                <a:schemeClr val="bg1">
                  <a:lumMod val="50000"/>
                </a:schemeClr>
              </a:buClr>
              <a:buSzPct val="60000"/>
              <a:buFont typeface="Wingdings" panose="05000000000000000000" pitchFamily="2" charset="2"/>
              <a:buChar char="l"/>
            </a:pPr>
            <a:r>
              <a:rPr lang="zh-CN" altLang="en-US" sz="1100" kern="1200" dirty="0" smtClean="0">
                <a:solidFill>
                  <a:schemeClr val="tx1"/>
                </a:solidFill>
                <a:latin typeface="FrutigerNext LT Regular" pitchFamily="34" charset="0"/>
                <a:ea typeface="华文细黑" pitchFamily="2" charset="-122"/>
                <a:cs typeface="+mn-cs"/>
              </a:rPr>
              <a:t>建立团队对开发产品的信心</a:t>
            </a:r>
          </a:p>
          <a:p>
            <a:pPr>
              <a:buClr>
                <a:schemeClr val="bg1">
                  <a:lumMod val="50000"/>
                </a:schemeClr>
              </a:buClr>
              <a:buSzPct val="60000"/>
            </a:pPr>
            <a:r>
              <a:rPr lang="zh-CN" altLang="en-US" sz="1100" kern="1200" dirty="0" smtClean="0">
                <a:solidFill>
                  <a:schemeClr val="tx1"/>
                </a:solidFill>
                <a:latin typeface="FrutigerNext LT Regular" pitchFamily="34" charset="0"/>
                <a:ea typeface="华文细黑" pitchFamily="2" charset="-122"/>
                <a:cs typeface="+mn-cs"/>
              </a:rPr>
              <a:t>        持续集成可以建立开发团队对开发产品的信心，因为他们清楚的知道每一次构建的结果，他们知道他们对软件的改动造成了哪些影响，结果怎么样。</a:t>
            </a:r>
            <a:endParaRPr lang="en-US" altLang="zh-CN" sz="1100" kern="1200" dirty="0" smtClean="0">
              <a:solidFill>
                <a:schemeClr val="tx1"/>
              </a:solidFill>
              <a:latin typeface="FrutigerNext LT Regular" pitchFamily="34" charset="0"/>
              <a:ea typeface="华文细黑" pitchFamily="2" charset="-122"/>
              <a:cs typeface="+mn-cs"/>
            </a:endParaRPr>
          </a:p>
          <a:p>
            <a:endParaRPr lang="en-US" dirty="0"/>
          </a:p>
        </p:txBody>
      </p:sp>
    </p:spTree>
    <p:extLst>
      <p:ext uri="{BB962C8B-B14F-4D97-AF65-F5344CB8AC3E}">
        <p14:creationId xmlns:p14="http://schemas.microsoft.com/office/powerpoint/2010/main" val="3880380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8754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843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98613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115361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061577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62184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609588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88588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057924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930693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当产生依赖冲突时（需要依赖一个包文件的不同版本），</a:t>
            </a:r>
            <a:r>
              <a:rPr lang="en-US" altLang="zh-CN" dirty="0" smtClean="0"/>
              <a:t>Maven</a:t>
            </a:r>
            <a:r>
              <a:rPr lang="zh-CN" altLang="en-US" dirty="0" smtClean="0"/>
              <a:t>遵循“路径最近者优先”和“第一声明者优先”原则解决依赖调解。</a:t>
            </a:r>
            <a:endParaRPr lang="zh-CN" altLang="en-US" dirty="0"/>
          </a:p>
        </p:txBody>
      </p:sp>
    </p:spTree>
    <p:extLst>
      <p:ext uri="{BB962C8B-B14F-4D97-AF65-F5344CB8AC3E}">
        <p14:creationId xmlns:p14="http://schemas.microsoft.com/office/powerpoint/2010/main" val="2947138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11758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06693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526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28411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73690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933555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146457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76305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8980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ITIL</a:t>
            </a:r>
            <a:r>
              <a:rPr lang="zh-CN" altLang="en-US" dirty="0" smtClean="0"/>
              <a:t>：</a:t>
            </a:r>
            <a:r>
              <a:rPr lang="en-US" altLang="zh-CN" sz="1100" b="0" i="0" kern="1200" dirty="0" smtClean="0">
                <a:solidFill>
                  <a:schemeClr val="tx1"/>
                </a:solidFill>
                <a:effectLst/>
                <a:latin typeface="FrutigerNext LT Regular" pitchFamily="34" charset="0"/>
                <a:ea typeface="华文细黑" pitchFamily="2" charset="-122"/>
                <a:cs typeface="+mn-cs"/>
              </a:rPr>
              <a:t>Information Technology Infrastructure Library</a:t>
            </a:r>
            <a:r>
              <a:rPr lang="zh-CN" altLang="en-US" sz="1100" b="0" i="0" kern="1200" dirty="0" smtClean="0">
                <a:solidFill>
                  <a:schemeClr val="tx1"/>
                </a:solidFill>
                <a:effectLst/>
                <a:latin typeface="FrutigerNext LT Regular" pitchFamily="34" charset="0"/>
                <a:ea typeface="华文细黑" pitchFamily="2" charset="-122"/>
                <a:cs typeface="+mn-cs"/>
              </a:rPr>
              <a:t>，信息技术基础架构库</a:t>
            </a:r>
            <a:r>
              <a:rPr lang="en-US" altLang="zh-CN" sz="1100" b="0" i="0" kern="1200" dirty="0" smtClean="0">
                <a:solidFill>
                  <a:schemeClr val="tx1"/>
                </a:solidFill>
                <a:effectLst/>
                <a:latin typeface="FrutigerNext LT Regular" pitchFamily="34" charset="0"/>
                <a:ea typeface="华文细黑" pitchFamily="2" charset="-122"/>
                <a:cs typeface="+mn-cs"/>
              </a:rPr>
              <a:t>)</a:t>
            </a:r>
            <a:r>
              <a:rPr lang="zh-CN" altLang="en-US" sz="1100" b="0" i="0" kern="1200" dirty="0" smtClean="0">
                <a:solidFill>
                  <a:schemeClr val="tx1"/>
                </a:solidFill>
                <a:effectLst/>
                <a:latin typeface="FrutigerNext LT Regular" pitchFamily="34" charset="0"/>
                <a:ea typeface="华文细黑" pitchFamily="2" charset="-122"/>
                <a:cs typeface="+mn-cs"/>
              </a:rPr>
              <a:t>由英国政府部门</a:t>
            </a:r>
            <a:r>
              <a:rPr lang="en-US" altLang="zh-CN" sz="1100" b="0" i="0" kern="1200" dirty="0" smtClean="0">
                <a:solidFill>
                  <a:schemeClr val="tx1"/>
                </a:solidFill>
                <a:effectLst/>
                <a:latin typeface="FrutigerNext LT Regular" pitchFamily="34" charset="0"/>
                <a:ea typeface="华文细黑" pitchFamily="2" charset="-122"/>
                <a:cs typeface="+mn-cs"/>
              </a:rPr>
              <a:t>CCTA(Central Computing and Telecommunications Agency)</a:t>
            </a:r>
            <a:r>
              <a:rPr lang="zh-CN" altLang="en-US" sz="1100" b="0" i="0" kern="1200" dirty="0" smtClean="0">
                <a:solidFill>
                  <a:schemeClr val="tx1"/>
                </a:solidFill>
                <a:effectLst/>
                <a:latin typeface="FrutigerNext LT Regular" pitchFamily="34" charset="0"/>
                <a:ea typeface="华文细黑" pitchFamily="2" charset="-122"/>
                <a:cs typeface="+mn-cs"/>
              </a:rPr>
              <a:t>在</a:t>
            </a:r>
            <a:r>
              <a:rPr lang="en-US" altLang="zh-CN" sz="1100" b="0" i="0" kern="1200" dirty="0" smtClean="0">
                <a:solidFill>
                  <a:schemeClr val="tx1"/>
                </a:solidFill>
                <a:effectLst/>
                <a:latin typeface="FrutigerNext LT Regular" pitchFamily="34" charset="0"/>
                <a:ea typeface="华文细黑" pitchFamily="2" charset="-122"/>
                <a:cs typeface="+mn-cs"/>
              </a:rPr>
              <a:t>20</a:t>
            </a:r>
            <a:r>
              <a:rPr lang="zh-CN" altLang="en-US" sz="1100" b="0" i="0" kern="1200" dirty="0" smtClean="0">
                <a:solidFill>
                  <a:schemeClr val="tx1"/>
                </a:solidFill>
                <a:effectLst/>
                <a:latin typeface="FrutigerNext LT Regular" pitchFamily="34" charset="0"/>
                <a:ea typeface="华文细黑" pitchFamily="2" charset="-122"/>
                <a:cs typeface="+mn-cs"/>
              </a:rPr>
              <a:t>世纪</a:t>
            </a:r>
            <a:r>
              <a:rPr lang="en-US" altLang="zh-CN" sz="1100" b="0" i="0" kern="1200" dirty="0" smtClean="0">
                <a:solidFill>
                  <a:schemeClr val="tx1"/>
                </a:solidFill>
                <a:effectLst/>
                <a:latin typeface="FrutigerNext LT Regular" pitchFamily="34" charset="0"/>
                <a:ea typeface="华文细黑" pitchFamily="2" charset="-122"/>
                <a:cs typeface="+mn-cs"/>
              </a:rPr>
              <a:t>80</a:t>
            </a:r>
            <a:r>
              <a:rPr lang="zh-CN" altLang="en-US" sz="1100" b="0" i="0" kern="1200" dirty="0" smtClean="0">
                <a:solidFill>
                  <a:schemeClr val="tx1"/>
                </a:solidFill>
                <a:effectLst/>
                <a:latin typeface="FrutigerNext LT Regular" pitchFamily="34" charset="0"/>
                <a:ea typeface="华文细黑" pitchFamily="2" charset="-122"/>
                <a:cs typeface="+mn-cs"/>
              </a:rPr>
              <a:t>年代末制订，现由英国商务部</a:t>
            </a:r>
            <a:r>
              <a:rPr lang="en-US" altLang="zh-CN" sz="1100" b="0" i="0" kern="1200" dirty="0" smtClean="0">
                <a:solidFill>
                  <a:schemeClr val="tx1"/>
                </a:solidFill>
                <a:effectLst/>
                <a:latin typeface="FrutigerNext LT Regular" pitchFamily="34" charset="0"/>
                <a:ea typeface="华文细黑" pitchFamily="2" charset="-122"/>
                <a:cs typeface="+mn-cs"/>
              </a:rPr>
              <a:t>OGC(Office of Government Commerce)</a:t>
            </a:r>
            <a:r>
              <a:rPr lang="zh-CN" altLang="en-US" sz="1100" b="0" i="0" kern="1200" dirty="0" smtClean="0">
                <a:solidFill>
                  <a:schemeClr val="tx1"/>
                </a:solidFill>
                <a:effectLst/>
                <a:latin typeface="FrutigerNext LT Regular" pitchFamily="34" charset="0"/>
                <a:ea typeface="华文细黑" pitchFamily="2" charset="-122"/>
                <a:cs typeface="+mn-cs"/>
              </a:rPr>
              <a:t>负责管理，主要适用于</a:t>
            </a:r>
            <a:r>
              <a:rPr lang="en-US" altLang="zh-CN" sz="1100" b="0" i="0" kern="1200" dirty="0" smtClean="0">
                <a:solidFill>
                  <a:schemeClr val="tx1"/>
                </a:solidFill>
                <a:effectLst/>
                <a:latin typeface="FrutigerNext LT Regular" pitchFamily="34" charset="0"/>
                <a:ea typeface="华文细黑" pitchFamily="2" charset="-122"/>
                <a:cs typeface="+mn-cs"/>
              </a:rPr>
              <a:t>IT</a:t>
            </a:r>
            <a:r>
              <a:rPr lang="zh-CN" altLang="en-US" sz="1100" b="0" i="0" kern="1200" dirty="0" smtClean="0">
                <a:solidFill>
                  <a:schemeClr val="tx1"/>
                </a:solidFill>
                <a:effectLst/>
                <a:latin typeface="FrutigerNext LT Regular" pitchFamily="34" charset="0"/>
                <a:ea typeface="华文细黑" pitchFamily="2" charset="-122"/>
                <a:cs typeface="+mn-cs"/>
              </a:rPr>
              <a:t>服务管理（</a:t>
            </a:r>
            <a:r>
              <a:rPr lang="en-US" altLang="zh-CN" sz="1100" b="0" i="0" kern="1200" dirty="0" smtClean="0">
                <a:solidFill>
                  <a:schemeClr val="tx1"/>
                </a:solidFill>
                <a:effectLst/>
                <a:latin typeface="FrutigerNext LT Regular" pitchFamily="34" charset="0"/>
                <a:ea typeface="华文细黑" pitchFamily="2" charset="-122"/>
                <a:cs typeface="+mn-cs"/>
              </a:rPr>
              <a:t>ITSM</a:t>
            </a:r>
            <a:r>
              <a:rPr lang="zh-CN" altLang="en-US" sz="1100" b="0" i="0" kern="1200" dirty="0" smtClean="0">
                <a:solidFill>
                  <a:schemeClr val="tx1"/>
                </a:solidFill>
                <a:effectLst/>
                <a:latin typeface="FrutigerNext LT Regular" pitchFamily="34" charset="0"/>
                <a:ea typeface="华文细黑" pitchFamily="2" charset="-122"/>
                <a:cs typeface="+mn-cs"/>
              </a:rPr>
              <a:t>）。</a:t>
            </a:r>
            <a:r>
              <a:rPr lang="en-US" altLang="zh-CN" sz="1100" b="0" i="0" kern="1200" dirty="0" smtClean="0">
                <a:solidFill>
                  <a:schemeClr val="tx1"/>
                </a:solidFill>
                <a:effectLst/>
                <a:latin typeface="FrutigerNext LT Regular" pitchFamily="34" charset="0"/>
                <a:ea typeface="华文细黑" pitchFamily="2" charset="-122"/>
                <a:cs typeface="+mn-cs"/>
              </a:rPr>
              <a:t>ITIL</a:t>
            </a:r>
            <a:r>
              <a:rPr lang="zh-CN" altLang="en-US" sz="1100" b="0" i="0" kern="1200" dirty="0" smtClean="0">
                <a:solidFill>
                  <a:schemeClr val="tx1"/>
                </a:solidFill>
                <a:effectLst/>
                <a:latin typeface="FrutigerNext LT Regular" pitchFamily="34" charset="0"/>
                <a:ea typeface="华文细黑" pitchFamily="2" charset="-122"/>
                <a:cs typeface="+mn-cs"/>
              </a:rPr>
              <a:t>为企业的</a:t>
            </a:r>
            <a:r>
              <a:rPr lang="en-US" altLang="zh-CN" sz="1100" b="0" i="0" kern="1200" dirty="0" smtClean="0">
                <a:solidFill>
                  <a:schemeClr val="tx1"/>
                </a:solidFill>
                <a:effectLst/>
                <a:latin typeface="FrutigerNext LT Regular" pitchFamily="34" charset="0"/>
                <a:ea typeface="华文细黑" pitchFamily="2" charset="-122"/>
                <a:cs typeface="+mn-cs"/>
              </a:rPr>
              <a:t>IT</a:t>
            </a:r>
            <a:r>
              <a:rPr lang="zh-CN" altLang="en-US" sz="1100" b="0" i="0" kern="1200" dirty="0" smtClean="0">
                <a:solidFill>
                  <a:schemeClr val="tx1"/>
                </a:solidFill>
                <a:effectLst/>
                <a:latin typeface="FrutigerNext LT Regular" pitchFamily="34" charset="0"/>
                <a:ea typeface="华文细黑" pitchFamily="2" charset="-122"/>
                <a:cs typeface="+mn-cs"/>
              </a:rPr>
              <a:t>服务管理实践提供了一个客观、严谨、可量化的标准和规范。</a:t>
            </a:r>
            <a:r>
              <a:rPr lang="en-US" altLang="zh-CN" sz="1100" b="0" i="0" kern="1200" dirty="0" smtClean="0">
                <a:solidFill>
                  <a:schemeClr val="tx1"/>
                </a:solidFill>
                <a:effectLst/>
                <a:latin typeface="FrutigerNext LT Regular" pitchFamily="34" charset="0"/>
                <a:ea typeface="华文细黑" pitchFamily="2" charset="-122"/>
                <a:cs typeface="+mn-cs"/>
              </a:rPr>
              <a:t>ITIL</a:t>
            </a:r>
            <a:r>
              <a:rPr lang="zh-CN" altLang="en-US" sz="1100" b="0" i="0" kern="1200" dirty="0" smtClean="0">
                <a:solidFill>
                  <a:schemeClr val="tx1"/>
                </a:solidFill>
                <a:effectLst/>
                <a:latin typeface="FrutigerNext LT Regular" pitchFamily="34" charset="0"/>
                <a:ea typeface="华文细黑" pitchFamily="2" charset="-122"/>
                <a:cs typeface="+mn-cs"/>
              </a:rPr>
              <a:t>不是一个正式标准，而是一个由全球基础设施和专业用户的实践经验普遍实行的</a:t>
            </a:r>
            <a:r>
              <a:rPr lang="en-US" altLang="zh-CN" sz="1100" b="0" i="0" kern="1200" dirty="0" smtClean="0">
                <a:solidFill>
                  <a:schemeClr val="tx1"/>
                </a:solidFill>
                <a:effectLst/>
                <a:latin typeface="FrutigerNext LT Regular" pitchFamily="34" charset="0"/>
                <a:ea typeface="华文细黑" pitchFamily="2" charset="-122"/>
                <a:cs typeface="+mn-cs"/>
              </a:rPr>
              <a:t>“</a:t>
            </a:r>
            <a:r>
              <a:rPr lang="zh-CN" altLang="en-US" sz="1100" b="0" i="0" kern="1200" dirty="0" smtClean="0">
                <a:solidFill>
                  <a:schemeClr val="tx1"/>
                </a:solidFill>
                <a:effectLst/>
                <a:latin typeface="FrutigerNext LT Regular" pitchFamily="34" charset="0"/>
                <a:ea typeface="华文细黑" pitchFamily="2" charset="-122"/>
                <a:cs typeface="+mn-cs"/>
              </a:rPr>
              <a:t>事实</a:t>
            </a:r>
            <a:r>
              <a:rPr lang="en-US" altLang="zh-CN" sz="1100" b="0" i="0" kern="1200" dirty="0" smtClean="0">
                <a:solidFill>
                  <a:schemeClr val="tx1"/>
                </a:solidFill>
                <a:effectLst/>
                <a:latin typeface="FrutigerNext LT Regular" pitchFamily="34" charset="0"/>
                <a:ea typeface="华文细黑" pitchFamily="2" charset="-122"/>
                <a:cs typeface="+mn-cs"/>
              </a:rPr>
              <a:t>”</a:t>
            </a:r>
            <a:r>
              <a:rPr lang="zh-CN" altLang="en-US" sz="1100" b="0" i="0" kern="1200" dirty="0" smtClean="0">
                <a:solidFill>
                  <a:schemeClr val="tx1"/>
                </a:solidFill>
                <a:effectLst/>
                <a:latin typeface="FrutigerNext LT Regular" pitchFamily="34" charset="0"/>
                <a:ea typeface="华文细黑" pitchFamily="2" charset="-122"/>
                <a:cs typeface="+mn-cs"/>
              </a:rPr>
              <a:t>上的标准。</a:t>
            </a:r>
            <a:r>
              <a:rPr lang="en-US" altLang="zh-CN" sz="1100" b="0" i="0" kern="1200" dirty="0" smtClean="0">
                <a:solidFill>
                  <a:schemeClr val="tx1"/>
                </a:solidFill>
                <a:effectLst/>
                <a:latin typeface="FrutigerNext LT Regular" pitchFamily="34" charset="0"/>
                <a:ea typeface="华文细黑" pitchFamily="2" charset="-122"/>
                <a:cs typeface="+mn-cs"/>
              </a:rPr>
              <a:t/>
            </a:r>
            <a:br>
              <a:rPr lang="en-US" altLang="zh-CN" sz="1100" b="0" i="0" kern="1200" dirty="0" smtClean="0">
                <a:solidFill>
                  <a:schemeClr val="tx1"/>
                </a:solidFill>
                <a:effectLst/>
                <a:latin typeface="FrutigerNext LT Regular" pitchFamily="34" charset="0"/>
                <a:ea typeface="华文细黑" pitchFamily="2" charset="-122"/>
                <a:cs typeface="+mn-cs"/>
              </a:rPr>
            </a:br>
            <a:r>
              <a:rPr lang="en-US" altLang="zh-CN" sz="1100" b="0" i="0" kern="1200" dirty="0" smtClean="0">
                <a:solidFill>
                  <a:schemeClr val="tx1"/>
                </a:solidFill>
                <a:effectLst/>
                <a:latin typeface="FrutigerNext LT Regular" pitchFamily="34" charset="0"/>
                <a:ea typeface="华文细黑" pitchFamily="2" charset="-122"/>
                <a:cs typeface="+mn-cs"/>
              </a:rPr>
              <a:t>http://baike.baidu.com/item/ITIL</a:t>
            </a:r>
          </a:p>
          <a:p>
            <a:r>
              <a:rPr lang="en-US" altLang="zh-CN" dirty="0" smtClean="0"/>
              <a:t>IT</a:t>
            </a:r>
            <a:r>
              <a:rPr lang="zh-CN" altLang="en-US" dirty="0" smtClean="0"/>
              <a:t>服务管理（</a:t>
            </a:r>
            <a:r>
              <a:rPr lang="en-US" altLang="zh-CN" dirty="0" smtClean="0"/>
              <a:t>ITSM</a:t>
            </a:r>
            <a:r>
              <a:rPr lang="zh-CN" altLang="en-US" dirty="0" smtClean="0"/>
              <a:t>）是一套帮助企业对</a:t>
            </a:r>
            <a:r>
              <a:rPr lang="en-US" altLang="zh-CN" dirty="0" smtClean="0"/>
              <a:t>IT</a:t>
            </a:r>
            <a:r>
              <a:rPr lang="zh-CN" altLang="en-US" dirty="0" smtClean="0"/>
              <a:t>系统的规划、研发、实施和运营进行有效管理的方法，是一套方法论。</a:t>
            </a:r>
            <a:endParaRPr lang="en-US" altLang="zh-CN" dirty="0" smtClean="0"/>
          </a:p>
          <a:p>
            <a:pPr marL="0" marR="0" indent="0" algn="l" defTabSz="914400" rtl="0" eaLnBrk="0" fontAlgn="base" latinLnBrk="0" hangingPunct="1">
              <a:lnSpc>
                <a:spcPct val="125000"/>
              </a:lnSpc>
              <a:spcBef>
                <a:spcPct val="0"/>
              </a:spcBef>
              <a:spcAft>
                <a:spcPts val="600"/>
              </a:spcAft>
              <a:buClrTx/>
              <a:buSzPct val="60000"/>
              <a:buFont typeface="Wingdings" pitchFamily="2" charset="2"/>
              <a:buNone/>
              <a:tabLst/>
              <a:defRPr/>
            </a:pPr>
            <a:r>
              <a:rPr lang="en-US" altLang="zh-CN" dirty="0" smtClean="0"/>
              <a:t>    http://baike.baidu.com/item/it%E6%9C%8D%E5%8A%A1%E7%AE%A1%E7%90%86?fromtitle=ITSM&amp;fromid=8516993 </a:t>
            </a:r>
          </a:p>
          <a:p>
            <a:r>
              <a:rPr lang="zh-CN" altLang="en-US" dirty="0" smtClean="0"/>
              <a:t>本页指出发布管理定义，并对发布管理内涵做一定的说明。</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62575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54235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ITIL</a:t>
            </a:r>
            <a:r>
              <a:rPr lang="zh-CN" altLang="en-US" dirty="0" smtClean="0"/>
              <a:t>中的发布管理偏重规范性的流程及管控，构建起完成的管理体系。</a:t>
            </a:r>
            <a:endParaRPr lang="en-US" altLang="zh-CN" dirty="0" smtClean="0"/>
          </a:p>
          <a:p>
            <a:r>
              <a:rPr lang="zh-CN" altLang="en-US" dirty="0" smtClean="0"/>
              <a:t>发布管理最重要的目标就是要保障发布的正确和高效。</a:t>
            </a:r>
            <a:endParaRPr lang="zh-CN" altLang="en-US" dirty="0"/>
          </a:p>
        </p:txBody>
      </p:sp>
    </p:spTree>
    <p:extLst>
      <p:ext uri="{BB962C8B-B14F-4D97-AF65-F5344CB8AC3E}">
        <p14:creationId xmlns:p14="http://schemas.microsoft.com/office/powerpoint/2010/main" val="361875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44132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repo.maven.apache.org/" TargetMode="External"/><Relationship Id="rId13" Type="http://schemas.openxmlformats.org/officeDocument/2006/relationships/hyperlink" Target="https://pypi.python.org/pypi" TargetMode="External"/><Relationship Id="rId3" Type="http://schemas.openxmlformats.org/officeDocument/2006/relationships/hyperlink" Target="http://search.maven.org/" TargetMode="External"/><Relationship Id="rId7" Type="http://schemas.openxmlformats.org/officeDocument/2006/relationships/hyperlink" Target="http://uk.maven.org/" TargetMode="External"/><Relationship Id="rId12" Type="http://schemas.openxmlformats.org/officeDocument/2006/relationships/hyperlink" Target="https://www.nuget.org/packages" TargetMode="External"/><Relationship Id="rId17" Type="http://schemas.openxmlformats.org/officeDocument/2006/relationships/hyperlink" Target="https://cocoapods.org/" TargetMode="External"/><Relationship Id="rId2" Type="http://schemas.openxmlformats.org/officeDocument/2006/relationships/notesSlide" Target="../notesSlides/notesSlide28.xml"/><Relationship Id="rId16" Type="http://schemas.openxmlformats.org/officeDocument/2006/relationships/hyperlink" Target="https://www.debian.org/distrib/packages" TargetMode="External"/><Relationship Id="rId1" Type="http://schemas.openxmlformats.org/officeDocument/2006/relationships/slideLayout" Target="../slideLayouts/slideLayout7.xml"/><Relationship Id="rId6" Type="http://schemas.openxmlformats.org/officeDocument/2006/relationships/hyperlink" Target="http://repo1.maven.org/" TargetMode="External"/><Relationship Id="rId11" Type="http://schemas.openxmlformats.org/officeDocument/2006/relationships/hyperlink" Target="https://www.npmjs.com/package/npm-registry" TargetMode="External"/><Relationship Id="rId5" Type="http://schemas.openxmlformats.org/officeDocument/2006/relationships/hyperlink" Target="http://repo2.maven.org/" TargetMode="External"/><Relationship Id="rId15" Type="http://schemas.openxmlformats.org/officeDocument/2006/relationships/hyperlink" Target="http://downloads.openwrt.org/" TargetMode="External"/><Relationship Id="rId10" Type="http://schemas.openxmlformats.org/officeDocument/2006/relationships/hyperlink" Target="https://bintray.com/bintray/jcenter" TargetMode="External"/><Relationship Id="rId4" Type="http://schemas.openxmlformats.org/officeDocument/2006/relationships/hyperlink" Target="http://central.maven.org/" TargetMode="External"/><Relationship Id="rId9" Type="http://schemas.openxmlformats.org/officeDocument/2006/relationships/hyperlink" Target="http://mvnrepository.com/" TargetMode="External"/><Relationship Id="rId14" Type="http://schemas.openxmlformats.org/officeDocument/2006/relationships/hyperlink" Target="https://rubygems.org/gem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hyperlink" Target="http://www.hwclouds.com/product/releaseman.html"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文本占位符 52"/>
          <p:cNvSpPr>
            <a:spLocks noGrp="1"/>
          </p:cNvSpPr>
          <p:nvPr>
            <p:ph type="body" sz="quarter" idx="17"/>
          </p:nvPr>
        </p:nvSpPr>
        <p:spPr/>
        <p:txBody>
          <a:bodyPr/>
          <a:lstStyle/>
          <a:p>
            <a:r>
              <a:rPr lang="zh-CN" altLang="en-US" dirty="0" smtClean="0"/>
              <a:t>杨志伟</a:t>
            </a:r>
            <a:r>
              <a:rPr lang="en-US" altLang="zh-CN" dirty="0" smtClean="0"/>
              <a:t>/00195755</a:t>
            </a:r>
            <a:endParaRPr lang="zh-CN" altLang="en-US" dirty="0"/>
          </a:p>
        </p:txBody>
      </p:sp>
      <p:sp>
        <p:nvSpPr>
          <p:cNvPr id="54" name="文本占位符 53"/>
          <p:cNvSpPr>
            <a:spLocks noGrp="1"/>
          </p:cNvSpPr>
          <p:nvPr>
            <p:ph type="body" sz="quarter" idx="18"/>
          </p:nvPr>
        </p:nvSpPr>
        <p:spPr/>
        <p:txBody>
          <a:bodyPr/>
          <a:lstStyle/>
          <a:p>
            <a:r>
              <a:rPr lang="en-US" altLang="zh-CN" dirty="0" smtClean="0"/>
              <a:t>2017.05.08</a:t>
            </a:r>
            <a:endParaRPr lang="zh-CN" altLang="en-US" dirty="0"/>
          </a:p>
        </p:txBody>
      </p:sp>
      <p:sp>
        <p:nvSpPr>
          <p:cNvPr id="56" name="文本占位符 55"/>
          <p:cNvSpPr>
            <a:spLocks noGrp="1"/>
          </p:cNvSpPr>
          <p:nvPr>
            <p:ph type="body" sz="quarter" idx="19"/>
          </p:nvPr>
        </p:nvSpPr>
        <p:spPr/>
        <p:txBody>
          <a:bodyPr/>
          <a:lstStyle/>
          <a:p>
            <a:r>
              <a:rPr lang="zh-CN" altLang="en-US" dirty="0"/>
              <a:t>修订</a:t>
            </a:r>
          </a:p>
        </p:txBody>
      </p:sp>
      <p:sp>
        <p:nvSpPr>
          <p:cNvPr id="2" name="文本占位符 1"/>
          <p:cNvSpPr>
            <a:spLocks noGrp="1"/>
          </p:cNvSpPr>
          <p:nvPr>
            <p:ph type="body" sz="quarter" idx="20"/>
          </p:nvPr>
        </p:nvSpPr>
        <p:spPr/>
        <p:txBody>
          <a:bodyPr/>
          <a:lstStyle/>
          <a:p>
            <a:endParaRPr lang="en-US"/>
          </a:p>
        </p:txBody>
      </p:sp>
      <p:sp>
        <p:nvSpPr>
          <p:cNvPr id="3" name="文本占位符 2"/>
          <p:cNvSpPr>
            <a:spLocks noGrp="1"/>
          </p:cNvSpPr>
          <p:nvPr>
            <p:ph type="body" sz="quarter" idx="13"/>
          </p:nvPr>
        </p:nvSpPr>
        <p:spPr/>
        <p:txBody>
          <a:bodyPr/>
          <a:lstStyle/>
          <a:p>
            <a:pPr>
              <a:lnSpc>
                <a:spcPct val="100000"/>
              </a:lnSpc>
            </a:pPr>
            <a:r>
              <a:rPr lang="zh-CN" altLang="en-US" sz="1400" dirty="0" smtClean="0"/>
              <a:t>杨志伟</a:t>
            </a:r>
            <a:r>
              <a:rPr lang="en-US" altLang="zh-CN" sz="1400" dirty="0" smtClean="0"/>
              <a:t>/00195755</a:t>
            </a:r>
            <a:endParaRPr lang="zh-CN" altLang="en-US" sz="1400" dirty="0"/>
          </a:p>
        </p:txBody>
      </p:sp>
      <p:sp>
        <p:nvSpPr>
          <p:cNvPr id="4" name="文本占位符 3"/>
          <p:cNvSpPr>
            <a:spLocks noGrp="1"/>
          </p:cNvSpPr>
          <p:nvPr>
            <p:ph type="body" sz="quarter" idx="14"/>
          </p:nvPr>
        </p:nvSpPr>
        <p:spPr/>
        <p:txBody>
          <a:bodyPr/>
          <a:lstStyle/>
          <a:p>
            <a:r>
              <a:rPr lang="en-US" altLang="zh-CN" dirty="0" smtClean="0"/>
              <a:t>2017.04.21</a:t>
            </a:r>
            <a:endParaRPr lang="zh-CN" altLang="en-US" dirty="0"/>
          </a:p>
        </p:txBody>
      </p:sp>
      <p:sp>
        <p:nvSpPr>
          <p:cNvPr id="6" name="文本占位符 5"/>
          <p:cNvSpPr>
            <a:spLocks noGrp="1"/>
          </p:cNvSpPr>
          <p:nvPr>
            <p:ph type="body" sz="quarter" idx="15"/>
          </p:nvPr>
        </p:nvSpPr>
        <p:spPr/>
        <p:txBody>
          <a:bodyPr/>
          <a:lstStyle/>
          <a:p>
            <a:r>
              <a:rPr lang="zh-CN" altLang="en-US" dirty="0" smtClean="0"/>
              <a:t>新开发</a:t>
            </a:r>
            <a:endParaRPr lang="zh-CN" altLang="en-US" dirty="0"/>
          </a:p>
        </p:txBody>
      </p:sp>
      <p:sp>
        <p:nvSpPr>
          <p:cNvPr id="52" name="文本占位符 51"/>
          <p:cNvSpPr>
            <a:spLocks noGrp="1"/>
          </p:cNvSpPr>
          <p:nvPr>
            <p:ph type="body" sz="quarter" idx="16"/>
          </p:nvPr>
        </p:nvSpPr>
        <p:spPr/>
        <p:txBody>
          <a:bodyPr/>
          <a:lstStyle/>
          <a:p>
            <a:r>
              <a:rPr lang="zh-CN" altLang="en-US" dirty="0" smtClean="0"/>
              <a:t>新开发</a:t>
            </a:r>
            <a:endParaRPr lang="zh-CN" altLang="en-US" dirty="0"/>
          </a:p>
        </p:txBody>
      </p:sp>
      <p:sp>
        <p:nvSpPr>
          <p:cNvPr id="7" name="文本占位符 6"/>
          <p:cNvSpPr>
            <a:spLocks noGrp="1"/>
          </p:cNvSpPr>
          <p:nvPr>
            <p:ph type="body" sz="quarter" idx="21"/>
          </p:nvPr>
        </p:nvSpPr>
        <p:spPr/>
        <p:txBody>
          <a:bodyPr/>
          <a:lstStyle/>
          <a:p>
            <a:endParaRPr lang="en-US" dirty="0"/>
          </a:p>
        </p:txBody>
      </p:sp>
      <p:sp>
        <p:nvSpPr>
          <p:cNvPr id="8" name="文本占位符 7"/>
          <p:cNvSpPr>
            <a:spLocks noGrp="1"/>
          </p:cNvSpPr>
          <p:nvPr>
            <p:ph type="body" sz="quarter" idx="22"/>
          </p:nvPr>
        </p:nvSpPr>
        <p:spPr/>
        <p:txBody>
          <a:bodyPr/>
          <a:lstStyle/>
          <a:p>
            <a:endParaRPr lang="en-US"/>
          </a:p>
        </p:txBody>
      </p:sp>
      <p:sp>
        <p:nvSpPr>
          <p:cNvPr id="11" name="文本占位符 10"/>
          <p:cNvSpPr>
            <a:spLocks noGrp="1"/>
          </p:cNvSpPr>
          <p:nvPr>
            <p:ph type="body" sz="quarter" idx="23"/>
          </p:nvPr>
        </p:nvSpPr>
        <p:spPr/>
        <p:txBody>
          <a:bodyPr/>
          <a:lstStyle/>
          <a:p>
            <a:endParaRPr lang="en-US"/>
          </a:p>
        </p:txBody>
      </p:sp>
      <p:sp>
        <p:nvSpPr>
          <p:cNvPr id="12" name="文本占位符 11"/>
          <p:cNvSpPr>
            <a:spLocks noGrp="1"/>
          </p:cNvSpPr>
          <p:nvPr>
            <p:ph type="body" sz="quarter" idx="24"/>
          </p:nvPr>
        </p:nvSpPr>
        <p:spPr/>
        <p:txBody>
          <a:bodyPr/>
          <a:lstStyle/>
          <a:p>
            <a:endParaRPr lang="en-US"/>
          </a:p>
        </p:txBody>
      </p:sp>
      <p:sp>
        <p:nvSpPr>
          <p:cNvPr id="13" name="文本占位符 12"/>
          <p:cNvSpPr>
            <a:spLocks noGrp="1"/>
          </p:cNvSpPr>
          <p:nvPr>
            <p:ph type="body" sz="quarter" idx="25"/>
          </p:nvPr>
        </p:nvSpPr>
        <p:spPr/>
        <p:txBody>
          <a:bodyPr/>
          <a:lstStyle/>
          <a:p>
            <a:endParaRPr lang="en-US"/>
          </a:p>
        </p:txBody>
      </p:sp>
      <p:sp>
        <p:nvSpPr>
          <p:cNvPr id="14" name="文本占位符 13"/>
          <p:cNvSpPr>
            <a:spLocks noGrp="1"/>
          </p:cNvSpPr>
          <p:nvPr>
            <p:ph type="body" sz="quarter" idx="26"/>
          </p:nvPr>
        </p:nvSpPr>
        <p:spPr/>
        <p:txBody>
          <a:bodyPr/>
          <a:lstStyle/>
          <a:p>
            <a:endParaRPr lang="en-US"/>
          </a:p>
        </p:txBody>
      </p:sp>
      <p:sp>
        <p:nvSpPr>
          <p:cNvPr id="15" name="文本占位符 14"/>
          <p:cNvSpPr>
            <a:spLocks noGrp="1"/>
          </p:cNvSpPr>
          <p:nvPr>
            <p:ph type="body" sz="quarter" idx="27"/>
          </p:nvPr>
        </p:nvSpPr>
        <p:spPr/>
        <p:txBody>
          <a:bodyPr/>
          <a:lstStyle/>
          <a:p>
            <a:endParaRPr lang="en-US" dirty="0"/>
          </a:p>
        </p:txBody>
      </p:sp>
      <p:sp>
        <p:nvSpPr>
          <p:cNvPr id="16" name="文本占位符 15"/>
          <p:cNvSpPr>
            <a:spLocks noGrp="1"/>
          </p:cNvSpPr>
          <p:nvPr>
            <p:ph type="body" sz="quarter" idx="28"/>
          </p:nvPr>
        </p:nvSpPr>
        <p:spPr/>
        <p:txBody>
          <a:bodyPr/>
          <a:lstStyle/>
          <a:p>
            <a:r>
              <a:rPr lang="zh-CN" altLang="en-US" dirty="0" smtClean="0"/>
              <a:t>优化</a:t>
            </a:r>
            <a:endParaRPr lang="en-US" dirty="0"/>
          </a:p>
        </p:txBody>
      </p:sp>
      <p:sp>
        <p:nvSpPr>
          <p:cNvPr id="17" name="文本占位符 16"/>
          <p:cNvSpPr>
            <a:spLocks noGrp="1"/>
          </p:cNvSpPr>
          <p:nvPr>
            <p:ph type="body" sz="quarter" idx="29"/>
          </p:nvPr>
        </p:nvSpPr>
        <p:spPr/>
        <p:txBody>
          <a:bodyPr/>
          <a:lstStyle/>
          <a:p>
            <a:endParaRPr lang="en-US" dirty="0"/>
          </a:p>
        </p:txBody>
      </p:sp>
      <p:sp>
        <p:nvSpPr>
          <p:cNvPr id="18" name="文本占位符 17"/>
          <p:cNvSpPr>
            <a:spLocks noGrp="1"/>
          </p:cNvSpPr>
          <p:nvPr>
            <p:ph type="body" sz="quarter" idx="30"/>
          </p:nvPr>
        </p:nvSpPr>
        <p:spPr/>
        <p:txBody>
          <a:bodyPr/>
          <a:lstStyle/>
          <a:p>
            <a:endParaRPr lang="en-US" dirty="0"/>
          </a:p>
        </p:txBody>
      </p:sp>
      <p:sp>
        <p:nvSpPr>
          <p:cNvPr id="19" name="文本占位符 18"/>
          <p:cNvSpPr>
            <a:spLocks noGrp="1"/>
          </p:cNvSpPr>
          <p:nvPr>
            <p:ph type="body" sz="quarter" idx="31"/>
          </p:nvPr>
        </p:nvSpPr>
        <p:spPr/>
        <p:txBody>
          <a:bodyPr/>
          <a:lstStyle/>
          <a:p>
            <a:endParaRPr lang="en-US" dirty="0"/>
          </a:p>
        </p:txBody>
      </p:sp>
      <p:sp>
        <p:nvSpPr>
          <p:cNvPr id="20" name="文本占位符 19"/>
          <p:cNvSpPr>
            <a:spLocks noGrp="1"/>
          </p:cNvSpPr>
          <p:nvPr>
            <p:ph type="body" sz="quarter" idx="32"/>
          </p:nvPr>
        </p:nvSpPr>
        <p:spPr/>
        <p:txBody>
          <a:bodyPr/>
          <a:lstStyle/>
          <a:p>
            <a:endParaRPr lang="en-US" dirty="0"/>
          </a:p>
        </p:txBody>
      </p:sp>
      <p:sp>
        <p:nvSpPr>
          <p:cNvPr id="21" name="文本占位符 20"/>
          <p:cNvSpPr>
            <a:spLocks noGrp="1"/>
          </p:cNvSpPr>
          <p:nvPr>
            <p:ph type="body" sz="quarter" idx="33"/>
          </p:nvPr>
        </p:nvSpPr>
        <p:spPr/>
        <p:txBody>
          <a:bodyPr/>
          <a:lstStyle/>
          <a:p>
            <a:endParaRPr lang="en-US"/>
          </a:p>
        </p:txBody>
      </p:sp>
      <p:sp>
        <p:nvSpPr>
          <p:cNvPr id="22" name="文本占位符 21"/>
          <p:cNvSpPr>
            <a:spLocks noGrp="1"/>
          </p:cNvSpPr>
          <p:nvPr>
            <p:ph type="body" sz="quarter" idx="34"/>
          </p:nvPr>
        </p:nvSpPr>
        <p:spPr/>
        <p:txBody>
          <a:bodyPr/>
          <a:lstStyle/>
          <a:p>
            <a:endParaRPr lang="en-US"/>
          </a:p>
        </p:txBody>
      </p:sp>
      <p:sp>
        <p:nvSpPr>
          <p:cNvPr id="23" name="文本占位符 22"/>
          <p:cNvSpPr>
            <a:spLocks noGrp="1"/>
          </p:cNvSpPr>
          <p:nvPr>
            <p:ph type="body" sz="quarter" idx="35"/>
          </p:nvPr>
        </p:nvSpPr>
        <p:spPr/>
        <p:txBody>
          <a:bodyPr/>
          <a:lstStyle/>
          <a:p>
            <a:endParaRPr lang="en-US"/>
          </a:p>
        </p:txBody>
      </p:sp>
      <p:sp>
        <p:nvSpPr>
          <p:cNvPr id="24" name="文本占位符 23"/>
          <p:cNvSpPr>
            <a:spLocks noGrp="1"/>
          </p:cNvSpPr>
          <p:nvPr>
            <p:ph type="body" sz="quarter" idx="36"/>
          </p:nvPr>
        </p:nvSpPr>
        <p:spPr/>
        <p:txBody>
          <a:bodyPr/>
          <a:lstStyle/>
          <a:p>
            <a:endParaRPr lang="en-US"/>
          </a:p>
        </p:txBody>
      </p:sp>
      <p:sp>
        <p:nvSpPr>
          <p:cNvPr id="26" name="文本占位符 25"/>
          <p:cNvSpPr>
            <a:spLocks noGrp="1"/>
          </p:cNvSpPr>
          <p:nvPr>
            <p:ph type="body" sz="quarter" idx="38"/>
          </p:nvPr>
        </p:nvSpPr>
        <p:spPr/>
        <p:txBody>
          <a:bodyPr/>
          <a:lstStyle/>
          <a:p>
            <a:r>
              <a:rPr lang="en-US" dirty="0" smtClean="0"/>
              <a:t>2017.05.08</a:t>
            </a:r>
            <a:endParaRPr lang="en-US" dirty="0"/>
          </a:p>
        </p:txBody>
      </p:sp>
      <p:sp>
        <p:nvSpPr>
          <p:cNvPr id="27" name="文本占位符 26"/>
          <p:cNvSpPr>
            <a:spLocks noGrp="1"/>
          </p:cNvSpPr>
          <p:nvPr>
            <p:ph type="body" sz="quarter" idx="39"/>
          </p:nvPr>
        </p:nvSpPr>
        <p:spPr/>
        <p:txBody>
          <a:bodyPr/>
          <a:lstStyle/>
          <a:p>
            <a:endParaRPr lang="en-US" dirty="0"/>
          </a:p>
        </p:txBody>
      </p:sp>
      <p:sp>
        <p:nvSpPr>
          <p:cNvPr id="28" name="文本占位符 27"/>
          <p:cNvSpPr>
            <a:spLocks noGrp="1"/>
          </p:cNvSpPr>
          <p:nvPr>
            <p:ph type="body" sz="quarter" idx="40"/>
          </p:nvPr>
        </p:nvSpPr>
        <p:spPr/>
        <p:txBody>
          <a:bodyPr/>
          <a:lstStyle/>
          <a:p>
            <a:r>
              <a:rPr lang="zh-CN" altLang="en-US" dirty="0" smtClean="0"/>
              <a:t>优化</a:t>
            </a:r>
            <a:endParaRPr lang="en-US" dirty="0"/>
          </a:p>
        </p:txBody>
      </p:sp>
      <p:sp>
        <p:nvSpPr>
          <p:cNvPr id="5" name="文本占位符 4"/>
          <p:cNvSpPr>
            <a:spLocks noGrp="1"/>
          </p:cNvSpPr>
          <p:nvPr>
            <p:ph type="body" sz="quarter" idx="37"/>
          </p:nvPr>
        </p:nvSpPr>
        <p:spPr>
          <a:xfrm>
            <a:off x="611560" y="4221088"/>
            <a:ext cx="1584176" cy="324036"/>
          </a:xfrm>
        </p:spPr>
        <p:txBody>
          <a:bodyPr/>
          <a:lstStyle/>
          <a:p>
            <a:r>
              <a:rPr lang="zh-CN" altLang="en-US" sz="1400" dirty="0"/>
              <a:t>杨</a:t>
            </a:r>
            <a:r>
              <a:rPr lang="zh-CN" altLang="en-US" sz="1400" dirty="0" smtClean="0"/>
              <a:t>志伟</a:t>
            </a:r>
            <a:r>
              <a:rPr lang="en-US" altLang="zh-CN" sz="1400" dirty="0" smtClean="0"/>
              <a:t>/</a:t>
            </a:r>
            <a:r>
              <a:rPr lang="en-US" altLang="zh-CN" sz="1400" dirty="0"/>
              <a:t>00195755</a:t>
            </a:r>
            <a:endParaRPr lang="zh-CN" altLang="en-US" sz="1400" dirty="0"/>
          </a:p>
          <a:p>
            <a:endParaRPr lang="zh-CN" altLang="en-US" dirty="0"/>
          </a:p>
        </p:txBody>
      </p:sp>
      <p:sp>
        <p:nvSpPr>
          <p:cNvPr id="33" name="文本占位符 25"/>
          <p:cNvSpPr txBox="1">
            <a:spLocks/>
          </p:cNvSpPr>
          <p:nvPr/>
        </p:nvSpPr>
        <p:spPr bwMode="auto">
          <a:xfrm>
            <a:off x="2207078" y="4509951"/>
            <a:ext cx="1728192" cy="504887"/>
          </a:xfrm>
          <a:prstGeom prst="rect">
            <a:avLst/>
          </a:prstGeom>
          <a:noFill/>
          <a:ln w="9525">
            <a:noFill/>
            <a:miter lim="800000"/>
            <a:headEnd/>
            <a:tailEnd/>
          </a:ln>
        </p:spPr>
        <p:txBody>
          <a:bodyPr vert="horz" wrap="square" lIns="80141" tIns="40071" rIns="80141" bIns="40071" numCol="1" anchor="ctr" anchorCtr="0" compatLnSpc="1">
            <a:prstTxWarp prst="textNoShape">
              <a:avLst/>
            </a:prstTxWarp>
          </a:bodyPr>
          <a:lstStyle>
            <a:lvl1pPr marL="301625" indent="-301625" algn="ctr" defTabSz="801688" rtl="0" eaLnBrk="0" fontAlgn="base" hangingPunct="1">
              <a:lnSpc>
                <a:spcPct val="100000"/>
              </a:lnSpc>
              <a:spcBef>
                <a:spcPct val="30000"/>
              </a:spcBef>
              <a:spcAft>
                <a:spcPct val="0"/>
              </a:spcAft>
              <a:buClr>
                <a:schemeClr val="bg1">
                  <a:lumMod val="50000"/>
                </a:schemeClr>
              </a:buClr>
              <a:buSzPct val="60000"/>
              <a:buFont typeface="Wingdings" pitchFamily="2" charset="2"/>
              <a:buNone/>
              <a:defRPr sz="16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kern="0" dirty="0" smtClean="0"/>
              <a:t>2017.06.05</a:t>
            </a:r>
            <a:endParaRPr lang="en-US" kern="0" dirty="0"/>
          </a:p>
        </p:txBody>
      </p:sp>
      <p:sp>
        <p:nvSpPr>
          <p:cNvPr id="34" name="文本占位符 4"/>
          <p:cNvSpPr txBox="1">
            <a:spLocks/>
          </p:cNvSpPr>
          <p:nvPr/>
        </p:nvSpPr>
        <p:spPr bwMode="auto">
          <a:xfrm>
            <a:off x="598240" y="4760732"/>
            <a:ext cx="1584176" cy="324036"/>
          </a:xfrm>
          <a:prstGeom prst="rect">
            <a:avLst/>
          </a:prstGeom>
          <a:noFill/>
          <a:ln w="9525">
            <a:noFill/>
            <a:miter lim="800000"/>
            <a:headEnd/>
            <a:tailEnd/>
          </a:ln>
        </p:spPr>
        <p:txBody>
          <a:bodyPr vert="horz" wrap="square" lIns="80141" tIns="40071" rIns="80141" bIns="40071" numCol="1" anchor="ctr" anchorCtr="0" compatLnSpc="1">
            <a:prstTxWarp prst="textNoShape">
              <a:avLst/>
            </a:prstTxWarp>
          </a:bodyPr>
          <a:lstStyle>
            <a:lvl1pPr marL="301625" indent="-301625" algn="ctr" defTabSz="801688" rtl="0" eaLnBrk="0" fontAlgn="base" hangingPunct="1">
              <a:lnSpc>
                <a:spcPct val="100000"/>
              </a:lnSpc>
              <a:spcBef>
                <a:spcPct val="30000"/>
              </a:spcBef>
              <a:spcAft>
                <a:spcPct val="0"/>
              </a:spcAft>
              <a:buClr>
                <a:schemeClr val="bg1">
                  <a:lumMod val="50000"/>
                </a:schemeClr>
              </a:buClr>
              <a:buSzPct val="60000"/>
              <a:buFont typeface="Wingdings" pitchFamily="2" charset="2"/>
              <a:buNone/>
              <a:defRPr sz="16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1400" kern="0" smtClean="0"/>
              <a:t>杨志伟</a:t>
            </a:r>
            <a:r>
              <a:rPr lang="en-US" altLang="zh-CN" sz="1400" kern="0" smtClean="0"/>
              <a:t>/00195755</a:t>
            </a:r>
            <a:endParaRPr lang="zh-CN" altLang="en-US" sz="1400" kern="0" smtClean="0"/>
          </a:p>
          <a:p>
            <a:endParaRPr lang="zh-CN" altLang="en-US" kern="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发布管理的关键活动</a:t>
            </a:r>
            <a:endParaRPr lang="en-US" altLang="zh-CN" dirty="0"/>
          </a:p>
        </p:txBody>
      </p:sp>
      <p:sp>
        <p:nvSpPr>
          <p:cNvPr id="7" name="文本框 6"/>
          <p:cNvSpPr txBox="1"/>
          <p:nvPr/>
        </p:nvSpPr>
        <p:spPr bwMode="auto">
          <a:xfrm>
            <a:off x="899592" y="1394077"/>
            <a:ext cx="8532948" cy="1307432"/>
          </a:xfrm>
          <a:prstGeom prst="rect">
            <a:avLst/>
          </a:prstGeom>
          <a:noFill/>
          <a:ln w="9525">
            <a:noFill/>
            <a:miter lim="800000"/>
            <a:headEnd/>
            <a:tailEnd/>
          </a:ln>
        </p:spPr>
        <p:txBody>
          <a:bodyPr wrap="square" lIns="99980" tIns="49986" rIns="99980" bIns="49986" rtlCol="0">
            <a:spAutoFit/>
          </a:bodyPr>
          <a:lstStyle/>
          <a:p>
            <a:pPr defTabSz="1001649" eaLnBrk="0" hangingPunct="0">
              <a:lnSpc>
                <a:spcPct val="140000"/>
              </a:lnSpc>
            </a:pPr>
            <a:r>
              <a:rPr lang="zh-CN" altLang="en-US" sz="1400" b="1" dirty="0" smtClean="0">
                <a:solidFill>
                  <a:srgbClr val="000000"/>
                </a:solidFill>
                <a:latin typeface="+mn-lt"/>
                <a:ea typeface="+mn-ea"/>
                <a:cs typeface="Arial" pitchFamily="34" charset="0"/>
              </a:rPr>
              <a:t>发布管理包含以下主要活动：</a:t>
            </a:r>
            <a:endParaRPr lang="en-US" altLang="zh-CN" sz="1400" b="1" dirty="0" smtClean="0">
              <a:solidFill>
                <a:srgbClr val="000000"/>
              </a:solidFill>
              <a:latin typeface="+mn-lt"/>
              <a:ea typeface="+mn-ea"/>
              <a:cs typeface="Arial" pitchFamily="34" charset="0"/>
            </a:endParaRPr>
          </a:p>
          <a:p>
            <a:pPr marL="742950" lvl="1"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smtClean="0">
                <a:solidFill>
                  <a:srgbClr val="000000"/>
                </a:solidFill>
                <a:latin typeface="+mn-lt"/>
                <a:ea typeface="+mn-ea"/>
                <a:cs typeface="Arial" pitchFamily="34" charset="0"/>
              </a:rPr>
              <a:t>发布策略和规划制定</a:t>
            </a:r>
            <a:endParaRPr lang="en-US" altLang="zh-CN" sz="1400" dirty="0" smtClean="0">
              <a:solidFill>
                <a:srgbClr val="000000"/>
              </a:solidFill>
              <a:latin typeface="+mn-lt"/>
              <a:ea typeface="+mn-ea"/>
              <a:cs typeface="Arial" pitchFamily="34" charset="0"/>
            </a:endParaRPr>
          </a:p>
          <a:p>
            <a:pPr marL="742950" lvl="1"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smtClean="0">
                <a:solidFill>
                  <a:srgbClr val="000000"/>
                </a:solidFill>
                <a:latin typeface="+mn-lt"/>
                <a:ea typeface="+mn-ea"/>
                <a:cs typeface="Arial" pitchFamily="34" charset="0"/>
              </a:rPr>
              <a:t>发布设计、构建和配置</a:t>
            </a:r>
            <a:endParaRPr lang="en-US" altLang="zh-CN" sz="1400" dirty="0" smtClean="0">
              <a:solidFill>
                <a:srgbClr val="000000"/>
              </a:solidFill>
              <a:latin typeface="+mn-lt"/>
              <a:ea typeface="+mn-ea"/>
              <a:cs typeface="Arial" pitchFamily="34" charset="0"/>
            </a:endParaRPr>
          </a:p>
          <a:p>
            <a:pPr marL="742950" lvl="1"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smtClean="0">
                <a:solidFill>
                  <a:srgbClr val="000000"/>
                </a:solidFill>
                <a:latin typeface="+mn-lt"/>
                <a:ea typeface="+mn-ea"/>
                <a:cs typeface="Arial" pitchFamily="34" charset="0"/>
              </a:rPr>
              <a:t>测试及发布验收</a:t>
            </a:r>
            <a:endParaRPr lang="en-US" altLang="zh-CN" sz="1400" dirty="0" smtClean="0">
              <a:solidFill>
                <a:srgbClr val="000000"/>
              </a:solidFill>
              <a:latin typeface="+mn-lt"/>
              <a:ea typeface="+mn-ea"/>
              <a:cs typeface="Arial" pitchFamily="34" charset="0"/>
            </a:endParaRPr>
          </a:p>
        </p:txBody>
      </p:sp>
      <p:sp>
        <p:nvSpPr>
          <p:cNvPr id="8" name="矩形 7"/>
          <p:cNvSpPr/>
          <p:nvPr/>
        </p:nvSpPr>
        <p:spPr>
          <a:xfrm>
            <a:off x="4896036" y="1628800"/>
            <a:ext cx="4572000" cy="997196"/>
          </a:xfrm>
          <a:prstGeom prst="rect">
            <a:avLst/>
          </a:prstGeom>
        </p:spPr>
        <p:txBody>
          <a:bodyPr>
            <a:spAutoFit/>
          </a:bodyPr>
          <a:lstStyle/>
          <a:p>
            <a:pPr marL="285750" lvl="0"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a:solidFill>
                  <a:srgbClr val="000000"/>
                </a:solidFill>
                <a:latin typeface="+mn-lt"/>
                <a:ea typeface="+mn-ea"/>
                <a:cs typeface="Arial" pitchFamily="34" charset="0"/>
              </a:rPr>
              <a:t>试运行规划</a:t>
            </a:r>
            <a:endParaRPr lang="en-US" altLang="zh-CN" sz="1400" dirty="0">
              <a:solidFill>
                <a:srgbClr val="000000"/>
              </a:solidFill>
              <a:latin typeface="+mn-lt"/>
              <a:ea typeface="+mn-ea"/>
              <a:cs typeface="Arial" pitchFamily="34" charset="0"/>
            </a:endParaRPr>
          </a:p>
          <a:p>
            <a:pPr marL="285750" lvl="0"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a:solidFill>
                  <a:srgbClr val="000000"/>
                </a:solidFill>
                <a:latin typeface="+mn-lt"/>
                <a:ea typeface="+mn-ea"/>
                <a:cs typeface="Arial" pitchFamily="34" charset="0"/>
              </a:rPr>
              <a:t>沟通、准备和培训</a:t>
            </a:r>
            <a:endParaRPr lang="en-US" altLang="zh-CN" sz="1400" dirty="0">
              <a:solidFill>
                <a:srgbClr val="000000"/>
              </a:solidFill>
              <a:latin typeface="+mn-lt"/>
              <a:ea typeface="+mn-ea"/>
              <a:cs typeface="Arial" pitchFamily="34" charset="0"/>
            </a:endParaRPr>
          </a:p>
          <a:p>
            <a:pPr marL="285750" lvl="0" indent="-285750" defTabSz="1001649" eaLnBrk="0" hangingPunct="0">
              <a:lnSpc>
                <a:spcPct val="140000"/>
              </a:lnSpc>
              <a:buClr>
                <a:schemeClr val="bg1">
                  <a:lumMod val="50000"/>
                </a:schemeClr>
              </a:buClr>
              <a:buSzPct val="60000"/>
              <a:buFont typeface="Wingdings" panose="05000000000000000000" pitchFamily="2" charset="2"/>
              <a:buChar char="l"/>
            </a:pPr>
            <a:r>
              <a:rPr lang="zh-CN" altLang="en-US" sz="1400" dirty="0">
                <a:solidFill>
                  <a:srgbClr val="000000"/>
                </a:solidFill>
                <a:latin typeface="+mn-lt"/>
                <a:ea typeface="+mn-ea"/>
                <a:cs typeface="Arial" pitchFamily="34" charset="0"/>
              </a:rPr>
              <a:t>发布分发和安装</a:t>
            </a:r>
          </a:p>
        </p:txBody>
      </p:sp>
      <p:grpSp>
        <p:nvGrpSpPr>
          <p:cNvPr id="25" name="组合 24"/>
          <p:cNvGrpSpPr/>
          <p:nvPr/>
        </p:nvGrpSpPr>
        <p:grpSpPr>
          <a:xfrm>
            <a:off x="812800" y="2852936"/>
            <a:ext cx="7780610" cy="3288631"/>
            <a:chOff x="315640" y="2285292"/>
            <a:chExt cx="8536656" cy="3748263"/>
          </a:xfrm>
        </p:grpSpPr>
        <p:sp>
          <p:nvSpPr>
            <p:cNvPr id="9" name="矩形 8"/>
            <p:cNvSpPr/>
            <p:nvPr/>
          </p:nvSpPr>
          <p:spPr bwMode="auto">
            <a:xfrm>
              <a:off x="315640" y="2285292"/>
              <a:ext cx="8532948" cy="204613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smtClean="0">
                <a:ln>
                  <a:noFill/>
                </a:ln>
                <a:solidFill>
                  <a:schemeClr val="tx1"/>
                </a:solidFill>
                <a:effectLst/>
                <a:latin typeface="+mn-lt"/>
                <a:ea typeface="+mn-ea"/>
              </a:endParaRPr>
            </a:p>
          </p:txBody>
        </p:sp>
        <p:sp>
          <p:nvSpPr>
            <p:cNvPr id="10" name="矩形 9"/>
            <p:cNvSpPr/>
            <p:nvPr/>
          </p:nvSpPr>
          <p:spPr bwMode="auto">
            <a:xfrm>
              <a:off x="315640" y="2285292"/>
              <a:ext cx="1728192" cy="42595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开发环境</a:t>
              </a:r>
            </a:p>
          </p:txBody>
        </p:sp>
        <p:sp>
          <p:nvSpPr>
            <p:cNvPr id="11" name="矩形 10"/>
            <p:cNvSpPr/>
            <p:nvPr/>
          </p:nvSpPr>
          <p:spPr bwMode="auto">
            <a:xfrm>
              <a:off x="2043832" y="2285292"/>
              <a:ext cx="4716524" cy="42595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受控的测试环境</a:t>
              </a:r>
            </a:p>
          </p:txBody>
        </p:sp>
        <p:sp>
          <p:nvSpPr>
            <p:cNvPr id="12" name="矩形 11"/>
            <p:cNvSpPr/>
            <p:nvPr/>
          </p:nvSpPr>
          <p:spPr bwMode="auto">
            <a:xfrm>
              <a:off x="6761348" y="2285292"/>
              <a:ext cx="2087240" cy="42595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生产环境</a:t>
              </a:r>
            </a:p>
          </p:txBody>
        </p:sp>
        <p:sp>
          <p:nvSpPr>
            <p:cNvPr id="13" name="矩形 12"/>
            <p:cNvSpPr/>
            <p:nvPr/>
          </p:nvSpPr>
          <p:spPr bwMode="auto">
            <a:xfrm>
              <a:off x="6765056" y="2710525"/>
              <a:ext cx="2087240" cy="1620901"/>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lt"/>
                <a:ea typeface="+mn-ea"/>
              </a:endParaRPr>
            </a:p>
          </p:txBody>
        </p:sp>
        <p:sp>
          <p:nvSpPr>
            <p:cNvPr id="14" name="矩形 13"/>
            <p:cNvSpPr/>
            <p:nvPr/>
          </p:nvSpPr>
          <p:spPr bwMode="auto">
            <a:xfrm>
              <a:off x="495660" y="2952472"/>
              <a:ext cx="8208912" cy="29883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发布管理</a:t>
              </a:r>
            </a:p>
          </p:txBody>
        </p:sp>
        <p:grpSp>
          <p:nvGrpSpPr>
            <p:cNvPr id="23" name="组合 22"/>
            <p:cNvGrpSpPr/>
            <p:nvPr/>
          </p:nvGrpSpPr>
          <p:grpSpPr>
            <a:xfrm>
              <a:off x="495659" y="3248979"/>
              <a:ext cx="8208913" cy="902427"/>
              <a:chOff x="503547" y="3028386"/>
              <a:chExt cx="8208913" cy="1772115"/>
            </a:xfrm>
          </p:grpSpPr>
          <p:sp>
            <p:nvSpPr>
              <p:cNvPr id="15" name="矩形 14"/>
              <p:cNvSpPr/>
              <p:nvPr/>
            </p:nvSpPr>
            <p:spPr bwMode="auto">
              <a:xfrm>
                <a:off x="503547" y="3032956"/>
                <a:ext cx="902768" cy="17641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发布策略</a:t>
                </a:r>
              </a:p>
            </p:txBody>
          </p:sp>
          <p:sp>
            <p:nvSpPr>
              <p:cNvPr id="16" name="矩形 15"/>
              <p:cNvSpPr/>
              <p:nvPr/>
            </p:nvSpPr>
            <p:spPr bwMode="auto">
              <a:xfrm>
                <a:off x="2305469" y="3032956"/>
                <a:ext cx="1192606" cy="17641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发布设计构建和配置</a:t>
                </a:r>
              </a:p>
            </p:txBody>
          </p:sp>
          <p:sp>
            <p:nvSpPr>
              <p:cNvPr id="17" name="矩形 16"/>
              <p:cNvSpPr/>
              <p:nvPr/>
            </p:nvSpPr>
            <p:spPr bwMode="auto">
              <a:xfrm>
                <a:off x="8000268" y="3032956"/>
                <a:ext cx="712192" cy="176419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分发和安装</a:t>
                </a:r>
              </a:p>
            </p:txBody>
          </p:sp>
          <p:sp>
            <p:nvSpPr>
              <p:cNvPr id="18" name="矩形 17"/>
              <p:cNvSpPr/>
              <p:nvPr/>
            </p:nvSpPr>
            <p:spPr bwMode="auto">
              <a:xfrm>
                <a:off x="1400227" y="3038878"/>
                <a:ext cx="906447" cy="17607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发布规划</a:t>
                </a:r>
              </a:p>
            </p:txBody>
          </p:sp>
          <p:sp>
            <p:nvSpPr>
              <p:cNvPr id="19" name="矩形 18"/>
              <p:cNvSpPr/>
              <p:nvPr/>
            </p:nvSpPr>
            <p:spPr bwMode="auto">
              <a:xfrm>
                <a:off x="3497473" y="3028386"/>
                <a:ext cx="1190427" cy="176419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构建和配置发布</a:t>
                </a:r>
              </a:p>
            </p:txBody>
          </p:sp>
          <p:sp>
            <p:nvSpPr>
              <p:cNvPr id="21" name="矩形 20"/>
              <p:cNvSpPr/>
              <p:nvPr/>
            </p:nvSpPr>
            <p:spPr bwMode="auto">
              <a:xfrm>
                <a:off x="4702490" y="3036304"/>
                <a:ext cx="1191401" cy="176419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测试和发布验收</a:t>
                </a:r>
              </a:p>
            </p:txBody>
          </p:sp>
          <p:sp>
            <p:nvSpPr>
              <p:cNvPr id="22" name="矩形 21"/>
              <p:cNvSpPr/>
              <p:nvPr/>
            </p:nvSpPr>
            <p:spPr bwMode="auto">
              <a:xfrm>
                <a:off x="5893891" y="3032956"/>
                <a:ext cx="872501" cy="17641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沟通准备和培训</a:t>
                </a:r>
              </a:p>
            </p:txBody>
          </p:sp>
        </p:grpSp>
        <p:sp>
          <p:nvSpPr>
            <p:cNvPr id="24" name="椭圆 23"/>
            <p:cNvSpPr/>
            <p:nvPr/>
          </p:nvSpPr>
          <p:spPr bwMode="auto">
            <a:xfrm>
              <a:off x="315640" y="4835482"/>
              <a:ext cx="8532948" cy="82809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latin typeface="+mn-lt"/>
                  <a:ea typeface="+mn-ea"/>
                </a:rPr>
                <a:t>配置管理数据库（</a:t>
              </a:r>
              <a:r>
                <a:rPr lang="en-US" altLang="zh-CN" sz="1600" dirty="0" smtClean="0">
                  <a:latin typeface="+mn-lt"/>
                  <a:ea typeface="+mn-ea"/>
                </a:rPr>
                <a:t>CMDB</a:t>
              </a:r>
              <a:r>
                <a:rPr lang="zh-CN" altLang="en-US" sz="1600" dirty="0" smtClean="0">
                  <a:latin typeface="+mn-lt"/>
                  <a:ea typeface="+mn-ea"/>
                </a:rPr>
                <a:t>）</a:t>
              </a:r>
              <a:r>
                <a:rPr lang="en-US" altLang="zh-CN" sz="1600" dirty="0" smtClean="0">
                  <a:latin typeface="+mn-lt"/>
                  <a:ea typeface="+mn-ea"/>
                </a:rPr>
                <a:t>&amp;</a:t>
              </a:r>
              <a:r>
                <a:rPr lang="zh-CN" altLang="en-US" sz="1600" dirty="0" smtClean="0">
                  <a:latin typeface="+mn-lt"/>
                  <a:ea typeface="+mn-ea"/>
                </a:rPr>
                <a:t>最终软件库（</a:t>
              </a:r>
              <a:r>
                <a:rPr lang="en-US" altLang="zh-CN" sz="1600" dirty="0" smtClean="0">
                  <a:latin typeface="+mn-lt"/>
                  <a:ea typeface="+mn-ea"/>
                </a:rPr>
                <a:t>DSL</a:t>
              </a:r>
              <a:r>
                <a:rPr lang="zh-CN" altLang="en-US" sz="1600" dirty="0" smtClean="0">
                  <a:latin typeface="+mn-lt"/>
                  <a:ea typeface="+mn-ea"/>
                </a:rPr>
                <a:t>）发布管理</a:t>
              </a:r>
              <a:endParaRPr kumimoji="0" lang="zh-CN" altLang="en-US" sz="1600" b="0" i="0" u="none" strike="noStrike" cap="none" normalizeH="0" baseline="0" dirty="0" smtClean="0">
                <a:ln>
                  <a:noFill/>
                </a:ln>
                <a:solidFill>
                  <a:schemeClr val="tx1"/>
                </a:solidFill>
                <a:effectLst/>
                <a:latin typeface="+mn-lt"/>
                <a:ea typeface="+mn-ea"/>
              </a:endParaRPr>
            </a:p>
          </p:txBody>
        </p:sp>
        <p:cxnSp>
          <p:nvCxnSpPr>
            <p:cNvPr id="26" name="直接箭头连接符 25"/>
            <p:cNvCxnSpPr>
              <a:stCxn id="15" idx="2"/>
            </p:cNvCxnSpPr>
            <p:nvPr/>
          </p:nvCxnSpPr>
          <p:spPr bwMode="auto">
            <a:xfrm flipH="1">
              <a:off x="927708" y="4149702"/>
              <a:ext cx="19337" cy="829796"/>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8" name="直接箭头连接符 27"/>
            <p:cNvCxnSpPr/>
            <p:nvPr/>
          </p:nvCxnSpPr>
          <p:spPr bwMode="auto">
            <a:xfrm flipH="1">
              <a:off x="1827808" y="4154515"/>
              <a:ext cx="17755" cy="75297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0" name="直接箭头连接符 29"/>
            <p:cNvCxnSpPr>
              <a:stCxn id="16" idx="2"/>
            </p:cNvCxnSpPr>
            <p:nvPr/>
          </p:nvCxnSpPr>
          <p:spPr bwMode="auto">
            <a:xfrm>
              <a:off x="2893884" y="4149700"/>
              <a:ext cx="603" cy="68345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32" name="直接箭头连接符 31"/>
            <p:cNvCxnSpPr>
              <a:stCxn id="19" idx="2"/>
            </p:cNvCxnSpPr>
            <p:nvPr/>
          </p:nvCxnSpPr>
          <p:spPr bwMode="auto">
            <a:xfrm>
              <a:off x="4084799" y="4147374"/>
              <a:ext cx="14102" cy="68578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0" name="直接箭头连接符 39"/>
            <p:cNvCxnSpPr>
              <a:stCxn id="21" idx="2"/>
            </p:cNvCxnSpPr>
            <p:nvPr/>
          </p:nvCxnSpPr>
          <p:spPr bwMode="auto">
            <a:xfrm>
              <a:off x="5290303" y="4151406"/>
              <a:ext cx="6732" cy="68174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3" name="直接箭头连接符 42"/>
            <p:cNvCxnSpPr>
              <a:stCxn id="22" idx="2"/>
            </p:cNvCxnSpPr>
            <p:nvPr/>
          </p:nvCxnSpPr>
          <p:spPr bwMode="auto">
            <a:xfrm flipH="1">
              <a:off x="6321369" y="4149700"/>
              <a:ext cx="885" cy="683455"/>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46" name="直接箭头连接符 45"/>
            <p:cNvCxnSpPr>
              <a:stCxn id="17" idx="2"/>
            </p:cNvCxnSpPr>
            <p:nvPr/>
          </p:nvCxnSpPr>
          <p:spPr bwMode="auto">
            <a:xfrm>
              <a:off x="8348476" y="4149701"/>
              <a:ext cx="36897" cy="935483"/>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49" name="文本框 48"/>
            <p:cNvSpPr txBox="1"/>
            <p:nvPr/>
          </p:nvSpPr>
          <p:spPr bwMode="auto">
            <a:xfrm>
              <a:off x="2043832" y="5747941"/>
              <a:ext cx="5400600"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ITIL</a:t>
              </a:r>
              <a:r>
                <a:rPr lang="zh-CN" altLang="en-US" sz="1200" dirty="0" smtClean="0">
                  <a:solidFill>
                    <a:srgbClr val="000000"/>
                  </a:solidFill>
                  <a:latin typeface="+mn-lt"/>
                  <a:ea typeface="+mn-ea"/>
                  <a:cs typeface="Arial" pitchFamily="34" charset="0"/>
                </a:rPr>
                <a:t>第二版中定义的发布管理活动（资料来源：</a:t>
              </a:r>
              <a:r>
                <a:rPr lang="en-US" altLang="zh-CN" sz="1200" dirty="0" smtClean="0">
                  <a:solidFill>
                    <a:srgbClr val="000000"/>
                  </a:solidFill>
                  <a:latin typeface="+mn-lt"/>
                  <a:ea typeface="+mn-ea"/>
                  <a:cs typeface="Arial" pitchFamily="34" charset="0"/>
                </a:rPr>
                <a:t>OGC</a:t>
              </a:r>
              <a:r>
                <a:rPr lang="zh-CN" altLang="en-US" sz="1200" dirty="0" smtClean="0">
                  <a:solidFill>
                    <a:srgbClr val="000000"/>
                  </a:solidFill>
                  <a:latin typeface="+mn-lt"/>
                  <a:ea typeface="+mn-ea"/>
                  <a:cs typeface="Arial" pitchFamily="34" charset="0"/>
                </a:rPr>
                <a:t>）</a:t>
              </a:r>
            </a:p>
          </p:txBody>
        </p:sp>
        <p:sp>
          <p:nvSpPr>
            <p:cNvPr id="51" name="矩形 50"/>
            <p:cNvSpPr/>
            <p:nvPr/>
          </p:nvSpPr>
          <p:spPr bwMode="auto">
            <a:xfrm>
              <a:off x="6768244" y="3251307"/>
              <a:ext cx="601136" cy="8983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试运行规划</a:t>
              </a:r>
            </a:p>
          </p:txBody>
        </p:sp>
        <p:sp>
          <p:nvSpPr>
            <p:cNvPr id="52" name="矩形 51"/>
            <p:cNvSpPr/>
            <p:nvPr/>
          </p:nvSpPr>
          <p:spPr bwMode="auto">
            <a:xfrm>
              <a:off x="7378284" y="3251306"/>
              <a:ext cx="601136" cy="89839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沟通和培训</a:t>
              </a:r>
            </a:p>
          </p:txBody>
        </p:sp>
        <p:cxnSp>
          <p:nvCxnSpPr>
            <p:cNvPr id="63" name="直接箭头连接符 62"/>
            <p:cNvCxnSpPr>
              <a:stCxn id="51" idx="2"/>
            </p:cNvCxnSpPr>
            <p:nvPr/>
          </p:nvCxnSpPr>
          <p:spPr bwMode="auto">
            <a:xfrm>
              <a:off x="7068812" y="4149702"/>
              <a:ext cx="8592" cy="757788"/>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68" name="直接箭头连接符 67"/>
            <p:cNvCxnSpPr>
              <a:stCxn id="52" idx="2"/>
            </p:cNvCxnSpPr>
            <p:nvPr/>
          </p:nvCxnSpPr>
          <p:spPr bwMode="auto">
            <a:xfrm>
              <a:off x="7678852" y="4149701"/>
              <a:ext cx="46624" cy="829797"/>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spTree>
    <p:extLst>
      <p:ext uri="{BB962C8B-B14F-4D97-AF65-F5344CB8AC3E}">
        <p14:creationId xmlns:p14="http://schemas.microsoft.com/office/powerpoint/2010/main" val="2345396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发布管理流程</a:t>
            </a:r>
            <a:endParaRPr lang="en-US" altLang="zh-CN" dirty="0"/>
          </a:p>
        </p:txBody>
      </p:sp>
      <p:grpSp>
        <p:nvGrpSpPr>
          <p:cNvPr id="106" name="组合 105"/>
          <p:cNvGrpSpPr/>
          <p:nvPr/>
        </p:nvGrpSpPr>
        <p:grpSpPr>
          <a:xfrm>
            <a:off x="493685" y="1592796"/>
            <a:ext cx="8156630" cy="4539351"/>
            <a:chOff x="395536" y="453141"/>
            <a:chExt cx="8369620" cy="4840787"/>
          </a:xfrm>
        </p:grpSpPr>
        <p:sp>
          <p:nvSpPr>
            <p:cNvPr id="2" name="流程图: 可选过程 1"/>
            <p:cNvSpPr/>
            <p:nvPr/>
          </p:nvSpPr>
          <p:spPr bwMode="auto">
            <a:xfrm>
              <a:off x="395536" y="889400"/>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记录并协商发布策略</a:t>
              </a:r>
            </a:p>
          </p:txBody>
        </p:sp>
        <p:sp>
          <p:nvSpPr>
            <p:cNvPr id="31" name="流程图: 可选过程 30"/>
            <p:cNvSpPr/>
            <p:nvPr/>
          </p:nvSpPr>
          <p:spPr bwMode="auto">
            <a:xfrm>
              <a:off x="2015716" y="889400"/>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发布策略</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3" name="流程图: 可选过程 32"/>
            <p:cNvSpPr/>
            <p:nvPr/>
          </p:nvSpPr>
          <p:spPr bwMode="auto">
            <a:xfrm>
              <a:off x="395536" y="1520788"/>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建立测试验收环境</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4" name="流程图: 可选过程 33"/>
            <p:cNvSpPr/>
            <p:nvPr/>
          </p:nvSpPr>
          <p:spPr bwMode="auto">
            <a:xfrm>
              <a:off x="395536"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评估配置项对发布计划的影响</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5" name="流程图: 可选过程 34"/>
            <p:cNvSpPr/>
            <p:nvPr/>
          </p:nvSpPr>
          <p:spPr bwMode="auto">
            <a:xfrm>
              <a:off x="21597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规划发布的投产并告知事件管理</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8" name="流程图: 可选过程 37"/>
            <p:cNvSpPr/>
            <p:nvPr/>
          </p:nvSpPr>
          <p:spPr bwMode="auto">
            <a:xfrm>
              <a:off x="39075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设计、构建和配置发布</a:t>
              </a:r>
            </a:p>
          </p:txBody>
        </p:sp>
        <p:sp>
          <p:nvSpPr>
            <p:cNvPr id="4" name="流程图: 资料带 3"/>
            <p:cNvSpPr/>
            <p:nvPr/>
          </p:nvSpPr>
          <p:spPr bwMode="auto">
            <a:xfrm>
              <a:off x="3543601" y="2811380"/>
              <a:ext cx="119270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a:latin typeface="+mn-lt"/>
                  <a:ea typeface="+mn-ea"/>
                </a:rPr>
                <a:t>发布和投产计划</a:t>
              </a:r>
            </a:p>
          </p:txBody>
        </p:sp>
        <p:sp>
          <p:nvSpPr>
            <p:cNvPr id="39" name="流程图: 可选过程 38"/>
            <p:cNvSpPr/>
            <p:nvPr/>
          </p:nvSpPr>
          <p:spPr bwMode="auto">
            <a:xfrm>
              <a:off x="56553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测试和验证发布</a:t>
              </a:r>
            </a:p>
          </p:txBody>
        </p:sp>
        <p:sp>
          <p:nvSpPr>
            <p:cNvPr id="41" name="流程图: 可选过程 40"/>
            <p:cNvSpPr/>
            <p:nvPr/>
          </p:nvSpPr>
          <p:spPr bwMode="auto">
            <a:xfrm>
              <a:off x="7387480"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针对要求识别和记录不一致性</a:t>
              </a:r>
            </a:p>
          </p:txBody>
        </p:sp>
        <p:sp>
          <p:nvSpPr>
            <p:cNvPr id="42" name="流程图: 可选过程 41"/>
            <p:cNvSpPr/>
            <p:nvPr/>
          </p:nvSpPr>
          <p:spPr bwMode="auto">
            <a:xfrm>
              <a:off x="7433008" y="347367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投产、分发和安装发布</a:t>
              </a:r>
            </a:p>
          </p:txBody>
        </p:sp>
        <p:sp>
          <p:nvSpPr>
            <p:cNvPr id="44" name="流程图: 可选过程 43"/>
            <p:cNvSpPr/>
            <p:nvPr/>
          </p:nvSpPr>
          <p:spPr bwMode="auto">
            <a:xfrm>
              <a:off x="5655332" y="34825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衡量和分析成功发布</a:t>
              </a:r>
            </a:p>
          </p:txBody>
        </p:sp>
        <p:sp>
          <p:nvSpPr>
            <p:cNvPr id="45" name="流程图: 可选过程 44"/>
            <p:cNvSpPr/>
            <p:nvPr/>
          </p:nvSpPr>
          <p:spPr bwMode="auto">
            <a:xfrm>
              <a:off x="3907532" y="348292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a:latin typeface="+mn-lt"/>
                  <a:ea typeface="+mn-ea"/>
                </a:rPr>
                <a:t>不</a:t>
              </a:r>
              <a:r>
                <a:rPr lang="zh-CN" altLang="en-US" sz="1200" dirty="0" smtClean="0">
                  <a:latin typeface="+mn-lt"/>
                  <a:ea typeface="+mn-ea"/>
                </a:rPr>
                <a:t>成功则补救</a:t>
              </a:r>
              <a:r>
                <a:rPr lang="en-US" altLang="zh-CN" sz="1200" dirty="0" smtClean="0">
                  <a:latin typeface="+mn-lt"/>
                  <a:ea typeface="+mn-ea"/>
                </a:rPr>
                <a:t>/</a:t>
              </a:r>
              <a:r>
                <a:rPr lang="zh-CN" altLang="en-US" sz="1200" dirty="0" smtClean="0">
                  <a:latin typeface="+mn-lt"/>
                  <a:ea typeface="+mn-ea"/>
                </a:rPr>
                <a:t>回退发布</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47" name="流程图: 可选过程 46"/>
            <p:cNvSpPr/>
            <p:nvPr/>
          </p:nvSpPr>
          <p:spPr bwMode="auto">
            <a:xfrm>
              <a:off x="2159732" y="348292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根据要求签收完整性</a:t>
              </a:r>
            </a:p>
          </p:txBody>
        </p:sp>
        <p:sp>
          <p:nvSpPr>
            <p:cNvPr id="48" name="流程图: 可选过程 47"/>
            <p:cNvSpPr/>
            <p:nvPr/>
          </p:nvSpPr>
          <p:spPr bwMode="auto">
            <a:xfrm>
              <a:off x="411932" y="347367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更新配置和变更的记录</a:t>
              </a:r>
            </a:p>
          </p:txBody>
        </p:sp>
        <p:sp>
          <p:nvSpPr>
            <p:cNvPr id="50" name="流程图: 可选过程 49"/>
            <p:cNvSpPr/>
            <p:nvPr/>
          </p:nvSpPr>
          <p:spPr bwMode="auto">
            <a:xfrm>
              <a:off x="424336" y="476426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持续改进</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51" name="流程图: 资料带 50"/>
            <p:cNvSpPr/>
            <p:nvPr/>
          </p:nvSpPr>
          <p:spPr bwMode="auto">
            <a:xfrm>
              <a:off x="2229455" y="4702652"/>
              <a:ext cx="1262425" cy="591276"/>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发布成功和失败记录以及改进机会</a:t>
              </a:r>
              <a:endParaRPr lang="zh-CN" altLang="en-US" dirty="0">
                <a:latin typeface="+mn-lt"/>
                <a:ea typeface="+mn-ea"/>
              </a:endParaRPr>
            </a:p>
          </p:txBody>
        </p:sp>
        <p:cxnSp>
          <p:nvCxnSpPr>
            <p:cNvPr id="6" name="曲线连接符 5"/>
            <p:cNvCxnSpPr>
              <a:stCxn id="2" idx="3"/>
              <a:endCxn id="31" idx="1"/>
            </p:cNvCxnSpPr>
            <p:nvPr/>
          </p:nvCxnSpPr>
          <p:spPr bwMode="auto">
            <a:xfrm>
              <a:off x="1619672" y="1123426"/>
              <a:ext cx="396044"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7" name="曲线连接符 26"/>
            <p:cNvCxnSpPr>
              <a:stCxn id="34" idx="3"/>
              <a:endCxn id="35" idx="1"/>
            </p:cNvCxnSpPr>
            <p:nvPr/>
          </p:nvCxnSpPr>
          <p:spPr bwMode="auto">
            <a:xfrm>
              <a:off x="1727684" y="2404778"/>
              <a:ext cx="432048"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2" name="曲线连接符 51"/>
            <p:cNvCxnSpPr>
              <a:stCxn id="35" idx="3"/>
              <a:endCxn id="38" idx="1"/>
            </p:cNvCxnSpPr>
            <p:nvPr/>
          </p:nvCxnSpPr>
          <p:spPr bwMode="auto">
            <a:xfrm>
              <a:off x="3491880" y="2404778"/>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4" name="曲线连接符 53"/>
            <p:cNvCxnSpPr>
              <a:stCxn id="38" idx="3"/>
              <a:endCxn id="39" idx="1"/>
            </p:cNvCxnSpPr>
            <p:nvPr/>
          </p:nvCxnSpPr>
          <p:spPr bwMode="auto">
            <a:xfrm>
              <a:off x="5239680" y="2404778"/>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6" name="曲线连接符 55"/>
            <p:cNvCxnSpPr>
              <a:stCxn id="39" idx="3"/>
              <a:endCxn id="41" idx="1"/>
            </p:cNvCxnSpPr>
            <p:nvPr/>
          </p:nvCxnSpPr>
          <p:spPr bwMode="auto">
            <a:xfrm>
              <a:off x="6987480" y="2404778"/>
              <a:ext cx="400000"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8" name="曲线连接符 57"/>
            <p:cNvCxnSpPr>
              <a:stCxn id="41" idx="2"/>
              <a:endCxn id="42" idx="0"/>
            </p:cNvCxnSpPr>
            <p:nvPr/>
          </p:nvCxnSpPr>
          <p:spPr bwMode="auto">
            <a:xfrm rot="16200000" flipH="1">
              <a:off x="7658884" y="3033474"/>
              <a:ext cx="834868" cy="45528"/>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0" name="曲线连接符 59"/>
            <p:cNvCxnSpPr>
              <a:stCxn id="42" idx="1"/>
              <a:endCxn id="44" idx="3"/>
            </p:cNvCxnSpPr>
            <p:nvPr/>
          </p:nvCxnSpPr>
          <p:spPr bwMode="auto">
            <a:xfrm rot="10800000" flipV="1">
              <a:off x="6987480" y="3707698"/>
              <a:ext cx="445528" cy="888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2" name="曲线连接符 61"/>
            <p:cNvCxnSpPr>
              <a:stCxn id="44" idx="1"/>
              <a:endCxn id="45" idx="3"/>
            </p:cNvCxnSpPr>
            <p:nvPr/>
          </p:nvCxnSpPr>
          <p:spPr bwMode="auto">
            <a:xfrm rot="10800000" flipV="1">
              <a:off x="5239680" y="3716578"/>
              <a:ext cx="415652" cy="37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4" name="曲线连接符 63"/>
            <p:cNvCxnSpPr>
              <a:stCxn id="45" idx="1"/>
              <a:endCxn id="47" idx="3"/>
            </p:cNvCxnSpPr>
            <p:nvPr/>
          </p:nvCxnSpPr>
          <p:spPr bwMode="auto">
            <a:xfrm rot="10800000">
              <a:off x="3491880" y="3716950"/>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6" name="曲线连接符 65"/>
            <p:cNvCxnSpPr>
              <a:stCxn id="47" idx="1"/>
              <a:endCxn id="48" idx="3"/>
            </p:cNvCxnSpPr>
            <p:nvPr/>
          </p:nvCxnSpPr>
          <p:spPr bwMode="auto">
            <a:xfrm rot="10800000">
              <a:off x="1744080" y="3707698"/>
              <a:ext cx="415652" cy="925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8" name="曲线连接符 67"/>
            <p:cNvCxnSpPr>
              <a:stCxn id="48" idx="2"/>
              <a:endCxn id="50" idx="0"/>
            </p:cNvCxnSpPr>
            <p:nvPr/>
          </p:nvCxnSpPr>
          <p:spPr bwMode="auto">
            <a:xfrm rot="16200000" flipH="1">
              <a:off x="672938" y="4346792"/>
              <a:ext cx="822540" cy="1240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69" name="流程图: 资料带 68"/>
            <p:cNvSpPr/>
            <p:nvPr/>
          </p:nvSpPr>
          <p:spPr bwMode="auto">
            <a:xfrm>
              <a:off x="4139952" y="1144188"/>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安装指导</a:t>
              </a:r>
              <a:endParaRPr lang="zh-CN" altLang="en-US" dirty="0">
                <a:latin typeface="+mn-lt"/>
                <a:ea typeface="+mn-ea"/>
              </a:endParaRPr>
            </a:p>
          </p:txBody>
        </p:sp>
        <p:sp>
          <p:nvSpPr>
            <p:cNvPr id="70" name="流程图: 资料带 69"/>
            <p:cNvSpPr/>
            <p:nvPr/>
          </p:nvSpPr>
          <p:spPr bwMode="auto">
            <a:xfrm>
              <a:off x="4139952" y="1433563"/>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配置标杆</a:t>
              </a:r>
              <a:endParaRPr lang="zh-CN" altLang="en-US" dirty="0">
                <a:latin typeface="+mn-lt"/>
                <a:ea typeface="+mn-ea"/>
              </a:endParaRPr>
            </a:p>
          </p:txBody>
        </p:sp>
        <p:sp>
          <p:nvSpPr>
            <p:cNvPr id="71" name="流程图: 资料带 70"/>
            <p:cNvSpPr/>
            <p:nvPr/>
          </p:nvSpPr>
          <p:spPr bwMode="auto">
            <a:xfrm>
              <a:off x="4139952" y="849202"/>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发布说明</a:t>
              </a:r>
              <a:endParaRPr lang="zh-CN" altLang="en-US" dirty="0">
                <a:latin typeface="+mn-lt"/>
                <a:ea typeface="+mn-ea"/>
              </a:endParaRPr>
            </a:p>
          </p:txBody>
        </p:sp>
        <p:cxnSp>
          <p:nvCxnSpPr>
            <p:cNvPr id="73" name="曲线连接符 72"/>
            <p:cNvCxnSpPr>
              <a:stCxn id="70" idx="2"/>
              <a:endCxn id="38" idx="0"/>
            </p:cNvCxnSpPr>
            <p:nvPr/>
          </p:nvCxnSpPr>
          <p:spPr bwMode="auto">
            <a:xfrm rot="5400000">
              <a:off x="4377778" y="1968331"/>
              <a:ext cx="398249" cy="659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75" name="曲线连接符 74"/>
            <p:cNvCxnSpPr>
              <a:stCxn id="35" idx="2"/>
              <a:endCxn id="4" idx="0"/>
            </p:cNvCxnSpPr>
            <p:nvPr/>
          </p:nvCxnSpPr>
          <p:spPr bwMode="auto">
            <a:xfrm rot="16200000" flipH="1">
              <a:off x="3377761" y="2086849"/>
              <a:ext cx="210236" cy="1314146"/>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76" name="流程图: 资料带 75"/>
            <p:cNvSpPr/>
            <p:nvPr/>
          </p:nvSpPr>
          <p:spPr bwMode="auto">
            <a:xfrm>
              <a:off x="5920544" y="748127"/>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安装指导</a:t>
              </a:r>
              <a:endParaRPr lang="zh-CN" altLang="en-US" dirty="0">
                <a:latin typeface="+mn-lt"/>
                <a:ea typeface="+mn-ea"/>
              </a:endParaRPr>
            </a:p>
          </p:txBody>
        </p:sp>
        <p:sp>
          <p:nvSpPr>
            <p:cNvPr id="77" name="流程图: 资料带 76"/>
            <p:cNvSpPr/>
            <p:nvPr/>
          </p:nvSpPr>
          <p:spPr bwMode="auto">
            <a:xfrm>
              <a:off x="5920544" y="1037502"/>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配置标杆</a:t>
              </a:r>
              <a:endParaRPr lang="zh-CN" altLang="en-US" dirty="0">
                <a:latin typeface="+mn-lt"/>
                <a:ea typeface="+mn-ea"/>
              </a:endParaRPr>
            </a:p>
          </p:txBody>
        </p:sp>
        <p:sp>
          <p:nvSpPr>
            <p:cNvPr id="78" name="流程图: 资料带 77"/>
            <p:cNvSpPr/>
            <p:nvPr/>
          </p:nvSpPr>
          <p:spPr bwMode="auto">
            <a:xfrm>
              <a:off x="5920544" y="453141"/>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发布说明</a:t>
              </a:r>
              <a:endParaRPr lang="zh-CN" altLang="en-US" dirty="0">
                <a:latin typeface="+mn-lt"/>
                <a:ea typeface="+mn-ea"/>
              </a:endParaRPr>
            </a:p>
          </p:txBody>
        </p:sp>
        <p:sp>
          <p:nvSpPr>
            <p:cNvPr id="79" name="流程图: 资料带 78"/>
            <p:cNvSpPr/>
            <p:nvPr/>
          </p:nvSpPr>
          <p:spPr bwMode="auto">
            <a:xfrm>
              <a:off x="5920544" y="1333676"/>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投产计划</a:t>
              </a:r>
              <a:endParaRPr lang="zh-CN" altLang="en-US" dirty="0">
                <a:latin typeface="+mn-lt"/>
                <a:ea typeface="+mn-ea"/>
              </a:endParaRPr>
            </a:p>
          </p:txBody>
        </p:sp>
        <p:cxnSp>
          <p:nvCxnSpPr>
            <p:cNvPr id="81" name="曲线连接符 80"/>
            <p:cNvCxnSpPr>
              <a:stCxn id="79" idx="2"/>
              <a:endCxn id="39" idx="0"/>
            </p:cNvCxnSpPr>
            <p:nvPr/>
          </p:nvCxnSpPr>
          <p:spPr bwMode="auto">
            <a:xfrm rot="5400000">
              <a:off x="6092030" y="1901992"/>
              <a:ext cx="498136" cy="3938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82" name="流程图: 资料带 81"/>
            <p:cNvSpPr/>
            <p:nvPr/>
          </p:nvSpPr>
          <p:spPr bwMode="auto">
            <a:xfrm>
              <a:off x="7387480" y="936703"/>
              <a:ext cx="1307953" cy="66115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问题和突发事件管理的不一致性报告</a:t>
              </a:r>
              <a:endParaRPr lang="zh-CN" altLang="en-US" dirty="0">
                <a:latin typeface="+mn-lt"/>
                <a:ea typeface="+mn-ea"/>
              </a:endParaRPr>
            </a:p>
          </p:txBody>
        </p:sp>
        <p:cxnSp>
          <p:nvCxnSpPr>
            <p:cNvPr id="83" name="曲线连接符 82"/>
            <p:cNvCxnSpPr>
              <a:stCxn id="82" idx="2"/>
              <a:endCxn id="41" idx="0"/>
            </p:cNvCxnSpPr>
            <p:nvPr/>
          </p:nvCxnSpPr>
          <p:spPr bwMode="auto">
            <a:xfrm rot="16200000" flipH="1">
              <a:off x="7727998" y="1845196"/>
              <a:ext cx="639014" cy="12097"/>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86" name="流程图: 资料带 85"/>
            <p:cNvSpPr/>
            <p:nvPr/>
          </p:nvSpPr>
          <p:spPr bwMode="auto">
            <a:xfrm>
              <a:off x="5764439" y="2867938"/>
              <a:ext cx="119270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客户意见调查</a:t>
              </a:r>
              <a:endParaRPr lang="zh-CN" altLang="en-US" dirty="0">
                <a:latin typeface="+mn-lt"/>
                <a:ea typeface="+mn-ea"/>
              </a:endParaRPr>
            </a:p>
          </p:txBody>
        </p:sp>
        <p:cxnSp>
          <p:nvCxnSpPr>
            <p:cNvPr id="88" name="曲线连接符 87"/>
            <p:cNvCxnSpPr>
              <a:stCxn id="86" idx="2"/>
              <a:endCxn id="44" idx="0"/>
            </p:cNvCxnSpPr>
            <p:nvPr/>
          </p:nvCxnSpPr>
          <p:spPr bwMode="auto">
            <a:xfrm rot="5400000">
              <a:off x="6203261" y="3325023"/>
              <a:ext cx="275674" cy="39384"/>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91" name="曲线连接符 90"/>
            <p:cNvCxnSpPr>
              <a:stCxn id="44" idx="2"/>
              <a:endCxn id="51" idx="3"/>
            </p:cNvCxnSpPr>
            <p:nvPr/>
          </p:nvCxnSpPr>
          <p:spPr bwMode="auto">
            <a:xfrm rot="5400000">
              <a:off x="4382800" y="3059684"/>
              <a:ext cx="1047686" cy="2829526"/>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cxnSp>
          <p:nvCxnSpPr>
            <p:cNvPr id="94" name="曲线连接符 93"/>
            <p:cNvCxnSpPr>
              <a:stCxn id="50" idx="3"/>
              <a:endCxn id="51" idx="1"/>
            </p:cNvCxnSpPr>
            <p:nvPr/>
          </p:nvCxnSpPr>
          <p:spPr bwMode="auto">
            <a:xfrm>
              <a:off x="1756484" y="4998290"/>
              <a:ext cx="472971" cy="127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98" name="流程图: 资料带 97"/>
            <p:cNvSpPr/>
            <p:nvPr/>
          </p:nvSpPr>
          <p:spPr bwMode="auto">
            <a:xfrm>
              <a:off x="1619672" y="2899617"/>
              <a:ext cx="609783"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要求</a:t>
              </a:r>
              <a:endParaRPr lang="zh-CN" altLang="en-US" dirty="0">
                <a:latin typeface="+mn-lt"/>
                <a:ea typeface="+mn-ea"/>
              </a:endParaRPr>
            </a:p>
          </p:txBody>
        </p:sp>
        <p:cxnSp>
          <p:nvCxnSpPr>
            <p:cNvPr id="99" name="曲线连接符 98"/>
            <p:cNvCxnSpPr>
              <a:stCxn id="98" idx="2"/>
              <a:endCxn id="47" idx="0"/>
            </p:cNvCxnSpPr>
            <p:nvPr/>
          </p:nvCxnSpPr>
          <p:spPr bwMode="auto">
            <a:xfrm rot="16200000" flipH="1">
              <a:off x="2253002" y="2910119"/>
              <a:ext cx="244367" cy="90124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02" name="流程图: 资料带 101"/>
            <p:cNvSpPr/>
            <p:nvPr/>
          </p:nvSpPr>
          <p:spPr bwMode="auto">
            <a:xfrm>
              <a:off x="3089922" y="4208100"/>
              <a:ext cx="906014"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完毕签收</a:t>
              </a:r>
              <a:endParaRPr lang="zh-CN" altLang="en-US" dirty="0">
                <a:latin typeface="+mn-lt"/>
                <a:ea typeface="+mn-ea"/>
              </a:endParaRPr>
            </a:p>
          </p:txBody>
        </p:sp>
        <p:cxnSp>
          <p:nvCxnSpPr>
            <p:cNvPr id="103" name="曲线连接符 102"/>
            <p:cNvCxnSpPr>
              <a:stCxn id="47" idx="2"/>
              <a:endCxn id="102" idx="0"/>
            </p:cNvCxnSpPr>
            <p:nvPr/>
          </p:nvCxnSpPr>
          <p:spPr bwMode="auto">
            <a:xfrm rot="16200000" flipH="1">
              <a:off x="3036975" y="3739806"/>
              <a:ext cx="294784" cy="717123"/>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grpSp>
      <p:sp>
        <p:nvSpPr>
          <p:cNvPr id="107" name="文本框 106"/>
          <p:cNvSpPr txBox="1"/>
          <p:nvPr/>
        </p:nvSpPr>
        <p:spPr bwMode="auto">
          <a:xfrm>
            <a:off x="701570" y="1392736"/>
            <a:ext cx="7740860"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smtClean="0">
                <a:solidFill>
                  <a:srgbClr val="000000"/>
                </a:solidFill>
                <a:latin typeface="+mn-lt"/>
                <a:ea typeface="+mn-ea"/>
                <a:cs typeface="Arial" pitchFamily="34" charset="0"/>
              </a:rPr>
              <a:t>ISO/IEC 2000 IT</a:t>
            </a:r>
            <a:r>
              <a:rPr lang="zh-CN" altLang="en-US" sz="1400" dirty="0" smtClean="0">
                <a:solidFill>
                  <a:srgbClr val="000000"/>
                </a:solidFill>
                <a:latin typeface="+mn-lt"/>
                <a:ea typeface="+mn-ea"/>
                <a:cs typeface="Arial" pitchFamily="34" charset="0"/>
              </a:rPr>
              <a:t>服务管理国际标准体系中定义的发布管理流程</a:t>
            </a:r>
          </a:p>
        </p:txBody>
      </p:sp>
    </p:spTree>
    <p:extLst>
      <p:ext uri="{BB962C8B-B14F-4D97-AF65-F5344CB8AC3E}">
        <p14:creationId xmlns:p14="http://schemas.microsoft.com/office/powerpoint/2010/main" val="983562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发布管理流程</a:t>
            </a:r>
            <a:endParaRPr lang="en-US" altLang="zh-CN" dirty="0"/>
          </a:p>
        </p:txBody>
      </p:sp>
      <p:grpSp>
        <p:nvGrpSpPr>
          <p:cNvPr id="106" name="组合 105"/>
          <p:cNvGrpSpPr/>
          <p:nvPr/>
        </p:nvGrpSpPr>
        <p:grpSpPr>
          <a:xfrm>
            <a:off x="493685" y="1592796"/>
            <a:ext cx="8156630" cy="4539351"/>
            <a:chOff x="395536" y="453141"/>
            <a:chExt cx="8369620" cy="4840787"/>
          </a:xfrm>
        </p:grpSpPr>
        <p:sp>
          <p:nvSpPr>
            <p:cNvPr id="2" name="流程图: 可选过程 1"/>
            <p:cNvSpPr/>
            <p:nvPr/>
          </p:nvSpPr>
          <p:spPr bwMode="auto">
            <a:xfrm>
              <a:off x="395536" y="889400"/>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记录并协商发布策略</a:t>
              </a:r>
            </a:p>
          </p:txBody>
        </p:sp>
        <p:sp>
          <p:nvSpPr>
            <p:cNvPr id="31" name="流程图: 可选过程 30"/>
            <p:cNvSpPr/>
            <p:nvPr/>
          </p:nvSpPr>
          <p:spPr bwMode="auto">
            <a:xfrm>
              <a:off x="2015716" y="889400"/>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发布策略</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3" name="流程图: 可选过程 32"/>
            <p:cNvSpPr/>
            <p:nvPr/>
          </p:nvSpPr>
          <p:spPr bwMode="auto">
            <a:xfrm>
              <a:off x="395536" y="1520788"/>
              <a:ext cx="1224136"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建立测试验收环境</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4" name="流程图: 可选过程 33"/>
            <p:cNvSpPr/>
            <p:nvPr/>
          </p:nvSpPr>
          <p:spPr bwMode="auto">
            <a:xfrm>
              <a:off x="395536"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评估配置项对发布计划的影响</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5" name="流程图: 可选过程 34"/>
            <p:cNvSpPr/>
            <p:nvPr/>
          </p:nvSpPr>
          <p:spPr bwMode="auto">
            <a:xfrm>
              <a:off x="21597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规划发布的投产并告知事件管理</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38" name="流程图: 可选过程 37"/>
            <p:cNvSpPr/>
            <p:nvPr/>
          </p:nvSpPr>
          <p:spPr bwMode="auto">
            <a:xfrm>
              <a:off x="39075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设计、构建和配置发布</a:t>
              </a:r>
            </a:p>
          </p:txBody>
        </p:sp>
        <p:sp>
          <p:nvSpPr>
            <p:cNvPr id="4" name="流程图: 资料带 3"/>
            <p:cNvSpPr/>
            <p:nvPr/>
          </p:nvSpPr>
          <p:spPr bwMode="auto">
            <a:xfrm>
              <a:off x="3543601" y="2811380"/>
              <a:ext cx="119270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a:latin typeface="+mn-lt"/>
                  <a:ea typeface="+mn-ea"/>
                </a:rPr>
                <a:t>发布和投产计划</a:t>
              </a:r>
            </a:p>
          </p:txBody>
        </p:sp>
        <p:sp>
          <p:nvSpPr>
            <p:cNvPr id="39" name="流程图: 可选过程 38"/>
            <p:cNvSpPr/>
            <p:nvPr/>
          </p:nvSpPr>
          <p:spPr bwMode="auto">
            <a:xfrm>
              <a:off x="5655332"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测试和验证发布</a:t>
              </a:r>
            </a:p>
          </p:txBody>
        </p:sp>
        <p:sp>
          <p:nvSpPr>
            <p:cNvPr id="41" name="流程图: 可选过程 40"/>
            <p:cNvSpPr/>
            <p:nvPr/>
          </p:nvSpPr>
          <p:spPr bwMode="auto">
            <a:xfrm>
              <a:off x="7387480" y="21707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针对要求识别和记录不一致性</a:t>
              </a:r>
            </a:p>
          </p:txBody>
        </p:sp>
        <p:sp>
          <p:nvSpPr>
            <p:cNvPr id="42" name="流程图: 可选过程 41"/>
            <p:cNvSpPr/>
            <p:nvPr/>
          </p:nvSpPr>
          <p:spPr bwMode="auto">
            <a:xfrm>
              <a:off x="7433008" y="347367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投产、分发和安装发布</a:t>
              </a:r>
            </a:p>
          </p:txBody>
        </p:sp>
        <p:sp>
          <p:nvSpPr>
            <p:cNvPr id="44" name="流程图: 可选过程 43"/>
            <p:cNvSpPr/>
            <p:nvPr/>
          </p:nvSpPr>
          <p:spPr bwMode="auto">
            <a:xfrm>
              <a:off x="5655332" y="348255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衡量和分析成功发布</a:t>
              </a:r>
            </a:p>
          </p:txBody>
        </p:sp>
        <p:sp>
          <p:nvSpPr>
            <p:cNvPr id="45" name="流程图: 可选过程 44"/>
            <p:cNvSpPr/>
            <p:nvPr/>
          </p:nvSpPr>
          <p:spPr bwMode="auto">
            <a:xfrm>
              <a:off x="3907532" y="348292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a:latin typeface="+mn-lt"/>
                  <a:ea typeface="+mn-ea"/>
                </a:rPr>
                <a:t>不</a:t>
              </a:r>
              <a:r>
                <a:rPr lang="zh-CN" altLang="en-US" sz="1200" dirty="0" smtClean="0">
                  <a:latin typeface="+mn-lt"/>
                  <a:ea typeface="+mn-ea"/>
                </a:rPr>
                <a:t>成功则补救</a:t>
              </a:r>
              <a:r>
                <a:rPr lang="en-US" altLang="zh-CN" sz="1200" dirty="0" smtClean="0">
                  <a:latin typeface="+mn-lt"/>
                  <a:ea typeface="+mn-ea"/>
                </a:rPr>
                <a:t>/</a:t>
              </a:r>
              <a:r>
                <a:rPr lang="zh-CN" altLang="en-US" sz="1200" dirty="0" smtClean="0">
                  <a:latin typeface="+mn-lt"/>
                  <a:ea typeface="+mn-ea"/>
                </a:rPr>
                <a:t>回退发布</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47" name="流程图: 可选过程 46"/>
            <p:cNvSpPr/>
            <p:nvPr/>
          </p:nvSpPr>
          <p:spPr bwMode="auto">
            <a:xfrm>
              <a:off x="2159732" y="348292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根据要求签收完整性</a:t>
              </a:r>
            </a:p>
          </p:txBody>
        </p:sp>
        <p:sp>
          <p:nvSpPr>
            <p:cNvPr id="48" name="流程图: 可选过程 47"/>
            <p:cNvSpPr/>
            <p:nvPr/>
          </p:nvSpPr>
          <p:spPr bwMode="auto">
            <a:xfrm>
              <a:off x="411932" y="3473672"/>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lt"/>
                  <a:ea typeface="+mn-ea"/>
                </a:rPr>
                <a:t>更新配置和变更的记录</a:t>
              </a:r>
            </a:p>
          </p:txBody>
        </p:sp>
        <p:sp>
          <p:nvSpPr>
            <p:cNvPr id="50" name="流程图: 可选过程 49"/>
            <p:cNvSpPr/>
            <p:nvPr/>
          </p:nvSpPr>
          <p:spPr bwMode="auto">
            <a:xfrm>
              <a:off x="424336" y="4764264"/>
              <a:ext cx="1332148" cy="468052"/>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dirty="0" smtClean="0">
                  <a:latin typeface="+mn-lt"/>
                  <a:ea typeface="+mn-ea"/>
                </a:rPr>
                <a:t>持续改进</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51" name="流程图: 资料带 50"/>
            <p:cNvSpPr/>
            <p:nvPr/>
          </p:nvSpPr>
          <p:spPr bwMode="auto">
            <a:xfrm>
              <a:off x="2229455" y="4702652"/>
              <a:ext cx="1262425" cy="591276"/>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发布成功和失败记录以及改进机会</a:t>
              </a:r>
              <a:endParaRPr lang="zh-CN" altLang="en-US" dirty="0">
                <a:latin typeface="+mn-lt"/>
                <a:ea typeface="+mn-ea"/>
              </a:endParaRPr>
            </a:p>
          </p:txBody>
        </p:sp>
        <p:cxnSp>
          <p:nvCxnSpPr>
            <p:cNvPr id="6" name="曲线连接符 5"/>
            <p:cNvCxnSpPr>
              <a:stCxn id="2" idx="3"/>
              <a:endCxn id="31" idx="1"/>
            </p:cNvCxnSpPr>
            <p:nvPr/>
          </p:nvCxnSpPr>
          <p:spPr bwMode="auto">
            <a:xfrm>
              <a:off x="1619672" y="1123426"/>
              <a:ext cx="396044"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7" name="曲线连接符 26"/>
            <p:cNvCxnSpPr>
              <a:stCxn id="34" idx="3"/>
              <a:endCxn id="35" idx="1"/>
            </p:cNvCxnSpPr>
            <p:nvPr/>
          </p:nvCxnSpPr>
          <p:spPr bwMode="auto">
            <a:xfrm>
              <a:off x="1727684" y="2404778"/>
              <a:ext cx="432048"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2" name="曲线连接符 51"/>
            <p:cNvCxnSpPr>
              <a:stCxn id="35" idx="3"/>
              <a:endCxn id="38" idx="1"/>
            </p:cNvCxnSpPr>
            <p:nvPr/>
          </p:nvCxnSpPr>
          <p:spPr bwMode="auto">
            <a:xfrm>
              <a:off x="3491880" y="2404778"/>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4" name="曲线连接符 53"/>
            <p:cNvCxnSpPr>
              <a:stCxn id="38" idx="3"/>
              <a:endCxn id="39" idx="1"/>
            </p:cNvCxnSpPr>
            <p:nvPr/>
          </p:nvCxnSpPr>
          <p:spPr bwMode="auto">
            <a:xfrm>
              <a:off x="5239680" y="2404778"/>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6" name="曲线连接符 55"/>
            <p:cNvCxnSpPr>
              <a:stCxn id="39" idx="3"/>
              <a:endCxn id="41" idx="1"/>
            </p:cNvCxnSpPr>
            <p:nvPr/>
          </p:nvCxnSpPr>
          <p:spPr bwMode="auto">
            <a:xfrm>
              <a:off x="6987480" y="2404778"/>
              <a:ext cx="400000"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58" name="曲线连接符 57"/>
            <p:cNvCxnSpPr>
              <a:stCxn id="41" idx="2"/>
              <a:endCxn id="42" idx="0"/>
            </p:cNvCxnSpPr>
            <p:nvPr/>
          </p:nvCxnSpPr>
          <p:spPr bwMode="auto">
            <a:xfrm rot="16200000" flipH="1">
              <a:off x="7658884" y="3033474"/>
              <a:ext cx="834868" cy="45528"/>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0" name="曲线连接符 59"/>
            <p:cNvCxnSpPr>
              <a:stCxn id="42" idx="1"/>
              <a:endCxn id="44" idx="3"/>
            </p:cNvCxnSpPr>
            <p:nvPr/>
          </p:nvCxnSpPr>
          <p:spPr bwMode="auto">
            <a:xfrm rot="10800000" flipV="1">
              <a:off x="6987480" y="3707698"/>
              <a:ext cx="445528" cy="888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2" name="曲线连接符 61"/>
            <p:cNvCxnSpPr>
              <a:stCxn id="44" idx="1"/>
              <a:endCxn id="45" idx="3"/>
            </p:cNvCxnSpPr>
            <p:nvPr/>
          </p:nvCxnSpPr>
          <p:spPr bwMode="auto">
            <a:xfrm rot="10800000" flipV="1">
              <a:off x="5239680" y="3716578"/>
              <a:ext cx="415652" cy="37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4" name="曲线连接符 63"/>
            <p:cNvCxnSpPr>
              <a:stCxn id="45" idx="1"/>
              <a:endCxn id="47" idx="3"/>
            </p:cNvCxnSpPr>
            <p:nvPr/>
          </p:nvCxnSpPr>
          <p:spPr bwMode="auto">
            <a:xfrm rot="10800000">
              <a:off x="3491880" y="3716950"/>
              <a:ext cx="415652" cy="1270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6" name="曲线连接符 65"/>
            <p:cNvCxnSpPr>
              <a:stCxn id="47" idx="1"/>
              <a:endCxn id="48" idx="3"/>
            </p:cNvCxnSpPr>
            <p:nvPr/>
          </p:nvCxnSpPr>
          <p:spPr bwMode="auto">
            <a:xfrm rot="10800000">
              <a:off x="1744080" y="3707698"/>
              <a:ext cx="415652" cy="925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68" name="曲线连接符 67"/>
            <p:cNvCxnSpPr>
              <a:stCxn id="48" idx="2"/>
              <a:endCxn id="50" idx="0"/>
            </p:cNvCxnSpPr>
            <p:nvPr/>
          </p:nvCxnSpPr>
          <p:spPr bwMode="auto">
            <a:xfrm rot="16200000" flipH="1">
              <a:off x="672938" y="4346792"/>
              <a:ext cx="822540" cy="1240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69" name="流程图: 资料带 68"/>
            <p:cNvSpPr/>
            <p:nvPr/>
          </p:nvSpPr>
          <p:spPr bwMode="auto">
            <a:xfrm>
              <a:off x="4139952" y="1144188"/>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安装指导</a:t>
              </a:r>
              <a:endParaRPr lang="zh-CN" altLang="en-US" dirty="0">
                <a:latin typeface="+mn-lt"/>
                <a:ea typeface="+mn-ea"/>
              </a:endParaRPr>
            </a:p>
          </p:txBody>
        </p:sp>
        <p:sp>
          <p:nvSpPr>
            <p:cNvPr id="70" name="流程图: 资料带 69"/>
            <p:cNvSpPr/>
            <p:nvPr/>
          </p:nvSpPr>
          <p:spPr bwMode="auto">
            <a:xfrm>
              <a:off x="4139952" y="1433563"/>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配置标杆</a:t>
              </a:r>
              <a:endParaRPr lang="zh-CN" altLang="en-US" dirty="0">
                <a:latin typeface="+mn-lt"/>
                <a:ea typeface="+mn-ea"/>
              </a:endParaRPr>
            </a:p>
          </p:txBody>
        </p:sp>
        <p:sp>
          <p:nvSpPr>
            <p:cNvPr id="71" name="流程图: 资料带 70"/>
            <p:cNvSpPr/>
            <p:nvPr/>
          </p:nvSpPr>
          <p:spPr bwMode="auto">
            <a:xfrm>
              <a:off x="4139952" y="849202"/>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发布说明</a:t>
              </a:r>
              <a:endParaRPr lang="zh-CN" altLang="en-US" dirty="0">
                <a:latin typeface="+mn-lt"/>
                <a:ea typeface="+mn-ea"/>
              </a:endParaRPr>
            </a:p>
          </p:txBody>
        </p:sp>
        <p:cxnSp>
          <p:nvCxnSpPr>
            <p:cNvPr id="73" name="曲线连接符 72"/>
            <p:cNvCxnSpPr>
              <a:stCxn id="70" idx="2"/>
              <a:endCxn id="38" idx="0"/>
            </p:cNvCxnSpPr>
            <p:nvPr/>
          </p:nvCxnSpPr>
          <p:spPr bwMode="auto">
            <a:xfrm rot="5400000">
              <a:off x="4377778" y="1968331"/>
              <a:ext cx="398249" cy="6592"/>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75" name="曲线连接符 74"/>
            <p:cNvCxnSpPr>
              <a:stCxn id="35" idx="2"/>
              <a:endCxn id="4" idx="0"/>
            </p:cNvCxnSpPr>
            <p:nvPr/>
          </p:nvCxnSpPr>
          <p:spPr bwMode="auto">
            <a:xfrm rot="16200000" flipH="1">
              <a:off x="3377761" y="2086849"/>
              <a:ext cx="210236" cy="1314146"/>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76" name="流程图: 资料带 75"/>
            <p:cNvSpPr/>
            <p:nvPr/>
          </p:nvSpPr>
          <p:spPr bwMode="auto">
            <a:xfrm>
              <a:off x="5920544" y="748127"/>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安装指导</a:t>
              </a:r>
              <a:endParaRPr lang="zh-CN" altLang="en-US" dirty="0">
                <a:latin typeface="+mn-lt"/>
                <a:ea typeface="+mn-ea"/>
              </a:endParaRPr>
            </a:p>
          </p:txBody>
        </p:sp>
        <p:sp>
          <p:nvSpPr>
            <p:cNvPr id="77" name="流程图: 资料带 76"/>
            <p:cNvSpPr/>
            <p:nvPr/>
          </p:nvSpPr>
          <p:spPr bwMode="auto">
            <a:xfrm>
              <a:off x="5920544" y="1037502"/>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配置标杆</a:t>
              </a:r>
              <a:endParaRPr lang="zh-CN" altLang="en-US" dirty="0">
                <a:latin typeface="+mn-lt"/>
                <a:ea typeface="+mn-ea"/>
              </a:endParaRPr>
            </a:p>
          </p:txBody>
        </p:sp>
        <p:sp>
          <p:nvSpPr>
            <p:cNvPr id="78" name="流程图: 资料带 77"/>
            <p:cNvSpPr/>
            <p:nvPr/>
          </p:nvSpPr>
          <p:spPr bwMode="auto">
            <a:xfrm>
              <a:off x="5920544" y="453141"/>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发布说明</a:t>
              </a:r>
              <a:endParaRPr lang="zh-CN" altLang="en-US" dirty="0">
                <a:latin typeface="+mn-lt"/>
                <a:ea typeface="+mn-ea"/>
              </a:endParaRPr>
            </a:p>
          </p:txBody>
        </p:sp>
        <p:sp>
          <p:nvSpPr>
            <p:cNvPr id="79" name="流程图: 资料带 78"/>
            <p:cNvSpPr/>
            <p:nvPr/>
          </p:nvSpPr>
          <p:spPr bwMode="auto">
            <a:xfrm>
              <a:off x="5920544" y="1333676"/>
              <a:ext cx="88049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投产计划</a:t>
              </a:r>
              <a:endParaRPr lang="zh-CN" altLang="en-US" dirty="0">
                <a:latin typeface="+mn-lt"/>
                <a:ea typeface="+mn-ea"/>
              </a:endParaRPr>
            </a:p>
          </p:txBody>
        </p:sp>
        <p:cxnSp>
          <p:nvCxnSpPr>
            <p:cNvPr id="81" name="曲线连接符 80"/>
            <p:cNvCxnSpPr>
              <a:stCxn id="79" idx="2"/>
              <a:endCxn id="39" idx="0"/>
            </p:cNvCxnSpPr>
            <p:nvPr/>
          </p:nvCxnSpPr>
          <p:spPr bwMode="auto">
            <a:xfrm rot="5400000">
              <a:off x="6092030" y="1901992"/>
              <a:ext cx="498136" cy="3938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82" name="流程图: 资料带 81"/>
            <p:cNvSpPr/>
            <p:nvPr/>
          </p:nvSpPr>
          <p:spPr bwMode="auto">
            <a:xfrm>
              <a:off x="7387480" y="936703"/>
              <a:ext cx="1307953" cy="66115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问题和突发事件管理的不一致性报告</a:t>
              </a:r>
              <a:endParaRPr lang="zh-CN" altLang="en-US" dirty="0">
                <a:latin typeface="+mn-lt"/>
                <a:ea typeface="+mn-ea"/>
              </a:endParaRPr>
            </a:p>
          </p:txBody>
        </p:sp>
        <p:cxnSp>
          <p:nvCxnSpPr>
            <p:cNvPr id="83" name="曲线连接符 82"/>
            <p:cNvCxnSpPr>
              <a:stCxn id="82" idx="2"/>
              <a:endCxn id="41" idx="0"/>
            </p:cNvCxnSpPr>
            <p:nvPr/>
          </p:nvCxnSpPr>
          <p:spPr bwMode="auto">
            <a:xfrm rot="16200000" flipH="1">
              <a:off x="7727998" y="1845196"/>
              <a:ext cx="639014" cy="12097"/>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86" name="流程图: 资料带 85"/>
            <p:cNvSpPr/>
            <p:nvPr/>
          </p:nvSpPr>
          <p:spPr bwMode="auto">
            <a:xfrm>
              <a:off x="5764439" y="2867938"/>
              <a:ext cx="1192702"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客户意见调查</a:t>
              </a:r>
              <a:endParaRPr lang="zh-CN" altLang="en-US" dirty="0">
                <a:latin typeface="+mn-lt"/>
                <a:ea typeface="+mn-ea"/>
              </a:endParaRPr>
            </a:p>
          </p:txBody>
        </p:sp>
        <p:cxnSp>
          <p:nvCxnSpPr>
            <p:cNvPr id="88" name="曲线连接符 87"/>
            <p:cNvCxnSpPr>
              <a:stCxn id="86" idx="2"/>
              <a:endCxn id="44" idx="0"/>
            </p:cNvCxnSpPr>
            <p:nvPr/>
          </p:nvCxnSpPr>
          <p:spPr bwMode="auto">
            <a:xfrm rot="5400000">
              <a:off x="6203261" y="3325023"/>
              <a:ext cx="275674" cy="39384"/>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91" name="曲线连接符 90"/>
            <p:cNvCxnSpPr>
              <a:stCxn id="44" idx="2"/>
              <a:endCxn id="51" idx="3"/>
            </p:cNvCxnSpPr>
            <p:nvPr/>
          </p:nvCxnSpPr>
          <p:spPr bwMode="auto">
            <a:xfrm rot="5400000">
              <a:off x="4382800" y="3059684"/>
              <a:ext cx="1047686" cy="2829526"/>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cxnSp>
          <p:nvCxnSpPr>
            <p:cNvPr id="94" name="曲线连接符 93"/>
            <p:cNvCxnSpPr>
              <a:stCxn id="50" idx="3"/>
              <a:endCxn id="51" idx="1"/>
            </p:cNvCxnSpPr>
            <p:nvPr/>
          </p:nvCxnSpPr>
          <p:spPr bwMode="auto">
            <a:xfrm>
              <a:off x="1756484" y="4998290"/>
              <a:ext cx="472971" cy="12700"/>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98" name="流程图: 资料带 97"/>
            <p:cNvSpPr/>
            <p:nvPr/>
          </p:nvSpPr>
          <p:spPr bwMode="auto">
            <a:xfrm>
              <a:off x="1619672" y="2899617"/>
              <a:ext cx="609783"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要求</a:t>
              </a:r>
              <a:endParaRPr lang="zh-CN" altLang="en-US" dirty="0">
                <a:latin typeface="+mn-lt"/>
                <a:ea typeface="+mn-ea"/>
              </a:endParaRPr>
            </a:p>
          </p:txBody>
        </p:sp>
        <p:cxnSp>
          <p:nvCxnSpPr>
            <p:cNvPr id="99" name="曲线连接符 98"/>
            <p:cNvCxnSpPr>
              <a:stCxn id="98" idx="2"/>
              <a:endCxn id="47" idx="0"/>
            </p:cNvCxnSpPr>
            <p:nvPr/>
          </p:nvCxnSpPr>
          <p:spPr bwMode="auto">
            <a:xfrm rot="16200000" flipH="1">
              <a:off x="2253002" y="2910119"/>
              <a:ext cx="244367" cy="901242"/>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102" name="流程图: 资料带 101"/>
            <p:cNvSpPr/>
            <p:nvPr/>
          </p:nvSpPr>
          <p:spPr bwMode="auto">
            <a:xfrm>
              <a:off x="3089922" y="4208100"/>
              <a:ext cx="906014" cy="376600"/>
            </a:xfrm>
            <a:prstGeom prst="flowChartPunchedTap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dirty="0" smtClean="0">
                  <a:latin typeface="+mn-lt"/>
                  <a:ea typeface="+mn-ea"/>
                </a:rPr>
                <a:t>完毕签收</a:t>
              </a:r>
              <a:endParaRPr lang="zh-CN" altLang="en-US" dirty="0">
                <a:latin typeface="+mn-lt"/>
                <a:ea typeface="+mn-ea"/>
              </a:endParaRPr>
            </a:p>
          </p:txBody>
        </p:sp>
        <p:cxnSp>
          <p:nvCxnSpPr>
            <p:cNvPr id="103" name="曲线连接符 102"/>
            <p:cNvCxnSpPr>
              <a:stCxn id="47" idx="2"/>
              <a:endCxn id="102" idx="0"/>
            </p:cNvCxnSpPr>
            <p:nvPr/>
          </p:nvCxnSpPr>
          <p:spPr bwMode="auto">
            <a:xfrm rot="16200000" flipH="1">
              <a:off x="3036975" y="3739806"/>
              <a:ext cx="294784" cy="717123"/>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grpSp>
      <p:sp>
        <p:nvSpPr>
          <p:cNvPr id="107" name="文本框 106"/>
          <p:cNvSpPr txBox="1"/>
          <p:nvPr/>
        </p:nvSpPr>
        <p:spPr bwMode="auto">
          <a:xfrm>
            <a:off x="701570" y="1392736"/>
            <a:ext cx="7740860"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smtClean="0">
                <a:solidFill>
                  <a:srgbClr val="000000"/>
                </a:solidFill>
                <a:latin typeface="+mn-lt"/>
                <a:ea typeface="+mn-ea"/>
                <a:cs typeface="Arial" pitchFamily="34" charset="0"/>
              </a:rPr>
              <a:t>ISO/IEC 2000 IT</a:t>
            </a:r>
            <a:r>
              <a:rPr lang="zh-CN" altLang="en-US" sz="1400" dirty="0" smtClean="0">
                <a:solidFill>
                  <a:srgbClr val="000000"/>
                </a:solidFill>
                <a:latin typeface="+mn-lt"/>
                <a:ea typeface="+mn-ea"/>
                <a:cs typeface="Arial" pitchFamily="34" charset="0"/>
              </a:rPr>
              <a:t>服务管理国际标准体系中定义的发布管理流程</a:t>
            </a:r>
          </a:p>
        </p:txBody>
      </p:sp>
    </p:spTree>
    <p:extLst>
      <p:ext uri="{BB962C8B-B14F-4D97-AF65-F5344CB8AC3E}">
        <p14:creationId xmlns:p14="http://schemas.microsoft.com/office/powerpoint/2010/main" val="916701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发布管理流程与其他流程间的关系</a:t>
            </a:r>
            <a:endParaRPr lang="en-US" altLang="zh-CN" dirty="0"/>
          </a:p>
        </p:txBody>
      </p:sp>
      <p:sp>
        <p:nvSpPr>
          <p:cNvPr id="2" name="矩形 1"/>
          <p:cNvSpPr/>
          <p:nvPr/>
        </p:nvSpPr>
        <p:spPr bwMode="auto">
          <a:xfrm>
            <a:off x="3117540" y="3168321"/>
            <a:ext cx="2808312" cy="183620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lt"/>
                <a:ea typeface="+mn-ea"/>
              </a:rPr>
              <a:t>发布管理</a:t>
            </a:r>
            <a:endParaRPr kumimoji="0" lang="en-US" altLang="zh-CN" sz="1400" b="1"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lang="en-US" altLang="zh-CN" sz="1400" dirty="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lt"/>
              <a:ea typeface="+mn-ea"/>
            </a:endParaRPr>
          </a:p>
        </p:txBody>
      </p:sp>
      <p:sp>
        <p:nvSpPr>
          <p:cNvPr id="4" name="矩形 3"/>
          <p:cNvSpPr/>
          <p:nvPr/>
        </p:nvSpPr>
        <p:spPr>
          <a:xfrm>
            <a:off x="3729608" y="3486258"/>
            <a:ext cx="2020661" cy="1421928"/>
          </a:xfrm>
          <a:prstGeom prst="rect">
            <a:avLst/>
          </a:prstGeom>
        </p:spPr>
        <p:txBody>
          <a:bodyPr wrap="square">
            <a:spAutoFit/>
          </a:bodyPr>
          <a:lstStyle/>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发布策略和规划制定</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发布设计、构建和配置</a:t>
            </a: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测试及发布</a:t>
            </a:r>
            <a:r>
              <a:rPr lang="zh-CN" altLang="en-US" sz="1200" dirty="0" smtClean="0">
                <a:latin typeface="+mn-lt"/>
                <a:ea typeface="+mn-ea"/>
              </a:rPr>
              <a:t>验收</a:t>
            </a:r>
            <a:endParaRPr lang="en-US" altLang="zh-CN" sz="1200" dirty="0" smtClean="0">
              <a:latin typeface="+mn-lt"/>
              <a:ea typeface="+mn-ea"/>
            </a:endParaRPr>
          </a:p>
          <a:p>
            <a:pPr marL="171450" lvl="0" indent="-171450" defTabSz="1001649" eaLnBrk="0" hangingPunct="0">
              <a:lnSpc>
                <a:spcPct val="120000"/>
              </a:lnSpc>
              <a:buClr>
                <a:schemeClr val="bg1">
                  <a:lumMod val="50000"/>
                </a:schemeClr>
              </a:buClr>
              <a:buSzPct val="60000"/>
              <a:buFont typeface="Wingdings" panose="05000000000000000000" pitchFamily="2" charset="2"/>
              <a:buChar char="l"/>
            </a:pPr>
            <a:r>
              <a:rPr lang="zh-CN" altLang="en-US" sz="1200" dirty="0">
                <a:solidFill>
                  <a:srgbClr val="000000"/>
                </a:solidFill>
                <a:latin typeface="+mn-lt"/>
                <a:ea typeface="+mn-ea"/>
                <a:cs typeface="Arial" pitchFamily="34" charset="0"/>
              </a:rPr>
              <a:t>试运行规划</a:t>
            </a:r>
            <a:endParaRPr lang="en-US" altLang="zh-CN" sz="1200" dirty="0">
              <a:solidFill>
                <a:srgbClr val="000000"/>
              </a:solidFill>
              <a:latin typeface="+mn-lt"/>
              <a:ea typeface="+mn-ea"/>
              <a:cs typeface="Arial" pitchFamily="34" charset="0"/>
            </a:endParaRPr>
          </a:p>
          <a:p>
            <a:pPr marL="171450" lvl="0" indent="-171450" defTabSz="1001649" eaLnBrk="0" hangingPunct="0">
              <a:lnSpc>
                <a:spcPct val="120000"/>
              </a:lnSpc>
              <a:buClr>
                <a:schemeClr val="bg1">
                  <a:lumMod val="50000"/>
                </a:schemeClr>
              </a:buClr>
              <a:buSzPct val="60000"/>
              <a:buFont typeface="Wingdings" panose="05000000000000000000" pitchFamily="2" charset="2"/>
              <a:buChar char="l"/>
            </a:pPr>
            <a:r>
              <a:rPr lang="zh-CN" altLang="en-US" sz="1200" dirty="0">
                <a:solidFill>
                  <a:srgbClr val="000000"/>
                </a:solidFill>
                <a:latin typeface="+mn-lt"/>
                <a:ea typeface="+mn-ea"/>
                <a:cs typeface="Arial" pitchFamily="34" charset="0"/>
              </a:rPr>
              <a:t>沟通、准备和培训</a:t>
            </a:r>
            <a:endParaRPr lang="en-US" altLang="zh-CN" sz="1200" dirty="0">
              <a:solidFill>
                <a:srgbClr val="000000"/>
              </a:solidFill>
              <a:latin typeface="+mn-lt"/>
              <a:ea typeface="+mn-ea"/>
              <a:cs typeface="Arial" pitchFamily="34" charset="0"/>
            </a:endParaRPr>
          </a:p>
          <a:p>
            <a:pPr marL="171450" lvl="0" indent="-171450" defTabSz="1001649" eaLnBrk="0" hangingPunct="0">
              <a:lnSpc>
                <a:spcPct val="120000"/>
              </a:lnSpc>
              <a:buClr>
                <a:schemeClr val="bg1">
                  <a:lumMod val="50000"/>
                </a:schemeClr>
              </a:buClr>
              <a:buSzPct val="60000"/>
              <a:buFont typeface="Wingdings" panose="05000000000000000000" pitchFamily="2" charset="2"/>
              <a:buChar char="l"/>
            </a:pPr>
            <a:r>
              <a:rPr lang="zh-CN" altLang="en-US" sz="1200" dirty="0">
                <a:solidFill>
                  <a:srgbClr val="000000"/>
                </a:solidFill>
                <a:latin typeface="+mn-lt"/>
                <a:ea typeface="+mn-ea"/>
                <a:cs typeface="Arial" pitchFamily="34" charset="0"/>
              </a:rPr>
              <a:t>发布分发和</a:t>
            </a:r>
            <a:r>
              <a:rPr lang="zh-CN" altLang="en-US" sz="1200" dirty="0" smtClean="0">
                <a:solidFill>
                  <a:srgbClr val="000000"/>
                </a:solidFill>
                <a:latin typeface="+mn-lt"/>
                <a:ea typeface="+mn-ea"/>
                <a:cs typeface="Arial" pitchFamily="34" charset="0"/>
              </a:rPr>
              <a:t>安装</a:t>
            </a:r>
            <a:endParaRPr lang="zh-CN" altLang="en-US" sz="1200" dirty="0">
              <a:solidFill>
                <a:srgbClr val="000000"/>
              </a:solidFill>
              <a:latin typeface="+mn-lt"/>
              <a:ea typeface="+mn-ea"/>
              <a:cs typeface="Arial" pitchFamily="34" charset="0"/>
            </a:endParaRPr>
          </a:p>
        </p:txBody>
      </p:sp>
      <p:sp>
        <p:nvSpPr>
          <p:cNvPr id="34" name="矩形 33"/>
          <p:cNvSpPr/>
          <p:nvPr/>
        </p:nvSpPr>
        <p:spPr bwMode="auto">
          <a:xfrm>
            <a:off x="633264" y="3024230"/>
            <a:ext cx="1627119" cy="212438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lt"/>
                <a:ea typeface="+mn-ea"/>
              </a:rPr>
              <a:t>变更管理</a:t>
            </a:r>
            <a:endParaRPr kumimoji="0" lang="en-US" altLang="zh-CN" sz="1400" b="1"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lang="en-US" altLang="zh-CN" sz="1400" dirty="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lt"/>
              <a:ea typeface="+mn-ea"/>
            </a:endParaRPr>
          </a:p>
        </p:txBody>
      </p:sp>
      <p:sp>
        <p:nvSpPr>
          <p:cNvPr id="35" name="矩形 34"/>
          <p:cNvSpPr/>
          <p:nvPr/>
        </p:nvSpPr>
        <p:spPr>
          <a:xfrm>
            <a:off x="834272" y="3393924"/>
            <a:ext cx="1426595" cy="1643527"/>
          </a:xfrm>
          <a:prstGeom prst="rect">
            <a:avLst/>
          </a:prstGeom>
        </p:spPr>
        <p:txBody>
          <a:bodyPr wrap="square">
            <a:spAutoFit/>
          </a:bodyPr>
          <a:lstStyle/>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latin typeface="+mn-lt"/>
                <a:ea typeface="+mn-ea"/>
              </a:rPr>
              <a:t>记录</a:t>
            </a:r>
            <a:endParaRPr lang="en-US" altLang="zh-CN" sz="1200" dirty="0" smtClean="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solidFill>
                  <a:srgbClr val="000000"/>
                </a:solidFill>
                <a:latin typeface="+mn-lt"/>
                <a:ea typeface="+mn-ea"/>
                <a:cs typeface="Arial" pitchFamily="34" charset="0"/>
              </a:rPr>
              <a:t>验收</a:t>
            </a:r>
            <a:endParaRPr lang="en-US" altLang="zh-CN" sz="1200" dirty="0" smtClean="0">
              <a:solidFill>
                <a:srgbClr val="000000"/>
              </a:solidFill>
              <a:latin typeface="+mn-lt"/>
              <a:ea typeface="+mn-ea"/>
              <a:cs typeface="Arial" pitchFamily="34" charset="0"/>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solidFill>
                  <a:srgbClr val="000000"/>
                </a:solidFill>
                <a:latin typeface="+mn-lt"/>
                <a:ea typeface="+mn-ea"/>
                <a:cs typeface="Arial" pitchFamily="34" charset="0"/>
              </a:rPr>
              <a:t>分类</a:t>
            </a:r>
            <a:endParaRPr lang="en-US" altLang="zh-CN" sz="1200" dirty="0" smtClean="0">
              <a:solidFill>
                <a:srgbClr val="000000"/>
              </a:solidFill>
              <a:latin typeface="+mn-lt"/>
              <a:ea typeface="+mn-ea"/>
              <a:cs typeface="Arial" pitchFamily="34" charset="0"/>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solidFill>
                  <a:srgbClr val="000000"/>
                </a:solidFill>
                <a:latin typeface="+mn-lt"/>
                <a:ea typeface="+mn-ea"/>
                <a:cs typeface="Arial" pitchFamily="34" charset="0"/>
              </a:rPr>
              <a:t>规划</a:t>
            </a:r>
            <a:endParaRPr lang="en-US" altLang="zh-CN" sz="1200" dirty="0" smtClean="0">
              <a:solidFill>
                <a:srgbClr val="000000"/>
              </a:solidFill>
              <a:latin typeface="+mn-lt"/>
              <a:ea typeface="+mn-ea"/>
              <a:cs typeface="Arial" pitchFamily="34" charset="0"/>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solidFill>
                  <a:srgbClr val="000000"/>
                </a:solidFill>
                <a:latin typeface="+mn-lt"/>
                <a:ea typeface="+mn-ea"/>
                <a:cs typeface="Arial" pitchFamily="34" charset="0"/>
              </a:rPr>
              <a:t>协调构建和测试</a:t>
            </a:r>
            <a:endParaRPr lang="en-US" altLang="zh-CN" sz="1200" dirty="0" smtClean="0">
              <a:solidFill>
                <a:srgbClr val="000000"/>
              </a:solidFill>
              <a:latin typeface="+mn-lt"/>
              <a:ea typeface="+mn-ea"/>
              <a:cs typeface="Arial" pitchFamily="34" charset="0"/>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smtClean="0">
                <a:solidFill>
                  <a:srgbClr val="000000"/>
                </a:solidFill>
                <a:latin typeface="+mn-lt"/>
                <a:ea typeface="+mn-ea"/>
                <a:cs typeface="Arial" pitchFamily="34" charset="0"/>
              </a:rPr>
              <a:t>协调实施</a:t>
            </a:r>
            <a:endParaRPr lang="en-US" altLang="zh-CN" sz="1200" dirty="0" smtClean="0">
              <a:solidFill>
                <a:srgbClr val="000000"/>
              </a:solidFill>
              <a:latin typeface="+mn-lt"/>
              <a:ea typeface="+mn-ea"/>
              <a:cs typeface="Arial" pitchFamily="34" charset="0"/>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solidFill>
                  <a:srgbClr val="000000"/>
                </a:solidFill>
                <a:latin typeface="+mn-lt"/>
                <a:ea typeface="+mn-ea"/>
                <a:cs typeface="Arial" pitchFamily="34" charset="0"/>
              </a:rPr>
              <a:t>评估</a:t>
            </a:r>
          </a:p>
        </p:txBody>
      </p:sp>
      <p:sp>
        <p:nvSpPr>
          <p:cNvPr id="36" name="矩形 35"/>
          <p:cNvSpPr/>
          <p:nvPr/>
        </p:nvSpPr>
        <p:spPr bwMode="auto">
          <a:xfrm>
            <a:off x="3112819" y="5580589"/>
            <a:ext cx="2813033" cy="32403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lt"/>
                <a:ea typeface="+mn-ea"/>
              </a:rPr>
              <a:t>配置管理</a:t>
            </a:r>
            <a:endParaRPr kumimoji="0" lang="en-US" altLang="zh-CN" sz="1400" b="1"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lang="en-US" altLang="zh-CN" sz="1400" dirty="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lt"/>
              <a:ea typeface="+mn-ea"/>
            </a:endParaRPr>
          </a:p>
        </p:txBody>
      </p:sp>
      <p:sp>
        <p:nvSpPr>
          <p:cNvPr id="38" name="矩形 37"/>
          <p:cNvSpPr/>
          <p:nvPr/>
        </p:nvSpPr>
        <p:spPr bwMode="auto">
          <a:xfrm>
            <a:off x="6537920" y="3231906"/>
            <a:ext cx="1939779" cy="32403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latin typeface="+mn-lt"/>
                <a:ea typeface="+mn-ea"/>
              </a:rPr>
              <a:t>最终软件库（</a:t>
            </a:r>
            <a:r>
              <a:rPr lang="en-US" altLang="zh-CN" sz="1400" dirty="0" smtClean="0">
                <a:latin typeface="+mn-lt"/>
                <a:ea typeface="+mn-ea"/>
              </a:rPr>
              <a:t>DSL</a:t>
            </a:r>
            <a:r>
              <a:rPr lang="zh-CN" altLang="en-US" sz="1400" dirty="0" smtClean="0">
                <a:latin typeface="+mn-lt"/>
                <a:ea typeface="+mn-ea"/>
              </a:rPr>
              <a:t>）</a:t>
            </a:r>
            <a:endParaRPr lang="en-US" altLang="zh-CN" sz="1400" dirty="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lt"/>
              <a:ea typeface="+mn-ea"/>
            </a:endParaRPr>
          </a:p>
        </p:txBody>
      </p:sp>
      <p:sp>
        <p:nvSpPr>
          <p:cNvPr id="39" name="矩形 38"/>
          <p:cNvSpPr/>
          <p:nvPr/>
        </p:nvSpPr>
        <p:spPr bwMode="auto">
          <a:xfrm>
            <a:off x="6550508" y="4362551"/>
            <a:ext cx="1939779" cy="32403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latin typeface="+mn-lt"/>
                <a:ea typeface="+mn-ea"/>
              </a:rPr>
              <a:t>最终硬件库（</a:t>
            </a:r>
            <a:r>
              <a:rPr lang="en-US" altLang="zh-CN" sz="1400" dirty="0" smtClean="0">
                <a:latin typeface="+mn-lt"/>
                <a:ea typeface="+mn-ea"/>
              </a:rPr>
              <a:t>DHL</a:t>
            </a:r>
            <a:r>
              <a:rPr lang="zh-CN" altLang="en-US" sz="1400" dirty="0" smtClean="0">
                <a:latin typeface="+mn-lt"/>
                <a:ea typeface="+mn-ea"/>
              </a:rPr>
              <a:t>）</a:t>
            </a:r>
            <a:endParaRPr lang="en-US" altLang="zh-CN" sz="1400" dirty="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mn-lt"/>
              <a:ea typeface="+mn-ea"/>
            </a:endParaRPr>
          </a:p>
        </p:txBody>
      </p:sp>
      <p:sp>
        <p:nvSpPr>
          <p:cNvPr id="41" name="矩形 40"/>
          <p:cNvSpPr/>
          <p:nvPr/>
        </p:nvSpPr>
        <p:spPr bwMode="auto">
          <a:xfrm>
            <a:off x="3127627" y="2325916"/>
            <a:ext cx="2798225" cy="32403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服务级别管理</a:t>
            </a:r>
          </a:p>
        </p:txBody>
      </p:sp>
      <p:sp>
        <p:nvSpPr>
          <p:cNvPr id="5" name="下箭头 4"/>
          <p:cNvSpPr/>
          <p:nvPr/>
        </p:nvSpPr>
        <p:spPr bwMode="auto">
          <a:xfrm>
            <a:off x="4341676" y="2690161"/>
            <a:ext cx="324036" cy="444252"/>
          </a:xfrm>
          <a:prstGeom prst="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cxnSp>
        <p:nvCxnSpPr>
          <p:cNvPr id="25" name="曲线连接符 24"/>
          <p:cNvCxnSpPr>
            <a:stCxn id="2" idx="3"/>
            <a:endCxn id="38" idx="1"/>
          </p:cNvCxnSpPr>
          <p:nvPr/>
        </p:nvCxnSpPr>
        <p:spPr bwMode="auto">
          <a:xfrm flipV="1">
            <a:off x="5925852" y="3393924"/>
            <a:ext cx="612068" cy="692499"/>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1" name="曲线连接符 30"/>
          <p:cNvCxnSpPr>
            <a:stCxn id="2" idx="3"/>
            <a:endCxn id="39" idx="1"/>
          </p:cNvCxnSpPr>
          <p:nvPr/>
        </p:nvCxnSpPr>
        <p:spPr bwMode="auto">
          <a:xfrm>
            <a:off x="5925852" y="4086423"/>
            <a:ext cx="624656" cy="438146"/>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42" name="上下箭头 41"/>
          <p:cNvSpPr/>
          <p:nvPr/>
        </p:nvSpPr>
        <p:spPr bwMode="auto">
          <a:xfrm>
            <a:off x="4364721" y="5029925"/>
            <a:ext cx="324036" cy="518370"/>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7" name="上下箭头 46"/>
          <p:cNvSpPr/>
          <p:nvPr/>
        </p:nvSpPr>
        <p:spPr bwMode="auto">
          <a:xfrm rot="16200000">
            <a:off x="2511038" y="3732005"/>
            <a:ext cx="324036" cy="749145"/>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mn-ea"/>
            </a:endParaRPr>
          </a:p>
        </p:txBody>
      </p:sp>
      <p:sp>
        <p:nvSpPr>
          <p:cNvPr id="48" name="文本框 47"/>
          <p:cNvSpPr txBox="1"/>
          <p:nvPr/>
        </p:nvSpPr>
        <p:spPr bwMode="auto">
          <a:xfrm>
            <a:off x="1826439" y="5989246"/>
            <a:ext cx="5400600"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100" dirty="0" smtClean="0">
                <a:solidFill>
                  <a:srgbClr val="000000"/>
                </a:solidFill>
                <a:latin typeface="+mn-lt"/>
                <a:ea typeface="+mn-ea"/>
                <a:cs typeface="Arial" pitchFamily="34" charset="0"/>
              </a:rPr>
              <a:t>发布管理流程与其他流程间的关系（资料来源：</a:t>
            </a:r>
            <a:r>
              <a:rPr lang="en-US" altLang="zh-CN" sz="1100" dirty="0" err="1" smtClean="0">
                <a:solidFill>
                  <a:srgbClr val="000000"/>
                </a:solidFill>
                <a:latin typeface="+mn-lt"/>
                <a:ea typeface="+mn-ea"/>
                <a:cs typeface="Arial" pitchFamily="34" charset="0"/>
              </a:rPr>
              <a:t>itSMF</a:t>
            </a:r>
            <a:r>
              <a:rPr lang="zh-CN" altLang="en-US" sz="1100" dirty="0" smtClean="0">
                <a:solidFill>
                  <a:srgbClr val="000000"/>
                </a:solidFill>
                <a:latin typeface="+mn-lt"/>
                <a:ea typeface="+mn-ea"/>
                <a:cs typeface="Arial" pitchFamily="34" charset="0"/>
              </a:rPr>
              <a:t>）</a:t>
            </a:r>
          </a:p>
        </p:txBody>
      </p:sp>
      <p:sp>
        <p:nvSpPr>
          <p:cNvPr id="6" name="文本框 5"/>
          <p:cNvSpPr txBox="1"/>
          <p:nvPr/>
        </p:nvSpPr>
        <p:spPr bwMode="auto">
          <a:xfrm>
            <a:off x="692893" y="1520788"/>
            <a:ext cx="7803543" cy="704190"/>
          </a:xfrm>
          <a:prstGeom prst="rect">
            <a:avLst/>
          </a:prstGeom>
          <a:noFill/>
          <a:ln w="9525">
            <a:noFill/>
            <a:miter lim="800000"/>
            <a:headEnd/>
            <a:tailEnd/>
          </a:ln>
        </p:spPr>
        <p:txBody>
          <a:bodyPr wrap="square" lIns="99980" tIns="49986" rIns="99980" bIns="49986" rtlCol="0">
            <a:spAutoFit/>
          </a:bodyPr>
          <a:lstStyle/>
          <a:p>
            <a:pPr defTabSz="1001649" eaLnBrk="0" hangingPunct="0">
              <a:lnSpc>
                <a:spcPct val="140000"/>
              </a:lnSpc>
            </a:pPr>
            <a:r>
              <a:rPr lang="zh-CN" altLang="en-US" sz="1400" dirty="0" smtClean="0">
                <a:solidFill>
                  <a:srgbClr val="000000"/>
                </a:solidFill>
                <a:latin typeface="+mn-lt"/>
                <a:ea typeface="+mn-ea"/>
                <a:cs typeface="Arial" pitchFamily="34" charset="0"/>
              </a:rPr>
              <a:t>成功的发布管理依赖于其他</a:t>
            </a:r>
            <a:r>
              <a:rPr lang="en-US" altLang="zh-CN" sz="1400" dirty="0" smtClean="0">
                <a:solidFill>
                  <a:srgbClr val="000000"/>
                </a:solidFill>
                <a:latin typeface="+mn-lt"/>
                <a:ea typeface="+mn-ea"/>
                <a:cs typeface="Arial" pitchFamily="34" charset="0"/>
              </a:rPr>
              <a:t>ITIL</a:t>
            </a:r>
            <a:r>
              <a:rPr lang="zh-CN" altLang="en-US" sz="1400" dirty="0" smtClean="0">
                <a:solidFill>
                  <a:srgbClr val="000000"/>
                </a:solidFill>
                <a:latin typeface="+mn-lt"/>
                <a:ea typeface="+mn-ea"/>
                <a:cs typeface="Arial" pitchFamily="34" charset="0"/>
              </a:rPr>
              <a:t>流程提供的信息和密切配合，下图展示了发布管理流程与其他流程的接口关系：</a:t>
            </a:r>
          </a:p>
        </p:txBody>
      </p:sp>
    </p:spTree>
    <p:extLst>
      <p:ext uri="{BB962C8B-B14F-4D97-AF65-F5344CB8AC3E}">
        <p14:creationId xmlns:p14="http://schemas.microsoft.com/office/powerpoint/2010/main" val="2419629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发布相关基本概念</a:t>
            </a:r>
            <a:endParaRPr lang="en-US" altLang="zh-CN" dirty="0"/>
          </a:p>
        </p:txBody>
      </p:sp>
      <p:sp>
        <p:nvSpPr>
          <p:cNvPr id="5" name="文本占位符 4"/>
          <p:cNvSpPr>
            <a:spLocks noGrp="1"/>
          </p:cNvSpPr>
          <p:nvPr>
            <p:ph type="body" sz="quarter" idx="10"/>
          </p:nvPr>
        </p:nvSpPr>
        <p:spPr/>
        <p:txBody>
          <a:bodyPr/>
          <a:lstStyle/>
          <a:p>
            <a:pPr marL="302400" indent="-302400">
              <a:lnSpc>
                <a:spcPct val="120000"/>
              </a:lnSpc>
            </a:pPr>
            <a:r>
              <a:rPr lang="zh-CN" altLang="en-US" sz="1400" dirty="0" smtClean="0"/>
              <a:t>重大发布（</a:t>
            </a:r>
            <a:r>
              <a:rPr lang="en-US" altLang="zh-CN" sz="1400" dirty="0" smtClean="0"/>
              <a:t>Major Release</a:t>
            </a:r>
            <a:r>
              <a:rPr lang="zh-CN" altLang="en-US" sz="1400" dirty="0" smtClean="0"/>
              <a:t>）</a:t>
            </a:r>
            <a:endParaRPr lang="en-US" altLang="zh-CN" sz="1400" dirty="0" smtClean="0"/>
          </a:p>
          <a:p>
            <a:pPr marL="302400" indent="-302400">
              <a:lnSpc>
                <a:spcPct val="120000"/>
              </a:lnSpc>
              <a:buNone/>
            </a:pPr>
            <a:r>
              <a:rPr lang="en-US" altLang="zh-CN" sz="1200" dirty="0"/>
              <a:t> </a:t>
            </a:r>
            <a:r>
              <a:rPr lang="zh-CN" altLang="en-US" sz="1200" dirty="0" smtClean="0"/>
              <a:t>一般指有重大功能增强的版本发布，也通常会包含多个问题的修复。通常使用主发布版本号进行标识，如      </a:t>
            </a:r>
            <a:r>
              <a:rPr lang="en-US" altLang="zh-CN" sz="1200" dirty="0" smtClean="0"/>
              <a:t>V.1&gt;&gt;V.2&gt;&gt;V.3</a:t>
            </a:r>
          </a:p>
          <a:p>
            <a:pPr marL="302400" indent="-302400">
              <a:lnSpc>
                <a:spcPct val="120000"/>
              </a:lnSpc>
            </a:pPr>
            <a:r>
              <a:rPr lang="zh-CN" altLang="en-US" sz="1400" dirty="0" smtClean="0"/>
              <a:t>小型发布</a:t>
            </a:r>
            <a:endParaRPr lang="en-US" altLang="zh-CN" sz="1400" dirty="0" smtClean="0"/>
          </a:p>
          <a:p>
            <a:pPr marL="302400" indent="-302400">
              <a:lnSpc>
                <a:spcPct val="120000"/>
              </a:lnSpc>
              <a:buNone/>
            </a:pPr>
            <a:r>
              <a:rPr lang="en-US" altLang="zh-CN" sz="1200" dirty="0"/>
              <a:t> </a:t>
            </a:r>
            <a:r>
              <a:rPr lang="zh-CN" altLang="en-US" sz="1200" dirty="0" smtClean="0"/>
              <a:t>一般指对问题或缺陷的小的改进或修复的版本发布</a:t>
            </a:r>
            <a:r>
              <a:rPr lang="en-US" altLang="zh-CN" sz="1200" dirty="0" smtClean="0"/>
              <a:t>.</a:t>
            </a:r>
            <a:r>
              <a:rPr lang="zh-CN" altLang="en-US" sz="1200" dirty="0" smtClean="0"/>
              <a:t>通常使用特征版本号进行标识，如</a:t>
            </a:r>
            <a:r>
              <a:rPr lang="en-US" altLang="zh-CN" sz="1200" dirty="0" smtClean="0"/>
              <a:t>V.1.1&gt;&gt;V.1.2&gt;&gt;V.1.3</a:t>
            </a:r>
          </a:p>
          <a:p>
            <a:pPr marL="302400" indent="-302400">
              <a:lnSpc>
                <a:spcPct val="120000"/>
              </a:lnSpc>
            </a:pPr>
            <a:r>
              <a:rPr lang="zh-CN" altLang="en-US" sz="1400" dirty="0" smtClean="0"/>
              <a:t>紧急修复（</a:t>
            </a:r>
            <a:r>
              <a:rPr lang="en-US" altLang="zh-CN" sz="1400" dirty="0" smtClean="0"/>
              <a:t>Emergency Fixes</a:t>
            </a:r>
            <a:r>
              <a:rPr lang="zh-CN" altLang="en-US" sz="1400" dirty="0" smtClean="0"/>
              <a:t>）</a:t>
            </a:r>
            <a:endParaRPr lang="en-US" altLang="zh-CN" sz="1400" dirty="0" smtClean="0"/>
          </a:p>
          <a:p>
            <a:pPr marL="302400" indent="-302400">
              <a:lnSpc>
                <a:spcPct val="120000"/>
              </a:lnSpc>
              <a:buNone/>
            </a:pPr>
            <a:r>
              <a:rPr lang="en-US" altLang="zh-CN" sz="1200" dirty="0" smtClean="0"/>
              <a:t> </a:t>
            </a:r>
            <a:r>
              <a:rPr lang="zh-CN" altLang="en-US" sz="1200" dirty="0" smtClean="0"/>
              <a:t>一般指对某个问题进行的临时性修复，通常使用缺陷修复版本号进行标识，如</a:t>
            </a:r>
            <a:r>
              <a:rPr lang="en-US" altLang="zh-CN" sz="1200" dirty="0" smtClean="0"/>
              <a:t>V.1.1.1&gt;&gt;V.1.1.2&gt;&gt;V.1.1.3</a:t>
            </a:r>
          </a:p>
          <a:p>
            <a:endParaRPr lang="en-US" altLang="zh-CN" sz="1200" dirty="0" smtClean="0"/>
          </a:p>
          <a:p>
            <a:pPr>
              <a:lnSpc>
                <a:spcPct val="120000"/>
              </a:lnSpc>
            </a:pPr>
            <a:r>
              <a:rPr lang="zh-CN" altLang="en-US" sz="1400" dirty="0" smtClean="0"/>
              <a:t>开发环境</a:t>
            </a:r>
            <a:r>
              <a:rPr lang="en-US" altLang="zh-CN" sz="1400" dirty="0" smtClean="0"/>
              <a:t/>
            </a:r>
            <a:br>
              <a:rPr lang="en-US" altLang="zh-CN" sz="1400" dirty="0" smtClean="0"/>
            </a:br>
            <a:r>
              <a:rPr lang="zh-CN" altLang="en-US" sz="1400" dirty="0" smtClean="0"/>
              <a:t>开发人员基于旧版本开发新版本进行功能调测的环境，可以频繁变更升级，经常部署在开发员本地。</a:t>
            </a:r>
            <a:endParaRPr lang="en-US" altLang="zh-CN" sz="1400" dirty="0" smtClean="0"/>
          </a:p>
          <a:p>
            <a:pPr>
              <a:lnSpc>
                <a:spcPct val="120000"/>
              </a:lnSpc>
            </a:pPr>
            <a:r>
              <a:rPr lang="zh-CN" altLang="en-US" sz="1400" dirty="0" smtClean="0"/>
              <a:t>测试环境</a:t>
            </a:r>
            <a:r>
              <a:rPr lang="en-US" altLang="zh-CN" sz="1400" dirty="0" smtClean="0"/>
              <a:t/>
            </a:r>
            <a:br>
              <a:rPr lang="en-US" altLang="zh-CN" sz="1400" dirty="0" smtClean="0"/>
            </a:br>
            <a:r>
              <a:rPr lang="zh-CN" altLang="en-US" sz="1400" dirty="0" smtClean="0"/>
              <a:t>用于版本测试的环境，通常可以按照不同的测试场景区分不同的环境，如</a:t>
            </a:r>
            <a:r>
              <a:rPr lang="en-US" altLang="zh-CN" sz="1400" dirty="0" smtClean="0"/>
              <a:t>SIT</a:t>
            </a:r>
            <a:r>
              <a:rPr lang="zh-CN" altLang="en-US" sz="1400" dirty="0" smtClean="0"/>
              <a:t>环境、</a:t>
            </a:r>
            <a:r>
              <a:rPr lang="en-US" altLang="zh-CN" sz="1400" dirty="0" smtClean="0"/>
              <a:t>UAT</a:t>
            </a:r>
            <a:r>
              <a:rPr lang="zh-CN" altLang="en-US" sz="1400" dirty="0" smtClean="0"/>
              <a:t>环境等。</a:t>
            </a:r>
            <a:endParaRPr lang="en-US" altLang="zh-CN" sz="1400" dirty="0" smtClean="0"/>
          </a:p>
          <a:p>
            <a:pPr>
              <a:lnSpc>
                <a:spcPct val="120000"/>
              </a:lnSpc>
            </a:pPr>
            <a:r>
              <a:rPr lang="zh-CN" altLang="en-US" sz="1400" dirty="0" smtClean="0"/>
              <a:t>生产环境</a:t>
            </a:r>
            <a:r>
              <a:rPr lang="en-US" altLang="zh-CN" sz="1400" dirty="0" smtClean="0"/>
              <a:t/>
            </a:r>
            <a:br>
              <a:rPr lang="en-US" altLang="zh-CN" sz="1400" dirty="0" smtClean="0"/>
            </a:br>
            <a:r>
              <a:rPr lang="zh-CN" altLang="en-US" sz="1400" dirty="0" smtClean="0"/>
              <a:t>用户使用的实际系统运行环境。</a:t>
            </a:r>
            <a:endParaRPr lang="en-US" altLang="zh-CN" sz="1400" dirty="0" smtClean="0"/>
          </a:p>
          <a:p>
            <a:pPr>
              <a:lnSpc>
                <a:spcPct val="120000"/>
              </a:lnSpc>
            </a:pPr>
            <a:r>
              <a:rPr lang="zh-CN" altLang="en-US" sz="1400" dirty="0" smtClean="0"/>
              <a:t>发布单元</a:t>
            </a:r>
            <a:r>
              <a:rPr lang="en-US" altLang="zh-CN" sz="1400" dirty="0" smtClean="0"/>
              <a:t/>
            </a:r>
            <a:br>
              <a:rPr lang="en-US" altLang="zh-CN" sz="1400" dirty="0" smtClean="0"/>
            </a:br>
            <a:r>
              <a:rPr lang="zh-CN" altLang="en-US" sz="1400" dirty="0" smtClean="0"/>
              <a:t>发布单元描述的是出于对实施的变更进行控制和确保变更效果而同时发布的</a:t>
            </a:r>
            <a:r>
              <a:rPr lang="en-US" altLang="zh-CN" sz="1400" dirty="0" smtClean="0"/>
              <a:t>IT</a:t>
            </a:r>
            <a:r>
              <a:rPr lang="zh-CN" altLang="en-US" sz="1400" dirty="0" smtClean="0"/>
              <a:t>基础设施的组合。</a:t>
            </a:r>
            <a:endParaRPr lang="en-US" altLang="zh-CN" sz="1400" dirty="0" smtClean="0"/>
          </a:p>
          <a:p>
            <a:endParaRPr lang="en-US" sz="1200" dirty="0"/>
          </a:p>
        </p:txBody>
      </p:sp>
    </p:spTree>
    <p:extLst>
      <p:ext uri="{BB962C8B-B14F-4D97-AF65-F5344CB8AC3E}">
        <p14:creationId xmlns:p14="http://schemas.microsoft.com/office/powerpoint/2010/main" val="979415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发布类型</a:t>
            </a:r>
            <a:endParaRPr lang="en-US" altLang="zh-CN" dirty="0"/>
          </a:p>
        </p:txBody>
      </p:sp>
      <p:sp>
        <p:nvSpPr>
          <p:cNvPr id="19" name="文本占位符 18"/>
          <p:cNvSpPr>
            <a:spLocks noGrp="1"/>
          </p:cNvSpPr>
          <p:nvPr>
            <p:ph type="body" sz="quarter" idx="10"/>
          </p:nvPr>
        </p:nvSpPr>
        <p:spPr/>
        <p:txBody>
          <a:bodyPr/>
          <a:lstStyle/>
          <a:p>
            <a:pPr marL="302400" indent="-302400"/>
            <a:r>
              <a:rPr lang="zh-CN" altLang="en-US" sz="1200" b="1" dirty="0" smtClean="0"/>
              <a:t>德尔塔发布（</a:t>
            </a:r>
            <a:r>
              <a:rPr lang="en-US" altLang="zh-CN" sz="1200" b="1" dirty="0" smtClean="0"/>
              <a:t>Delta Release</a:t>
            </a:r>
            <a:r>
              <a:rPr lang="zh-CN" altLang="en-US" sz="1200" b="1" dirty="0" smtClean="0"/>
              <a:t>）</a:t>
            </a:r>
            <a:endParaRPr lang="en-US" altLang="zh-CN" sz="1200" b="1" dirty="0"/>
          </a:p>
          <a:p>
            <a:pPr marL="302400" indent="-302400">
              <a:buNone/>
            </a:pPr>
            <a:r>
              <a:rPr lang="en-US" altLang="zh-CN" sz="1200" dirty="0"/>
              <a:t>         </a:t>
            </a:r>
            <a:r>
              <a:rPr lang="zh-CN" altLang="en-US" sz="1200" dirty="0"/>
              <a:t>一种局部增量发布，只包括发生变更的硬件和软件组件。通常在紧急修复或临时修复中使用。其优点是只需花 很少的时间就能完成测试环境构建；缺点是无法对变更组件以外的环境和依赖组件测试通常不够彻底。</a:t>
            </a:r>
            <a:endParaRPr lang="en-US" altLang="zh-CN" sz="1200" dirty="0"/>
          </a:p>
          <a:p>
            <a:r>
              <a:rPr lang="zh-CN" altLang="en-US" sz="1200" dirty="0" smtClean="0"/>
              <a:t>全发布（</a:t>
            </a:r>
            <a:r>
              <a:rPr lang="en-US" altLang="zh-CN" sz="1200" dirty="0" smtClean="0"/>
              <a:t>Full Release</a:t>
            </a:r>
            <a:r>
              <a:rPr lang="zh-CN" altLang="en-US" sz="1200" dirty="0" smtClean="0"/>
              <a:t>）</a:t>
            </a:r>
            <a:r>
              <a:rPr lang="en-US" altLang="zh-CN" sz="1200" dirty="0" smtClean="0"/>
              <a:t/>
            </a:r>
            <a:br>
              <a:rPr lang="en-US" altLang="zh-CN" sz="1200" dirty="0" smtClean="0"/>
            </a:br>
            <a:r>
              <a:rPr lang="zh-CN" altLang="en-US" sz="1200" dirty="0" smtClean="0"/>
              <a:t>指同时对发布单元内所有的组件进行构建、测试和分发，包括哪些无需变更的组件。这种发布方式下，软件和硬件将得到更加彻底的测试，对那些不是完全清楚哪些组件会发生变更的场景特别有用。但是会比德尔塔发布需要更多的准备工作和资源。</a:t>
            </a:r>
            <a:endParaRPr lang="en-US" altLang="zh-CN" sz="1200" dirty="0" smtClean="0"/>
          </a:p>
          <a:p>
            <a:r>
              <a:rPr lang="zh-CN" altLang="en-US" sz="1200" b="1" dirty="0" smtClean="0"/>
              <a:t>包发布（</a:t>
            </a:r>
            <a:r>
              <a:rPr lang="en-US" altLang="zh-CN" sz="1200" b="1" dirty="0" smtClean="0"/>
              <a:t>Package Release</a:t>
            </a:r>
            <a:r>
              <a:rPr lang="zh-CN" altLang="en-US" sz="1200" b="1" dirty="0" smtClean="0"/>
              <a:t>）</a:t>
            </a:r>
            <a:r>
              <a:rPr lang="en-US" altLang="zh-CN" sz="1200" dirty="0" smtClean="0"/>
              <a:t/>
            </a:r>
            <a:br>
              <a:rPr lang="en-US" altLang="zh-CN" sz="1200" dirty="0" smtClean="0"/>
            </a:br>
            <a:r>
              <a:rPr lang="zh-CN" altLang="en-US" sz="1200" dirty="0" smtClean="0"/>
              <a:t>指一组相关的应用系统和基础设置的全发布和（或）德尔塔发布组成。一般在一个更长的时间维度内进行，它通过修复小的软件错误以及将多项新的功能有效组合到一起为用户提供更长时间的稳定期。</a:t>
            </a:r>
            <a:endParaRPr lang="en-US" altLang="zh-CN" sz="1200" dirty="0" smtClean="0"/>
          </a:p>
          <a:p>
            <a:endParaRPr lang="en-US" sz="1200" dirty="0"/>
          </a:p>
        </p:txBody>
      </p:sp>
      <p:grpSp>
        <p:nvGrpSpPr>
          <p:cNvPr id="29" name="组合 28"/>
          <p:cNvGrpSpPr/>
          <p:nvPr/>
        </p:nvGrpSpPr>
        <p:grpSpPr>
          <a:xfrm>
            <a:off x="1151620" y="4257092"/>
            <a:ext cx="6434377" cy="2007937"/>
            <a:chOff x="1676678" y="3567704"/>
            <a:chExt cx="6038333" cy="2417821"/>
          </a:xfrm>
        </p:grpSpPr>
        <p:grpSp>
          <p:nvGrpSpPr>
            <p:cNvPr id="17" name="组合 16"/>
            <p:cNvGrpSpPr/>
            <p:nvPr/>
          </p:nvGrpSpPr>
          <p:grpSpPr>
            <a:xfrm>
              <a:off x="2411760" y="3825044"/>
              <a:ext cx="4968552" cy="2160481"/>
              <a:chOff x="2195736" y="3609020"/>
              <a:chExt cx="5184576" cy="2376505"/>
            </a:xfrm>
          </p:grpSpPr>
          <p:sp>
            <p:nvSpPr>
              <p:cNvPr id="4" name="椭圆 3"/>
              <p:cNvSpPr/>
              <p:nvPr/>
            </p:nvSpPr>
            <p:spPr bwMode="auto">
              <a:xfrm>
                <a:off x="2195736" y="3609261"/>
                <a:ext cx="1260140" cy="2376264"/>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mn-lt"/>
                  <a:ea typeface="+mn-ea"/>
                </a:endParaRPr>
              </a:p>
            </p:txBody>
          </p:sp>
          <p:sp>
            <p:nvSpPr>
              <p:cNvPr id="5" name="椭圆 4"/>
              <p:cNvSpPr/>
              <p:nvPr/>
            </p:nvSpPr>
            <p:spPr bwMode="auto">
              <a:xfrm>
                <a:off x="3743908" y="3609020"/>
                <a:ext cx="3636404" cy="2376264"/>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mn-lt"/>
                  <a:ea typeface="+mn-ea"/>
                </a:endParaRPr>
              </a:p>
            </p:txBody>
          </p:sp>
          <p:sp>
            <p:nvSpPr>
              <p:cNvPr id="6" name="矩形 5"/>
              <p:cNvSpPr/>
              <p:nvPr/>
            </p:nvSpPr>
            <p:spPr bwMode="auto">
              <a:xfrm>
                <a:off x="2483768" y="4725385"/>
                <a:ext cx="720080" cy="2520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M1</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7" name="椭圆 6"/>
              <p:cNvSpPr/>
              <p:nvPr/>
            </p:nvSpPr>
            <p:spPr bwMode="auto">
              <a:xfrm>
                <a:off x="4608004" y="3978302"/>
                <a:ext cx="792088" cy="163818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mn-lt"/>
                  <a:ea typeface="+mn-ea"/>
                </a:endParaRPr>
              </a:p>
            </p:txBody>
          </p:sp>
          <p:sp>
            <p:nvSpPr>
              <p:cNvPr id="8" name="矩形 7"/>
              <p:cNvSpPr/>
              <p:nvPr/>
            </p:nvSpPr>
            <p:spPr bwMode="auto">
              <a:xfrm>
                <a:off x="4752020" y="4432848"/>
                <a:ext cx="540060"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M1</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9" name="矩形 8"/>
              <p:cNvSpPr/>
              <p:nvPr/>
            </p:nvSpPr>
            <p:spPr bwMode="auto">
              <a:xfrm>
                <a:off x="4752020" y="4617368"/>
                <a:ext cx="540060" cy="1800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M2</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0" name="矩形 9"/>
              <p:cNvSpPr/>
              <p:nvPr/>
            </p:nvSpPr>
            <p:spPr bwMode="auto">
              <a:xfrm>
                <a:off x="4752020" y="4797393"/>
                <a:ext cx="540060" cy="1800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M3</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1" name="矩形 10"/>
              <p:cNvSpPr/>
              <p:nvPr/>
            </p:nvSpPr>
            <p:spPr bwMode="auto">
              <a:xfrm>
                <a:off x="4752020" y="4977413"/>
                <a:ext cx="540060" cy="1800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M4</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2" name="矩形 11"/>
              <p:cNvSpPr/>
              <p:nvPr/>
            </p:nvSpPr>
            <p:spPr bwMode="auto">
              <a:xfrm>
                <a:off x="5868144" y="4252828"/>
                <a:ext cx="540060" cy="1800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C1</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3" name="矩形 12"/>
              <p:cNvSpPr/>
              <p:nvPr/>
            </p:nvSpPr>
            <p:spPr bwMode="auto">
              <a:xfrm>
                <a:off x="5868144" y="4437348"/>
                <a:ext cx="540060" cy="1800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C2</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4" name="矩形 13"/>
              <p:cNvSpPr/>
              <p:nvPr/>
            </p:nvSpPr>
            <p:spPr bwMode="auto">
              <a:xfrm>
                <a:off x="5868144" y="4617373"/>
                <a:ext cx="540060" cy="1800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C3</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5" name="矩形 14"/>
              <p:cNvSpPr/>
              <p:nvPr/>
            </p:nvSpPr>
            <p:spPr bwMode="auto">
              <a:xfrm>
                <a:off x="5868144" y="4797393"/>
                <a:ext cx="540060" cy="1800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C4</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6" name="矩形 15"/>
              <p:cNvSpPr/>
              <p:nvPr/>
            </p:nvSpPr>
            <p:spPr bwMode="auto">
              <a:xfrm>
                <a:off x="5868144" y="4977413"/>
                <a:ext cx="540060" cy="1800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lt"/>
                    <a:ea typeface="+mn-ea"/>
                  </a:rPr>
                  <a:t>C5</a:t>
                </a:r>
                <a:endParaRPr kumimoji="0" lang="zh-CN" altLang="en-US" sz="1200" b="0" i="0" u="none" strike="noStrike" cap="none" normalizeH="0" baseline="0" dirty="0" smtClean="0">
                  <a:ln>
                    <a:noFill/>
                  </a:ln>
                  <a:solidFill>
                    <a:schemeClr val="tx1"/>
                  </a:solidFill>
                  <a:effectLst/>
                  <a:latin typeface="+mn-lt"/>
                  <a:ea typeface="+mn-ea"/>
                </a:endParaRPr>
              </a:p>
            </p:txBody>
          </p:sp>
        </p:grpSp>
        <p:sp>
          <p:nvSpPr>
            <p:cNvPr id="18" name="文本框 17"/>
            <p:cNvSpPr txBox="1"/>
            <p:nvPr/>
          </p:nvSpPr>
          <p:spPr bwMode="auto">
            <a:xfrm>
              <a:off x="1676678" y="3574900"/>
              <a:ext cx="918102" cy="470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lt"/>
                  <a:ea typeface="+mn-ea"/>
                  <a:cs typeface="Arial" pitchFamily="34" charset="0"/>
                </a:rPr>
                <a:t>德尔塔发布</a:t>
              </a:r>
            </a:p>
          </p:txBody>
        </p:sp>
        <p:cxnSp>
          <p:nvCxnSpPr>
            <p:cNvPr id="20" name="直接连接符 19"/>
            <p:cNvCxnSpPr>
              <a:stCxn id="18" idx="2"/>
              <a:endCxn id="4" idx="1"/>
            </p:cNvCxnSpPr>
            <p:nvPr/>
          </p:nvCxnSpPr>
          <p:spPr bwMode="auto">
            <a:xfrm>
              <a:off x="2135729" y="4045180"/>
              <a:ext cx="452885" cy="9644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文本框 21"/>
            <p:cNvSpPr txBox="1"/>
            <p:nvPr/>
          </p:nvSpPr>
          <p:spPr bwMode="auto">
            <a:xfrm>
              <a:off x="3707904" y="3570207"/>
              <a:ext cx="918102"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lt"/>
                  <a:ea typeface="+mn-ea"/>
                  <a:cs typeface="Arial" pitchFamily="34" charset="0"/>
                </a:rPr>
                <a:t>全发布</a:t>
              </a:r>
            </a:p>
          </p:txBody>
        </p:sp>
        <p:cxnSp>
          <p:nvCxnSpPr>
            <p:cNvPr id="23" name="直接连接符 22"/>
            <p:cNvCxnSpPr>
              <a:stCxn id="22" idx="2"/>
            </p:cNvCxnSpPr>
            <p:nvPr/>
          </p:nvCxnSpPr>
          <p:spPr bwMode="auto">
            <a:xfrm>
              <a:off x="4166955" y="3855821"/>
              <a:ext cx="694577" cy="47327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文本框 24"/>
            <p:cNvSpPr txBox="1"/>
            <p:nvPr/>
          </p:nvSpPr>
          <p:spPr bwMode="auto">
            <a:xfrm>
              <a:off x="6796909" y="3567704"/>
              <a:ext cx="918102"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lt"/>
                  <a:ea typeface="+mn-ea"/>
                  <a:cs typeface="Arial" pitchFamily="34" charset="0"/>
                </a:rPr>
                <a:t>包发布</a:t>
              </a:r>
            </a:p>
          </p:txBody>
        </p:sp>
        <p:cxnSp>
          <p:nvCxnSpPr>
            <p:cNvPr id="26" name="直接连接符 25"/>
            <p:cNvCxnSpPr>
              <a:stCxn id="25" idx="2"/>
              <a:endCxn id="5" idx="7"/>
            </p:cNvCxnSpPr>
            <p:nvPr/>
          </p:nvCxnSpPr>
          <p:spPr bwMode="auto">
            <a:xfrm flipH="1">
              <a:off x="6869962" y="3853318"/>
              <a:ext cx="385998" cy="28808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690959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主要的软件发布阶段</a:t>
            </a:r>
            <a:endParaRPr lang="en-US" altLang="zh-CN" dirty="0"/>
          </a:p>
        </p:txBody>
      </p:sp>
      <p:sp>
        <p:nvSpPr>
          <p:cNvPr id="5" name="文本占位符 4"/>
          <p:cNvSpPr>
            <a:spLocks noGrp="1"/>
          </p:cNvSpPr>
          <p:nvPr>
            <p:ph type="body" sz="quarter" idx="10"/>
          </p:nvPr>
        </p:nvSpPr>
        <p:spPr>
          <a:xfrm>
            <a:off x="684213" y="1376363"/>
            <a:ext cx="8064251" cy="3924300"/>
          </a:xfrm>
        </p:spPr>
        <p:txBody>
          <a:bodyPr/>
          <a:lstStyle/>
          <a:p>
            <a:r>
              <a:rPr lang="en-US" altLang="zh-CN" sz="1200" b="1" dirty="0" smtClean="0"/>
              <a:t>Pre-alpha</a:t>
            </a:r>
            <a:r>
              <a:rPr lang="zh-CN" altLang="en-US" sz="1200" b="1" dirty="0" smtClean="0"/>
              <a:t>发布</a:t>
            </a:r>
            <a:endParaRPr lang="en-US" altLang="zh-CN" sz="1200" b="1" dirty="0" smtClean="0"/>
          </a:p>
          <a:p>
            <a:pPr marL="0" indent="0">
              <a:buNone/>
            </a:pPr>
            <a:r>
              <a:rPr lang="en-US" altLang="zh-CN" sz="1200" dirty="0" smtClean="0"/>
              <a:t>      </a:t>
            </a:r>
            <a:r>
              <a:rPr lang="zh-CN" altLang="en-US" sz="1200" dirty="0" smtClean="0"/>
              <a:t>测试前阶段，包含需求分析、方案设计、编码开发、单元测试等多个活动。期间会构建多个不稳定</a:t>
            </a:r>
            <a:r>
              <a:rPr lang="en-US" altLang="zh-CN" sz="1200" dirty="0" smtClean="0"/>
              <a:t/>
            </a:r>
            <a:br>
              <a:rPr lang="en-US" altLang="zh-CN" sz="1200" dirty="0" smtClean="0"/>
            </a:br>
            <a:r>
              <a:rPr lang="en-US" altLang="zh-CN" sz="1200" dirty="0" smtClean="0"/>
              <a:t>      </a:t>
            </a:r>
            <a:r>
              <a:rPr lang="zh-CN" altLang="en-US" sz="1200" dirty="0" smtClean="0"/>
              <a:t>软件包进行功能调测。</a:t>
            </a:r>
            <a:endParaRPr lang="en-US" altLang="zh-CN" sz="1200" dirty="0" smtClean="0"/>
          </a:p>
          <a:p>
            <a:r>
              <a:rPr lang="en-US" altLang="zh-CN" sz="1200" b="1" dirty="0" smtClean="0"/>
              <a:t>Alpha</a:t>
            </a:r>
            <a:r>
              <a:rPr lang="zh-CN" altLang="en-US" sz="1200" b="1" dirty="0" smtClean="0"/>
              <a:t>发布</a:t>
            </a:r>
            <a:r>
              <a:rPr lang="en-US" altLang="zh-CN" sz="1200" dirty="0" smtClean="0"/>
              <a:t/>
            </a:r>
            <a:br>
              <a:rPr lang="en-US" altLang="zh-CN" sz="1200" dirty="0" smtClean="0"/>
            </a:br>
            <a:r>
              <a:rPr lang="en-US" altLang="zh-CN" sz="1200" dirty="0" smtClean="0"/>
              <a:t>alpha</a:t>
            </a:r>
            <a:r>
              <a:rPr lang="zh-CN" altLang="en-US" sz="1200" dirty="0" smtClean="0"/>
              <a:t>版本是首个软件测试版本，可能不稳定、也可能不包含所有最终版本的特性。开发人员在这个阶段进行白盒测试后移交给测试团队进行黑盒测试。通常该版本不会面向外部用户测试。</a:t>
            </a:r>
            <a:endParaRPr lang="en-US" altLang="zh-CN" sz="1200" dirty="0" smtClean="0"/>
          </a:p>
          <a:p>
            <a:r>
              <a:rPr lang="en-US" altLang="zh-CN" sz="1200" b="1" dirty="0" smtClean="0"/>
              <a:t>Beta</a:t>
            </a:r>
            <a:r>
              <a:rPr lang="zh-CN" altLang="en-US" sz="1200" b="1" dirty="0" smtClean="0"/>
              <a:t>发布</a:t>
            </a:r>
            <a:r>
              <a:rPr lang="en-US" altLang="zh-CN" sz="1200" dirty="0" smtClean="0"/>
              <a:t/>
            </a:r>
            <a:br>
              <a:rPr lang="en-US" altLang="zh-CN" sz="1200" dirty="0" smtClean="0"/>
            </a:br>
            <a:r>
              <a:rPr lang="en-US" altLang="zh-CN" sz="1200" dirty="0" smtClean="0"/>
              <a:t>beta</a:t>
            </a:r>
            <a:r>
              <a:rPr lang="zh-CN" altLang="en-US" sz="1200" dirty="0" smtClean="0"/>
              <a:t>版本是首个完整特性的软件测试版本，但依然存在较多的功能、易用性、性能等缺陷。通常有内部</a:t>
            </a:r>
            <a:r>
              <a:rPr lang="en-US" altLang="zh-CN" sz="1200" dirty="0" smtClean="0"/>
              <a:t>beta</a:t>
            </a:r>
            <a:r>
              <a:rPr lang="zh-CN" altLang="en-US" sz="1200" dirty="0" smtClean="0"/>
              <a:t>和开放</a:t>
            </a:r>
            <a:r>
              <a:rPr lang="en-US" altLang="zh-CN" sz="1200" dirty="0" smtClean="0"/>
              <a:t>beta</a:t>
            </a:r>
            <a:r>
              <a:rPr lang="zh-CN" altLang="en-US" sz="1200" dirty="0" smtClean="0"/>
              <a:t>两种方式。内部</a:t>
            </a:r>
            <a:r>
              <a:rPr lang="en-US" altLang="zh-CN" sz="1200" dirty="0" smtClean="0"/>
              <a:t>beta</a:t>
            </a:r>
            <a:r>
              <a:rPr lang="zh-CN" altLang="en-US" sz="1200" dirty="0" smtClean="0"/>
              <a:t>局限于内部测试、演示，会邀请部分用户代表参与但不会大范围开放。开放</a:t>
            </a:r>
            <a:r>
              <a:rPr lang="en-US" altLang="zh-CN" sz="1200" dirty="0" smtClean="0"/>
              <a:t>beta</a:t>
            </a:r>
            <a:r>
              <a:rPr lang="zh-CN" altLang="en-US" sz="1200" dirty="0" smtClean="0"/>
              <a:t>则面向尽可能多的外部用户开放，用于最终发布前向用户展示宣传产品并通过用户公测发现隐藏问题。</a:t>
            </a:r>
            <a:endParaRPr lang="en-US" altLang="zh-CN" sz="1200" dirty="0" smtClean="0"/>
          </a:p>
          <a:p>
            <a:r>
              <a:rPr lang="en-US" altLang="zh-CN" sz="1200" b="1" dirty="0" smtClean="0"/>
              <a:t>RC/Gamma</a:t>
            </a:r>
            <a:r>
              <a:rPr lang="zh-CN" altLang="en-US" sz="1200" b="1" dirty="0" smtClean="0"/>
              <a:t>发布</a:t>
            </a:r>
            <a:endParaRPr lang="en-US" altLang="zh-CN" sz="1200" b="1" dirty="0" smtClean="0"/>
          </a:p>
          <a:p>
            <a:pPr marL="0" indent="0">
              <a:buNone/>
            </a:pPr>
            <a:r>
              <a:rPr lang="en-US" altLang="zh-CN" sz="1200" dirty="0" smtClean="0"/>
              <a:t>      RC</a:t>
            </a:r>
            <a:r>
              <a:rPr lang="zh-CN" altLang="en-US" sz="1200" dirty="0" smtClean="0"/>
              <a:t>版本是预发布版本，所有的计划功能都已完成设计、编码并经过多轮的</a:t>
            </a:r>
            <a:r>
              <a:rPr lang="en-US" altLang="zh-CN" sz="1200" dirty="0" smtClean="0"/>
              <a:t>beta</a:t>
            </a:r>
            <a:r>
              <a:rPr lang="zh-CN" altLang="en-US" sz="1200" dirty="0" smtClean="0"/>
              <a:t>测试同时没有遗留的</a:t>
            </a:r>
            <a:r>
              <a:rPr lang="en-US" altLang="zh-CN" sz="1200" dirty="0" smtClean="0"/>
              <a:t/>
            </a:r>
            <a:br>
              <a:rPr lang="en-US" altLang="zh-CN" sz="1200" dirty="0" smtClean="0"/>
            </a:br>
            <a:r>
              <a:rPr lang="en-US" altLang="zh-CN" sz="1200" dirty="0" smtClean="0"/>
              <a:t>      </a:t>
            </a:r>
            <a:r>
              <a:rPr lang="zh-CN" altLang="en-US" sz="1200" dirty="0" smtClean="0"/>
              <a:t>严重缺陷。该阶段开发人员仍然可以进行代码修改来修复缺陷等操作。用户代表通常会在此版本进</a:t>
            </a:r>
            <a:r>
              <a:rPr lang="en-US" altLang="zh-CN" sz="1200" dirty="0" smtClean="0"/>
              <a:t/>
            </a:r>
            <a:br>
              <a:rPr lang="en-US" altLang="zh-CN" sz="1200" dirty="0" smtClean="0"/>
            </a:br>
            <a:r>
              <a:rPr lang="en-US" altLang="zh-CN" sz="1200" dirty="0" smtClean="0"/>
              <a:t>      </a:t>
            </a:r>
            <a:r>
              <a:rPr lang="zh-CN" altLang="en-US" sz="1200" dirty="0" smtClean="0"/>
              <a:t>行验收测试及公测试用。如果没有重大紧急的缺陷出现，</a:t>
            </a:r>
            <a:r>
              <a:rPr lang="en-US" altLang="zh-CN" sz="1200" dirty="0" smtClean="0"/>
              <a:t>RC</a:t>
            </a:r>
            <a:r>
              <a:rPr lang="zh-CN" altLang="en-US" sz="1200" dirty="0" smtClean="0"/>
              <a:t>版本将作为最终版本发布。</a:t>
            </a:r>
            <a:endParaRPr lang="en-US" altLang="zh-CN" sz="1200" dirty="0" smtClean="0"/>
          </a:p>
          <a:p>
            <a:r>
              <a:rPr lang="zh-CN" altLang="en-US" sz="1200" b="1" dirty="0" smtClean="0"/>
              <a:t>最终发布</a:t>
            </a:r>
            <a:r>
              <a:rPr lang="en-US" altLang="zh-CN" sz="1200" dirty="0" smtClean="0"/>
              <a:t/>
            </a:r>
            <a:br>
              <a:rPr lang="en-US" altLang="zh-CN" sz="1200" dirty="0" smtClean="0"/>
            </a:br>
            <a:r>
              <a:rPr lang="zh-CN" altLang="en-US" sz="1200" dirty="0" smtClean="0"/>
              <a:t>正式发布版本，面向所有最终用户，开发人员无法再对该版本进行代码修改，只能通过补丁版本修复缺陷等问题。</a:t>
            </a:r>
            <a:endParaRPr lang="en-US" sz="1200" dirty="0"/>
          </a:p>
        </p:txBody>
      </p:sp>
      <p:sp>
        <p:nvSpPr>
          <p:cNvPr id="4" name="文本框 3"/>
          <p:cNvSpPr txBox="1"/>
          <p:nvPr/>
        </p:nvSpPr>
        <p:spPr bwMode="auto">
          <a:xfrm>
            <a:off x="503548" y="3233469"/>
            <a:ext cx="8316924" cy="531835"/>
          </a:xfrm>
          <a:prstGeom prst="rect">
            <a:avLst/>
          </a:prstGeom>
          <a:noFill/>
          <a:ln w="9525">
            <a:noFill/>
            <a:miter lim="800000"/>
            <a:headEnd/>
            <a:tailEnd/>
          </a:ln>
        </p:spPr>
        <p:txBody>
          <a:bodyPr wrap="square" lIns="99980" tIns="49986" rIns="99980" bIns="49986" rtlCol="0" anchor="ctr">
            <a:spAutoFit/>
          </a:bodyPr>
          <a:lstStyle/>
          <a:p>
            <a:pPr defTabSz="1001649" eaLnBrk="0" hangingPunct="0"/>
            <a:r>
              <a:rPr lang="en-US" altLang="zh-CN" sz="1400" dirty="0" smtClean="0">
                <a:solidFill>
                  <a:srgbClr val="000000"/>
                </a:solidFill>
                <a:latin typeface="+mn-lt"/>
                <a:ea typeface="+mn-ea"/>
                <a:cs typeface="Arial" pitchFamily="34" charset="0"/>
              </a:rPr>
              <a:t/>
            </a:r>
            <a:br>
              <a:rPr lang="en-US" altLang="zh-CN" sz="1400" dirty="0" smtClean="0">
                <a:solidFill>
                  <a:srgbClr val="000000"/>
                </a:solidFill>
                <a:latin typeface="+mn-lt"/>
                <a:ea typeface="+mn-ea"/>
                <a:cs typeface="Arial" pitchFamily="34" charset="0"/>
              </a:rPr>
            </a:br>
            <a:endParaRPr lang="zh-CN" altLang="en-US"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4026723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发布管理概述</a:t>
            </a:r>
            <a:endParaRPr lang="en-US" altLang="zh-CN" dirty="0" smtClean="0">
              <a:solidFill>
                <a:schemeClr val="bg1">
                  <a:lumMod val="50000"/>
                </a:schemeClr>
              </a:solidFill>
            </a:endParaRPr>
          </a:p>
          <a:p>
            <a:r>
              <a:rPr lang="zh-CN" altLang="en-US" b="1" dirty="0" smtClean="0"/>
              <a:t>软件构件概述</a:t>
            </a:r>
            <a:endParaRPr lang="en-US" altLang="zh-CN" b="1" dirty="0" smtClean="0"/>
          </a:p>
          <a:p>
            <a:r>
              <a:rPr lang="zh-CN" altLang="en-US" dirty="0" smtClean="0">
                <a:solidFill>
                  <a:schemeClr val="bg1">
                    <a:lumMod val="50000"/>
                  </a:schemeClr>
                </a:solidFill>
              </a:rPr>
              <a:t>包文件管理概述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包文件管理在</a:t>
            </a:r>
            <a:r>
              <a:rPr lang="en-US" altLang="zh-CN" dirty="0" err="1" smtClean="0">
                <a:solidFill>
                  <a:schemeClr val="bg1">
                    <a:lumMod val="50000"/>
                  </a:schemeClr>
                </a:solidFill>
              </a:rPr>
              <a:t>DevOps</a:t>
            </a:r>
            <a:r>
              <a:rPr lang="zh-CN" altLang="en-US" dirty="0" smtClean="0">
                <a:solidFill>
                  <a:schemeClr val="bg1">
                    <a:lumMod val="50000"/>
                  </a:schemeClr>
                </a:solidFill>
              </a:rPr>
              <a:t>中的应用</a:t>
            </a:r>
            <a:endParaRPr lang="en-US" altLang="zh-CN" dirty="0" smtClean="0">
              <a:solidFill>
                <a:schemeClr val="bg1">
                  <a:lumMod val="50000"/>
                </a:schemeClr>
              </a:solidFill>
            </a:endParaRPr>
          </a:p>
          <a:p>
            <a:r>
              <a:rPr lang="en-US" altLang="zh-CN" dirty="0" smtClean="0">
                <a:solidFill>
                  <a:schemeClr val="bg1">
                    <a:lumMod val="50000"/>
                  </a:schemeClr>
                </a:solidFill>
              </a:rPr>
              <a:t>Maven</a:t>
            </a:r>
            <a:r>
              <a:rPr lang="zh-CN" altLang="en-US" dirty="0" smtClean="0">
                <a:solidFill>
                  <a:schemeClr val="bg1">
                    <a:lumMod val="50000"/>
                  </a:schemeClr>
                </a:solidFill>
              </a:rPr>
              <a:t>工具依赖管理简介</a:t>
            </a:r>
            <a:endParaRPr lang="en-US" altLang="zh-CN" dirty="0" smtClean="0">
              <a:solidFill>
                <a:schemeClr val="bg1">
                  <a:lumMod val="50000"/>
                </a:schemeClr>
              </a:solidFill>
            </a:endParaRPr>
          </a:p>
          <a:p>
            <a:r>
              <a:rPr lang="zh-CN" altLang="en-US" dirty="0" smtClean="0">
                <a:solidFill>
                  <a:schemeClr val="bg1">
                    <a:lumMod val="50000"/>
                  </a:schemeClr>
                </a:solidFill>
              </a:rPr>
              <a:t>软件开发云（</a:t>
            </a:r>
            <a:r>
              <a:rPr lang="en-US" altLang="zh-CN" dirty="0" err="1" smtClean="0">
                <a:solidFill>
                  <a:schemeClr val="bg1">
                    <a:lumMod val="50000"/>
                  </a:schemeClr>
                </a:solidFill>
              </a:rPr>
              <a:t>Devcloud</a:t>
            </a:r>
            <a:r>
              <a:rPr lang="zh-CN" altLang="en-US" dirty="0" smtClean="0">
                <a:solidFill>
                  <a:schemeClr val="bg1">
                    <a:lumMod val="50000"/>
                  </a:schemeClr>
                </a:solidFill>
              </a:rPr>
              <a:t>）发布管理服务介绍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639324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软件构件概述</a:t>
            </a:r>
            <a:endParaRPr lang="en-US" altLang="zh-CN" dirty="0"/>
          </a:p>
        </p:txBody>
      </p:sp>
      <p:sp>
        <p:nvSpPr>
          <p:cNvPr id="4" name="文本占位符 3"/>
          <p:cNvSpPr>
            <a:spLocks noGrp="1"/>
          </p:cNvSpPr>
          <p:nvPr>
            <p:ph type="body" sz="quarter" idx="10"/>
          </p:nvPr>
        </p:nvSpPr>
        <p:spPr/>
        <p:txBody>
          <a:bodyPr/>
          <a:lstStyle/>
          <a:p>
            <a:r>
              <a:rPr lang="zh-CN" altLang="en-US" dirty="0" smtClean="0"/>
              <a:t>软件构件分类</a:t>
            </a:r>
            <a:endParaRPr lang="en-US" altLang="zh-CN" dirty="0" smtClean="0"/>
          </a:p>
          <a:p>
            <a:r>
              <a:rPr lang="zh-CN" altLang="en-US" dirty="0" smtClean="0"/>
              <a:t>源码及包文件的不同使用特征</a:t>
            </a:r>
            <a:endParaRPr lang="en-US" altLang="zh-CN" dirty="0" smtClean="0"/>
          </a:p>
          <a:p>
            <a:r>
              <a:rPr lang="zh-CN" altLang="en-US" dirty="0" smtClean="0"/>
              <a:t>源码及包文件配置管理简介</a:t>
            </a:r>
            <a:endParaRPr lang="en-US" altLang="zh-CN" dirty="0" smtClean="0"/>
          </a:p>
          <a:p>
            <a:r>
              <a:rPr lang="zh-CN" altLang="en-US" dirty="0" smtClean="0"/>
              <a:t>问题讨论：包文件是否应该保存在源码库中？</a:t>
            </a: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13669"/>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500" b="1" i="0" u="none" strike="noStrike" kern="0" cap="none" spc="0" normalizeH="0" baseline="0" noProof="0" dirty="0" smtClean="0">
              <a:ln>
                <a:noFill/>
              </a:ln>
              <a:solidFill>
                <a:srgbClr val="990000"/>
              </a:solidFill>
              <a:effectLst/>
              <a:uLnTx/>
              <a:uFillTx/>
              <a:latin typeface="+mj-ea"/>
              <a:ea typeface="+mj-ea"/>
              <a:cs typeface="Arial" pitchFamily="34" charset="0"/>
            </a:endParaRPr>
          </a:p>
        </p:txBody>
      </p:sp>
      <p:grpSp>
        <p:nvGrpSpPr>
          <p:cNvPr id="2" name="组合 1"/>
          <p:cNvGrpSpPr/>
          <p:nvPr/>
        </p:nvGrpSpPr>
        <p:grpSpPr>
          <a:xfrm>
            <a:off x="359532" y="2528900"/>
            <a:ext cx="5220580" cy="3528368"/>
            <a:chOff x="-6164" y="2174954"/>
            <a:chExt cx="5412114" cy="4498364"/>
          </a:xfrm>
        </p:grpSpPr>
        <p:sp>
          <p:nvSpPr>
            <p:cNvPr id="7" name="矩形 6"/>
            <p:cNvSpPr/>
            <p:nvPr/>
          </p:nvSpPr>
          <p:spPr bwMode="auto">
            <a:xfrm>
              <a:off x="-6164" y="3899870"/>
              <a:ext cx="864096" cy="306247"/>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mn-lt"/>
                  <a:ea typeface="+mn-ea"/>
                </a:rPr>
                <a:t>软件构件</a:t>
              </a:r>
            </a:p>
          </p:txBody>
        </p:sp>
        <p:sp>
          <p:nvSpPr>
            <p:cNvPr id="8" name="矩形 7"/>
            <p:cNvSpPr/>
            <p:nvPr/>
          </p:nvSpPr>
          <p:spPr bwMode="auto">
            <a:xfrm>
              <a:off x="1140284" y="2814669"/>
              <a:ext cx="936104" cy="288032"/>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mn-lt"/>
                  <a:ea typeface="+mn-ea"/>
                </a:rPr>
                <a:t>源码</a:t>
              </a:r>
            </a:p>
          </p:txBody>
        </p:sp>
        <p:sp>
          <p:nvSpPr>
            <p:cNvPr id="9" name="矩形 8"/>
            <p:cNvSpPr/>
            <p:nvPr/>
          </p:nvSpPr>
          <p:spPr bwMode="auto">
            <a:xfrm>
              <a:off x="1085425" y="4566208"/>
              <a:ext cx="936104" cy="288032"/>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mn-lt"/>
                  <a:ea typeface="+mn-ea"/>
                </a:rPr>
                <a:t>包文件</a:t>
              </a:r>
            </a:p>
          </p:txBody>
        </p:sp>
        <p:cxnSp>
          <p:nvCxnSpPr>
            <p:cNvPr id="10" name="曲线连接符 9"/>
            <p:cNvCxnSpPr>
              <a:stCxn id="7" idx="3"/>
              <a:endCxn id="8" idx="1"/>
            </p:cNvCxnSpPr>
            <p:nvPr/>
          </p:nvCxnSpPr>
          <p:spPr bwMode="auto">
            <a:xfrm flipV="1">
              <a:off x="857932" y="2958685"/>
              <a:ext cx="282352" cy="1094309"/>
            </a:xfrm>
            <a:prstGeom prst="curvedConnector3">
              <a:avLst/>
            </a:prstGeom>
            <a:noFill/>
            <a:ln w="9525" cap="flat" cmpd="sng" algn="ctr">
              <a:solidFill>
                <a:srgbClr val="000000">
                  <a:shade val="95000"/>
                  <a:satMod val="105000"/>
                </a:srgb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曲线连接符 10"/>
            <p:cNvCxnSpPr>
              <a:stCxn id="7" idx="3"/>
              <a:endCxn id="9" idx="1"/>
            </p:cNvCxnSpPr>
            <p:nvPr/>
          </p:nvCxnSpPr>
          <p:spPr bwMode="auto">
            <a:xfrm>
              <a:off x="857932" y="4052994"/>
              <a:ext cx="227493" cy="657230"/>
            </a:xfrm>
            <a:prstGeom prst="curvedConnector3">
              <a:avLst/>
            </a:prstGeom>
            <a:noFill/>
            <a:ln w="9525" cap="flat" cmpd="sng" algn="ctr">
              <a:solidFill>
                <a:srgbClr val="000000">
                  <a:shade val="95000"/>
                  <a:satMod val="105000"/>
                </a:srgb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bwMode="auto">
            <a:xfrm>
              <a:off x="2891305" y="4062102"/>
              <a:ext cx="1080120" cy="288032"/>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mn-lt"/>
                  <a:ea typeface="+mn-ea"/>
                </a:rPr>
                <a:t>二进制文件</a:t>
              </a:r>
            </a:p>
          </p:txBody>
        </p:sp>
        <p:sp>
          <p:nvSpPr>
            <p:cNvPr id="13" name="矩形 12"/>
            <p:cNvSpPr/>
            <p:nvPr/>
          </p:nvSpPr>
          <p:spPr bwMode="auto">
            <a:xfrm>
              <a:off x="2310280" y="5697299"/>
              <a:ext cx="1080120" cy="288032"/>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ts val="0"/>
                </a:spcBef>
                <a:spcAft>
                  <a:spcPts val="0"/>
                </a:spcAft>
                <a:buClr>
                  <a:srgbClr val="CC9900"/>
                </a:buClr>
                <a:buSzTx/>
                <a:buFontTx/>
                <a:buNone/>
                <a:tabLst/>
                <a:defRPr/>
              </a:pPr>
              <a:r>
                <a:rPr kumimoji="0" lang="zh-CN" altLang="en-US" sz="1200" b="0" i="0" u="none" strike="noStrike" kern="0" cap="none" spc="0" normalizeH="0" baseline="0" noProof="0" dirty="0" smtClean="0">
                  <a:ln>
                    <a:noFill/>
                  </a:ln>
                  <a:solidFill>
                    <a:srgbClr val="000000"/>
                  </a:solidFill>
                  <a:effectLst/>
                  <a:uLnTx/>
                  <a:uFillTx/>
                  <a:latin typeface="+mn-lt"/>
                  <a:ea typeface="+mn-ea"/>
                </a:rPr>
                <a:t>压缩包</a:t>
              </a:r>
            </a:p>
          </p:txBody>
        </p:sp>
        <p:cxnSp>
          <p:nvCxnSpPr>
            <p:cNvPr id="14" name="曲线连接符 13"/>
            <p:cNvCxnSpPr>
              <a:stCxn id="9" idx="3"/>
              <a:endCxn id="12" idx="1"/>
            </p:cNvCxnSpPr>
            <p:nvPr/>
          </p:nvCxnSpPr>
          <p:spPr bwMode="auto">
            <a:xfrm flipV="1">
              <a:off x="2021529" y="4206118"/>
              <a:ext cx="869776" cy="504106"/>
            </a:xfrm>
            <a:prstGeom prst="curvedConnector3">
              <a:avLst/>
            </a:prstGeom>
            <a:noFill/>
            <a:ln w="9525" cap="flat" cmpd="sng" algn="ctr">
              <a:solidFill>
                <a:srgbClr val="000000">
                  <a:shade val="95000"/>
                  <a:satMod val="105000"/>
                </a:srgb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曲线连接符 14"/>
            <p:cNvCxnSpPr>
              <a:stCxn id="9" idx="3"/>
              <a:endCxn id="13" idx="1"/>
            </p:cNvCxnSpPr>
            <p:nvPr/>
          </p:nvCxnSpPr>
          <p:spPr bwMode="auto">
            <a:xfrm>
              <a:off x="2021529" y="4710224"/>
              <a:ext cx="288751" cy="1131091"/>
            </a:xfrm>
            <a:prstGeom prst="curvedConnector3">
              <a:avLst/>
            </a:prstGeom>
            <a:noFill/>
            <a:ln w="9525" cap="flat" cmpd="sng" algn="ctr">
              <a:solidFill>
                <a:srgbClr val="000000">
                  <a:shade val="95000"/>
                  <a:satMod val="105000"/>
                </a:srgbClr>
              </a:solidFill>
              <a:prstDash val="soli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p:cNvSpPr txBox="1"/>
            <p:nvPr/>
          </p:nvSpPr>
          <p:spPr>
            <a:xfrm>
              <a:off x="2427192" y="2174954"/>
              <a:ext cx="477659" cy="2060040"/>
            </a:xfrm>
            <a:prstGeom prst="rect">
              <a:avLst/>
            </a:prstGeom>
            <a:noFill/>
          </p:spPr>
          <p:txBody>
            <a:bodyPr wrap="square" rtlCol="0">
              <a:spAutoFit/>
            </a:bodyPr>
            <a:lstStyle/>
            <a:p>
              <a:pPr fontAlgn="base"/>
              <a:r>
                <a:rPr lang="en-US" altLang="zh-CN" sz="1100" dirty="0">
                  <a:solidFill>
                    <a:srgbClr val="000000"/>
                  </a:solidFill>
                  <a:latin typeface="+mn-lt"/>
                  <a:ea typeface="+mn-ea"/>
                </a:rPr>
                <a:t>.java</a:t>
              </a:r>
              <a:endParaRPr lang="zh-CN" altLang="en-US" sz="1100" dirty="0">
                <a:solidFill>
                  <a:srgbClr val="000000"/>
                </a:solidFill>
                <a:latin typeface="+mn-lt"/>
                <a:ea typeface="+mn-ea"/>
              </a:endParaRPr>
            </a:p>
            <a:p>
              <a:pPr fontAlgn="base"/>
              <a:r>
                <a:rPr lang="en-US" altLang="zh-CN" sz="1100" dirty="0" smtClean="0">
                  <a:solidFill>
                    <a:srgbClr val="000000"/>
                  </a:solidFill>
                  <a:latin typeface="+mn-lt"/>
                  <a:ea typeface="+mn-ea"/>
                </a:rPr>
                <a:t>.txt</a:t>
              </a:r>
            </a:p>
            <a:p>
              <a:pPr fontAlgn="base"/>
              <a:r>
                <a:rPr lang="en-US" altLang="zh-CN" sz="1100" dirty="0" smtClean="0">
                  <a:solidFill>
                    <a:srgbClr val="000000"/>
                  </a:solidFill>
                  <a:latin typeface="+mn-lt"/>
                  <a:ea typeface="+mn-ea"/>
                </a:rPr>
                <a:t>.c</a:t>
              </a:r>
            </a:p>
            <a:p>
              <a:pPr fontAlgn="base"/>
              <a:r>
                <a:rPr lang="en-US" altLang="zh-CN" sz="1100" dirty="0" smtClean="0">
                  <a:solidFill>
                    <a:srgbClr val="000000"/>
                  </a:solidFill>
                  <a:latin typeface="+mn-lt"/>
                  <a:ea typeface="+mn-ea"/>
                </a:rPr>
                <a:t>.</a:t>
              </a:r>
              <a:r>
                <a:rPr lang="en-US" altLang="zh-CN" sz="1100" dirty="0" err="1" smtClean="0">
                  <a:solidFill>
                    <a:srgbClr val="000000"/>
                  </a:solidFill>
                  <a:latin typeface="+mn-lt"/>
                  <a:ea typeface="+mn-ea"/>
                </a:rPr>
                <a:t>py</a:t>
              </a:r>
              <a:endParaRPr lang="en-US" altLang="zh-CN" sz="1100" dirty="0" smtClean="0">
                <a:solidFill>
                  <a:srgbClr val="000000"/>
                </a:solidFill>
                <a:latin typeface="+mn-lt"/>
                <a:ea typeface="+mn-ea"/>
              </a:endParaRPr>
            </a:p>
            <a:p>
              <a:pPr fontAlgn="base"/>
              <a:r>
                <a:rPr lang="en-US" altLang="zh-CN" sz="1100" dirty="0" smtClean="0">
                  <a:solidFill>
                    <a:srgbClr val="000000"/>
                  </a:solidFill>
                  <a:latin typeface="+mn-lt"/>
                  <a:ea typeface="+mn-ea"/>
                </a:rPr>
                <a:t>.</a:t>
              </a:r>
              <a:r>
                <a:rPr lang="en-US" altLang="zh-CN" sz="1100" dirty="0" err="1" smtClean="0">
                  <a:solidFill>
                    <a:srgbClr val="000000"/>
                  </a:solidFill>
                  <a:latin typeface="+mn-lt"/>
                  <a:ea typeface="+mn-ea"/>
                </a:rPr>
                <a:t>sh</a:t>
              </a:r>
              <a:endParaRPr lang="en-US" altLang="zh-CN" sz="1100" dirty="0" smtClean="0">
                <a:solidFill>
                  <a:srgbClr val="000000"/>
                </a:solidFill>
                <a:latin typeface="+mn-lt"/>
                <a:ea typeface="+mn-ea"/>
              </a:endParaRPr>
            </a:p>
            <a:p>
              <a:pPr fontAlgn="base"/>
              <a:r>
                <a:rPr lang="en-US" altLang="zh-CN" sz="1100" dirty="0" smtClean="0">
                  <a:solidFill>
                    <a:srgbClr val="000000"/>
                  </a:solidFill>
                  <a:latin typeface="+mn-lt"/>
                  <a:ea typeface="+mn-ea"/>
                </a:rPr>
                <a:t>.</a:t>
              </a:r>
              <a:r>
                <a:rPr lang="en-US" altLang="zh-CN" sz="1100" dirty="0" err="1" smtClean="0">
                  <a:solidFill>
                    <a:srgbClr val="000000"/>
                  </a:solidFill>
                  <a:latin typeface="+mn-lt"/>
                  <a:ea typeface="+mn-ea"/>
                </a:rPr>
                <a:t>js</a:t>
              </a:r>
              <a:endParaRPr lang="en-US" altLang="zh-CN" sz="1100" dirty="0" smtClean="0">
                <a:solidFill>
                  <a:srgbClr val="000000"/>
                </a:solidFill>
                <a:latin typeface="+mn-lt"/>
                <a:ea typeface="+mn-ea"/>
              </a:endParaRPr>
            </a:p>
            <a:p>
              <a:pPr fontAlgn="base"/>
              <a:r>
                <a:rPr lang="en-US" altLang="zh-CN" sz="1100" dirty="0" smtClean="0">
                  <a:solidFill>
                    <a:srgbClr val="000000"/>
                  </a:solidFill>
                  <a:latin typeface="+mn-lt"/>
                  <a:ea typeface="+mn-ea"/>
                </a:rPr>
                <a:t>.</a:t>
              </a:r>
              <a:r>
                <a:rPr lang="en-US" altLang="zh-CN" sz="1100" dirty="0" err="1" smtClean="0">
                  <a:solidFill>
                    <a:srgbClr val="000000"/>
                  </a:solidFill>
                  <a:latin typeface="+mn-lt"/>
                  <a:ea typeface="+mn-ea"/>
                </a:rPr>
                <a:t>php</a:t>
              </a:r>
              <a:endParaRPr lang="en-US" altLang="zh-CN" sz="1100" dirty="0" smtClean="0">
                <a:solidFill>
                  <a:srgbClr val="000000"/>
                </a:solidFill>
                <a:latin typeface="+mn-lt"/>
                <a:ea typeface="+mn-ea"/>
              </a:endParaRPr>
            </a:p>
            <a:p>
              <a:pPr fontAlgn="base"/>
              <a:r>
                <a:rPr lang="en-US" altLang="zh-CN" sz="1100" dirty="0" smtClean="0">
                  <a:solidFill>
                    <a:srgbClr val="000000"/>
                  </a:solidFill>
                  <a:latin typeface="+mn-lt"/>
                  <a:ea typeface="+mn-ea"/>
                </a:rPr>
                <a:t>……</a:t>
              </a:r>
              <a:endParaRPr lang="zh-CN" altLang="en-US" sz="1100" dirty="0">
                <a:solidFill>
                  <a:srgbClr val="000000"/>
                </a:solidFill>
                <a:latin typeface="+mn-lt"/>
                <a:ea typeface="+mn-ea"/>
              </a:endParaRPr>
            </a:p>
          </p:txBody>
        </p:sp>
        <p:sp>
          <p:nvSpPr>
            <p:cNvPr id="17" name="左大括号 16"/>
            <p:cNvSpPr/>
            <p:nvPr/>
          </p:nvSpPr>
          <p:spPr bwMode="auto">
            <a:xfrm>
              <a:off x="2148288" y="2242325"/>
              <a:ext cx="216132" cy="1416733"/>
            </a:xfrm>
            <a:prstGeom prst="leftBrac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mn-lt"/>
                <a:ea typeface="+mn-ea"/>
              </a:endParaRPr>
            </a:p>
          </p:txBody>
        </p:sp>
        <p:sp>
          <p:nvSpPr>
            <p:cNvPr id="18" name="文本框 17"/>
            <p:cNvSpPr txBox="1"/>
            <p:nvPr/>
          </p:nvSpPr>
          <p:spPr>
            <a:xfrm>
              <a:off x="4282375" y="3598957"/>
              <a:ext cx="477659" cy="1569660"/>
            </a:xfrm>
            <a:prstGeom prst="rect">
              <a:avLst/>
            </a:prstGeom>
            <a:noFill/>
          </p:spPr>
          <p:txBody>
            <a:bodyPr wrap="square" rtlCol="0">
              <a:spAutoFit/>
            </a:bodyPr>
            <a:lstStyle/>
            <a:p>
              <a:pPr fontAlgn="base"/>
              <a:r>
                <a:rPr lang="en-US" altLang="zh-CN" sz="1200" dirty="0" smtClean="0">
                  <a:solidFill>
                    <a:srgbClr val="000000"/>
                  </a:solidFill>
                  <a:latin typeface="+mn-lt"/>
                  <a:ea typeface="+mn-ea"/>
                </a:rPr>
                <a:t>.exe</a:t>
              </a:r>
            </a:p>
            <a:p>
              <a:pPr fontAlgn="base"/>
              <a:r>
                <a:rPr lang="en-US" altLang="zh-CN" sz="1200" dirty="0" smtClean="0">
                  <a:solidFill>
                    <a:srgbClr val="000000"/>
                  </a:solidFill>
                  <a:latin typeface="+mn-lt"/>
                  <a:ea typeface="+mn-ea"/>
                </a:rPr>
                <a:t>.so</a:t>
              </a:r>
            </a:p>
            <a:p>
              <a:pPr fontAlgn="base"/>
              <a:r>
                <a:rPr lang="en-US" altLang="zh-CN" sz="1200" dirty="0" smtClean="0">
                  <a:solidFill>
                    <a:srgbClr val="000000"/>
                  </a:solidFill>
                  <a:latin typeface="+mn-lt"/>
                  <a:ea typeface="+mn-ea"/>
                </a:rPr>
                <a:t>.</a:t>
              </a:r>
              <a:r>
                <a:rPr lang="en-US" altLang="zh-CN" sz="1200" dirty="0" err="1" smtClean="0">
                  <a:solidFill>
                    <a:srgbClr val="000000"/>
                  </a:solidFill>
                  <a:latin typeface="+mn-lt"/>
                  <a:ea typeface="+mn-ea"/>
                </a:rPr>
                <a:t>dll</a:t>
              </a:r>
              <a:endParaRPr lang="en-US" altLang="zh-CN" sz="1200" dirty="0" smtClean="0">
                <a:solidFill>
                  <a:srgbClr val="000000"/>
                </a:solidFill>
                <a:latin typeface="+mn-lt"/>
                <a:ea typeface="+mn-ea"/>
              </a:endParaRPr>
            </a:p>
            <a:p>
              <a:pPr fontAlgn="base"/>
              <a:r>
                <a:rPr lang="en-US" altLang="zh-CN" sz="1200" dirty="0" smtClean="0">
                  <a:solidFill>
                    <a:srgbClr val="000000"/>
                  </a:solidFill>
                  <a:latin typeface="+mn-lt"/>
                  <a:ea typeface="+mn-ea"/>
                </a:rPr>
                <a:t>.bin</a:t>
              </a:r>
            </a:p>
            <a:p>
              <a:pPr fontAlgn="base"/>
              <a:r>
                <a:rPr lang="en-US" altLang="zh-CN" sz="1200" dirty="0" smtClean="0">
                  <a:solidFill>
                    <a:srgbClr val="000000"/>
                  </a:solidFill>
                  <a:latin typeface="+mn-lt"/>
                  <a:ea typeface="+mn-ea"/>
                </a:rPr>
                <a:t>.rpm</a:t>
              </a:r>
            </a:p>
            <a:p>
              <a:pPr fontAlgn="base"/>
              <a:r>
                <a:rPr lang="en-US" altLang="zh-CN" sz="1200" dirty="0" smtClean="0">
                  <a:solidFill>
                    <a:srgbClr val="000000"/>
                  </a:solidFill>
                  <a:latin typeface="+mn-lt"/>
                  <a:ea typeface="+mn-ea"/>
                </a:rPr>
                <a:t>……</a:t>
              </a:r>
              <a:endParaRPr lang="zh-CN" altLang="en-US" sz="1200" dirty="0">
                <a:solidFill>
                  <a:srgbClr val="000000"/>
                </a:solidFill>
                <a:latin typeface="+mn-lt"/>
                <a:ea typeface="+mn-ea"/>
              </a:endParaRPr>
            </a:p>
          </p:txBody>
        </p:sp>
        <p:sp>
          <p:nvSpPr>
            <p:cNvPr id="19" name="左大括号 18"/>
            <p:cNvSpPr/>
            <p:nvPr/>
          </p:nvSpPr>
          <p:spPr bwMode="auto">
            <a:xfrm>
              <a:off x="4010548" y="3688020"/>
              <a:ext cx="252399" cy="1022204"/>
            </a:xfrm>
            <a:prstGeom prst="leftBrace">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mn-lt"/>
                <a:ea typeface="+mn-ea"/>
              </a:endParaRPr>
            </a:p>
          </p:txBody>
        </p:sp>
        <p:sp>
          <p:nvSpPr>
            <p:cNvPr id="20" name="文本框 19"/>
            <p:cNvSpPr txBox="1"/>
            <p:nvPr/>
          </p:nvSpPr>
          <p:spPr>
            <a:xfrm>
              <a:off x="3681922" y="5208819"/>
              <a:ext cx="617342" cy="1384995"/>
            </a:xfrm>
            <a:prstGeom prst="rect">
              <a:avLst/>
            </a:prstGeom>
            <a:noFill/>
          </p:spPr>
          <p:txBody>
            <a:bodyPr wrap="square" rtlCol="0">
              <a:spAutoFit/>
            </a:bodyPr>
            <a:lstStyle/>
            <a:p>
              <a:pPr fontAlgn="base"/>
              <a:r>
                <a:rPr lang="en-US" altLang="zh-CN" sz="1200" dirty="0" smtClean="0">
                  <a:solidFill>
                    <a:srgbClr val="000000"/>
                  </a:solidFill>
                  <a:latin typeface="+mn-lt"/>
                  <a:ea typeface="宋体" pitchFamily="2" charset="-122"/>
                </a:rPr>
                <a:t>.zip</a:t>
              </a:r>
            </a:p>
            <a:p>
              <a:pPr fontAlgn="base"/>
              <a:r>
                <a:rPr lang="en-US" altLang="zh-CN" sz="1200" dirty="0" smtClean="0">
                  <a:solidFill>
                    <a:srgbClr val="000000"/>
                  </a:solidFill>
                  <a:latin typeface="+mn-lt"/>
                  <a:ea typeface="宋体" pitchFamily="2" charset="-122"/>
                </a:rPr>
                <a:t>.tar</a:t>
              </a:r>
            </a:p>
            <a:p>
              <a:pPr fontAlgn="base"/>
              <a:r>
                <a:rPr lang="en-US" altLang="zh-CN" sz="1200" dirty="0" smtClean="0">
                  <a:solidFill>
                    <a:srgbClr val="000000"/>
                  </a:solidFill>
                  <a:latin typeface="+mn-lt"/>
                  <a:ea typeface="宋体" pitchFamily="2" charset="-122"/>
                </a:rPr>
                <a:t>.JAR</a:t>
              </a:r>
            </a:p>
            <a:p>
              <a:pPr fontAlgn="base"/>
              <a:r>
                <a:rPr lang="en-US" altLang="zh-CN" sz="1200" dirty="0" smtClean="0">
                  <a:solidFill>
                    <a:srgbClr val="000000"/>
                  </a:solidFill>
                  <a:latin typeface="+mn-lt"/>
                  <a:ea typeface="宋体" pitchFamily="2" charset="-122"/>
                </a:rPr>
                <a:t>.WAR</a:t>
              </a:r>
            </a:p>
            <a:p>
              <a:pPr fontAlgn="base"/>
              <a:r>
                <a:rPr lang="en-US" altLang="zh-CN" sz="1200" dirty="0" smtClean="0">
                  <a:solidFill>
                    <a:srgbClr val="000000"/>
                  </a:solidFill>
                  <a:latin typeface="+mn-lt"/>
                  <a:ea typeface="宋体" pitchFamily="2" charset="-122"/>
                </a:rPr>
                <a:t>.</a:t>
              </a:r>
              <a:r>
                <a:rPr lang="en-US" altLang="zh-CN" sz="1200" dirty="0" err="1" smtClean="0">
                  <a:solidFill>
                    <a:srgbClr val="000000"/>
                  </a:solidFill>
                  <a:latin typeface="+mn-lt"/>
                  <a:ea typeface="宋体" pitchFamily="2" charset="-122"/>
                </a:rPr>
                <a:t>gz</a:t>
              </a:r>
              <a:endParaRPr lang="en-US" altLang="zh-CN" sz="1200" dirty="0" smtClean="0">
                <a:solidFill>
                  <a:srgbClr val="000000"/>
                </a:solidFill>
                <a:latin typeface="+mn-lt"/>
                <a:ea typeface="宋体" pitchFamily="2" charset="-122"/>
              </a:endParaRPr>
            </a:p>
            <a:p>
              <a:pPr fontAlgn="base"/>
              <a:r>
                <a:rPr lang="en-US" altLang="zh-CN" sz="1200" dirty="0" smtClean="0">
                  <a:solidFill>
                    <a:srgbClr val="000000"/>
                  </a:solidFill>
                  <a:latin typeface="+mn-lt"/>
                  <a:ea typeface="宋体" pitchFamily="2" charset="-122"/>
                </a:rPr>
                <a:t>.</a:t>
              </a:r>
              <a:r>
                <a:rPr lang="en-US" altLang="zh-CN" sz="1200" dirty="0" err="1" smtClean="0">
                  <a:solidFill>
                    <a:srgbClr val="000000"/>
                  </a:solidFill>
                  <a:latin typeface="+mn-lt"/>
                  <a:ea typeface="宋体" pitchFamily="2" charset="-122"/>
                </a:rPr>
                <a:t>whl</a:t>
              </a:r>
              <a:endParaRPr lang="en-US" altLang="zh-CN" sz="1200" dirty="0" smtClean="0">
                <a:solidFill>
                  <a:srgbClr val="000000"/>
                </a:solidFill>
                <a:latin typeface="+mn-lt"/>
                <a:ea typeface="宋体" pitchFamily="2" charset="-122"/>
              </a:endParaRPr>
            </a:p>
            <a:p>
              <a:pPr fontAlgn="base"/>
              <a:r>
                <a:rPr lang="en-US" altLang="zh-CN" sz="1200" dirty="0" smtClean="0">
                  <a:solidFill>
                    <a:srgbClr val="000000"/>
                  </a:solidFill>
                  <a:latin typeface="+mn-lt"/>
                  <a:ea typeface="宋体" pitchFamily="2" charset="-122"/>
                </a:rPr>
                <a:t>……</a:t>
              </a:r>
              <a:endParaRPr lang="zh-CN" altLang="en-US" sz="1200" dirty="0">
                <a:solidFill>
                  <a:srgbClr val="000000"/>
                </a:solidFill>
                <a:latin typeface="+mn-lt"/>
                <a:ea typeface="宋体" pitchFamily="2" charset="-122"/>
              </a:endParaRPr>
            </a:p>
          </p:txBody>
        </p:sp>
        <p:sp>
          <p:nvSpPr>
            <p:cNvPr id="21" name="左大括号 20"/>
            <p:cNvSpPr/>
            <p:nvPr/>
          </p:nvSpPr>
          <p:spPr bwMode="auto">
            <a:xfrm>
              <a:off x="3448951" y="5288323"/>
              <a:ext cx="252399" cy="1286139"/>
            </a:xfrm>
            <a:prstGeom prst="leftBrace">
              <a:avLst>
                <a:gd name="adj1" fmla="val 8333"/>
                <a:gd name="adj2" fmla="val 34476"/>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FrutigerNext LT Medium"/>
                <a:ea typeface="华文细黑"/>
              </a:endParaRPr>
            </a:p>
          </p:txBody>
        </p:sp>
        <p:sp>
          <p:nvSpPr>
            <p:cNvPr id="23" name="文本框 22"/>
            <p:cNvSpPr txBox="1"/>
            <p:nvPr/>
          </p:nvSpPr>
          <p:spPr>
            <a:xfrm>
              <a:off x="4446208" y="5288323"/>
              <a:ext cx="959742" cy="1384995"/>
            </a:xfrm>
            <a:prstGeom prst="rect">
              <a:avLst/>
            </a:prstGeom>
            <a:noFill/>
          </p:spPr>
          <p:txBody>
            <a:bodyPr wrap="square" rtlCol="0">
              <a:spAutoFit/>
            </a:bodyPr>
            <a:lstStyle/>
            <a:p>
              <a:pPr fontAlgn="base"/>
              <a:r>
                <a:rPr lang="zh-CN" altLang="en-US" sz="1200" dirty="0" smtClean="0">
                  <a:solidFill>
                    <a:srgbClr val="000000"/>
                  </a:solidFill>
                  <a:latin typeface="+mn-lt"/>
                  <a:ea typeface="+mn-ea"/>
                </a:rPr>
                <a:t>开发包</a:t>
              </a:r>
              <a:endParaRPr lang="en-US" altLang="zh-CN" sz="1200" dirty="0" smtClean="0">
                <a:solidFill>
                  <a:srgbClr val="000000"/>
                </a:solidFill>
                <a:latin typeface="+mn-lt"/>
                <a:ea typeface="+mn-ea"/>
              </a:endParaRPr>
            </a:p>
            <a:p>
              <a:pPr fontAlgn="base"/>
              <a:r>
                <a:rPr lang="zh-CN" altLang="en-US" sz="1200" dirty="0" smtClean="0">
                  <a:solidFill>
                    <a:srgbClr val="000000"/>
                  </a:solidFill>
                  <a:latin typeface="+mn-lt"/>
                  <a:ea typeface="+mn-ea"/>
                </a:rPr>
                <a:t>测试包</a:t>
              </a:r>
              <a:endParaRPr lang="en-US" altLang="zh-CN" sz="1200" dirty="0" smtClean="0">
                <a:solidFill>
                  <a:srgbClr val="000000"/>
                </a:solidFill>
                <a:latin typeface="+mn-lt"/>
                <a:ea typeface="+mn-ea"/>
              </a:endParaRPr>
            </a:p>
            <a:p>
              <a:pPr fontAlgn="base"/>
              <a:r>
                <a:rPr lang="zh-CN" altLang="en-US" sz="1200" dirty="0" smtClean="0">
                  <a:solidFill>
                    <a:srgbClr val="000000"/>
                  </a:solidFill>
                  <a:latin typeface="+mn-lt"/>
                  <a:ea typeface="+mn-ea"/>
                </a:rPr>
                <a:t>发布包</a:t>
              </a:r>
              <a:endParaRPr lang="en-US" altLang="zh-CN" sz="1200" dirty="0" smtClean="0">
                <a:solidFill>
                  <a:srgbClr val="000000"/>
                </a:solidFill>
                <a:latin typeface="+mn-lt"/>
                <a:ea typeface="+mn-ea"/>
              </a:endParaRPr>
            </a:p>
            <a:p>
              <a:pPr fontAlgn="base"/>
              <a:r>
                <a:rPr lang="zh-CN" altLang="en-US" sz="1200" dirty="0">
                  <a:solidFill>
                    <a:srgbClr val="000000"/>
                  </a:solidFill>
                  <a:latin typeface="+mn-lt"/>
                  <a:ea typeface="+mn-ea"/>
                </a:rPr>
                <a:t>开</a:t>
              </a:r>
              <a:r>
                <a:rPr lang="zh-CN" altLang="en-US" sz="1200" dirty="0" smtClean="0">
                  <a:solidFill>
                    <a:srgbClr val="000000"/>
                  </a:solidFill>
                  <a:latin typeface="+mn-lt"/>
                  <a:ea typeface="+mn-ea"/>
                </a:rPr>
                <a:t>源包</a:t>
              </a:r>
              <a:endParaRPr lang="en-US" altLang="zh-CN" sz="1200" dirty="0" smtClean="0">
                <a:solidFill>
                  <a:srgbClr val="000000"/>
                </a:solidFill>
                <a:latin typeface="+mn-lt"/>
                <a:ea typeface="+mn-ea"/>
              </a:endParaRPr>
            </a:p>
            <a:p>
              <a:pPr fontAlgn="base"/>
              <a:r>
                <a:rPr lang="zh-CN" altLang="en-US" sz="1200" dirty="0" smtClean="0">
                  <a:solidFill>
                    <a:srgbClr val="000000"/>
                  </a:solidFill>
                  <a:latin typeface="+mn-lt"/>
                  <a:ea typeface="+mn-ea"/>
                </a:rPr>
                <a:t>快照包</a:t>
              </a:r>
              <a:endParaRPr lang="en-US" altLang="zh-CN" sz="1200" dirty="0" smtClean="0">
                <a:solidFill>
                  <a:srgbClr val="000000"/>
                </a:solidFill>
                <a:latin typeface="+mn-lt"/>
                <a:ea typeface="+mn-ea"/>
              </a:endParaRPr>
            </a:p>
            <a:p>
              <a:pPr fontAlgn="base"/>
              <a:r>
                <a:rPr lang="zh-CN" altLang="en-US" sz="1200" dirty="0" smtClean="0">
                  <a:solidFill>
                    <a:srgbClr val="000000"/>
                  </a:solidFill>
                  <a:latin typeface="+mn-lt"/>
                  <a:ea typeface="+mn-ea"/>
                </a:rPr>
                <a:t>构建包</a:t>
              </a:r>
              <a:endParaRPr lang="en-US" altLang="zh-CN" sz="1200" dirty="0" smtClean="0">
                <a:solidFill>
                  <a:srgbClr val="000000"/>
                </a:solidFill>
                <a:latin typeface="+mn-lt"/>
                <a:ea typeface="+mn-ea"/>
              </a:endParaRPr>
            </a:p>
            <a:p>
              <a:pPr fontAlgn="base"/>
              <a:r>
                <a:rPr lang="en-US" altLang="zh-CN" sz="1200" dirty="0" smtClean="0">
                  <a:solidFill>
                    <a:srgbClr val="000000"/>
                  </a:solidFill>
                  <a:latin typeface="+mn-lt"/>
                  <a:ea typeface="+mn-ea"/>
                </a:rPr>
                <a:t>……</a:t>
              </a:r>
              <a:endParaRPr lang="zh-CN" altLang="en-US" sz="1200" dirty="0">
                <a:solidFill>
                  <a:srgbClr val="000000"/>
                </a:solidFill>
                <a:latin typeface="+mn-lt"/>
                <a:ea typeface="+mn-ea"/>
              </a:endParaRPr>
            </a:p>
          </p:txBody>
        </p:sp>
        <p:sp>
          <p:nvSpPr>
            <p:cNvPr id="24" name="左大括号 23"/>
            <p:cNvSpPr/>
            <p:nvPr/>
          </p:nvSpPr>
          <p:spPr bwMode="auto">
            <a:xfrm>
              <a:off x="4187515" y="5288687"/>
              <a:ext cx="252399" cy="1286139"/>
            </a:xfrm>
            <a:prstGeom prst="leftBrace">
              <a:avLst>
                <a:gd name="adj1" fmla="val 8333"/>
                <a:gd name="adj2" fmla="val 34476"/>
              </a:avLst>
            </a:prstGeom>
            <a:noFill/>
            <a:ln w="9525" cap="flat" cmpd="sng" algn="ctr">
              <a:solidFill>
                <a:srgbClr val="000000">
                  <a:shade val="95000"/>
                  <a:satMod val="105000"/>
                </a:srgb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marL="0" marR="0" lvl="0" indent="0" algn="ctr" defTabSz="914400" eaLnBrk="1" fontAlgn="base"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FrutigerNext LT Medium"/>
                <a:ea typeface="华文细黑"/>
              </a:endParaRPr>
            </a:p>
          </p:txBody>
        </p:sp>
      </p:grpSp>
      <p:graphicFrame>
        <p:nvGraphicFramePr>
          <p:cNvPr id="25" name="表格 24"/>
          <p:cNvGraphicFramePr>
            <a:graphicFrameLocks noGrp="1"/>
          </p:cNvGraphicFramePr>
          <p:nvPr>
            <p:extLst>
              <p:ext uri="{D42A27DB-BD31-4B8C-83A1-F6EECF244321}">
                <p14:modId xmlns:p14="http://schemas.microsoft.com/office/powerpoint/2010/main" val="4132846326"/>
              </p:ext>
            </p:extLst>
          </p:nvPr>
        </p:nvGraphicFramePr>
        <p:xfrm>
          <a:off x="5544108" y="2996952"/>
          <a:ext cx="2893749" cy="2924433"/>
        </p:xfrm>
        <a:graphic>
          <a:graphicData uri="http://schemas.openxmlformats.org/drawingml/2006/table">
            <a:tbl>
              <a:tblPr firstRow="1" bandRow="1"/>
              <a:tblGrid>
                <a:gridCol w="1419575"/>
                <a:gridCol w="1474174"/>
              </a:tblGrid>
              <a:tr h="324937">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400" dirty="0" smtClean="0">
                          <a:solidFill>
                            <a:sysClr val="windowText" lastClr="000000"/>
                          </a:solidFill>
                        </a:rPr>
                        <a:t>源码文件</a:t>
                      </a:r>
                      <a:endParaRPr lang="zh-CN" altLang="en-US" sz="1400" dirty="0">
                        <a:solidFill>
                          <a:sysClr val="windowText" lastClr="000000"/>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algn="ctr"/>
                      <a:r>
                        <a:rPr lang="zh-CN" altLang="en-US" sz="1400" dirty="0" smtClean="0">
                          <a:solidFill>
                            <a:sysClr val="windowText" lastClr="000000"/>
                          </a:solidFill>
                        </a:rPr>
                        <a:t>包文件</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文件名</a:t>
                      </a: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文件名</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版本</a:t>
                      </a: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版本</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大小</a:t>
                      </a: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大小</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创建时间</a:t>
                      </a: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创建时间</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依赖</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许可</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zh-CN" altLang="en-US" sz="1400" dirty="0" smtClean="0"/>
                        <a:t>风险</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937">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endParaRPr lang="zh-CN" altLang="en-US" sz="14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algn="ctr"/>
                      <a:r>
                        <a:rPr lang="en-US" altLang="zh-CN" sz="1400" dirty="0" smtClean="0"/>
                        <a:t>……</a:t>
                      </a:r>
                      <a:endParaRPr lang="zh-CN" altLang="en-US" sz="14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标题 2"/>
          <p:cNvSpPr>
            <a:spLocks noGrp="1"/>
          </p:cNvSpPr>
          <p:nvPr>
            <p:ph type="title"/>
          </p:nvPr>
        </p:nvSpPr>
        <p:spPr/>
        <p:txBody>
          <a:bodyPr/>
          <a:lstStyle/>
          <a:p>
            <a:pPr lvl="0"/>
            <a:r>
              <a:rPr lang="zh-CN" altLang="en-US" dirty="0" smtClean="0"/>
              <a:t>软件构件概述</a:t>
            </a:r>
            <a:r>
              <a:rPr lang="en-US" altLang="zh-CN" dirty="0" smtClean="0"/>
              <a:t> - </a:t>
            </a:r>
            <a:r>
              <a:rPr lang="zh-CN" altLang="en-US" dirty="0" smtClean="0"/>
              <a:t>构件分类</a:t>
            </a:r>
            <a:endParaRPr lang="en-US" dirty="0"/>
          </a:p>
        </p:txBody>
      </p:sp>
      <p:sp>
        <p:nvSpPr>
          <p:cNvPr id="4" name="文本占位符 3"/>
          <p:cNvSpPr>
            <a:spLocks noGrp="1"/>
          </p:cNvSpPr>
          <p:nvPr>
            <p:ph type="body" sz="quarter" idx="10"/>
          </p:nvPr>
        </p:nvSpPr>
        <p:spPr/>
        <p:txBody>
          <a:bodyPr/>
          <a:lstStyle/>
          <a:p>
            <a:pPr>
              <a:lnSpc>
                <a:spcPct val="120000"/>
              </a:lnSpc>
            </a:pPr>
            <a:r>
              <a:rPr lang="zh-CN" altLang="en-US" sz="1200" dirty="0" smtClean="0"/>
              <a:t>文件是一个有序的数据集合，它拥有一个特定的开始和结尾数据项。文件技术上的定义跟计算机环境的文件系统相关，由文件系统控制其产生和访问。</a:t>
            </a:r>
            <a:endParaRPr lang="en-US" altLang="zh-CN" sz="1200" dirty="0" smtClean="0"/>
          </a:p>
          <a:p>
            <a:pPr>
              <a:lnSpc>
                <a:spcPct val="120000"/>
              </a:lnSpc>
            </a:pPr>
            <a:r>
              <a:rPr lang="zh-CN" altLang="en-US" sz="1200" dirty="0" smtClean="0"/>
              <a:t>软件交付过程中通常产生的构件可以大致分为源码和包文件两种。包文件通常是源码文件的集合或者编译后的产物，因此主要有二进制包和压缩包两种形式。包文件的管理和复用在发布管理有着关键的作用。由于两种类型的构件产生和使用的方式不同，它们有着不同的属性描述和管理方法：</a:t>
            </a:r>
            <a:endParaRPr lang="en-US" altLang="zh-CN" sz="1200" dirty="0" smtClean="0"/>
          </a:p>
          <a:p>
            <a:pPr>
              <a:lnSpc>
                <a:spcPct val="120000"/>
              </a:lnSpc>
            </a:pP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dirty="0" smtClean="0"/>
              <a:t>发布服务</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txBox="1">
            <a:spLocks noChangeArrowheads="1"/>
          </p:cNvSpPr>
          <p:nvPr/>
        </p:nvSpPr>
        <p:spPr bwMode="auto">
          <a:xfrm>
            <a:off x="10737" y="19031"/>
            <a:ext cx="9145016"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5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endParaRPr>
          </a:p>
        </p:txBody>
      </p:sp>
      <p:graphicFrame>
        <p:nvGraphicFramePr>
          <p:cNvPr id="27" name="表格 26"/>
          <p:cNvGraphicFramePr>
            <a:graphicFrameLocks noGrp="1"/>
          </p:cNvGraphicFramePr>
          <p:nvPr>
            <p:extLst>
              <p:ext uri="{D42A27DB-BD31-4B8C-83A1-F6EECF244321}">
                <p14:modId xmlns:p14="http://schemas.microsoft.com/office/powerpoint/2010/main" val="2983633862"/>
              </p:ext>
            </p:extLst>
          </p:nvPr>
        </p:nvGraphicFramePr>
        <p:xfrm>
          <a:off x="1940329" y="3320960"/>
          <a:ext cx="5263341" cy="2916328"/>
        </p:xfrm>
        <a:graphic>
          <a:graphicData uri="http://schemas.openxmlformats.org/drawingml/2006/table">
            <a:tbl>
              <a:tblPr firstRow="1" bandRow="1"/>
              <a:tblGrid>
                <a:gridCol w="2488125"/>
                <a:gridCol w="2775216"/>
              </a:tblGrid>
              <a:tr h="364541">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源码文件</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b="1" kern="1200">
                          <a:solidFill>
                            <a:schemeClr val="lt1"/>
                          </a:solidFill>
                          <a:latin typeface="FrutigerNext LT Medium"/>
                          <a:ea typeface="华文细黑"/>
                          <a:cs typeface="宋体"/>
                        </a:defRPr>
                      </a:lvl1pPr>
                      <a:lvl2pPr marL="457200" algn="l" defTabSz="914400" rtl="0" eaLnBrk="1" latinLnBrk="0" hangingPunct="1">
                        <a:defRPr sz="1800" b="1" kern="1200">
                          <a:solidFill>
                            <a:schemeClr val="lt1"/>
                          </a:solidFill>
                          <a:latin typeface="FrutigerNext LT Medium"/>
                          <a:ea typeface="华文细黑"/>
                          <a:cs typeface="宋体"/>
                        </a:defRPr>
                      </a:lvl2pPr>
                      <a:lvl3pPr marL="914400" algn="l" defTabSz="914400" rtl="0" eaLnBrk="1" latinLnBrk="0" hangingPunct="1">
                        <a:defRPr sz="1800" b="1" kern="1200">
                          <a:solidFill>
                            <a:schemeClr val="lt1"/>
                          </a:solidFill>
                          <a:latin typeface="FrutigerNext LT Medium"/>
                          <a:ea typeface="华文细黑"/>
                          <a:cs typeface="宋体"/>
                        </a:defRPr>
                      </a:lvl3pPr>
                      <a:lvl4pPr marL="1371600" algn="l" defTabSz="914400" rtl="0" eaLnBrk="1" latinLnBrk="0" hangingPunct="1">
                        <a:defRPr sz="1800" b="1" kern="1200">
                          <a:solidFill>
                            <a:schemeClr val="lt1"/>
                          </a:solidFill>
                          <a:latin typeface="FrutigerNext LT Medium"/>
                          <a:ea typeface="华文细黑"/>
                          <a:cs typeface="宋体"/>
                        </a:defRPr>
                      </a:lvl4pPr>
                      <a:lvl5pPr marL="1828800" algn="l" defTabSz="914400" rtl="0" eaLnBrk="1" latinLnBrk="0" hangingPunct="1">
                        <a:defRPr sz="1800" b="1" kern="1200">
                          <a:solidFill>
                            <a:schemeClr val="lt1"/>
                          </a:solidFill>
                          <a:latin typeface="FrutigerNext LT Medium"/>
                          <a:ea typeface="华文细黑"/>
                          <a:cs typeface="宋体"/>
                        </a:defRPr>
                      </a:lvl5pPr>
                      <a:lvl6pPr marL="2286000" algn="l" defTabSz="914400" rtl="0" eaLnBrk="1" latinLnBrk="0" hangingPunct="1">
                        <a:defRPr sz="1800" b="1" kern="1200">
                          <a:solidFill>
                            <a:schemeClr val="lt1"/>
                          </a:solidFill>
                          <a:latin typeface="FrutigerNext LT Medium"/>
                          <a:ea typeface="华文细黑"/>
                          <a:cs typeface="宋体"/>
                        </a:defRPr>
                      </a:lvl6pPr>
                      <a:lvl7pPr marL="2743200" algn="l" defTabSz="914400" rtl="0" eaLnBrk="1" latinLnBrk="0" hangingPunct="1">
                        <a:defRPr sz="1800" b="1" kern="1200">
                          <a:solidFill>
                            <a:schemeClr val="lt1"/>
                          </a:solidFill>
                          <a:latin typeface="FrutigerNext LT Medium"/>
                          <a:ea typeface="华文细黑"/>
                          <a:cs typeface="宋体"/>
                        </a:defRPr>
                      </a:lvl7pPr>
                      <a:lvl8pPr marL="3200400" algn="l" defTabSz="914400" rtl="0" eaLnBrk="1" latinLnBrk="0" hangingPunct="1">
                        <a:defRPr sz="1800" b="1" kern="1200">
                          <a:solidFill>
                            <a:schemeClr val="lt1"/>
                          </a:solidFill>
                          <a:latin typeface="FrutigerNext LT Medium"/>
                          <a:ea typeface="华文细黑"/>
                          <a:cs typeface="宋体"/>
                        </a:defRPr>
                      </a:lvl8pPr>
                      <a:lvl9pPr marL="3657600" algn="l" defTabSz="914400" rtl="0" eaLnBrk="1" latinLnBrk="0" hangingPunct="1">
                        <a:defRPr sz="1800" b="1" kern="1200">
                          <a:solidFill>
                            <a:schemeClr val="lt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包文件</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经常频繁修改</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修改较少</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一般较小</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通常较大</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增量修改</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覆盖修改</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修改增量存储</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修改全量存储</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频繁对比，分支，标签</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基本没有</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属性值较少</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属性值多</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4541">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异地分发简单</a:t>
                      </a:r>
                      <a:endParaRPr lang="zh-CN" altLang="en-US" sz="1400" kern="1200" dirty="0">
                        <a:solidFill>
                          <a:schemeClr val="dk1"/>
                        </a:solidFill>
                        <a:latin typeface="FrutigerNext LT Medium"/>
                        <a:ea typeface="华文细黑"/>
                        <a:cs typeface="宋体"/>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FrutigerNext LT Medium"/>
                          <a:ea typeface="华文细黑"/>
                          <a:cs typeface="宋体"/>
                        </a:defRPr>
                      </a:lvl1pPr>
                      <a:lvl2pPr marL="457200" algn="l" defTabSz="914400" rtl="0" eaLnBrk="1" latinLnBrk="0" hangingPunct="1">
                        <a:defRPr sz="1800" kern="1200">
                          <a:solidFill>
                            <a:schemeClr val="dk1"/>
                          </a:solidFill>
                          <a:latin typeface="FrutigerNext LT Medium"/>
                          <a:ea typeface="华文细黑"/>
                          <a:cs typeface="宋体"/>
                        </a:defRPr>
                      </a:lvl2pPr>
                      <a:lvl3pPr marL="914400" algn="l" defTabSz="914400" rtl="0" eaLnBrk="1" latinLnBrk="0" hangingPunct="1">
                        <a:defRPr sz="1800" kern="1200">
                          <a:solidFill>
                            <a:schemeClr val="dk1"/>
                          </a:solidFill>
                          <a:latin typeface="FrutigerNext LT Medium"/>
                          <a:ea typeface="华文细黑"/>
                          <a:cs typeface="宋体"/>
                        </a:defRPr>
                      </a:lvl3pPr>
                      <a:lvl4pPr marL="1371600" algn="l" defTabSz="914400" rtl="0" eaLnBrk="1" latinLnBrk="0" hangingPunct="1">
                        <a:defRPr sz="1800" kern="1200">
                          <a:solidFill>
                            <a:schemeClr val="dk1"/>
                          </a:solidFill>
                          <a:latin typeface="FrutigerNext LT Medium"/>
                          <a:ea typeface="华文细黑"/>
                          <a:cs typeface="宋体"/>
                        </a:defRPr>
                      </a:lvl4pPr>
                      <a:lvl5pPr marL="1828800" algn="l" defTabSz="914400" rtl="0" eaLnBrk="1" latinLnBrk="0" hangingPunct="1">
                        <a:defRPr sz="1800" kern="1200">
                          <a:solidFill>
                            <a:schemeClr val="dk1"/>
                          </a:solidFill>
                          <a:latin typeface="FrutigerNext LT Medium"/>
                          <a:ea typeface="华文细黑"/>
                          <a:cs typeface="宋体"/>
                        </a:defRPr>
                      </a:lvl5pPr>
                      <a:lvl6pPr marL="2286000" algn="l" defTabSz="914400" rtl="0" eaLnBrk="1" latinLnBrk="0" hangingPunct="1">
                        <a:defRPr sz="1800" kern="1200">
                          <a:solidFill>
                            <a:schemeClr val="dk1"/>
                          </a:solidFill>
                          <a:latin typeface="FrutigerNext LT Medium"/>
                          <a:ea typeface="华文细黑"/>
                          <a:cs typeface="宋体"/>
                        </a:defRPr>
                      </a:lvl6pPr>
                      <a:lvl7pPr marL="2743200" algn="l" defTabSz="914400" rtl="0" eaLnBrk="1" latinLnBrk="0" hangingPunct="1">
                        <a:defRPr sz="1800" kern="1200">
                          <a:solidFill>
                            <a:schemeClr val="dk1"/>
                          </a:solidFill>
                          <a:latin typeface="FrutigerNext LT Medium"/>
                          <a:ea typeface="华文细黑"/>
                          <a:cs typeface="宋体"/>
                        </a:defRPr>
                      </a:lvl7pPr>
                      <a:lvl8pPr marL="3200400" algn="l" defTabSz="914400" rtl="0" eaLnBrk="1" latinLnBrk="0" hangingPunct="1">
                        <a:defRPr sz="1800" kern="1200">
                          <a:solidFill>
                            <a:schemeClr val="dk1"/>
                          </a:solidFill>
                          <a:latin typeface="FrutigerNext LT Medium"/>
                          <a:ea typeface="华文细黑"/>
                          <a:cs typeface="宋体"/>
                        </a:defRPr>
                      </a:lvl8pPr>
                      <a:lvl9pPr marL="3657600" algn="l" defTabSz="914400" rtl="0" eaLnBrk="1" latinLnBrk="0" hangingPunct="1">
                        <a:defRPr sz="1800" kern="1200">
                          <a:solidFill>
                            <a:schemeClr val="dk1"/>
                          </a:solidFill>
                          <a:latin typeface="FrutigerNext LT Medium"/>
                          <a:ea typeface="华文细黑"/>
                          <a:cs typeface="宋体"/>
                        </a:defRPr>
                      </a:lvl9pPr>
                    </a:lstStyle>
                    <a:p>
                      <a:pPr marL="0" algn="ctr" defTabSz="914400" rtl="0" eaLnBrk="1" latinLnBrk="0" hangingPunct="1"/>
                      <a:r>
                        <a:rPr lang="zh-CN" altLang="en-US" sz="1400" kern="1200" dirty="0" smtClean="0">
                          <a:solidFill>
                            <a:schemeClr val="dk1"/>
                          </a:solidFill>
                          <a:latin typeface="FrutigerNext LT Medium"/>
                          <a:ea typeface="华文细黑"/>
                          <a:cs typeface="宋体"/>
                        </a:rPr>
                        <a:t>异地分发较困难</a:t>
                      </a:r>
                      <a:endParaRPr lang="zh-CN" altLang="en-US" sz="1400" kern="1200" dirty="0">
                        <a:solidFill>
                          <a:schemeClr val="dk1"/>
                        </a:solidFill>
                        <a:latin typeface="FrutigerNext LT Medium"/>
                        <a:ea typeface="华文细黑"/>
                        <a:cs typeface="宋体"/>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标题 3"/>
          <p:cNvSpPr>
            <a:spLocks noGrp="1"/>
          </p:cNvSpPr>
          <p:nvPr>
            <p:ph type="title"/>
          </p:nvPr>
        </p:nvSpPr>
        <p:spPr/>
        <p:txBody>
          <a:bodyPr/>
          <a:lstStyle/>
          <a:p>
            <a:pPr lvl="0"/>
            <a:r>
              <a:rPr lang="zh-CN" altLang="en-US" dirty="0" smtClean="0"/>
              <a:t>源码及包文件的不同使用特征</a:t>
            </a:r>
            <a:endParaRPr lang="en-US" dirty="0"/>
          </a:p>
        </p:txBody>
      </p:sp>
      <p:sp>
        <p:nvSpPr>
          <p:cNvPr id="5" name="文本占位符 4"/>
          <p:cNvSpPr>
            <a:spLocks noGrp="1"/>
          </p:cNvSpPr>
          <p:nvPr>
            <p:ph type="body" sz="quarter" idx="10"/>
          </p:nvPr>
        </p:nvSpPr>
        <p:spPr/>
        <p:txBody>
          <a:bodyPr/>
          <a:lstStyle/>
          <a:p>
            <a:r>
              <a:rPr lang="zh-CN" altLang="en-US" sz="1800" dirty="0" smtClean="0"/>
              <a:t>包文件相对于源码文件，通常较大（</a:t>
            </a:r>
            <a:r>
              <a:rPr lang="en-US" altLang="zh-CN" sz="1800" dirty="0" smtClean="0"/>
              <a:t>M~G</a:t>
            </a:r>
            <a:r>
              <a:rPr lang="zh-CN" altLang="en-US" sz="1800" dirty="0" smtClean="0"/>
              <a:t>级别都有），一般修改也较少且通常采用覆盖方式。</a:t>
            </a:r>
            <a:endParaRPr lang="en-US" altLang="zh-CN" sz="1800" dirty="0" smtClean="0"/>
          </a:p>
          <a:p>
            <a:r>
              <a:rPr lang="zh-CN" altLang="en-US" sz="1800" dirty="0" smtClean="0"/>
              <a:t>包文件一般的生命周期环节也较多，因此需要管理更多的元属性来标识不同阶段的状态，通常包文件不放在源码库中一同管理。</a:t>
            </a:r>
            <a:endParaRPr lang="en-US" altLang="zh-CN" sz="1800" dirty="0" smtClean="0"/>
          </a:p>
          <a:p>
            <a:endParaRPr lang="en-US" altLang="zh-CN" sz="1800" dirty="0" smtClean="0"/>
          </a:p>
          <a:p>
            <a:endParaRPr lang="en-US" sz="1800" dirty="0"/>
          </a:p>
        </p:txBody>
      </p:sp>
    </p:spTree>
    <p:extLst>
      <p:ext uri="{BB962C8B-B14F-4D97-AF65-F5344CB8AC3E}">
        <p14:creationId xmlns:p14="http://schemas.microsoft.com/office/powerpoint/2010/main" val="3035052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044"/>
            <a:ext cx="9145016"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500" b="1" i="0" u="none" strike="noStrike" kern="0" cap="none" spc="0" normalizeH="0" baseline="0" noProof="0" dirty="0" smtClean="0">
              <a:ln>
                <a:noFill/>
              </a:ln>
              <a:solidFill>
                <a:srgbClr val="990000"/>
              </a:solidFill>
              <a:effectLst/>
              <a:uLnTx/>
              <a:uFillTx/>
              <a:latin typeface="Arial" pitchFamily="34" charset="0"/>
              <a:ea typeface="黑体" pitchFamily="49" charset="-122"/>
              <a:cs typeface="Arial" pitchFamily="34" charset="0"/>
            </a:endParaRPr>
          </a:p>
        </p:txBody>
      </p:sp>
      <p:sp>
        <p:nvSpPr>
          <p:cNvPr id="2" name="标题 1"/>
          <p:cNvSpPr>
            <a:spLocks noGrp="1"/>
          </p:cNvSpPr>
          <p:nvPr>
            <p:ph type="title"/>
          </p:nvPr>
        </p:nvSpPr>
        <p:spPr/>
        <p:txBody>
          <a:bodyPr/>
          <a:lstStyle/>
          <a:p>
            <a:pPr lvl="0"/>
            <a:r>
              <a:rPr lang="zh-CN" altLang="en-US" smtClean="0"/>
              <a:t>源码及包文件配置管理简介</a:t>
            </a:r>
            <a:endParaRPr lang="en-US" dirty="0"/>
          </a:p>
        </p:txBody>
      </p:sp>
      <p:sp>
        <p:nvSpPr>
          <p:cNvPr id="3" name="文本占位符 2"/>
          <p:cNvSpPr>
            <a:spLocks noGrp="1"/>
          </p:cNvSpPr>
          <p:nvPr>
            <p:ph type="body" sz="quarter" idx="10"/>
          </p:nvPr>
        </p:nvSpPr>
        <p:spPr/>
        <p:txBody>
          <a:bodyPr/>
          <a:lstStyle/>
          <a:p>
            <a:r>
              <a:rPr lang="zh-CN" altLang="en-US" sz="1800" dirty="0" smtClean="0"/>
              <a:t>源码配置管理</a:t>
            </a:r>
            <a:endParaRPr lang="en-US" altLang="zh-CN" sz="1800" dirty="0"/>
          </a:p>
          <a:p>
            <a:pPr marL="352425" lvl="1" indent="0">
              <a:buNone/>
            </a:pPr>
            <a:r>
              <a:rPr lang="zh-CN" altLang="en-US" sz="1600" dirty="0" smtClean="0"/>
              <a:t>主要是指对源码修改进行版本控制，实现多人对源码操作的协同作业。主要操作涉及签出</a:t>
            </a:r>
            <a:r>
              <a:rPr lang="en-US" altLang="zh-CN" sz="1600" dirty="0" smtClean="0"/>
              <a:t>/</a:t>
            </a:r>
            <a:r>
              <a:rPr lang="zh-CN" altLang="en-US" sz="1600" dirty="0" smtClean="0"/>
              <a:t>签入、分支、冲突、合并等，通常使用</a:t>
            </a:r>
            <a:r>
              <a:rPr lang="en-US" altLang="zh-CN" sz="1600" dirty="0" smtClean="0"/>
              <a:t>SVN</a:t>
            </a:r>
            <a:r>
              <a:rPr lang="zh-CN" altLang="en-US" sz="1600" dirty="0" smtClean="0"/>
              <a:t>、</a:t>
            </a:r>
            <a:r>
              <a:rPr lang="en-US" altLang="zh-CN" sz="1600" dirty="0" err="1" smtClean="0"/>
              <a:t>Git</a:t>
            </a:r>
            <a:r>
              <a:rPr lang="zh-CN" altLang="en-US" sz="1600" dirty="0" smtClean="0"/>
              <a:t>、</a:t>
            </a:r>
            <a:r>
              <a:rPr lang="en-US" altLang="zh-CN" sz="1600" dirty="0" err="1" smtClean="0"/>
              <a:t>clearcase</a:t>
            </a:r>
            <a:r>
              <a:rPr lang="zh-CN" altLang="en-US" sz="1600" dirty="0" smtClean="0"/>
              <a:t>等版本控制工具进行管理。</a:t>
            </a:r>
            <a:endParaRPr lang="en-US" altLang="zh-CN" sz="1600" dirty="0" smtClean="0"/>
          </a:p>
          <a:p>
            <a:pPr marL="302400" indent="-302400"/>
            <a:endParaRPr lang="en-US" altLang="zh-CN" sz="1800" dirty="0" smtClean="0"/>
          </a:p>
          <a:p>
            <a:pPr marL="302400" indent="-302400"/>
            <a:r>
              <a:rPr lang="zh-CN" altLang="en-US" sz="1800" dirty="0" smtClean="0"/>
              <a:t>包文件配置管理</a:t>
            </a:r>
            <a:endParaRPr lang="en-US" altLang="zh-CN" sz="1800" dirty="0" smtClean="0"/>
          </a:p>
          <a:p>
            <a:pPr marL="352425" lvl="1" indent="0">
              <a:buNone/>
            </a:pPr>
            <a:r>
              <a:rPr lang="zh-CN" altLang="en-US" sz="1600" dirty="0" smtClean="0"/>
              <a:t>主要是指对软件研发过程中使用的私有包和开源包的管理，用于构建持续集成和持续发布自动化能力。主要涉及包文件的下载、搜索、上传、依赖跟踪、</a:t>
            </a:r>
            <a:r>
              <a:rPr lang="en-US" altLang="zh-CN" sz="1600" dirty="0" smtClean="0"/>
              <a:t>license</a:t>
            </a:r>
            <a:r>
              <a:rPr lang="zh-CN" altLang="en-US" sz="1600" dirty="0" smtClean="0"/>
              <a:t>控制、属性管理等操作，由于包文件与源码的使用区别，通常使用单独的仓库工具进行存储（业界有</a:t>
            </a:r>
            <a:r>
              <a:rPr lang="en-US" altLang="zh-CN" sz="1600" dirty="0" smtClean="0"/>
              <a:t>Nexus</a:t>
            </a:r>
            <a:r>
              <a:rPr lang="zh-CN" altLang="en-US" sz="1600" dirty="0" smtClean="0"/>
              <a:t>，</a:t>
            </a:r>
            <a:r>
              <a:rPr lang="en-US" altLang="zh-CN" sz="1600" dirty="0" err="1" smtClean="0"/>
              <a:t>Artifactory</a:t>
            </a:r>
            <a:r>
              <a:rPr lang="zh-CN" altLang="en-US" sz="1600" dirty="0" smtClean="0"/>
              <a:t>等开源工具）并配合包依赖管理工具使用（如</a:t>
            </a:r>
            <a:r>
              <a:rPr lang="en-US" altLang="zh-CN" sz="1600" dirty="0" smtClean="0"/>
              <a:t>Maven</a:t>
            </a:r>
            <a:r>
              <a:rPr lang="zh-CN" altLang="en-US" sz="1600" dirty="0" smtClean="0"/>
              <a:t>、</a:t>
            </a:r>
            <a:r>
              <a:rPr lang="en-US" altLang="zh-CN" sz="1600" dirty="0" err="1" smtClean="0"/>
              <a:t>npm</a:t>
            </a:r>
            <a:r>
              <a:rPr lang="zh-CN" altLang="en-US" sz="1600" dirty="0" smtClean="0"/>
              <a:t>、</a:t>
            </a:r>
            <a:r>
              <a:rPr lang="en-US" altLang="zh-CN" sz="1600" dirty="0" smtClean="0"/>
              <a:t>ivy</a:t>
            </a:r>
            <a:r>
              <a:rPr lang="zh-CN" altLang="en-US" sz="1600" dirty="0" smtClean="0"/>
              <a:t>等）。</a:t>
            </a:r>
          </a:p>
          <a:p>
            <a:endParaRPr lang="en-US" sz="1800" dirty="0"/>
          </a:p>
        </p:txBody>
      </p:sp>
    </p:spTree>
    <p:extLst>
      <p:ext uri="{BB962C8B-B14F-4D97-AF65-F5344CB8AC3E}">
        <p14:creationId xmlns:p14="http://schemas.microsoft.com/office/powerpoint/2010/main" val="474142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问题讨论</a:t>
            </a:r>
          </a:p>
        </p:txBody>
      </p:sp>
      <p:sp>
        <p:nvSpPr>
          <p:cNvPr id="17" name="内容占位符 16"/>
          <p:cNvSpPr>
            <a:spLocks noGrp="1"/>
          </p:cNvSpPr>
          <p:nvPr>
            <p:ph type="body" sz="quarter" idx="10"/>
          </p:nvPr>
        </p:nvSpPr>
        <p:spPr/>
        <p:txBody>
          <a:bodyPr/>
          <a:lstStyle/>
          <a:p>
            <a:r>
              <a:rPr lang="zh-CN" altLang="en-US" sz="2400" b="1" dirty="0">
                <a:solidFill>
                  <a:srgbClr val="0070C0"/>
                </a:solidFill>
              </a:rPr>
              <a:t>包文件是否应该保存在源码库中</a:t>
            </a:r>
            <a:r>
              <a:rPr lang="zh-CN" altLang="en-US" sz="2400" b="1" dirty="0" smtClean="0">
                <a:solidFill>
                  <a:srgbClr val="0070C0"/>
                </a:solidFill>
              </a:rPr>
              <a:t>？</a:t>
            </a:r>
            <a:endParaRPr lang="zh-CN" altLang="en-US" sz="2400" b="1" dirty="0">
              <a:solidFill>
                <a:srgbClr val="0070C0"/>
              </a:solidFill>
            </a:endParaRPr>
          </a:p>
        </p:txBody>
      </p:sp>
      <p:grpSp>
        <p:nvGrpSpPr>
          <p:cNvPr id="5" name="组合 4"/>
          <p:cNvGrpSpPr/>
          <p:nvPr/>
        </p:nvGrpSpPr>
        <p:grpSpPr>
          <a:xfrm>
            <a:off x="2204921" y="2636912"/>
            <a:ext cx="4734157" cy="3384376"/>
            <a:chOff x="2142099" y="2235994"/>
            <a:chExt cx="4486919" cy="3641278"/>
          </a:xfrm>
        </p:grpSpPr>
        <p:sp>
          <p:nvSpPr>
            <p:cNvPr id="6" name="椭圆形标注 5"/>
            <p:cNvSpPr/>
            <p:nvPr/>
          </p:nvSpPr>
          <p:spPr bwMode="auto">
            <a:xfrm>
              <a:off x="2159732" y="2293954"/>
              <a:ext cx="1584176" cy="432048"/>
            </a:xfrm>
            <a:prstGeom prst="wedgeEllipseCallout">
              <a:avLst>
                <a:gd name="adj1" fmla="val -25311"/>
                <a:gd name="adj2" fmla="val 66879"/>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放在一起方便</a:t>
              </a:r>
            </a:p>
          </p:txBody>
        </p:sp>
        <p:sp>
          <p:nvSpPr>
            <p:cNvPr id="8" name="椭圆形标注 7"/>
            <p:cNvSpPr/>
            <p:nvPr/>
          </p:nvSpPr>
          <p:spPr bwMode="auto">
            <a:xfrm>
              <a:off x="2159732" y="2939058"/>
              <a:ext cx="1584176" cy="554730"/>
            </a:xfrm>
            <a:prstGeom prst="wedgeEllipseCallout">
              <a:avLst>
                <a:gd name="adj1" fmla="val -28794"/>
                <a:gd name="adj2" fmla="val 58353"/>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没啥工具，只能放一起</a:t>
              </a:r>
            </a:p>
          </p:txBody>
        </p:sp>
        <p:sp>
          <p:nvSpPr>
            <p:cNvPr id="9" name="椭圆形标注 8"/>
            <p:cNvSpPr/>
            <p:nvPr/>
          </p:nvSpPr>
          <p:spPr bwMode="auto">
            <a:xfrm>
              <a:off x="2142099" y="3662106"/>
              <a:ext cx="1584176" cy="554730"/>
            </a:xfrm>
            <a:prstGeom prst="wedgeEllipseCallout">
              <a:avLst>
                <a:gd name="adj1" fmla="val -28794"/>
                <a:gd name="adj2" fmla="val 58353"/>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找个地方归档，随便哪里都行</a:t>
              </a:r>
            </a:p>
          </p:txBody>
        </p:sp>
        <p:sp>
          <p:nvSpPr>
            <p:cNvPr id="10" name="椭圆形标注 9"/>
            <p:cNvSpPr/>
            <p:nvPr/>
          </p:nvSpPr>
          <p:spPr bwMode="auto">
            <a:xfrm>
              <a:off x="2199663" y="4429892"/>
              <a:ext cx="1584176" cy="554730"/>
            </a:xfrm>
            <a:prstGeom prst="wedgeEllipseCallout">
              <a:avLst>
                <a:gd name="adj1" fmla="val -28794"/>
                <a:gd name="adj2" fmla="val 58353"/>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根本不管</a:t>
              </a:r>
            </a:p>
          </p:txBody>
        </p:sp>
        <p:sp>
          <p:nvSpPr>
            <p:cNvPr id="7" name="矩形标注 6"/>
            <p:cNvSpPr/>
            <p:nvPr/>
          </p:nvSpPr>
          <p:spPr bwMode="auto">
            <a:xfrm>
              <a:off x="5400092" y="2235994"/>
              <a:ext cx="1224136" cy="418165"/>
            </a:xfrm>
            <a:prstGeom prst="wedgeRectCallout">
              <a:avLst>
                <a:gd name="adj1" fmla="val -20833"/>
                <a:gd name="adj2" fmla="val 66602"/>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文件太大，影响性能</a:t>
              </a:r>
            </a:p>
          </p:txBody>
        </p:sp>
        <p:sp>
          <p:nvSpPr>
            <p:cNvPr id="12" name="矩形标注 11"/>
            <p:cNvSpPr/>
            <p:nvPr/>
          </p:nvSpPr>
          <p:spPr bwMode="auto">
            <a:xfrm>
              <a:off x="5400092" y="3007340"/>
              <a:ext cx="1224136" cy="418165"/>
            </a:xfrm>
            <a:prstGeom prst="wedgeRectCallout">
              <a:avLst>
                <a:gd name="adj1" fmla="val -20833"/>
                <a:gd name="adj2" fmla="val 66602"/>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属性不够，不好区分</a:t>
              </a:r>
            </a:p>
          </p:txBody>
        </p:sp>
        <p:sp>
          <p:nvSpPr>
            <p:cNvPr id="13" name="矩形标注 12"/>
            <p:cNvSpPr/>
            <p:nvPr/>
          </p:nvSpPr>
          <p:spPr bwMode="auto">
            <a:xfrm>
              <a:off x="5400092" y="3730388"/>
              <a:ext cx="1224136" cy="418165"/>
            </a:xfrm>
            <a:prstGeom prst="wedgeRectCallout">
              <a:avLst>
                <a:gd name="adj1" fmla="val -20833"/>
                <a:gd name="adj2" fmla="val 66602"/>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无法管理依赖</a:t>
              </a:r>
            </a:p>
          </p:txBody>
        </p:sp>
        <p:sp>
          <p:nvSpPr>
            <p:cNvPr id="14" name="矩形标注 13"/>
            <p:cNvSpPr/>
            <p:nvPr/>
          </p:nvSpPr>
          <p:spPr bwMode="auto">
            <a:xfrm>
              <a:off x="5400092" y="4474699"/>
              <a:ext cx="1224136" cy="418165"/>
            </a:xfrm>
            <a:prstGeom prst="wedgeRectCallout">
              <a:avLst>
                <a:gd name="adj1" fmla="val -20833"/>
                <a:gd name="adj2" fmla="val 66602"/>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mn-lt"/>
                  <a:ea typeface="+mn-ea"/>
                </a:rPr>
                <a:t>异地分发困难</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5" name="矩形标注 14"/>
            <p:cNvSpPr/>
            <p:nvPr/>
          </p:nvSpPr>
          <p:spPr bwMode="auto">
            <a:xfrm>
              <a:off x="5404882" y="5216452"/>
              <a:ext cx="1224136" cy="660820"/>
            </a:xfrm>
            <a:prstGeom prst="wedgeRectCallout">
              <a:avLst>
                <a:gd name="adj1" fmla="val -20833"/>
                <a:gd name="adj2" fmla="val 66602"/>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sz="1200" dirty="0" smtClean="0">
                  <a:latin typeface="+mn-lt"/>
                  <a:ea typeface="+mn-ea"/>
                </a:rPr>
                <a:t>同时需要使用多个版本包文件怎么办？</a:t>
              </a:r>
              <a:endParaRPr kumimoji="0" lang="zh-CN" altLang="en-US" sz="1200" b="0" i="0" u="none" strike="noStrike" cap="none" normalizeH="0" baseline="0" dirty="0" smtClean="0">
                <a:ln>
                  <a:noFill/>
                </a:ln>
                <a:solidFill>
                  <a:schemeClr val="tx1"/>
                </a:solidFill>
                <a:effectLst/>
                <a:latin typeface="+mn-lt"/>
                <a:ea typeface="+mn-ea"/>
              </a:endParaRPr>
            </a:p>
          </p:txBody>
        </p:sp>
        <p:sp>
          <p:nvSpPr>
            <p:cNvPr id="16" name="椭圆形标注 15"/>
            <p:cNvSpPr/>
            <p:nvPr/>
          </p:nvSpPr>
          <p:spPr bwMode="auto">
            <a:xfrm>
              <a:off x="2199663" y="5269497"/>
              <a:ext cx="1584176" cy="554730"/>
            </a:xfrm>
            <a:prstGeom prst="wedgeEllipseCallout">
              <a:avLst>
                <a:gd name="adj1" fmla="val -28794"/>
                <a:gd name="adj2" fmla="val 58353"/>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200" b="0" i="0" u="none" strike="noStrike" cap="none" normalizeH="0" baseline="0" dirty="0" smtClean="0">
                  <a:ln>
                    <a:noFill/>
                  </a:ln>
                  <a:solidFill>
                    <a:schemeClr val="tx1"/>
                  </a:solidFill>
                  <a:effectLst/>
                  <a:latin typeface="+mn-lt"/>
                  <a:ea typeface="+mn-ea"/>
                </a:rPr>
                <a:t>版本控制、分支等能力强</a:t>
              </a:r>
            </a:p>
          </p:txBody>
        </p:sp>
      </p:grpSp>
    </p:spTree>
    <p:extLst>
      <p:ext uri="{BB962C8B-B14F-4D97-AF65-F5344CB8AC3E}">
        <p14:creationId xmlns:p14="http://schemas.microsoft.com/office/powerpoint/2010/main" val="1002590814"/>
      </p:ext>
    </p:extLst>
  </p:cSld>
  <p:clrMapOvr>
    <a:masterClrMapping/>
  </p:clrMapOvr>
  <p:transition advClick="0" advTm="800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发布管理概述</a:t>
            </a:r>
            <a:endParaRPr lang="en-US" altLang="zh-CN" dirty="0" smtClean="0">
              <a:solidFill>
                <a:schemeClr val="bg1">
                  <a:lumMod val="50000"/>
                </a:schemeClr>
              </a:solidFill>
            </a:endParaRPr>
          </a:p>
          <a:p>
            <a:r>
              <a:rPr lang="zh-CN" altLang="en-US" dirty="0" smtClean="0">
                <a:solidFill>
                  <a:schemeClr val="bg1">
                    <a:lumMod val="50000"/>
                  </a:schemeClr>
                </a:solidFill>
              </a:rPr>
              <a:t>软件构件概述</a:t>
            </a:r>
            <a:endParaRPr lang="en-US" altLang="zh-CN" dirty="0" smtClean="0">
              <a:solidFill>
                <a:schemeClr val="bg1">
                  <a:lumMod val="50000"/>
                </a:schemeClr>
              </a:solidFill>
            </a:endParaRPr>
          </a:p>
          <a:p>
            <a:r>
              <a:rPr lang="zh-CN" altLang="en-US" b="1" dirty="0" smtClean="0"/>
              <a:t>包文件管理概述</a:t>
            </a:r>
            <a:endParaRPr lang="en-US" altLang="zh-CN" b="1" dirty="0" smtClean="0"/>
          </a:p>
          <a:p>
            <a:r>
              <a:rPr lang="zh-CN" altLang="en-US" dirty="0" smtClean="0">
                <a:solidFill>
                  <a:schemeClr val="bg1">
                    <a:lumMod val="50000"/>
                  </a:schemeClr>
                </a:solidFill>
              </a:rPr>
              <a:t>包文件管理在</a:t>
            </a:r>
            <a:r>
              <a:rPr lang="en-US" altLang="zh-CN" dirty="0" err="1" smtClean="0">
                <a:solidFill>
                  <a:schemeClr val="bg1">
                    <a:lumMod val="50000"/>
                  </a:schemeClr>
                </a:solidFill>
              </a:rPr>
              <a:t>DevOps</a:t>
            </a:r>
            <a:r>
              <a:rPr lang="zh-CN" altLang="en-US" dirty="0" smtClean="0">
                <a:solidFill>
                  <a:schemeClr val="bg1">
                    <a:lumMod val="50000"/>
                  </a:schemeClr>
                </a:solidFill>
              </a:rPr>
              <a:t>中的应用</a:t>
            </a:r>
            <a:endParaRPr lang="en-US" altLang="zh-CN" dirty="0" smtClean="0">
              <a:solidFill>
                <a:schemeClr val="bg1">
                  <a:lumMod val="50000"/>
                </a:schemeClr>
              </a:solidFill>
            </a:endParaRPr>
          </a:p>
          <a:p>
            <a:r>
              <a:rPr lang="en-US" altLang="zh-CN" dirty="0" smtClean="0">
                <a:solidFill>
                  <a:schemeClr val="bg1">
                    <a:lumMod val="50000"/>
                  </a:schemeClr>
                </a:solidFill>
              </a:rPr>
              <a:t>Maven</a:t>
            </a:r>
            <a:r>
              <a:rPr lang="zh-CN" altLang="en-US" dirty="0" smtClean="0">
                <a:solidFill>
                  <a:schemeClr val="bg1">
                    <a:lumMod val="50000"/>
                  </a:schemeClr>
                </a:solidFill>
              </a:rPr>
              <a:t>工具依赖管理简介</a:t>
            </a:r>
            <a:endParaRPr lang="en-US" altLang="zh-CN" dirty="0" smtClean="0">
              <a:solidFill>
                <a:schemeClr val="bg1">
                  <a:lumMod val="50000"/>
                </a:schemeClr>
              </a:solidFill>
            </a:endParaRPr>
          </a:p>
          <a:p>
            <a:r>
              <a:rPr lang="zh-CN" altLang="en-US" dirty="0" smtClean="0">
                <a:solidFill>
                  <a:schemeClr val="bg1">
                    <a:lumMod val="50000"/>
                  </a:schemeClr>
                </a:solidFill>
              </a:rPr>
              <a:t>软件开发云（</a:t>
            </a:r>
            <a:r>
              <a:rPr lang="en-US" altLang="zh-CN" dirty="0" err="1" smtClean="0">
                <a:solidFill>
                  <a:schemeClr val="bg1">
                    <a:lumMod val="50000"/>
                  </a:schemeClr>
                </a:solidFill>
              </a:rPr>
              <a:t>Devcloud</a:t>
            </a:r>
            <a:r>
              <a:rPr lang="zh-CN" altLang="en-US" dirty="0" smtClean="0">
                <a:solidFill>
                  <a:schemeClr val="bg1">
                    <a:lumMod val="50000"/>
                  </a:schemeClr>
                </a:solidFill>
              </a:rPr>
              <a:t>）发布管理服务介绍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761236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包文件管理概述</a:t>
            </a:r>
            <a:endParaRPr lang="en-US" altLang="zh-CN" dirty="0"/>
          </a:p>
        </p:txBody>
      </p:sp>
      <p:sp>
        <p:nvSpPr>
          <p:cNvPr id="4" name="文本占位符 3"/>
          <p:cNvSpPr>
            <a:spLocks noGrp="1"/>
          </p:cNvSpPr>
          <p:nvPr>
            <p:ph type="body" sz="quarter" idx="10"/>
          </p:nvPr>
        </p:nvSpPr>
        <p:spPr/>
        <p:txBody>
          <a:bodyPr/>
          <a:lstStyle/>
          <a:p>
            <a:r>
              <a:rPr lang="zh-CN" altLang="en-US" dirty="0" smtClean="0"/>
              <a:t>为什么要进行包文件管理</a:t>
            </a:r>
            <a:endParaRPr lang="en-US" altLang="zh-CN" dirty="0" smtClean="0"/>
          </a:p>
          <a:p>
            <a:r>
              <a:rPr lang="zh-CN" altLang="en-US" dirty="0" smtClean="0"/>
              <a:t>包文件一般管理方法</a:t>
            </a:r>
            <a:endParaRPr lang="en-US" altLang="zh-CN" dirty="0" smtClean="0"/>
          </a:p>
          <a:p>
            <a:r>
              <a:rPr lang="zh-CN" altLang="en-US" dirty="0" smtClean="0"/>
              <a:t>开发人员如何使用包文件</a:t>
            </a:r>
            <a:endParaRPr lang="en-US" altLang="zh-CN" dirty="0" smtClean="0"/>
          </a:p>
          <a:p>
            <a:r>
              <a:rPr lang="zh-CN" altLang="en-US" dirty="0" smtClean="0"/>
              <a:t>常用开源包中央仓库</a:t>
            </a:r>
            <a:endParaRPr lang="en-US" altLang="zh-CN" dirty="0" smtClean="0"/>
          </a:p>
          <a:p>
            <a:endParaRPr lang="en-US" altLang="zh-CN" dirty="0"/>
          </a:p>
        </p:txBody>
      </p:sp>
    </p:spTree>
    <p:extLst>
      <p:ext uri="{BB962C8B-B14F-4D97-AF65-F5344CB8AC3E}">
        <p14:creationId xmlns:p14="http://schemas.microsoft.com/office/powerpoint/2010/main" val="3463772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为什么要进行包文件管理</a:t>
            </a:r>
            <a:endParaRPr lang="en-US" altLang="zh-CN" dirty="0"/>
          </a:p>
        </p:txBody>
      </p:sp>
      <p:sp>
        <p:nvSpPr>
          <p:cNvPr id="8" name="文本占位符 7"/>
          <p:cNvSpPr>
            <a:spLocks noGrp="1"/>
          </p:cNvSpPr>
          <p:nvPr>
            <p:ph type="body" sz="quarter" idx="10"/>
          </p:nvPr>
        </p:nvSpPr>
        <p:spPr/>
        <p:txBody>
          <a:bodyPr/>
          <a:lstStyle/>
          <a:p>
            <a:endParaRPr lang="en-US"/>
          </a:p>
        </p:txBody>
      </p:sp>
      <p:grpSp>
        <p:nvGrpSpPr>
          <p:cNvPr id="5" name="组合 4"/>
          <p:cNvGrpSpPr/>
          <p:nvPr/>
        </p:nvGrpSpPr>
        <p:grpSpPr>
          <a:xfrm>
            <a:off x="754286" y="2412010"/>
            <a:ext cx="7910206" cy="2608656"/>
            <a:chOff x="298198" y="1907246"/>
            <a:chExt cx="8594282" cy="2608656"/>
          </a:xfrm>
        </p:grpSpPr>
        <p:sp>
          <p:nvSpPr>
            <p:cNvPr id="2" name="矩形 1"/>
            <p:cNvSpPr/>
            <p:nvPr/>
          </p:nvSpPr>
          <p:spPr bwMode="auto">
            <a:xfrm>
              <a:off x="2172305" y="2997403"/>
              <a:ext cx="787293" cy="358881"/>
            </a:xfrm>
            <a:prstGeom prst="rect">
              <a:avLst/>
            </a:prstGeom>
            <a:solidFill>
              <a:srgbClr val="FFFF0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mn-lt"/>
                  <a:ea typeface="+mn-ea"/>
                </a:rPr>
                <a:t>开源包</a:t>
              </a:r>
            </a:p>
          </p:txBody>
        </p:sp>
        <p:sp>
          <p:nvSpPr>
            <p:cNvPr id="4" name="文本框 3"/>
            <p:cNvSpPr txBox="1"/>
            <p:nvPr/>
          </p:nvSpPr>
          <p:spPr>
            <a:xfrm>
              <a:off x="322236" y="2339995"/>
              <a:ext cx="1458251" cy="276999"/>
            </a:xfrm>
            <a:prstGeom prst="rect">
              <a:avLst/>
            </a:prstGeom>
            <a:noFill/>
            <a:ln>
              <a:solidFill>
                <a:schemeClr val="tx1"/>
              </a:solidFill>
            </a:ln>
          </p:spPr>
          <p:txBody>
            <a:bodyPr wrap="square" rtlCol="0">
              <a:spAutoFit/>
            </a:bodyPr>
            <a:lstStyle/>
            <a:p>
              <a:r>
                <a:rPr lang="en-US" altLang="zh-CN" sz="1200" dirty="0" smtClean="0">
                  <a:latin typeface="+mn-lt"/>
                  <a:ea typeface="+mn-ea"/>
                </a:rPr>
                <a:t>License</a:t>
              </a:r>
              <a:r>
                <a:rPr lang="zh-CN" altLang="en-US" sz="1200" dirty="0" smtClean="0">
                  <a:latin typeface="+mn-lt"/>
                  <a:ea typeface="+mn-ea"/>
                </a:rPr>
                <a:t>许可控制</a:t>
              </a:r>
              <a:endParaRPr lang="zh-CN" altLang="en-US" sz="1200" dirty="0">
                <a:latin typeface="+mn-lt"/>
                <a:ea typeface="+mn-ea"/>
              </a:endParaRPr>
            </a:p>
          </p:txBody>
        </p:sp>
        <p:sp>
          <p:nvSpPr>
            <p:cNvPr id="16" name="文本框 15"/>
            <p:cNvSpPr txBox="1"/>
            <p:nvPr/>
          </p:nvSpPr>
          <p:spPr>
            <a:xfrm>
              <a:off x="298198" y="3063505"/>
              <a:ext cx="1357520" cy="276999"/>
            </a:xfrm>
            <a:prstGeom prst="rect">
              <a:avLst/>
            </a:prstGeom>
            <a:noFill/>
            <a:ln>
              <a:solidFill>
                <a:schemeClr val="tx1"/>
              </a:solidFill>
            </a:ln>
          </p:spPr>
          <p:txBody>
            <a:bodyPr wrap="square" rtlCol="0">
              <a:spAutoFit/>
            </a:bodyPr>
            <a:lstStyle/>
            <a:p>
              <a:r>
                <a:rPr lang="zh-CN" altLang="en-US" sz="1200" dirty="0" smtClean="0">
                  <a:latin typeface="+mn-lt"/>
                  <a:ea typeface="+mn-ea"/>
                </a:rPr>
                <a:t>安全漏洞扫描</a:t>
              </a:r>
              <a:endParaRPr lang="zh-CN" altLang="en-US" sz="1200" dirty="0">
                <a:latin typeface="+mn-lt"/>
                <a:ea typeface="+mn-ea"/>
              </a:endParaRPr>
            </a:p>
          </p:txBody>
        </p:sp>
        <p:sp>
          <p:nvSpPr>
            <p:cNvPr id="17" name="文本框 16"/>
            <p:cNvSpPr txBox="1"/>
            <p:nvPr/>
          </p:nvSpPr>
          <p:spPr>
            <a:xfrm>
              <a:off x="588350" y="3754921"/>
              <a:ext cx="1536779" cy="286147"/>
            </a:xfrm>
            <a:prstGeom prst="rect">
              <a:avLst/>
            </a:prstGeom>
            <a:noFill/>
            <a:ln>
              <a:solidFill>
                <a:schemeClr val="tx1"/>
              </a:solidFill>
            </a:ln>
          </p:spPr>
          <p:txBody>
            <a:bodyPr wrap="square" rtlCol="0">
              <a:spAutoFit/>
            </a:bodyPr>
            <a:lstStyle/>
            <a:p>
              <a:r>
                <a:rPr lang="zh-CN" altLang="en-US" sz="1200" dirty="0" smtClean="0">
                  <a:latin typeface="+mn-lt"/>
                  <a:ea typeface="+mn-ea"/>
                </a:rPr>
                <a:t>风险识别（优选）</a:t>
              </a:r>
              <a:endParaRPr lang="zh-CN" altLang="en-US" sz="1200" dirty="0">
                <a:latin typeface="+mn-lt"/>
                <a:ea typeface="+mn-ea"/>
              </a:endParaRPr>
            </a:p>
          </p:txBody>
        </p:sp>
        <p:sp>
          <p:nvSpPr>
            <p:cNvPr id="18" name="文本框 17"/>
            <p:cNvSpPr txBox="1"/>
            <p:nvPr/>
          </p:nvSpPr>
          <p:spPr>
            <a:xfrm>
              <a:off x="3032382" y="4238903"/>
              <a:ext cx="915740" cy="276999"/>
            </a:xfrm>
            <a:prstGeom prst="rect">
              <a:avLst/>
            </a:prstGeom>
            <a:noFill/>
            <a:ln>
              <a:solidFill>
                <a:schemeClr val="tx1"/>
              </a:solidFill>
            </a:ln>
          </p:spPr>
          <p:txBody>
            <a:bodyPr wrap="square" rtlCol="0">
              <a:spAutoFit/>
            </a:bodyPr>
            <a:lstStyle/>
            <a:p>
              <a:r>
                <a:rPr lang="zh-CN" altLang="en-US" sz="1200" dirty="0" smtClean="0">
                  <a:latin typeface="+mn-lt"/>
                  <a:ea typeface="+mn-ea"/>
                </a:rPr>
                <a:t>依赖管理</a:t>
              </a:r>
              <a:endParaRPr lang="zh-CN" altLang="en-US" sz="1200" dirty="0">
                <a:latin typeface="+mn-lt"/>
                <a:ea typeface="+mn-ea"/>
              </a:endParaRPr>
            </a:p>
          </p:txBody>
        </p:sp>
        <p:sp>
          <p:nvSpPr>
            <p:cNvPr id="19" name="文本框 18"/>
            <p:cNvSpPr txBox="1"/>
            <p:nvPr/>
          </p:nvSpPr>
          <p:spPr>
            <a:xfrm>
              <a:off x="1549858" y="1907246"/>
              <a:ext cx="1044683" cy="276999"/>
            </a:xfrm>
            <a:prstGeom prst="rect">
              <a:avLst/>
            </a:prstGeom>
            <a:noFill/>
            <a:ln>
              <a:solidFill>
                <a:schemeClr val="tx1"/>
              </a:solidFill>
            </a:ln>
          </p:spPr>
          <p:txBody>
            <a:bodyPr wrap="square" rtlCol="0">
              <a:spAutoFit/>
            </a:bodyPr>
            <a:lstStyle/>
            <a:p>
              <a:r>
                <a:rPr lang="zh-CN" altLang="en-US" sz="1200" dirty="0" smtClean="0">
                  <a:latin typeface="+mn-lt"/>
                  <a:ea typeface="+mn-ea"/>
                </a:rPr>
                <a:t>多语言类型</a:t>
              </a:r>
              <a:endParaRPr lang="zh-CN" altLang="en-US" sz="1200" dirty="0">
                <a:latin typeface="+mn-lt"/>
                <a:ea typeface="+mn-ea"/>
              </a:endParaRPr>
            </a:p>
          </p:txBody>
        </p:sp>
        <p:sp>
          <p:nvSpPr>
            <p:cNvPr id="20" name="矩形 19"/>
            <p:cNvSpPr/>
            <p:nvPr/>
          </p:nvSpPr>
          <p:spPr bwMode="auto">
            <a:xfrm>
              <a:off x="3203848" y="3012105"/>
              <a:ext cx="851044" cy="344179"/>
            </a:xfrm>
            <a:prstGeom prst="rect">
              <a:avLst/>
            </a:prstGeom>
            <a:solidFill>
              <a:srgbClr val="FFFF0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400" b="0" i="0" u="none" strike="noStrike" cap="none" normalizeH="0" baseline="0" dirty="0" smtClean="0">
                  <a:ln>
                    <a:noFill/>
                  </a:ln>
                  <a:solidFill>
                    <a:schemeClr val="tx1"/>
                  </a:solidFill>
                  <a:effectLst/>
                  <a:latin typeface="+mn-lt"/>
                  <a:ea typeface="+mn-ea"/>
                </a:rPr>
                <a:t>私有包</a:t>
              </a:r>
            </a:p>
          </p:txBody>
        </p:sp>
        <p:sp>
          <p:nvSpPr>
            <p:cNvPr id="21" name="文本框 20"/>
            <p:cNvSpPr txBox="1"/>
            <p:nvPr/>
          </p:nvSpPr>
          <p:spPr>
            <a:xfrm>
              <a:off x="4021868" y="2038907"/>
              <a:ext cx="997966" cy="276999"/>
            </a:xfrm>
            <a:prstGeom prst="rect">
              <a:avLst/>
            </a:prstGeom>
            <a:noFill/>
            <a:ln>
              <a:solidFill>
                <a:schemeClr val="tx1"/>
              </a:solidFill>
            </a:ln>
          </p:spPr>
          <p:txBody>
            <a:bodyPr wrap="square" rtlCol="0">
              <a:spAutoFit/>
            </a:bodyPr>
            <a:lstStyle/>
            <a:p>
              <a:r>
                <a:rPr lang="zh-CN" altLang="en-US" sz="1200" dirty="0" smtClean="0">
                  <a:latin typeface="+mn-lt"/>
                  <a:ea typeface="+mn-ea"/>
                </a:rPr>
                <a:t>复用</a:t>
              </a:r>
              <a:r>
                <a:rPr lang="en-US" altLang="zh-CN" sz="1200" dirty="0" smtClean="0">
                  <a:latin typeface="+mn-lt"/>
                  <a:ea typeface="+mn-ea"/>
                </a:rPr>
                <a:t>/</a:t>
              </a:r>
              <a:r>
                <a:rPr lang="zh-CN" altLang="en-US" sz="1200" dirty="0" smtClean="0">
                  <a:latin typeface="+mn-lt"/>
                  <a:ea typeface="+mn-ea"/>
                </a:rPr>
                <a:t>重用</a:t>
              </a:r>
              <a:endParaRPr lang="zh-CN" altLang="en-US" sz="1200" dirty="0">
                <a:latin typeface="+mn-lt"/>
                <a:ea typeface="+mn-ea"/>
              </a:endParaRPr>
            </a:p>
          </p:txBody>
        </p:sp>
        <p:sp>
          <p:nvSpPr>
            <p:cNvPr id="22" name="文本框 21"/>
            <p:cNvSpPr txBox="1"/>
            <p:nvPr/>
          </p:nvSpPr>
          <p:spPr>
            <a:xfrm>
              <a:off x="4470151" y="2610614"/>
              <a:ext cx="864096" cy="276999"/>
            </a:xfrm>
            <a:prstGeom prst="rect">
              <a:avLst/>
            </a:prstGeom>
            <a:noFill/>
            <a:ln>
              <a:solidFill>
                <a:schemeClr val="tx1"/>
              </a:solidFill>
            </a:ln>
          </p:spPr>
          <p:txBody>
            <a:bodyPr wrap="square" rtlCol="0">
              <a:spAutoFit/>
            </a:bodyPr>
            <a:lstStyle/>
            <a:p>
              <a:r>
                <a:rPr lang="zh-CN" altLang="en-US" sz="1200" dirty="0" smtClean="0">
                  <a:latin typeface="+mn-lt"/>
                  <a:ea typeface="+mn-ea"/>
                </a:rPr>
                <a:t>发布归档</a:t>
              </a:r>
              <a:endParaRPr lang="zh-CN" altLang="en-US" sz="1200" dirty="0">
                <a:latin typeface="+mn-lt"/>
                <a:ea typeface="+mn-ea"/>
              </a:endParaRPr>
            </a:p>
          </p:txBody>
        </p:sp>
        <p:sp>
          <p:nvSpPr>
            <p:cNvPr id="23" name="文本框 22"/>
            <p:cNvSpPr txBox="1"/>
            <p:nvPr/>
          </p:nvSpPr>
          <p:spPr>
            <a:xfrm>
              <a:off x="4690686" y="3271835"/>
              <a:ext cx="864096" cy="276999"/>
            </a:xfrm>
            <a:prstGeom prst="rect">
              <a:avLst/>
            </a:prstGeom>
            <a:noFill/>
            <a:ln>
              <a:solidFill>
                <a:schemeClr val="tx1"/>
              </a:solidFill>
            </a:ln>
          </p:spPr>
          <p:txBody>
            <a:bodyPr wrap="square" rtlCol="0">
              <a:spAutoFit/>
            </a:bodyPr>
            <a:lstStyle/>
            <a:p>
              <a:r>
                <a:rPr lang="zh-CN" altLang="en-US" sz="1200" dirty="0" smtClean="0">
                  <a:latin typeface="+mn-lt"/>
                  <a:ea typeface="+mn-ea"/>
                </a:rPr>
                <a:t>快照归档</a:t>
              </a:r>
              <a:endParaRPr lang="zh-CN" altLang="en-US" sz="1200" dirty="0">
                <a:latin typeface="+mn-lt"/>
                <a:ea typeface="+mn-ea"/>
              </a:endParaRPr>
            </a:p>
          </p:txBody>
        </p:sp>
        <p:sp>
          <p:nvSpPr>
            <p:cNvPr id="24" name="文本框 23"/>
            <p:cNvSpPr txBox="1"/>
            <p:nvPr/>
          </p:nvSpPr>
          <p:spPr>
            <a:xfrm>
              <a:off x="4139952" y="3933056"/>
              <a:ext cx="864096" cy="276999"/>
            </a:xfrm>
            <a:prstGeom prst="rect">
              <a:avLst/>
            </a:prstGeom>
            <a:noFill/>
            <a:ln>
              <a:solidFill>
                <a:schemeClr val="tx1"/>
              </a:solidFill>
            </a:ln>
          </p:spPr>
          <p:txBody>
            <a:bodyPr wrap="square" rtlCol="0">
              <a:spAutoFit/>
            </a:bodyPr>
            <a:lstStyle/>
            <a:p>
              <a:r>
                <a:rPr lang="zh-CN" altLang="en-US" sz="1200" dirty="0" smtClean="0">
                  <a:latin typeface="+mn-lt"/>
                  <a:ea typeface="+mn-ea"/>
                </a:rPr>
                <a:t>快速分发</a:t>
              </a:r>
              <a:endParaRPr lang="zh-CN" altLang="en-US" sz="1200" dirty="0">
                <a:latin typeface="+mn-lt"/>
                <a:ea typeface="+mn-ea"/>
              </a:endParaRPr>
            </a:p>
          </p:txBody>
        </p:sp>
        <p:sp>
          <p:nvSpPr>
            <p:cNvPr id="25" name="文本框 24"/>
            <p:cNvSpPr txBox="1"/>
            <p:nvPr/>
          </p:nvSpPr>
          <p:spPr>
            <a:xfrm>
              <a:off x="1780487" y="4238903"/>
              <a:ext cx="1048759" cy="276999"/>
            </a:xfrm>
            <a:prstGeom prst="rect">
              <a:avLst/>
            </a:prstGeom>
            <a:noFill/>
            <a:ln>
              <a:solidFill>
                <a:schemeClr val="tx1"/>
              </a:solidFill>
            </a:ln>
          </p:spPr>
          <p:txBody>
            <a:bodyPr wrap="square" rtlCol="0">
              <a:spAutoFit/>
            </a:bodyPr>
            <a:lstStyle/>
            <a:p>
              <a:r>
                <a:rPr lang="zh-CN" altLang="en-US" sz="1200" dirty="0" smtClean="0">
                  <a:latin typeface="+mn-lt"/>
                  <a:ea typeface="+mn-ea"/>
                </a:rPr>
                <a:t>中央仓镜像</a:t>
              </a:r>
              <a:endParaRPr lang="zh-CN" altLang="en-US" sz="1200" dirty="0">
                <a:latin typeface="+mn-lt"/>
                <a:ea typeface="+mn-ea"/>
              </a:endParaRPr>
            </a:p>
          </p:txBody>
        </p:sp>
        <p:sp>
          <p:nvSpPr>
            <p:cNvPr id="26" name="矩形 25"/>
            <p:cNvSpPr/>
            <p:nvPr/>
          </p:nvSpPr>
          <p:spPr bwMode="auto">
            <a:xfrm>
              <a:off x="6804248" y="2369361"/>
              <a:ext cx="2088232" cy="360040"/>
            </a:xfrm>
            <a:prstGeom prst="rect">
              <a:avLst/>
            </a:prstGeom>
            <a:solidFill>
              <a:srgbClr val="00B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smtClean="0">
                  <a:latin typeface="+mn-lt"/>
                  <a:ea typeface="+mn-ea"/>
                </a:rPr>
                <a:t>效率提升</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27" name="矩形 26"/>
            <p:cNvSpPr/>
            <p:nvPr/>
          </p:nvSpPr>
          <p:spPr bwMode="auto">
            <a:xfrm>
              <a:off x="6804248" y="3065122"/>
              <a:ext cx="2088232" cy="360040"/>
            </a:xfrm>
            <a:prstGeom prst="rect">
              <a:avLst/>
            </a:prstGeom>
            <a:solidFill>
              <a:srgbClr val="00B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smtClean="0">
                  <a:latin typeface="+mn-lt"/>
                  <a:ea typeface="+mn-ea"/>
                </a:rPr>
                <a:t>风险识别</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28" name="矩形 27"/>
            <p:cNvSpPr/>
            <p:nvPr/>
          </p:nvSpPr>
          <p:spPr bwMode="auto">
            <a:xfrm>
              <a:off x="6804248" y="3824285"/>
              <a:ext cx="2088232" cy="360040"/>
            </a:xfrm>
            <a:prstGeom prst="rect">
              <a:avLst/>
            </a:prstGeom>
            <a:solidFill>
              <a:srgbClr val="00B050"/>
            </a:solidFill>
            <a:ln>
              <a:solidFill>
                <a:schemeClr val="tx1"/>
              </a:solidFill>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smtClean="0">
                  <a:latin typeface="+mn-lt"/>
                  <a:ea typeface="+mn-ea"/>
                </a:rPr>
                <a:t>追溯跟踪</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30" name="文本框 29"/>
            <p:cNvSpPr txBox="1"/>
            <p:nvPr/>
          </p:nvSpPr>
          <p:spPr>
            <a:xfrm>
              <a:off x="2846649" y="1931441"/>
              <a:ext cx="896563" cy="276999"/>
            </a:xfrm>
            <a:prstGeom prst="rect">
              <a:avLst/>
            </a:prstGeom>
            <a:noFill/>
            <a:ln>
              <a:solidFill>
                <a:schemeClr val="tx1"/>
              </a:solidFill>
            </a:ln>
          </p:spPr>
          <p:txBody>
            <a:bodyPr wrap="square" rtlCol="0">
              <a:spAutoFit/>
            </a:bodyPr>
            <a:lstStyle/>
            <a:p>
              <a:r>
                <a:rPr lang="zh-CN" altLang="en-US" sz="1200" dirty="0" smtClean="0">
                  <a:latin typeface="+mn-lt"/>
                  <a:ea typeface="+mn-ea"/>
                </a:rPr>
                <a:t>权限控制</a:t>
              </a:r>
              <a:endParaRPr lang="zh-CN" altLang="en-US" sz="1200" dirty="0">
                <a:latin typeface="+mn-lt"/>
                <a:ea typeface="+mn-ea"/>
              </a:endParaRPr>
            </a:p>
          </p:txBody>
        </p:sp>
        <p:sp>
          <p:nvSpPr>
            <p:cNvPr id="3" name="燕尾形箭头 2"/>
            <p:cNvSpPr/>
            <p:nvPr/>
          </p:nvSpPr>
          <p:spPr bwMode="auto">
            <a:xfrm>
              <a:off x="5940152" y="3140968"/>
              <a:ext cx="576064" cy="504056"/>
            </a:xfrm>
            <a:prstGeom prst="notchedRightArrow">
              <a:avLst/>
            </a:prstGeom>
            <a:solidFill>
              <a:srgbClr val="00B0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lt"/>
                <a:ea typeface="+mn-ea"/>
              </a:endParaRPr>
            </a:p>
          </p:txBody>
        </p:sp>
      </p:grpSp>
    </p:spTree>
    <p:extLst>
      <p:ext uri="{BB962C8B-B14F-4D97-AF65-F5344CB8AC3E}">
        <p14:creationId xmlns:p14="http://schemas.microsoft.com/office/powerpoint/2010/main" val="2401821956"/>
      </p:ext>
    </p:extLst>
  </p:cSld>
  <p:clrMapOvr>
    <a:masterClrMapping/>
  </p:clrMapOvr>
  <p:transition advClick="0" advTm="8000">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包文件一般管理方法</a:t>
            </a:r>
            <a:endParaRPr lang="en-US" altLang="zh-CN" dirty="0"/>
          </a:p>
        </p:txBody>
      </p:sp>
      <p:sp>
        <p:nvSpPr>
          <p:cNvPr id="16" name="内容占位符 15"/>
          <p:cNvSpPr>
            <a:spLocks noGrp="1"/>
          </p:cNvSpPr>
          <p:nvPr>
            <p:ph type="body" sz="quarter" idx="10"/>
          </p:nvPr>
        </p:nvSpPr>
        <p:spPr/>
        <p:txBody>
          <a:bodyPr/>
          <a:lstStyle/>
          <a:p>
            <a:r>
              <a:rPr lang="zh-CN" altLang="en-US" sz="1200" dirty="0" smtClean="0"/>
              <a:t>包文件通常不放在源码库中管理，而是使用专门的包文件仓库（</a:t>
            </a:r>
            <a:r>
              <a:rPr lang="en-US" altLang="zh-CN" sz="1200" dirty="0" smtClean="0"/>
              <a:t>repository</a:t>
            </a:r>
            <a:r>
              <a:rPr lang="zh-CN" altLang="en-US" sz="1200" dirty="0" smtClean="0"/>
              <a:t>）进行存储并配合包文件依赖管理工具（</a:t>
            </a:r>
            <a:r>
              <a:rPr lang="en-US" altLang="zh-CN" sz="1200" dirty="0" smtClean="0"/>
              <a:t>Maven</a:t>
            </a:r>
            <a:r>
              <a:rPr lang="zh-CN" altLang="en-US" sz="1200" dirty="0" smtClean="0"/>
              <a:t>、</a:t>
            </a:r>
            <a:r>
              <a:rPr lang="en-US" altLang="zh-CN" sz="1200" dirty="0" err="1" smtClean="0"/>
              <a:t>npm</a:t>
            </a:r>
            <a:r>
              <a:rPr lang="zh-CN" altLang="en-US" sz="1200" dirty="0" smtClean="0"/>
              <a:t>、</a:t>
            </a:r>
            <a:r>
              <a:rPr lang="en-US" altLang="zh-CN" sz="1200" dirty="0" smtClean="0"/>
              <a:t>Ivy</a:t>
            </a:r>
            <a:r>
              <a:rPr lang="zh-CN" altLang="en-US" sz="1200" dirty="0" smtClean="0"/>
              <a:t>等）进行使用。包文件仓库可以大致分为本地仓库、私服仓库、中央仓库三种。本地仓库是指开发者个人</a:t>
            </a:r>
            <a:r>
              <a:rPr lang="en-US" altLang="zh-CN" sz="1200" dirty="0" smtClean="0"/>
              <a:t>PC</a:t>
            </a:r>
            <a:r>
              <a:rPr lang="zh-CN" altLang="en-US" sz="1200" dirty="0" smtClean="0"/>
              <a:t>中包文件的存储；私服仓库通常是企业为了提升包文件使用性能搭建的局域网内共用的包文件仓库，通常使用开源的</a:t>
            </a:r>
            <a:r>
              <a:rPr lang="en-US" altLang="zh-CN" sz="1200" dirty="0" smtClean="0"/>
              <a:t>Nexus</a:t>
            </a:r>
            <a:r>
              <a:rPr lang="zh-CN" altLang="en-US" sz="1200" dirty="0" smtClean="0"/>
              <a:t>、</a:t>
            </a:r>
            <a:r>
              <a:rPr lang="en-US" altLang="zh-CN" sz="1200" dirty="0" err="1" smtClean="0"/>
              <a:t>artifactory</a:t>
            </a:r>
            <a:r>
              <a:rPr lang="zh-CN" altLang="en-US" sz="1200" dirty="0" smtClean="0"/>
              <a:t>等工具搭建；中央仓库是指开源包文件的共享社区。</a:t>
            </a:r>
            <a:endParaRPr lang="en-US" altLang="zh-CN" sz="1200" dirty="0" smtClean="0"/>
          </a:p>
          <a:p>
            <a:endParaRPr lang="en-US" sz="1200" dirty="0"/>
          </a:p>
        </p:txBody>
      </p:sp>
      <p:grpSp>
        <p:nvGrpSpPr>
          <p:cNvPr id="2" name="组合 1"/>
          <p:cNvGrpSpPr/>
          <p:nvPr/>
        </p:nvGrpSpPr>
        <p:grpSpPr>
          <a:xfrm>
            <a:off x="1115616" y="2780928"/>
            <a:ext cx="6732748" cy="3349902"/>
            <a:chOff x="899592" y="2376960"/>
            <a:chExt cx="7571283" cy="3717866"/>
          </a:xfrm>
        </p:grpSpPr>
        <p:sp>
          <p:nvSpPr>
            <p:cNvPr id="5" name="流程图: 磁盘 4"/>
            <p:cNvSpPr/>
            <p:nvPr/>
          </p:nvSpPr>
          <p:spPr bwMode="auto">
            <a:xfrm>
              <a:off x="899592" y="3724514"/>
              <a:ext cx="1512168" cy="684076"/>
            </a:xfrm>
            <a:prstGeom prst="flowChartMagneticDisk">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200" b="1" dirty="0" smtClean="0">
                  <a:latin typeface="+mn-lt"/>
                  <a:ea typeface="微软雅黑" panose="020B0503020204020204" pitchFamily="34" charset="-122"/>
                </a:rPr>
                <a:t>源码仓库</a:t>
              </a:r>
              <a:endParaRPr kumimoji="0" lang="zh-CN" altLang="en-US" sz="1200" b="1" i="0" u="none" strike="noStrike" cap="none" normalizeH="0" baseline="0" dirty="0" smtClean="0">
                <a:ln>
                  <a:noFill/>
                </a:ln>
                <a:effectLst/>
                <a:latin typeface="+mn-lt"/>
                <a:ea typeface="微软雅黑" panose="020B0503020204020204" pitchFamily="34" charset="-122"/>
              </a:endParaRPr>
            </a:p>
          </p:txBody>
        </p:sp>
        <p:sp>
          <p:nvSpPr>
            <p:cNvPr id="29" name="流程图: 磁盘 28"/>
            <p:cNvSpPr/>
            <p:nvPr/>
          </p:nvSpPr>
          <p:spPr bwMode="auto">
            <a:xfrm>
              <a:off x="3516175" y="2684904"/>
              <a:ext cx="1512168"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effectLst/>
                  <a:latin typeface="+mn-lt"/>
                  <a:ea typeface="微软雅黑" panose="020B0503020204020204" pitchFamily="34" charset="-122"/>
                </a:rPr>
                <a:t>私有仓</a:t>
              </a:r>
            </a:p>
          </p:txBody>
        </p:sp>
        <p:sp>
          <p:nvSpPr>
            <p:cNvPr id="31" name="流程图: 磁盘 30"/>
            <p:cNvSpPr/>
            <p:nvPr/>
          </p:nvSpPr>
          <p:spPr bwMode="auto">
            <a:xfrm>
              <a:off x="6958707" y="2376960"/>
              <a:ext cx="1512168"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effectLst/>
                  <a:latin typeface="+mn-lt"/>
                  <a:ea typeface="微软雅黑" panose="020B0503020204020204" pitchFamily="34" charset="-122"/>
                </a:rPr>
                <a:t>中央仓</a:t>
              </a:r>
            </a:p>
          </p:txBody>
        </p:sp>
        <p:sp>
          <p:nvSpPr>
            <p:cNvPr id="32" name="流程图: 磁盘 31"/>
            <p:cNvSpPr/>
            <p:nvPr/>
          </p:nvSpPr>
          <p:spPr bwMode="auto">
            <a:xfrm>
              <a:off x="2915816" y="5481228"/>
              <a:ext cx="1296144" cy="61359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effectLst/>
                  <a:latin typeface="+mn-lt"/>
                  <a:ea typeface="微软雅黑" panose="020B0503020204020204" pitchFamily="34" charset="-122"/>
                </a:rPr>
                <a:t>本地仓</a:t>
              </a:r>
            </a:p>
          </p:txBody>
        </p:sp>
        <p:sp>
          <p:nvSpPr>
            <p:cNvPr id="6" name="笑脸 5"/>
            <p:cNvSpPr/>
            <p:nvPr/>
          </p:nvSpPr>
          <p:spPr bwMode="auto">
            <a:xfrm>
              <a:off x="3779912" y="5515202"/>
              <a:ext cx="324036" cy="288032"/>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7" name="流程图: 文档 6"/>
            <p:cNvSpPr/>
            <p:nvPr/>
          </p:nvSpPr>
          <p:spPr bwMode="auto">
            <a:xfrm>
              <a:off x="4752018" y="3781202"/>
              <a:ext cx="1734938" cy="486054"/>
            </a:xfrm>
            <a:prstGeom prst="flowChartDocumen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mn-lt"/>
                  <a:ea typeface="宋体" pitchFamily="2" charset="-122"/>
                </a:rPr>
                <a:t>依赖管理工具</a:t>
              </a:r>
            </a:p>
          </p:txBody>
        </p:sp>
        <p:sp>
          <p:nvSpPr>
            <p:cNvPr id="33" name="流程图: 文档 32"/>
            <p:cNvSpPr/>
            <p:nvPr/>
          </p:nvSpPr>
          <p:spPr bwMode="auto">
            <a:xfrm>
              <a:off x="5002781" y="4051232"/>
              <a:ext cx="1726697" cy="468052"/>
            </a:xfrm>
            <a:prstGeom prst="flowChartDocumen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b="1" dirty="0">
                  <a:ea typeface="宋体" pitchFamily="2" charset="-122"/>
                </a:rPr>
                <a:t>依赖管理工具</a:t>
              </a:r>
            </a:p>
          </p:txBody>
        </p:sp>
        <p:sp>
          <p:nvSpPr>
            <p:cNvPr id="34" name="流程图: 文档 33"/>
            <p:cNvSpPr/>
            <p:nvPr/>
          </p:nvSpPr>
          <p:spPr bwMode="auto">
            <a:xfrm>
              <a:off x="5256075" y="4327236"/>
              <a:ext cx="1797713" cy="501069"/>
            </a:xfrm>
            <a:prstGeom prst="flowChartDocumen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b="1" dirty="0">
                  <a:ea typeface="宋体" pitchFamily="2" charset="-122"/>
                </a:rPr>
                <a:t>依赖管理工具</a:t>
              </a:r>
            </a:p>
          </p:txBody>
        </p:sp>
        <p:cxnSp>
          <p:nvCxnSpPr>
            <p:cNvPr id="9" name="曲线连接符 8"/>
            <p:cNvCxnSpPr>
              <a:stCxn id="5" idx="4"/>
              <a:endCxn id="29" idx="2"/>
            </p:cNvCxnSpPr>
            <p:nvPr/>
          </p:nvCxnSpPr>
          <p:spPr bwMode="auto">
            <a:xfrm flipV="1">
              <a:off x="2411760" y="3026942"/>
              <a:ext cx="1104415" cy="103961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35" name="流程图: 磁盘 34"/>
            <p:cNvSpPr/>
            <p:nvPr/>
          </p:nvSpPr>
          <p:spPr bwMode="auto">
            <a:xfrm>
              <a:off x="4716016" y="5481228"/>
              <a:ext cx="1296144" cy="61359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effectLst/>
                  <a:latin typeface="+mn-lt"/>
                  <a:ea typeface="微软雅黑" panose="020B0503020204020204" pitchFamily="34" charset="-122"/>
                </a:rPr>
                <a:t>本地仓</a:t>
              </a:r>
            </a:p>
          </p:txBody>
        </p:sp>
        <p:sp>
          <p:nvSpPr>
            <p:cNvPr id="36" name="笑脸 35"/>
            <p:cNvSpPr/>
            <p:nvPr/>
          </p:nvSpPr>
          <p:spPr bwMode="auto">
            <a:xfrm>
              <a:off x="5580112" y="5515202"/>
              <a:ext cx="324036" cy="288032"/>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sp>
          <p:nvSpPr>
            <p:cNvPr id="37" name="流程图: 磁盘 36"/>
            <p:cNvSpPr/>
            <p:nvPr/>
          </p:nvSpPr>
          <p:spPr bwMode="auto">
            <a:xfrm>
              <a:off x="6526659" y="5479121"/>
              <a:ext cx="1296144" cy="61359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effectLst/>
                  <a:latin typeface="+mn-lt"/>
                  <a:ea typeface="微软雅黑" panose="020B0503020204020204" pitchFamily="34" charset="-122"/>
                </a:rPr>
                <a:t>本地仓</a:t>
              </a:r>
            </a:p>
          </p:txBody>
        </p:sp>
        <p:sp>
          <p:nvSpPr>
            <p:cNvPr id="38" name="笑脸 37"/>
            <p:cNvSpPr/>
            <p:nvPr/>
          </p:nvSpPr>
          <p:spPr bwMode="auto">
            <a:xfrm>
              <a:off x="7390755" y="5513095"/>
              <a:ext cx="324036" cy="288032"/>
            </a:xfrm>
            <a:prstGeom prst="smileyF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lt"/>
                <a:ea typeface="宋体" pitchFamily="2" charset="-122"/>
              </a:endParaRPr>
            </a:p>
          </p:txBody>
        </p:sp>
        <p:cxnSp>
          <p:nvCxnSpPr>
            <p:cNvPr id="11" name="曲线连接符 10"/>
            <p:cNvCxnSpPr>
              <a:stCxn id="31" idx="2"/>
              <a:endCxn id="29" idx="4"/>
            </p:cNvCxnSpPr>
            <p:nvPr/>
          </p:nvCxnSpPr>
          <p:spPr bwMode="auto">
            <a:xfrm rot="10800000" flipV="1">
              <a:off x="5028343" y="2718998"/>
              <a:ext cx="1930364" cy="30794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9" name="曲线连接符 38"/>
            <p:cNvCxnSpPr>
              <a:stCxn id="29" idx="3"/>
              <a:endCxn id="7" idx="0"/>
            </p:cNvCxnSpPr>
            <p:nvPr/>
          </p:nvCxnSpPr>
          <p:spPr bwMode="auto">
            <a:xfrm rot="16200000" flipH="1">
              <a:off x="4739762" y="2901477"/>
              <a:ext cx="412222" cy="1347228"/>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42" name="曲线连接符 41"/>
            <p:cNvCxnSpPr>
              <a:stCxn id="31" idx="3"/>
              <a:endCxn id="7" idx="0"/>
            </p:cNvCxnSpPr>
            <p:nvPr/>
          </p:nvCxnSpPr>
          <p:spPr bwMode="auto">
            <a:xfrm rot="5400000">
              <a:off x="6307057" y="2373468"/>
              <a:ext cx="720166" cy="2095304"/>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45" name="曲线连接符 44"/>
            <p:cNvCxnSpPr>
              <a:stCxn id="34" idx="2"/>
              <a:endCxn id="32" idx="1"/>
            </p:cNvCxnSpPr>
            <p:nvPr/>
          </p:nvCxnSpPr>
          <p:spPr bwMode="auto">
            <a:xfrm rot="5400000">
              <a:off x="4516386" y="3842682"/>
              <a:ext cx="686050" cy="2591044"/>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48" name="曲线连接符 47"/>
            <p:cNvCxnSpPr>
              <a:stCxn id="34" idx="2"/>
              <a:endCxn id="35" idx="1"/>
            </p:cNvCxnSpPr>
            <p:nvPr/>
          </p:nvCxnSpPr>
          <p:spPr bwMode="auto">
            <a:xfrm rot="5400000">
              <a:off x="5416486" y="4742782"/>
              <a:ext cx="686050" cy="79084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51" name="曲线连接符 50"/>
            <p:cNvCxnSpPr>
              <a:stCxn id="34" idx="2"/>
              <a:endCxn id="37" idx="1"/>
            </p:cNvCxnSpPr>
            <p:nvPr/>
          </p:nvCxnSpPr>
          <p:spPr bwMode="auto">
            <a:xfrm rot="16200000" flipH="1">
              <a:off x="6322862" y="4627250"/>
              <a:ext cx="683942" cy="1019799"/>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251377878"/>
      </p:ext>
    </p:extLst>
  </p:cSld>
  <p:clrMapOvr>
    <a:masterClrMapping/>
  </p:clrMapOvr>
  <p:transition advClick="0" advTm="8000">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开发人员如何使用包文件</a:t>
            </a:r>
            <a:endParaRPr lang="en-US" altLang="zh-CN" dirty="0"/>
          </a:p>
        </p:txBody>
      </p:sp>
      <p:sp>
        <p:nvSpPr>
          <p:cNvPr id="3" name="内容占位符 2"/>
          <p:cNvSpPr>
            <a:spLocks noGrp="1"/>
          </p:cNvSpPr>
          <p:nvPr>
            <p:ph type="body" sz="quarter" idx="10"/>
          </p:nvPr>
        </p:nvSpPr>
        <p:spPr/>
        <p:txBody>
          <a:bodyPr/>
          <a:lstStyle/>
          <a:p>
            <a:r>
              <a:rPr lang="zh-CN" altLang="en-US" sz="1400" dirty="0" smtClean="0"/>
              <a:t>开发人员对包文件的使用集中在下载、搜索、发布上传几个操作上。开发和构建时，开发人员通过包依赖管理工具定义好需要使用的私有及开源包文件，在构建或运行时自动从私服仓库或开原中央仓库中下载依赖包文件来提升开发效率。</a:t>
            </a:r>
            <a:endParaRPr lang="en-US" altLang="zh-CN" sz="1400" dirty="0" smtClean="0"/>
          </a:p>
          <a:p>
            <a:endParaRPr lang="en-US" sz="1400" dirty="0"/>
          </a:p>
        </p:txBody>
      </p:sp>
      <p:pic>
        <p:nvPicPr>
          <p:cNvPr id="7" name="图片 6"/>
          <p:cNvPicPr>
            <a:picLocks noChangeAspect="1"/>
          </p:cNvPicPr>
          <p:nvPr/>
        </p:nvPicPr>
        <p:blipFill>
          <a:blip r:embed="rId3"/>
          <a:stretch>
            <a:fillRect/>
          </a:stretch>
        </p:blipFill>
        <p:spPr>
          <a:xfrm>
            <a:off x="754794" y="2887924"/>
            <a:ext cx="7848600" cy="3359596"/>
          </a:xfrm>
          <a:prstGeom prst="rect">
            <a:avLst/>
          </a:prstGeom>
        </p:spPr>
      </p:pic>
    </p:spTree>
    <p:extLst>
      <p:ext uri="{BB962C8B-B14F-4D97-AF65-F5344CB8AC3E}">
        <p14:creationId xmlns:p14="http://schemas.microsoft.com/office/powerpoint/2010/main" val="1666167887"/>
      </p:ext>
    </p:extLst>
  </p:cSld>
  <p:clrMapOvr>
    <a:masterClrMapping/>
  </p:clrMapOvr>
  <p:transition advClick="0" advTm="8000">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常用开源包中央仓库</a:t>
            </a:r>
          </a:p>
        </p:txBody>
      </p:sp>
      <p:sp>
        <p:nvSpPr>
          <p:cNvPr id="2" name="文本框 1"/>
          <p:cNvSpPr txBox="1"/>
          <p:nvPr/>
        </p:nvSpPr>
        <p:spPr>
          <a:xfrm>
            <a:off x="689862" y="1387947"/>
            <a:ext cx="4680520" cy="4247317"/>
          </a:xfrm>
          <a:prstGeom prst="rect">
            <a:avLst/>
          </a:prstGeom>
          <a:noFill/>
        </p:spPr>
        <p:txBody>
          <a:bodyPr wrap="square" rtlCol="0">
            <a:spAutoFit/>
          </a:bodyPr>
          <a:lstStyle/>
          <a:p>
            <a:r>
              <a:rPr lang="en-US" altLang="zh-CN" sz="1600" dirty="0" smtClean="0">
                <a:latin typeface="+mn-lt"/>
                <a:ea typeface="+mn-ea"/>
              </a:rPr>
              <a:t>Maven</a:t>
            </a:r>
            <a:r>
              <a:rPr lang="zh-CN" altLang="en-US" sz="1600" dirty="0" smtClean="0">
                <a:latin typeface="+mn-lt"/>
                <a:ea typeface="+mn-ea"/>
              </a:rPr>
              <a:t>中央仓（</a:t>
            </a:r>
            <a:r>
              <a:rPr lang="en-US" altLang="zh-CN" sz="1600" dirty="0" smtClean="0">
                <a:latin typeface="+mn-lt"/>
                <a:ea typeface="+mn-ea"/>
              </a:rPr>
              <a:t>java</a:t>
            </a:r>
            <a:r>
              <a:rPr lang="zh-CN" altLang="en-US" sz="1600" dirty="0" smtClean="0">
                <a:latin typeface="+mn-lt"/>
                <a:ea typeface="+mn-ea"/>
              </a:rPr>
              <a:t>）</a:t>
            </a:r>
            <a:endParaRPr lang="en-US" altLang="zh-CN" sz="1600" dirty="0" smtClean="0">
              <a:latin typeface="+mn-lt"/>
              <a:ea typeface="+mn-ea"/>
            </a:endParaRPr>
          </a:p>
          <a:p>
            <a:r>
              <a:rPr lang="en-US" altLang="zh-CN" sz="1600" u="sng" dirty="0">
                <a:latin typeface="+mn-lt"/>
                <a:ea typeface="+mn-ea"/>
                <a:hlinkClick r:id="rId3"/>
              </a:rPr>
              <a:t>http://search.maven.org/</a:t>
            </a:r>
            <a:r>
              <a:rPr lang="en-US" altLang="zh-CN" sz="1600" dirty="0">
                <a:latin typeface="+mn-lt"/>
                <a:ea typeface="+mn-ea"/>
              </a:rPr>
              <a:t> </a:t>
            </a:r>
            <a:endParaRPr lang="zh-CN" altLang="zh-CN" sz="1600" dirty="0">
              <a:latin typeface="+mn-lt"/>
              <a:ea typeface="+mn-ea"/>
            </a:endParaRPr>
          </a:p>
          <a:p>
            <a:r>
              <a:rPr lang="en-US" altLang="zh-CN" sz="1600" u="sng" dirty="0">
                <a:latin typeface="+mn-lt"/>
                <a:ea typeface="+mn-ea"/>
                <a:hlinkClick r:id="rId4"/>
              </a:rPr>
              <a:t>http://central.maven.org/</a:t>
            </a:r>
            <a:r>
              <a:rPr lang="en-US" altLang="zh-CN" sz="1600" dirty="0">
                <a:latin typeface="+mn-lt"/>
                <a:ea typeface="+mn-ea"/>
              </a:rPr>
              <a:t> </a:t>
            </a:r>
            <a:endParaRPr lang="zh-CN" altLang="zh-CN" sz="1600" dirty="0">
              <a:latin typeface="+mn-lt"/>
              <a:ea typeface="+mn-ea"/>
            </a:endParaRPr>
          </a:p>
          <a:p>
            <a:r>
              <a:rPr lang="en-US" altLang="zh-CN" sz="1600" u="sng" dirty="0">
                <a:latin typeface="+mn-lt"/>
                <a:ea typeface="+mn-ea"/>
                <a:hlinkClick r:id="rId5"/>
              </a:rPr>
              <a:t>http://repo2.maven.org/</a:t>
            </a:r>
            <a:r>
              <a:rPr lang="en-US" altLang="zh-CN" sz="1600" dirty="0">
                <a:latin typeface="+mn-lt"/>
                <a:ea typeface="+mn-ea"/>
              </a:rPr>
              <a:t> </a:t>
            </a:r>
            <a:endParaRPr lang="zh-CN" altLang="zh-CN" sz="1600" dirty="0">
              <a:latin typeface="+mn-lt"/>
              <a:ea typeface="+mn-ea"/>
            </a:endParaRPr>
          </a:p>
          <a:p>
            <a:r>
              <a:rPr lang="en-US" altLang="zh-CN" sz="1600" u="sng" dirty="0">
                <a:latin typeface="+mn-lt"/>
                <a:ea typeface="+mn-ea"/>
                <a:hlinkClick r:id="rId6"/>
              </a:rPr>
              <a:t>http://repo1.maven.org/</a:t>
            </a:r>
            <a:r>
              <a:rPr lang="en-US" altLang="zh-CN" sz="1600" dirty="0">
                <a:latin typeface="+mn-lt"/>
                <a:ea typeface="+mn-ea"/>
              </a:rPr>
              <a:t> </a:t>
            </a:r>
            <a:endParaRPr lang="zh-CN" altLang="zh-CN" sz="1600" dirty="0">
              <a:latin typeface="+mn-lt"/>
              <a:ea typeface="+mn-ea"/>
            </a:endParaRPr>
          </a:p>
          <a:p>
            <a:r>
              <a:rPr lang="en-US" altLang="zh-CN" sz="1600" u="sng" dirty="0">
                <a:latin typeface="+mn-lt"/>
                <a:ea typeface="+mn-ea"/>
                <a:hlinkClick r:id="rId7"/>
              </a:rPr>
              <a:t>http://uk.maven.org/</a:t>
            </a:r>
            <a:r>
              <a:rPr lang="en-US" altLang="zh-CN" sz="1600" dirty="0">
                <a:latin typeface="+mn-lt"/>
                <a:ea typeface="+mn-ea"/>
              </a:rPr>
              <a:t>  </a:t>
            </a:r>
            <a:endParaRPr lang="zh-CN" altLang="zh-CN" sz="1600" dirty="0">
              <a:latin typeface="+mn-lt"/>
              <a:ea typeface="+mn-ea"/>
            </a:endParaRPr>
          </a:p>
          <a:p>
            <a:r>
              <a:rPr lang="en-US" altLang="zh-CN" sz="1600" u="sng" dirty="0">
                <a:latin typeface="+mn-lt"/>
                <a:ea typeface="+mn-ea"/>
                <a:hlinkClick r:id="rId8"/>
              </a:rPr>
              <a:t>https://repo.maven.apache.org/</a:t>
            </a:r>
            <a:r>
              <a:rPr lang="en-US" altLang="zh-CN" sz="1600" dirty="0">
                <a:latin typeface="+mn-lt"/>
                <a:ea typeface="+mn-ea"/>
              </a:rPr>
              <a:t> </a:t>
            </a:r>
            <a:endParaRPr lang="en-US" altLang="zh-CN" sz="1600" dirty="0" smtClean="0">
              <a:latin typeface="+mn-lt"/>
              <a:ea typeface="+mn-ea"/>
            </a:endParaRPr>
          </a:p>
          <a:p>
            <a:r>
              <a:rPr lang="en-US" altLang="zh-CN" sz="1600" u="sng" dirty="0">
                <a:latin typeface="+mn-lt"/>
                <a:ea typeface="+mn-ea"/>
                <a:hlinkClick r:id="rId9"/>
              </a:rPr>
              <a:t>http://mvnrepository.com/</a:t>
            </a:r>
            <a:r>
              <a:rPr lang="en-US" altLang="zh-CN" sz="1600" dirty="0">
                <a:latin typeface="+mn-lt"/>
                <a:ea typeface="+mn-ea"/>
              </a:rPr>
              <a:t> </a:t>
            </a:r>
          </a:p>
          <a:p>
            <a:r>
              <a:rPr lang="en-US" altLang="zh-CN" sz="1600" dirty="0">
                <a:latin typeface="+mn-lt"/>
                <a:ea typeface="+mn-ea"/>
                <a:hlinkClick r:id="rId10"/>
              </a:rPr>
              <a:t>https://bintray.com/bintray/jcenter</a:t>
            </a:r>
            <a:endParaRPr lang="en-US" altLang="zh-CN" sz="1600" dirty="0">
              <a:latin typeface="+mn-lt"/>
              <a:ea typeface="+mn-ea"/>
            </a:endParaRPr>
          </a:p>
          <a:p>
            <a:endParaRPr lang="en-US" altLang="zh-CN" sz="1600" dirty="0" smtClean="0">
              <a:latin typeface="+mn-lt"/>
              <a:ea typeface="+mn-ea"/>
            </a:endParaRPr>
          </a:p>
          <a:p>
            <a:endParaRPr lang="en-US" altLang="zh-CN" sz="1600" dirty="0">
              <a:latin typeface="+mn-lt"/>
              <a:ea typeface="+mn-ea"/>
            </a:endParaRPr>
          </a:p>
          <a:p>
            <a:r>
              <a:rPr lang="en-US" altLang="zh-CN" sz="1600" dirty="0" smtClean="0">
                <a:latin typeface="+mn-lt"/>
                <a:ea typeface="+mn-ea"/>
              </a:rPr>
              <a:t>NPM</a:t>
            </a:r>
            <a:r>
              <a:rPr lang="zh-CN" altLang="en-US" sz="1600" dirty="0" smtClean="0">
                <a:latin typeface="+mn-lt"/>
                <a:ea typeface="+mn-ea"/>
              </a:rPr>
              <a:t>中央仓（</a:t>
            </a:r>
            <a:r>
              <a:rPr lang="en-US" altLang="zh-CN" sz="1600" dirty="0" err="1" smtClean="0">
                <a:latin typeface="+mn-lt"/>
                <a:ea typeface="+mn-ea"/>
              </a:rPr>
              <a:t>nodejs</a:t>
            </a:r>
            <a:r>
              <a:rPr lang="zh-CN" altLang="en-US" sz="1600" dirty="0" smtClean="0">
                <a:latin typeface="+mn-lt"/>
                <a:ea typeface="+mn-ea"/>
              </a:rPr>
              <a:t>）</a:t>
            </a:r>
            <a:endParaRPr lang="en-US" altLang="zh-CN" sz="1600" dirty="0" smtClean="0">
              <a:latin typeface="+mn-lt"/>
              <a:ea typeface="+mn-ea"/>
            </a:endParaRPr>
          </a:p>
          <a:p>
            <a:r>
              <a:rPr lang="en-US" altLang="zh-CN" sz="1400" dirty="0">
                <a:latin typeface="+mn-lt"/>
                <a:ea typeface="+mn-ea"/>
                <a:hlinkClick r:id="rId11"/>
              </a:rPr>
              <a:t>https://</a:t>
            </a:r>
            <a:r>
              <a:rPr lang="en-US" altLang="zh-CN" sz="1400" dirty="0" smtClean="0">
                <a:latin typeface="+mn-lt"/>
                <a:ea typeface="+mn-ea"/>
                <a:hlinkClick r:id="rId11"/>
              </a:rPr>
              <a:t>www.npmjs.com/package/npm-registry</a:t>
            </a:r>
            <a:endParaRPr lang="en-US" altLang="zh-CN" sz="1400" dirty="0" smtClean="0">
              <a:latin typeface="+mn-lt"/>
              <a:ea typeface="+mn-ea"/>
            </a:endParaRPr>
          </a:p>
          <a:p>
            <a:endParaRPr lang="en-US" altLang="zh-CN" sz="1600" dirty="0">
              <a:latin typeface="+mn-lt"/>
              <a:ea typeface="+mn-ea"/>
            </a:endParaRPr>
          </a:p>
          <a:p>
            <a:r>
              <a:rPr lang="en-US" altLang="zh-CN" sz="1600" dirty="0" err="1" smtClean="0">
                <a:latin typeface="+mn-lt"/>
                <a:ea typeface="+mn-ea"/>
              </a:rPr>
              <a:t>Nuget</a:t>
            </a:r>
            <a:r>
              <a:rPr lang="zh-CN" altLang="en-US" sz="1600" dirty="0" smtClean="0">
                <a:latin typeface="+mn-lt"/>
                <a:ea typeface="+mn-ea"/>
              </a:rPr>
              <a:t>中央仓（</a:t>
            </a:r>
            <a:r>
              <a:rPr lang="en-US" altLang="zh-CN" sz="1600" dirty="0" err="1" smtClean="0">
                <a:latin typeface="+mn-lt"/>
                <a:ea typeface="+mn-ea"/>
              </a:rPr>
              <a:t>.net</a:t>
            </a:r>
            <a:r>
              <a:rPr lang="zh-CN" altLang="en-US" sz="1600" dirty="0" smtClean="0">
                <a:latin typeface="+mn-lt"/>
                <a:ea typeface="+mn-ea"/>
              </a:rPr>
              <a:t>）</a:t>
            </a:r>
            <a:r>
              <a:rPr lang="en-US" altLang="zh-CN" sz="1600" dirty="0" smtClean="0">
                <a:latin typeface="+mn-lt"/>
                <a:ea typeface="+mn-ea"/>
                <a:hlinkClick r:id="rId12"/>
              </a:rPr>
              <a:t>https</a:t>
            </a:r>
            <a:r>
              <a:rPr lang="en-US" altLang="zh-CN" sz="1600" dirty="0">
                <a:latin typeface="+mn-lt"/>
                <a:ea typeface="+mn-ea"/>
                <a:hlinkClick r:id="rId12"/>
              </a:rPr>
              <a:t>://</a:t>
            </a:r>
            <a:r>
              <a:rPr lang="en-US" altLang="zh-CN" sz="1600" dirty="0" smtClean="0">
                <a:latin typeface="+mn-lt"/>
                <a:ea typeface="+mn-ea"/>
                <a:hlinkClick r:id="rId12"/>
              </a:rPr>
              <a:t>www.nuget.org/packages</a:t>
            </a:r>
            <a:endParaRPr lang="en-US" altLang="zh-CN" sz="1600" dirty="0" smtClean="0">
              <a:latin typeface="+mn-lt"/>
              <a:ea typeface="+mn-ea"/>
            </a:endParaRPr>
          </a:p>
          <a:p>
            <a:endParaRPr lang="en-US" altLang="zh-CN" sz="1600" dirty="0">
              <a:latin typeface="+mn-lt"/>
              <a:ea typeface="+mn-ea"/>
            </a:endParaRPr>
          </a:p>
        </p:txBody>
      </p:sp>
      <p:sp>
        <p:nvSpPr>
          <p:cNvPr id="29" name="文本框 28"/>
          <p:cNvSpPr txBox="1"/>
          <p:nvPr/>
        </p:nvSpPr>
        <p:spPr>
          <a:xfrm>
            <a:off x="4680012" y="1387947"/>
            <a:ext cx="4267175" cy="4524315"/>
          </a:xfrm>
          <a:prstGeom prst="rect">
            <a:avLst/>
          </a:prstGeom>
          <a:noFill/>
        </p:spPr>
        <p:txBody>
          <a:bodyPr wrap="square" rtlCol="0">
            <a:spAutoFit/>
          </a:bodyPr>
          <a:lstStyle/>
          <a:p>
            <a:r>
              <a:rPr lang="en-US" altLang="zh-CN" sz="1600" dirty="0" smtClean="0">
                <a:latin typeface="+mn-lt"/>
                <a:ea typeface="+mn-ea"/>
              </a:rPr>
              <a:t>Bower</a:t>
            </a:r>
            <a:r>
              <a:rPr lang="zh-CN" altLang="en-US" sz="1600" dirty="0" smtClean="0">
                <a:latin typeface="+mn-lt"/>
                <a:ea typeface="+mn-ea"/>
              </a:rPr>
              <a:t>中央仓</a:t>
            </a:r>
            <a:r>
              <a:rPr lang="en-US" altLang="zh-CN" sz="1600" dirty="0" smtClean="0">
                <a:latin typeface="+mn-lt"/>
                <a:ea typeface="+mn-ea"/>
              </a:rPr>
              <a:t>(web)</a:t>
            </a:r>
          </a:p>
          <a:p>
            <a:r>
              <a:rPr lang="en-US" altLang="zh-CN" sz="1600" u="sng" dirty="0">
                <a:latin typeface="+mn-lt"/>
                <a:ea typeface="+mn-ea"/>
                <a:hlinkClick r:id="rId3"/>
              </a:rPr>
              <a:t>https://bower.io/search</a:t>
            </a:r>
            <a:r>
              <a:rPr lang="en-US" altLang="zh-CN" sz="1600" u="sng" dirty="0" smtClean="0">
                <a:latin typeface="+mn-lt"/>
                <a:ea typeface="+mn-ea"/>
                <a:hlinkClick r:id="rId3"/>
              </a:rPr>
              <a:t>/</a:t>
            </a:r>
          </a:p>
          <a:p>
            <a:endParaRPr lang="en-US" altLang="zh-CN" sz="1600" dirty="0" smtClean="0">
              <a:latin typeface="+mn-lt"/>
              <a:ea typeface="+mn-ea"/>
            </a:endParaRPr>
          </a:p>
          <a:p>
            <a:r>
              <a:rPr lang="en-US" altLang="zh-CN" sz="1600" dirty="0" err="1" smtClean="0">
                <a:latin typeface="+mn-lt"/>
                <a:ea typeface="+mn-ea"/>
              </a:rPr>
              <a:t>pyPI</a:t>
            </a:r>
            <a:r>
              <a:rPr lang="zh-CN" altLang="en-US" sz="1600" dirty="0" smtClean="0">
                <a:latin typeface="+mn-lt"/>
                <a:ea typeface="+mn-ea"/>
              </a:rPr>
              <a:t>中央仓</a:t>
            </a:r>
            <a:r>
              <a:rPr lang="en-US" altLang="zh-CN" sz="1600" dirty="0" smtClean="0">
                <a:latin typeface="+mn-lt"/>
                <a:ea typeface="+mn-ea"/>
              </a:rPr>
              <a:t>(python)</a:t>
            </a:r>
          </a:p>
          <a:p>
            <a:r>
              <a:rPr lang="en-US" altLang="zh-CN" sz="1600" dirty="0">
                <a:latin typeface="+mn-lt"/>
                <a:ea typeface="+mn-ea"/>
                <a:hlinkClick r:id="rId13"/>
              </a:rPr>
              <a:t>https://</a:t>
            </a:r>
            <a:r>
              <a:rPr lang="en-US" altLang="zh-CN" sz="1600" dirty="0" smtClean="0">
                <a:latin typeface="+mn-lt"/>
                <a:ea typeface="+mn-ea"/>
                <a:hlinkClick r:id="rId13"/>
              </a:rPr>
              <a:t>pypi.python.org/pypi</a:t>
            </a:r>
            <a:endParaRPr lang="en-US" altLang="zh-CN" sz="1600" dirty="0" smtClean="0">
              <a:latin typeface="+mn-lt"/>
              <a:ea typeface="+mn-ea"/>
            </a:endParaRPr>
          </a:p>
          <a:p>
            <a:endParaRPr lang="en-US" altLang="zh-CN" sz="1600" dirty="0">
              <a:latin typeface="+mn-lt"/>
              <a:ea typeface="+mn-ea"/>
            </a:endParaRPr>
          </a:p>
          <a:p>
            <a:r>
              <a:rPr lang="en-US" altLang="zh-CN" sz="1600" dirty="0" err="1" smtClean="0">
                <a:latin typeface="+mn-lt"/>
                <a:ea typeface="+mn-ea"/>
              </a:rPr>
              <a:t>RubyGems</a:t>
            </a:r>
            <a:r>
              <a:rPr lang="zh-CN" altLang="en-US" sz="1600" dirty="0" smtClean="0">
                <a:latin typeface="+mn-lt"/>
                <a:ea typeface="+mn-ea"/>
              </a:rPr>
              <a:t>中央仓</a:t>
            </a:r>
            <a:r>
              <a:rPr lang="en-US" altLang="zh-CN" sz="1600" dirty="0" smtClean="0">
                <a:latin typeface="+mn-lt"/>
                <a:ea typeface="+mn-ea"/>
              </a:rPr>
              <a:t>(ruby)</a:t>
            </a:r>
            <a:endParaRPr lang="en-US" altLang="zh-CN" sz="1600" dirty="0">
              <a:latin typeface="+mn-lt"/>
              <a:ea typeface="+mn-ea"/>
            </a:endParaRPr>
          </a:p>
          <a:p>
            <a:r>
              <a:rPr lang="en-US" altLang="zh-CN" sz="1600" dirty="0" smtClean="0">
                <a:latin typeface="+mn-lt"/>
                <a:ea typeface="+mn-ea"/>
                <a:hlinkClick r:id="rId14"/>
              </a:rPr>
              <a:t>https</a:t>
            </a:r>
            <a:r>
              <a:rPr lang="en-US" altLang="zh-CN" sz="1600" dirty="0">
                <a:latin typeface="+mn-lt"/>
                <a:ea typeface="+mn-ea"/>
                <a:hlinkClick r:id="rId14"/>
              </a:rPr>
              <a:t>://</a:t>
            </a:r>
            <a:r>
              <a:rPr lang="en-US" altLang="zh-CN" sz="1600" dirty="0" smtClean="0">
                <a:latin typeface="+mn-lt"/>
                <a:ea typeface="+mn-ea"/>
                <a:hlinkClick r:id="rId14"/>
              </a:rPr>
              <a:t>rubygems.org/gems</a:t>
            </a:r>
            <a:endParaRPr lang="en-US" altLang="zh-CN" sz="1600" dirty="0" smtClean="0">
              <a:latin typeface="+mn-lt"/>
              <a:ea typeface="+mn-ea"/>
            </a:endParaRPr>
          </a:p>
          <a:p>
            <a:endParaRPr lang="en-US" altLang="zh-CN" sz="1600" dirty="0" smtClean="0">
              <a:latin typeface="+mn-lt"/>
              <a:ea typeface="+mn-ea"/>
            </a:endParaRPr>
          </a:p>
          <a:p>
            <a:r>
              <a:rPr lang="en-US" altLang="zh-CN" sz="1600" dirty="0" err="1" smtClean="0">
                <a:latin typeface="+mn-lt"/>
                <a:ea typeface="+mn-ea"/>
              </a:rPr>
              <a:t>Opkg</a:t>
            </a:r>
            <a:r>
              <a:rPr lang="zh-CN" altLang="en-US" sz="1600" dirty="0" smtClean="0">
                <a:latin typeface="+mn-lt"/>
                <a:ea typeface="+mn-ea"/>
              </a:rPr>
              <a:t>中央仓</a:t>
            </a:r>
            <a:r>
              <a:rPr lang="en-US" altLang="zh-CN" sz="1600" dirty="0" smtClean="0">
                <a:latin typeface="+mn-lt"/>
                <a:ea typeface="+mn-ea"/>
              </a:rPr>
              <a:t>(</a:t>
            </a:r>
            <a:r>
              <a:rPr lang="en-US" altLang="zh-CN" sz="1600" dirty="0" err="1" smtClean="0"/>
              <a:t>OpenWrt</a:t>
            </a:r>
            <a:r>
              <a:rPr lang="en-US" altLang="zh-CN" sz="1600" dirty="0" smtClean="0"/>
              <a:t>)</a:t>
            </a:r>
            <a:endParaRPr lang="en-US" altLang="zh-CN" sz="1600" dirty="0">
              <a:latin typeface="+mn-lt"/>
              <a:ea typeface="+mn-ea"/>
            </a:endParaRPr>
          </a:p>
          <a:p>
            <a:r>
              <a:rPr lang="en-US" altLang="zh-CN" sz="1600" dirty="0">
                <a:latin typeface="+mn-lt"/>
                <a:ea typeface="+mn-ea"/>
                <a:hlinkClick r:id="rId15"/>
              </a:rPr>
              <a:t>http://</a:t>
            </a:r>
            <a:r>
              <a:rPr lang="en-US" altLang="zh-CN" sz="1600" dirty="0" smtClean="0">
                <a:latin typeface="+mn-lt"/>
                <a:ea typeface="+mn-ea"/>
                <a:hlinkClick r:id="rId15"/>
              </a:rPr>
              <a:t>downloads.openwrt.org</a:t>
            </a:r>
            <a:endParaRPr lang="en-US" altLang="zh-CN" sz="1600" dirty="0" smtClean="0">
              <a:latin typeface="+mn-lt"/>
              <a:ea typeface="+mn-ea"/>
            </a:endParaRPr>
          </a:p>
          <a:p>
            <a:endParaRPr lang="en-US" altLang="zh-CN" sz="1600" dirty="0" smtClean="0">
              <a:latin typeface="+mn-lt"/>
              <a:ea typeface="+mn-ea"/>
            </a:endParaRPr>
          </a:p>
          <a:p>
            <a:r>
              <a:rPr lang="en-US" altLang="zh-CN" sz="1600" dirty="0" err="1" smtClean="0">
                <a:latin typeface="+mn-lt"/>
                <a:ea typeface="+mn-ea"/>
              </a:rPr>
              <a:t>Debian</a:t>
            </a:r>
            <a:r>
              <a:rPr lang="zh-CN" altLang="en-US" sz="1600" dirty="0" smtClean="0">
                <a:latin typeface="+mn-lt"/>
                <a:ea typeface="+mn-ea"/>
              </a:rPr>
              <a:t>中央仓</a:t>
            </a:r>
            <a:r>
              <a:rPr lang="en-US" altLang="zh-CN" sz="1600" dirty="0" smtClean="0">
                <a:latin typeface="+mn-lt"/>
                <a:ea typeface="+mn-ea"/>
              </a:rPr>
              <a:t>(</a:t>
            </a:r>
            <a:r>
              <a:rPr lang="en-US" altLang="zh-CN" sz="1600" dirty="0" err="1" smtClean="0"/>
              <a:t>Debian</a:t>
            </a:r>
            <a:r>
              <a:rPr lang="zh-CN" altLang="en-US" sz="1600" dirty="0" smtClean="0"/>
              <a:t>软件包）</a:t>
            </a:r>
            <a:endParaRPr lang="en-US" altLang="zh-CN" sz="1600" dirty="0">
              <a:latin typeface="+mn-lt"/>
              <a:ea typeface="+mn-ea"/>
            </a:endParaRPr>
          </a:p>
          <a:p>
            <a:r>
              <a:rPr lang="en-US" altLang="zh-CN" sz="1600" dirty="0">
                <a:latin typeface="+mn-lt"/>
                <a:ea typeface="+mn-ea"/>
                <a:hlinkClick r:id="rId16"/>
              </a:rPr>
              <a:t>https://</a:t>
            </a:r>
            <a:r>
              <a:rPr lang="en-US" altLang="zh-CN" sz="1600" dirty="0" smtClean="0">
                <a:latin typeface="+mn-lt"/>
                <a:ea typeface="+mn-ea"/>
                <a:hlinkClick r:id="rId16"/>
              </a:rPr>
              <a:t>www.debian.org/distrib/packages</a:t>
            </a:r>
            <a:endParaRPr lang="en-US" altLang="zh-CN" sz="1600" dirty="0" smtClean="0">
              <a:latin typeface="+mn-lt"/>
              <a:ea typeface="+mn-ea"/>
            </a:endParaRPr>
          </a:p>
          <a:p>
            <a:endParaRPr lang="en-US" altLang="zh-CN" sz="1600" dirty="0" smtClean="0">
              <a:latin typeface="+mn-lt"/>
              <a:ea typeface="+mn-ea"/>
            </a:endParaRPr>
          </a:p>
          <a:p>
            <a:r>
              <a:rPr lang="en-US" altLang="zh-CN" sz="1600" dirty="0" err="1" smtClean="0">
                <a:latin typeface="+mn-lt"/>
                <a:ea typeface="+mn-ea"/>
              </a:rPr>
              <a:t>Cocoapods</a:t>
            </a:r>
            <a:r>
              <a:rPr lang="zh-CN" altLang="en-US" sz="1600" dirty="0" smtClean="0">
                <a:latin typeface="+mn-lt"/>
                <a:ea typeface="+mn-ea"/>
              </a:rPr>
              <a:t>中央仓</a:t>
            </a:r>
            <a:r>
              <a:rPr lang="en-US" altLang="zh-CN" sz="1600" dirty="0" smtClean="0">
                <a:latin typeface="+mn-lt"/>
                <a:ea typeface="+mn-ea"/>
              </a:rPr>
              <a:t>(</a:t>
            </a:r>
            <a:r>
              <a:rPr lang="en-US" altLang="zh-CN" sz="1600" dirty="0" err="1" smtClean="0">
                <a:latin typeface="+mn-lt"/>
                <a:ea typeface="+mn-ea"/>
              </a:rPr>
              <a:t>swift&amp;</a:t>
            </a:r>
            <a:r>
              <a:rPr lang="en-US" altLang="zh-CN" sz="1600" dirty="0" err="1" smtClean="0"/>
              <a:t>Objective-C</a:t>
            </a:r>
            <a:r>
              <a:rPr lang="en-US" altLang="zh-CN" sz="1600" dirty="0" smtClean="0"/>
              <a:t>)</a:t>
            </a:r>
            <a:endParaRPr lang="en-US" altLang="zh-CN" sz="1600" dirty="0">
              <a:latin typeface="+mn-lt"/>
              <a:ea typeface="+mn-ea"/>
            </a:endParaRPr>
          </a:p>
          <a:p>
            <a:r>
              <a:rPr lang="en-US" altLang="zh-CN" sz="1600" dirty="0">
                <a:latin typeface="+mn-lt"/>
                <a:ea typeface="+mn-ea"/>
                <a:hlinkClick r:id="rId17"/>
              </a:rPr>
              <a:t>https://cocoapods.org</a:t>
            </a:r>
            <a:r>
              <a:rPr lang="en-US" altLang="zh-CN" sz="1600" dirty="0" smtClean="0">
                <a:latin typeface="+mn-lt"/>
                <a:ea typeface="+mn-ea"/>
                <a:hlinkClick r:id="rId17"/>
              </a:rPr>
              <a:t>/</a:t>
            </a:r>
            <a:endParaRPr lang="en-US" altLang="zh-CN" sz="1600" dirty="0" smtClean="0">
              <a:latin typeface="+mn-lt"/>
              <a:ea typeface="+mn-ea"/>
            </a:endParaRPr>
          </a:p>
          <a:p>
            <a:endParaRPr lang="en-US" altLang="zh-CN" sz="1600" dirty="0">
              <a:latin typeface="+mn-lt"/>
              <a:ea typeface="+mn-ea"/>
            </a:endParaRPr>
          </a:p>
        </p:txBody>
      </p:sp>
    </p:spTree>
    <p:extLst>
      <p:ext uri="{BB962C8B-B14F-4D97-AF65-F5344CB8AC3E}">
        <p14:creationId xmlns:p14="http://schemas.microsoft.com/office/powerpoint/2010/main" val="3942359329"/>
      </p:ext>
    </p:extLst>
  </p:cSld>
  <p:clrMapOvr>
    <a:masterClrMapping/>
  </p:clrMapOvr>
  <p:transition advClick="0" advTm="8000">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发布管理概述</a:t>
            </a:r>
            <a:endParaRPr lang="en-US" altLang="zh-CN" dirty="0" smtClean="0">
              <a:solidFill>
                <a:schemeClr val="bg1">
                  <a:lumMod val="50000"/>
                </a:schemeClr>
              </a:solidFill>
            </a:endParaRPr>
          </a:p>
          <a:p>
            <a:r>
              <a:rPr lang="zh-CN" altLang="en-US" dirty="0" smtClean="0">
                <a:solidFill>
                  <a:schemeClr val="bg1">
                    <a:lumMod val="50000"/>
                  </a:schemeClr>
                </a:solidFill>
              </a:rPr>
              <a:t>软件构件概述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包文件管理概述</a:t>
            </a:r>
            <a:endParaRPr lang="en-US" altLang="zh-CN" dirty="0" smtClean="0">
              <a:solidFill>
                <a:schemeClr val="bg1">
                  <a:lumMod val="50000"/>
                </a:schemeClr>
              </a:solidFill>
            </a:endParaRPr>
          </a:p>
          <a:p>
            <a:r>
              <a:rPr lang="zh-CN" altLang="en-US" b="1" dirty="0" smtClean="0"/>
              <a:t>包文件管理在</a:t>
            </a:r>
            <a:r>
              <a:rPr lang="en-US" altLang="zh-CN" b="1" dirty="0" err="1" smtClean="0"/>
              <a:t>DevOps</a:t>
            </a:r>
            <a:r>
              <a:rPr lang="zh-CN" altLang="en-US" b="1" dirty="0" smtClean="0"/>
              <a:t>中的应用</a:t>
            </a:r>
            <a:endParaRPr lang="en-US" altLang="zh-CN" b="1" dirty="0" smtClean="0"/>
          </a:p>
          <a:p>
            <a:r>
              <a:rPr lang="en-US" altLang="zh-CN" dirty="0" smtClean="0">
                <a:solidFill>
                  <a:schemeClr val="bg1">
                    <a:lumMod val="50000"/>
                  </a:schemeClr>
                </a:solidFill>
              </a:rPr>
              <a:t>Maven</a:t>
            </a:r>
            <a:r>
              <a:rPr lang="zh-CN" altLang="en-US" dirty="0" smtClean="0">
                <a:solidFill>
                  <a:schemeClr val="bg1">
                    <a:lumMod val="50000"/>
                  </a:schemeClr>
                </a:solidFill>
              </a:rPr>
              <a:t>工具依赖管理简介</a:t>
            </a:r>
            <a:endParaRPr lang="en-US" altLang="zh-CN" dirty="0" smtClean="0">
              <a:solidFill>
                <a:schemeClr val="bg1">
                  <a:lumMod val="50000"/>
                </a:schemeClr>
              </a:solidFill>
            </a:endParaRPr>
          </a:p>
          <a:p>
            <a:r>
              <a:rPr lang="zh-CN" altLang="en-US" dirty="0" smtClean="0">
                <a:solidFill>
                  <a:schemeClr val="bg1">
                    <a:lumMod val="50000"/>
                  </a:schemeClr>
                </a:solidFill>
              </a:rPr>
              <a:t>软件开发云（</a:t>
            </a:r>
            <a:r>
              <a:rPr lang="en-US" altLang="zh-CN" dirty="0" err="1" smtClean="0">
                <a:solidFill>
                  <a:schemeClr val="bg1">
                    <a:lumMod val="50000"/>
                  </a:schemeClr>
                </a:solidFill>
              </a:rPr>
              <a:t>Devcloud</a:t>
            </a:r>
            <a:r>
              <a:rPr lang="zh-CN" altLang="en-US" dirty="0" smtClean="0">
                <a:solidFill>
                  <a:schemeClr val="bg1">
                    <a:lumMod val="50000"/>
                  </a:schemeClr>
                </a:solidFill>
              </a:rPr>
              <a:t>）发布管理服务介绍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2240010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2000" dirty="0" smtClean="0"/>
              <a:t>一方面，软件服务变更通常在一个分布式、复杂的环境中进行。发布管理对于保障软件服务正确快速变更有种不可或缺的意义，发布管理能力除了是交付过程必备环节，随着对软件交付速度不断提升</a:t>
            </a:r>
            <a:r>
              <a:rPr lang="zh-CN" altLang="en-US" sz="2000" dirty="0"/>
              <a:t>的诉求及激烈的市场竞争，它也逐渐成为一种核心竞争力。</a:t>
            </a:r>
            <a:endParaRPr lang="en-US" altLang="zh-CN" sz="2000" dirty="0"/>
          </a:p>
          <a:p>
            <a:r>
              <a:rPr lang="zh-CN" altLang="en-US" sz="2000" dirty="0"/>
              <a:t>另一方面，软件开发交付过程中，随着松耦合架构的推广，开源构件及框架的广泛使用，持续集成（</a:t>
            </a:r>
            <a:r>
              <a:rPr lang="en-US" altLang="zh-CN" sz="2000" dirty="0"/>
              <a:t>CI</a:t>
            </a:r>
            <a:r>
              <a:rPr lang="zh-CN" altLang="en-US" sz="2000" dirty="0"/>
              <a:t>）与持续交付（</a:t>
            </a:r>
            <a:r>
              <a:rPr lang="en-US" altLang="zh-CN" sz="2000" dirty="0"/>
              <a:t>CD</a:t>
            </a:r>
            <a:r>
              <a:rPr lang="zh-CN" altLang="en-US" sz="2000" dirty="0"/>
              <a:t>）等自动化手段的逐渐普及，软件构件的复用及依赖管理对发布准确性和及时性的影响越来越大，逐渐受到重视并日益规范。特别是在中大型项目中，良好的构件管理能带来较大的发布效率和软件质量提升。</a:t>
            </a:r>
          </a:p>
          <a:p>
            <a:endParaRPr lang="en-US"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包文件管理在</a:t>
            </a:r>
            <a:r>
              <a:rPr lang="en-US" altLang="zh-CN" smtClean="0"/>
              <a:t>DevOps</a:t>
            </a:r>
            <a:r>
              <a:rPr lang="zh-CN" altLang="en-US" smtClean="0"/>
              <a:t>中的应用</a:t>
            </a:r>
            <a:endParaRPr lang="en-US" altLang="zh-CN" dirty="0"/>
          </a:p>
        </p:txBody>
      </p:sp>
      <p:sp>
        <p:nvSpPr>
          <p:cNvPr id="4" name="文本占位符 3"/>
          <p:cNvSpPr>
            <a:spLocks noGrp="1"/>
          </p:cNvSpPr>
          <p:nvPr>
            <p:ph type="body" sz="quarter" idx="10"/>
          </p:nvPr>
        </p:nvSpPr>
        <p:spPr/>
        <p:txBody>
          <a:bodyPr/>
          <a:lstStyle/>
          <a:p>
            <a:r>
              <a:rPr lang="zh-CN" altLang="en-US" dirty="0" smtClean="0"/>
              <a:t>持续集成（</a:t>
            </a:r>
            <a:r>
              <a:rPr lang="en-US" altLang="zh-CN" dirty="0" smtClean="0"/>
              <a:t>CI</a:t>
            </a:r>
            <a:r>
              <a:rPr lang="zh-CN" altLang="en-US" dirty="0" smtClean="0"/>
              <a:t>）</a:t>
            </a:r>
            <a:endParaRPr lang="en-US" altLang="zh-CN" dirty="0" smtClean="0"/>
          </a:p>
          <a:p>
            <a:r>
              <a:rPr lang="zh-CN" altLang="en-US" dirty="0" smtClean="0"/>
              <a:t>持续交付（</a:t>
            </a:r>
            <a:r>
              <a:rPr lang="en-US" altLang="zh-CN" dirty="0" smtClean="0"/>
              <a:t>CD</a:t>
            </a:r>
            <a:r>
              <a:rPr lang="zh-CN" altLang="en-US" dirty="0" smtClean="0"/>
              <a:t>）</a:t>
            </a:r>
            <a:endParaRPr lang="en-US" altLang="zh-CN" dirty="0" smtClean="0"/>
          </a:p>
          <a:p>
            <a:r>
              <a:rPr lang="zh-CN" altLang="en-US" dirty="0" smtClean="0"/>
              <a:t>包文件仓库在</a:t>
            </a:r>
            <a:r>
              <a:rPr lang="en-US" altLang="zh-CN" dirty="0" err="1" smtClean="0"/>
              <a:t>DevOps</a:t>
            </a:r>
            <a:r>
              <a:rPr lang="zh-CN" altLang="en-US" dirty="0" smtClean="0"/>
              <a:t>工具链中的作用</a:t>
            </a:r>
            <a:endParaRPr lang="en-US" altLang="zh-CN" dirty="0" smtClean="0"/>
          </a:p>
          <a:p>
            <a:r>
              <a:rPr lang="zh-CN" altLang="en-US" dirty="0" smtClean="0"/>
              <a:t>包文件仓库管理的关键特性</a:t>
            </a:r>
            <a:endParaRPr lang="en-US" altLang="zh-CN" dirty="0" smtClean="0"/>
          </a:p>
          <a:p>
            <a:endParaRPr lang="en-US" altLang="zh-CN" dirty="0"/>
          </a:p>
        </p:txBody>
      </p:sp>
    </p:spTree>
    <p:extLst>
      <p:ext uri="{BB962C8B-B14F-4D97-AF65-F5344CB8AC3E}">
        <p14:creationId xmlns:p14="http://schemas.microsoft.com/office/powerpoint/2010/main" val="611179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持续集成（</a:t>
            </a:r>
            <a:r>
              <a:rPr lang="en-US" altLang="zh-CN" dirty="0" smtClean="0"/>
              <a:t>CI</a:t>
            </a:r>
            <a:r>
              <a:rPr lang="zh-CN" altLang="en-US" dirty="0" smtClean="0"/>
              <a:t>）</a:t>
            </a:r>
          </a:p>
        </p:txBody>
      </p:sp>
      <p:sp>
        <p:nvSpPr>
          <p:cNvPr id="7" name="内容占位符 6"/>
          <p:cNvSpPr>
            <a:spLocks noGrp="1"/>
          </p:cNvSpPr>
          <p:nvPr>
            <p:ph type="body" sz="quarter" idx="10"/>
          </p:nvPr>
        </p:nvSpPr>
        <p:spPr/>
        <p:txBody>
          <a:bodyPr/>
          <a:lstStyle/>
          <a:p>
            <a:pPr>
              <a:lnSpc>
                <a:spcPct val="120000"/>
              </a:lnSpc>
            </a:pPr>
            <a:r>
              <a:rPr lang="en-US" altLang="zh-CN" sz="1200" dirty="0" smtClean="0"/>
              <a:t>Martin Fowler</a:t>
            </a:r>
            <a:r>
              <a:rPr lang="zh-CN" altLang="en-US" sz="1200" dirty="0" smtClean="0"/>
              <a:t>：持续集成是一种软件开发实践，即团队开发成员经常集成他们的工作，通常每个成员每天至少集成一次，也就意味着每天可能会发生多次集成。每次集成都通过自动化的构建（包括编译，发布，自动化测试</a:t>
            </a:r>
            <a:r>
              <a:rPr lang="en-US" altLang="zh-CN" sz="1200" dirty="0" smtClean="0"/>
              <a:t>)</a:t>
            </a:r>
            <a:r>
              <a:rPr lang="zh-CN" altLang="en-US" sz="1200" dirty="0" smtClean="0"/>
              <a:t>来验证，从而尽快地发现集成错误。许多团队发现这个过程可以大大减少集成的问题，让团队能够更快的开发内聚的软件。</a:t>
            </a:r>
            <a:r>
              <a:rPr lang="en-US" altLang="zh-CN" sz="1200" dirty="0" smtClean="0"/>
              <a:t>Grady </a:t>
            </a:r>
            <a:r>
              <a:rPr lang="en-US" altLang="zh-CN" sz="1200" dirty="0" err="1" smtClean="0"/>
              <a:t>Booch</a:t>
            </a:r>
            <a:r>
              <a:rPr lang="zh-CN" altLang="en-US" sz="1200" dirty="0" smtClean="0"/>
              <a:t>在</a:t>
            </a:r>
            <a:r>
              <a:rPr lang="en-US" altLang="zh-CN" sz="1200" dirty="0" smtClean="0"/>
              <a:t>1994</a:t>
            </a:r>
            <a:r>
              <a:rPr lang="zh-CN" altLang="en-US" sz="1200" dirty="0" smtClean="0"/>
              <a:t>年首次提出该概念，</a:t>
            </a:r>
            <a:r>
              <a:rPr lang="en-US" altLang="zh-CN" sz="1200" dirty="0" smtClean="0"/>
              <a:t>1997</a:t>
            </a:r>
            <a:r>
              <a:rPr lang="zh-CN" altLang="en-US" sz="1200" dirty="0" smtClean="0"/>
              <a:t>年被</a:t>
            </a:r>
            <a:r>
              <a:rPr lang="en-US" altLang="zh-CN" sz="1200" dirty="0" smtClean="0"/>
              <a:t>Kent Beck and Ron Jeffries</a:t>
            </a:r>
            <a:r>
              <a:rPr lang="zh-CN" altLang="en-US" sz="1200" dirty="0" smtClean="0"/>
              <a:t>引入作为极限编程方法的一部分。</a:t>
            </a:r>
            <a:endParaRPr lang="en-US" altLang="zh-CN" sz="1200" dirty="0" smtClean="0"/>
          </a:p>
          <a:p>
            <a:pPr>
              <a:lnSpc>
                <a:spcPct val="120000"/>
              </a:lnSpc>
            </a:pPr>
            <a:endParaRPr lang="zh-CN" altLang="en-US" sz="1200" dirty="0" smtClean="0"/>
          </a:p>
          <a:p>
            <a:pPr>
              <a:lnSpc>
                <a:spcPct val="120000"/>
              </a:lnSpc>
            </a:pPr>
            <a:endParaRPr lang="en-US" sz="1200" dirty="0"/>
          </a:p>
        </p:txBody>
      </p:sp>
      <p:sp>
        <p:nvSpPr>
          <p:cNvPr id="4" name="文本框 3"/>
          <p:cNvSpPr txBox="1"/>
          <p:nvPr/>
        </p:nvSpPr>
        <p:spPr>
          <a:xfrm>
            <a:off x="5074158" y="3008053"/>
            <a:ext cx="3530092" cy="2751522"/>
          </a:xfrm>
          <a:prstGeom prst="rect">
            <a:avLst/>
          </a:prstGeom>
          <a:noFill/>
        </p:spPr>
        <p:txBody>
          <a:bodyPr wrap="square" rtlCol="0">
            <a:spAutoFit/>
          </a:bodyPr>
          <a:lstStyle/>
          <a:p>
            <a:pPr>
              <a:lnSpc>
                <a:spcPct val="120000"/>
              </a:lnSpc>
            </a:pPr>
            <a:r>
              <a:rPr lang="zh-CN" altLang="en-US" sz="1200" b="1" dirty="0">
                <a:latin typeface="+mn-lt"/>
                <a:ea typeface="+mn-ea"/>
              </a:rPr>
              <a:t>持续集成最佳实践：</a:t>
            </a:r>
            <a:endParaRPr lang="en-US" altLang="zh-CN" sz="1200" b="1"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维护一个统一的代码库     </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实现自动构建</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实现自动单元测试</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每个团队成员每天至少提交一次代码到主干</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每次主干提交都出发一次自动构建</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及时处理构建阻塞</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提升构建性能保障快速构建</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模拟生产环境进行自动测试</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保障每个人可快速获取最新可工作的应用程序</a:t>
            </a:r>
            <a:endParaRPr lang="en-US" altLang="zh-CN" sz="1200" dirty="0">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200" dirty="0">
                <a:latin typeface="+mn-lt"/>
                <a:ea typeface="+mn-ea"/>
              </a:rPr>
              <a:t>保障信息</a:t>
            </a:r>
            <a:r>
              <a:rPr lang="zh-CN" altLang="en-US" sz="1200" dirty="0" smtClean="0">
                <a:latin typeface="+mn-lt"/>
                <a:ea typeface="+mn-ea"/>
              </a:rPr>
              <a:t>共享</a:t>
            </a:r>
            <a:endParaRPr lang="en-US" altLang="zh-CN" sz="1200" dirty="0" smtClean="0">
              <a:latin typeface="+mn-lt"/>
              <a:ea typeface="+mn-ea"/>
            </a:endParaRPr>
          </a:p>
          <a:p>
            <a:pPr>
              <a:lnSpc>
                <a:spcPct val="120000"/>
              </a:lnSpc>
            </a:pPr>
            <a:endParaRPr lang="en-US" altLang="zh-CN" sz="1200" dirty="0">
              <a:latin typeface="+mn-lt"/>
              <a:ea typeface="+mn-ea"/>
            </a:endParaRPr>
          </a:p>
        </p:txBody>
      </p:sp>
      <p:pic>
        <p:nvPicPr>
          <p:cNvPr id="10" name="图片 9"/>
          <p:cNvPicPr>
            <a:picLocks noChangeAspect="1"/>
          </p:cNvPicPr>
          <p:nvPr/>
        </p:nvPicPr>
        <p:blipFill>
          <a:blip r:embed="rId3"/>
          <a:stretch>
            <a:fillRect/>
          </a:stretch>
        </p:blipFill>
        <p:spPr>
          <a:xfrm>
            <a:off x="684213" y="2604222"/>
            <a:ext cx="3968183" cy="2124236"/>
          </a:xfrm>
          <a:prstGeom prst="rect">
            <a:avLst/>
          </a:prstGeom>
        </p:spPr>
      </p:pic>
      <p:pic>
        <p:nvPicPr>
          <p:cNvPr id="12" name="图片 11"/>
          <p:cNvPicPr>
            <a:picLocks noChangeAspect="1"/>
          </p:cNvPicPr>
          <p:nvPr/>
        </p:nvPicPr>
        <p:blipFill>
          <a:blip r:embed="rId4"/>
          <a:stretch>
            <a:fillRect/>
          </a:stretch>
        </p:blipFill>
        <p:spPr>
          <a:xfrm>
            <a:off x="684213" y="4840104"/>
            <a:ext cx="4036534" cy="971758"/>
          </a:xfrm>
          <a:prstGeom prst="rect">
            <a:avLst/>
          </a:prstGeom>
        </p:spPr>
      </p:pic>
    </p:spTree>
    <p:extLst>
      <p:ext uri="{BB962C8B-B14F-4D97-AF65-F5344CB8AC3E}">
        <p14:creationId xmlns:p14="http://schemas.microsoft.com/office/powerpoint/2010/main" val="263421292"/>
      </p:ext>
    </p:extLst>
  </p:cSld>
  <p:clrMapOvr>
    <a:masterClrMapping/>
  </p:clrMapOvr>
  <p:transition advClick="0" advTm="8000">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持续交付（</a:t>
            </a:r>
            <a:r>
              <a:rPr lang="en-US" altLang="zh-CN" dirty="0" smtClean="0"/>
              <a:t>CD</a:t>
            </a:r>
            <a:r>
              <a:rPr lang="zh-CN" altLang="en-US" dirty="0" smtClean="0"/>
              <a:t>）</a:t>
            </a:r>
          </a:p>
        </p:txBody>
      </p:sp>
      <p:sp>
        <p:nvSpPr>
          <p:cNvPr id="5" name="内容占位符 4"/>
          <p:cNvSpPr>
            <a:spLocks noGrp="1"/>
          </p:cNvSpPr>
          <p:nvPr>
            <p:ph type="body" sz="quarter" idx="10"/>
          </p:nvPr>
        </p:nvSpPr>
        <p:spPr/>
        <p:txBody>
          <a:bodyPr/>
          <a:lstStyle/>
          <a:p>
            <a:pPr>
              <a:lnSpc>
                <a:spcPct val="120000"/>
              </a:lnSpc>
            </a:pPr>
            <a:r>
              <a:rPr lang="zh-CN" altLang="en-US" sz="1200" dirty="0" smtClean="0"/>
              <a:t>持续交付：是一种软件工程手法，让软件产品的产出过程在一个短周期内完成，以保证软件可以稳定、持续的保持在随时可以释出的状况。它的目标在于让软件的建置、测试与释出变得更快以及更频繁。这种方式可以减少软件开发的成本与时间，减少风险。持续交付在持续集成的基础上，将集成后的代码部署到更贴近真实运行环境的「类生产环境」（</a:t>
            </a:r>
            <a:r>
              <a:rPr lang="en-US" altLang="zh-CN" sz="1200" dirty="0" smtClean="0"/>
              <a:t>production-like environments</a:t>
            </a:r>
            <a:r>
              <a:rPr lang="zh-CN" altLang="en-US" sz="1200" dirty="0" smtClean="0"/>
              <a:t>）中。</a:t>
            </a:r>
          </a:p>
          <a:p>
            <a:pPr>
              <a:lnSpc>
                <a:spcPct val="120000"/>
              </a:lnSpc>
            </a:pPr>
            <a:endParaRPr lang="en-US" sz="1200" dirty="0"/>
          </a:p>
        </p:txBody>
      </p:sp>
      <p:sp>
        <p:nvSpPr>
          <p:cNvPr id="4" name="文本框 3"/>
          <p:cNvSpPr txBox="1"/>
          <p:nvPr/>
        </p:nvSpPr>
        <p:spPr>
          <a:xfrm>
            <a:off x="4860032" y="2312876"/>
            <a:ext cx="3924633" cy="3951851"/>
          </a:xfrm>
          <a:prstGeom prst="rect">
            <a:avLst/>
          </a:prstGeom>
          <a:noFill/>
        </p:spPr>
        <p:txBody>
          <a:bodyPr wrap="square" rtlCol="0">
            <a:spAutoFit/>
          </a:bodyPr>
          <a:lstStyle/>
          <a:p>
            <a:pPr>
              <a:lnSpc>
                <a:spcPct val="120000"/>
              </a:lnSpc>
            </a:pPr>
            <a:r>
              <a:rPr lang="zh-CN" altLang="en-US" sz="1100" b="1" dirty="0" smtClean="0">
                <a:solidFill>
                  <a:srgbClr val="000000"/>
                </a:solidFill>
                <a:latin typeface="+mn-lt"/>
                <a:ea typeface="+mn-ea"/>
              </a:rPr>
              <a:t>持续</a:t>
            </a:r>
            <a:r>
              <a:rPr lang="zh-CN" altLang="en-US" sz="1100" b="1" dirty="0" smtClean="0">
                <a:solidFill>
                  <a:srgbClr val="000000"/>
                </a:solidFill>
                <a:latin typeface="+mn-lt"/>
                <a:ea typeface="+mn-ea"/>
              </a:rPr>
              <a:t>交付最佳实践：</a:t>
            </a:r>
            <a:endParaRPr lang="en-US" altLang="zh-CN" sz="1100" b="1" dirty="0">
              <a:solidFill>
                <a:srgbClr val="000000"/>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smtClean="0">
                <a:solidFill>
                  <a:srgbClr val="000000"/>
                </a:solidFill>
                <a:latin typeface="+mn-lt"/>
                <a:ea typeface="+mn-ea"/>
              </a:rPr>
              <a:t>可视化：团队中每一个成员对交付过程中的构建、测试、部署、发布等环节信息都能及时接收和处理以保障交付高效协同</a:t>
            </a:r>
            <a:endParaRPr lang="en-US" altLang="zh-CN" sz="1100" dirty="0" smtClean="0">
              <a:solidFill>
                <a:srgbClr val="000000"/>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smtClean="0">
                <a:solidFill>
                  <a:srgbClr val="000000"/>
                </a:solidFill>
                <a:latin typeface="+mn-lt"/>
                <a:ea typeface="+mn-ea"/>
              </a:rPr>
              <a:t>反馈：团队成员能第一时间收到问题反馈以便进行尽可能快的修复。</a:t>
            </a:r>
            <a:endParaRPr lang="en-US" altLang="zh-CN" sz="1100" dirty="0" smtClean="0">
              <a:solidFill>
                <a:srgbClr val="000000"/>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smtClean="0">
                <a:solidFill>
                  <a:srgbClr val="000000"/>
                </a:solidFill>
                <a:latin typeface="+mn-lt"/>
                <a:ea typeface="+mn-ea"/>
              </a:rPr>
              <a:t>持续部署：打造持续交付流水线，保障每一个版本的应用程序可以快速部署到任意环境中。</a:t>
            </a:r>
            <a:endParaRPr lang="en-US" altLang="zh-CN" sz="1100" dirty="0" smtClean="0">
              <a:solidFill>
                <a:srgbClr val="000000"/>
              </a:solidFill>
              <a:latin typeface="+mn-lt"/>
              <a:ea typeface="+mn-ea"/>
            </a:endParaRPr>
          </a:p>
          <a:p>
            <a:pPr>
              <a:lnSpc>
                <a:spcPct val="120000"/>
              </a:lnSpc>
            </a:pPr>
            <a:endParaRPr lang="en-US" altLang="zh-CN" sz="1100" dirty="0">
              <a:solidFill>
                <a:srgbClr val="000000"/>
              </a:solidFill>
              <a:latin typeface="+mn-lt"/>
              <a:ea typeface="+mn-ea"/>
            </a:endParaRPr>
          </a:p>
          <a:p>
            <a:pPr>
              <a:lnSpc>
                <a:spcPct val="120000"/>
              </a:lnSpc>
            </a:pPr>
            <a:r>
              <a:rPr lang="zh-CN" altLang="en-US" sz="1100" b="1" dirty="0" smtClean="0">
                <a:solidFill>
                  <a:srgbClr val="000000"/>
                </a:solidFill>
                <a:latin typeface="+mn-lt"/>
                <a:ea typeface="+mn-ea"/>
              </a:rPr>
              <a:t>持续交付带来</a:t>
            </a:r>
            <a:r>
              <a:rPr lang="zh-CN" altLang="en-US" sz="1100" b="1" dirty="0">
                <a:solidFill>
                  <a:srgbClr val="000000"/>
                </a:solidFill>
                <a:latin typeface="+mn-lt"/>
                <a:ea typeface="+mn-ea"/>
              </a:rPr>
              <a:t>的好处</a:t>
            </a:r>
            <a:r>
              <a:rPr lang="zh-CN" altLang="en-US" sz="1100" b="1" dirty="0" smtClean="0">
                <a:solidFill>
                  <a:srgbClr val="000000"/>
                </a:solidFill>
                <a:latin typeface="+mn-lt"/>
                <a:ea typeface="+mn-ea"/>
              </a:rPr>
              <a:t>：</a:t>
            </a:r>
            <a:endParaRPr lang="en-US" altLang="zh-CN" sz="1100" b="1" dirty="0">
              <a:solidFill>
                <a:srgbClr val="000000"/>
              </a:solidFill>
              <a:latin typeface="+mn-lt"/>
              <a:ea typeface="+mn-ea"/>
            </a:endParaRP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a:solidFill>
                  <a:srgbClr val="000000"/>
                </a:solidFill>
                <a:latin typeface="+mn-lt"/>
                <a:ea typeface="+mn-ea"/>
              </a:rPr>
              <a:t>快速发布。能够应对业务需求，并更快地实现软件价值。</a:t>
            </a: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a:solidFill>
                  <a:srgbClr val="000000"/>
                </a:solidFill>
                <a:latin typeface="+mn-lt"/>
                <a:ea typeface="+mn-ea"/>
              </a:rPr>
              <a:t>编码</a:t>
            </a:r>
            <a:r>
              <a:rPr lang="en-US" altLang="zh-CN" sz="1100" dirty="0">
                <a:solidFill>
                  <a:srgbClr val="000000"/>
                </a:solidFill>
                <a:latin typeface="+mn-lt"/>
                <a:ea typeface="+mn-ea"/>
              </a:rPr>
              <a:t>-&gt;</a:t>
            </a:r>
            <a:r>
              <a:rPr lang="zh-CN" altLang="en-US" sz="1100" dirty="0">
                <a:solidFill>
                  <a:srgbClr val="000000"/>
                </a:solidFill>
                <a:latin typeface="+mn-lt"/>
                <a:ea typeface="+mn-ea"/>
              </a:rPr>
              <a:t>测试</a:t>
            </a:r>
            <a:r>
              <a:rPr lang="en-US" altLang="zh-CN" sz="1100" dirty="0">
                <a:solidFill>
                  <a:srgbClr val="000000"/>
                </a:solidFill>
                <a:latin typeface="+mn-lt"/>
                <a:ea typeface="+mn-ea"/>
              </a:rPr>
              <a:t>-&gt;</a:t>
            </a:r>
            <a:r>
              <a:rPr lang="zh-CN" altLang="en-US" sz="1100" dirty="0">
                <a:solidFill>
                  <a:srgbClr val="000000"/>
                </a:solidFill>
                <a:latin typeface="+mn-lt"/>
                <a:ea typeface="+mn-ea"/>
              </a:rPr>
              <a:t>上线</a:t>
            </a:r>
            <a:r>
              <a:rPr lang="en-US" altLang="zh-CN" sz="1100" dirty="0">
                <a:solidFill>
                  <a:srgbClr val="000000"/>
                </a:solidFill>
                <a:latin typeface="+mn-lt"/>
                <a:ea typeface="+mn-ea"/>
              </a:rPr>
              <a:t>-&gt;</a:t>
            </a:r>
            <a:r>
              <a:rPr lang="zh-CN" altLang="en-US" sz="1100" dirty="0">
                <a:solidFill>
                  <a:srgbClr val="000000"/>
                </a:solidFill>
                <a:latin typeface="+mn-lt"/>
                <a:ea typeface="+mn-ea"/>
              </a:rPr>
              <a:t>交付的频繁迭代周期缩短，同时获得迅速反馈；</a:t>
            </a: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a:solidFill>
                  <a:srgbClr val="000000"/>
                </a:solidFill>
                <a:latin typeface="+mn-lt"/>
                <a:ea typeface="+mn-ea"/>
              </a:rPr>
              <a:t>高质量的软件发布标准。整个交付过程标准化、可重复、可靠，</a:t>
            </a: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a:solidFill>
                  <a:srgbClr val="000000"/>
                </a:solidFill>
                <a:latin typeface="+mn-lt"/>
                <a:ea typeface="+mn-ea"/>
              </a:rPr>
              <a:t>整个交付过程进度可视化，方便团队人员了解项目成熟度；</a:t>
            </a:r>
          </a:p>
          <a:p>
            <a:pPr marL="171450" indent="-171450">
              <a:lnSpc>
                <a:spcPct val="120000"/>
              </a:lnSpc>
              <a:buClr>
                <a:schemeClr val="bg1">
                  <a:lumMod val="50000"/>
                </a:schemeClr>
              </a:buClr>
              <a:buSzPct val="60000"/>
              <a:buFont typeface="Wingdings" panose="05000000000000000000" pitchFamily="2" charset="2"/>
              <a:buChar char="l"/>
            </a:pPr>
            <a:r>
              <a:rPr lang="zh-CN" altLang="en-US" sz="1100" dirty="0">
                <a:solidFill>
                  <a:srgbClr val="000000"/>
                </a:solidFill>
                <a:latin typeface="+mn-lt"/>
                <a:ea typeface="+mn-ea"/>
              </a:rPr>
              <a:t>更先进的团队协作方式。从需求分析、产品的用户体验到交互 设计、开发、测试、运维等角色密切协作，相比于传统的瀑布式软件团队，更少浪费。</a:t>
            </a:r>
          </a:p>
        </p:txBody>
      </p:sp>
      <p:pic>
        <p:nvPicPr>
          <p:cNvPr id="2" name="图片 1"/>
          <p:cNvPicPr>
            <a:picLocks noChangeAspect="1"/>
          </p:cNvPicPr>
          <p:nvPr/>
        </p:nvPicPr>
        <p:blipFill>
          <a:blip r:embed="rId3"/>
          <a:stretch>
            <a:fillRect/>
          </a:stretch>
        </p:blipFill>
        <p:spPr>
          <a:xfrm>
            <a:off x="700361" y="2312876"/>
            <a:ext cx="3995405" cy="2770680"/>
          </a:xfrm>
          <a:prstGeom prst="rect">
            <a:avLst/>
          </a:prstGeom>
        </p:spPr>
      </p:pic>
      <p:pic>
        <p:nvPicPr>
          <p:cNvPr id="3" name="图片 2"/>
          <p:cNvPicPr>
            <a:picLocks noChangeAspect="1"/>
          </p:cNvPicPr>
          <p:nvPr/>
        </p:nvPicPr>
        <p:blipFill>
          <a:blip r:embed="rId4"/>
          <a:stretch>
            <a:fillRect/>
          </a:stretch>
        </p:blipFill>
        <p:spPr>
          <a:xfrm>
            <a:off x="636229" y="5217724"/>
            <a:ext cx="4123667" cy="816409"/>
          </a:xfrm>
          <a:prstGeom prst="rect">
            <a:avLst/>
          </a:prstGeom>
        </p:spPr>
      </p:pic>
    </p:spTree>
    <p:extLst>
      <p:ext uri="{BB962C8B-B14F-4D97-AF65-F5344CB8AC3E}">
        <p14:creationId xmlns:p14="http://schemas.microsoft.com/office/powerpoint/2010/main" val="3295876744"/>
      </p:ext>
    </p:extLst>
  </p:cSld>
  <p:clrMapOvr>
    <a:masterClrMapping/>
  </p:clrMapOvr>
  <p:transition advClick="0" advTm="8000">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包文件仓库在</a:t>
            </a:r>
            <a:r>
              <a:rPr lang="en-US" altLang="zh-CN" dirty="0" err="1" smtClean="0"/>
              <a:t>DevOps</a:t>
            </a:r>
            <a:r>
              <a:rPr lang="zh-CN" altLang="en-US" dirty="0" smtClean="0"/>
              <a:t>工具链中的作用</a:t>
            </a:r>
            <a:endParaRPr lang="zh-CN" altLang="en-US" dirty="0"/>
          </a:p>
        </p:txBody>
      </p:sp>
      <p:grpSp>
        <p:nvGrpSpPr>
          <p:cNvPr id="3" name="组合 2"/>
          <p:cNvGrpSpPr/>
          <p:nvPr/>
        </p:nvGrpSpPr>
        <p:grpSpPr>
          <a:xfrm>
            <a:off x="736439" y="3284984"/>
            <a:ext cx="7661436" cy="2777744"/>
            <a:chOff x="-119" y="917664"/>
            <a:chExt cx="10651043" cy="4840220"/>
          </a:xfrm>
        </p:grpSpPr>
        <p:sp>
          <p:nvSpPr>
            <p:cNvPr id="53" name="流程图: 磁盘 52"/>
            <p:cNvSpPr/>
            <p:nvPr/>
          </p:nvSpPr>
          <p:spPr>
            <a:xfrm>
              <a:off x="4654796" y="3293014"/>
              <a:ext cx="1061620" cy="774914"/>
            </a:xfrm>
            <a:prstGeom prst="flowChartMagneticDisk">
              <a:avLst/>
            </a:prstGeom>
            <a:solidFill>
              <a:srgbClr val="EB761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smtClean="0">
                <a:ln>
                  <a:noFill/>
                </a:ln>
                <a:solidFill>
                  <a:prstClr val="white"/>
                </a:solidFill>
                <a:effectLst/>
                <a:uLnTx/>
                <a:uFillTx/>
                <a:latin typeface="等线" panose="020F0502020204030204"/>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effectLst/>
                  <a:uLnTx/>
                  <a:uFillTx/>
                  <a:latin typeface="等线" panose="020F0502020204030204"/>
                  <a:cs typeface="+mn-cs"/>
                </a:rPr>
                <a:t>包仓库</a:t>
              </a:r>
            </a:p>
          </p:txBody>
        </p:sp>
        <p:pic>
          <p:nvPicPr>
            <p:cNvPr id="54" name="图片 53"/>
            <p:cNvPicPr>
              <a:picLocks noChangeAspect="1"/>
            </p:cNvPicPr>
            <p:nvPr/>
          </p:nvPicPr>
          <p:blipFill>
            <a:blip r:embed="rId3"/>
            <a:stretch>
              <a:fillRect/>
            </a:stretch>
          </p:blipFill>
          <p:spPr>
            <a:xfrm>
              <a:off x="1369354" y="5281694"/>
              <a:ext cx="1028571" cy="476190"/>
            </a:xfrm>
            <a:prstGeom prst="rect">
              <a:avLst/>
            </a:prstGeom>
          </p:spPr>
        </p:pic>
        <p:cxnSp>
          <p:nvCxnSpPr>
            <p:cNvPr id="55" name="直接箭头连接符 54"/>
            <p:cNvCxnSpPr>
              <a:endCxn id="53" idx="1"/>
            </p:cNvCxnSpPr>
            <p:nvPr/>
          </p:nvCxnSpPr>
          <p:spPr>
            <a:xfrm>
              <a:off x="5142994" y="1899819"/>
              <a:ext cx="42613" cy="1393195"/>
            </a:xfrm>
            <a:prstGeom prst="straightConnector1">
              <a:avLst/>
            </a:prstGeom>
            <a:noFill/>
            <a:ln w="63500" cap="flat" cmpd="sng" algn="ctr">
              <a:solidFill>
                <a:srgbClr val="46956D"/>
              </a:solidFill>
              <a:prstDash val="solid"/>
              <a:miter lim="800000"/>
              <a:tailEnd type="triangle"/>
            </a:ln>
            <a:effectLst/>
          </p:spPr>
        </p:cxnSp>
        <p:sp>
          <p:nvSpPr>
            <p:cNvPr id="56" name="流程图: 磁盘 55"/>
            <p:cNvSpPr/>
            <p:nvPr/>
          </p:nvSpPr>
          <p:spPr>
            <a:xfrm>
              <a:off x="-119" y="3290798"/>
              <a:ext cx="976393" cy="774915"/>
            </a:xfrm>
            <a:prstGeom prst="flowChartMagneticDisk">
              <a:avLst/>
            </a:prstGeom>
            <a:solidFill>
              <a:sysClr val="window" lastClr="FFFFFF">
                <a:lumMod val="65000"/>
              </a:sys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smtClean="0">
                <a:ln>
                  <a:noFill/>
                </a:ln>
                <a:solidFill>
                  <a:prstClr val="white"/>
                </a:solidFill>
                <a:effectLst/>
                <a:uLnTx/>
                <a:uFillTx/>
                <a:latin typeface="等线" panose="020F0502020204030204"/>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effectLst/>
                  <a:uLnTx/>
                  <a:uFillTx/>
                  <a:latin typeface="等线" panose="020F0502020204030204"/>
                  <a:cs typeface="+mn-cs"/>
                </a:rPr>
                <a:t>源码</a:t>
              </a:r>
            </a:p>
          </p:txBody>
        </p:sp>
        <p:sp>
          <p:nvSpPr>
            <p:cNvPr id="57" name="圆角矩形 56"/>
            <p:cNvSpPr/>
            <p:nvPr/>
          </p:nvSpPr>
          <p:spPr>
            <a:xfrm>
              <a:off x="2117496" y="3290798"/>
              <a:ext cx="1307346" cy="626575"/>
            </a:xfrm>
            <a:prstGeom prst="roundRect">
              <a:avLst/>
            </a:prstGeom>
            <a:noFill/>
            <a:ln w="38100" cap="flat" cmpd="sng" algn="ctr">
              <a:solidFill>
                <a:srgbClr val="336699"/>
              </a:solidFill>
              <a:prstDash val="solid"/>
              <a:miter lim="800000"/>
            </a:ln>
            <a:effectLst/>
          </p:spPr>
          <p:txBody>
            <a:bodyPr rtlCol="0" anchor="ctr"/>
            <a:lstStyle/>
            <a:p>
              <a:pPr algn="r" fontAlgn="auto">
                <a:spcBef>
                  <a:spcPts val="0"/>
                </a:spcBef>
                <a:spcAft>
                  <a:spcPts val="0"/>
                </a:spcAft>
                <a:defRPr/>
              </a:pPr>
              <a:r>
                <a:rPr lang="zh-CN" altLang="en-US" sz="1400" b="1" kern="0" dirty="0">
                  <a:solidFill>
                    <a:srgbClr val="555555"/>
                  </a:solidFill>
                  <a:latin typeface="等线" panose="020F0502020204030204"/>
                </a:rPr>
                <a:t>构建</a:t>
              </a:r>
            </a:p>
          </p:txBody>
        </p:sp>
        <p:cxnSp>
          <p:nvCxnSpPr>
            <p:cNvPr id="58" name="直接箭头连接符 57"/>
            <p:cNvCxnSpPr/>
            <p:nvPr/>
          </p:nvCxnSpPr>
          <p:spPr>
            <a:xfrm>
              <a:off x="3457167" y="3472989"/>
              <a:ext cx="1173481" cy="6004"/>
            </a:xfrm>
            <a:prstGeom prst="straightConnector1">
              <a:avLst/>
            </a:prstGeom>
            <a:noFill/>
            <a:ln w="63500" cap="flat" cmpd="sng" algn="ctr">
              <a:solidFill>
                <a:srgbClr val="336699"/>
              </a:solidFill>
              <a:prstDash val="solid"/>
              <a:miter lim="800000"/>
              <a:tailEnd type="triangle"/>
            </a:ln>
            <a:effectLst/>
          </p:spPr>
        </p:cxnSp>
        <p:cxnSp>
          <p:nvCxnSpPr>
            <p:cNvPr id="59" name="直接箭头连接符 58"/>
            <p:cNvCxnSpPr/>
            <p:nvPr/>
          </p:nvCxnSpPr>
          <p:spPr>
            <a:xfrm flipH="1" flipV="1">
              <a:off x="3480806" y="3777891"/>
              <a:ext cx="1095205" cy="13753"/>
            </a:xfrm>
            <a:prstGeom prst="straightConnector1">
              <a:avLst/>
            </a:prstGeom>
            <a:noFill/>
            <a:ln w="63500" cap="flat" cmpd="sng" algn="ctr">
              <a:solidFill>
                <a:srgbClr val="336699"/>
              </a:solidFill>
              <a:prstDash val="solid"/>
              <a:miter lim="800000"/>
              <a:tailEnd type="triangle"/>
            </a:ln>
            <a:effectLst/>
          </p:spPr>
        </p:cxnSp>
        <p:cxnSp>
          <p:nvCxnSpPr>
            <p:cNvPr id="60" name="直接箭头连接符 59"/>
            <p:cNvCxnSpPr/>
            <p:nvPr/>
          </p:nvCxnSpPr>
          <p:spPr>
            <a:xfrm>
              <a:off x="1084522" y="3672251"/>
              <a:ext cx="969819" cy="6004"/>
            </a:xfrm>
            <a:prstGeom prst="straightConnector1">
              <a:avLst/>
            </a:prstGeom>
            <a:noFill/>
            <a:ln w="63500" cap="flat" cmpd="sng" algn="ctr">
              <a:solidFill>
                <a:srgbClr val="336699"/>
              </a:solidFill>
              <a:prstDash val="solid"/>
              <a:miter lim="800000"/>
              <a:tailEnd type="triangle"/>
            </a:ln>
            <a:effectLst/>
          </p:spPr>
        </p:cxnSp>
        <p:cxnSp>
          <p:nvCxnSpPr>
            <p:cNvPr id="61" name="直接箭头连接符 60"/>
            <p:cNvCxnSpPr/>
            <p:nvPr/>
          </p:nvCxnSpPr>
          <p:spPr>
            <a:xfrm>
              <a:off x="575646" y="4349546"/>
              <a:ext cx="793708" cy="907145"/>
            </a:xfrm>
            <a:prstGeom prst="straightConnector1">
              <a:avLst/>
            </a:prstGeom>
            <a:noFill/>
            <a:ln w="63500" cap="flat" cmpd="sng" algn="ctr">
              <a:solidFill>
                <a:srgbClr val="336699"/>
              </a:solidFill>
              <a:prstDash val="solid"/>
              <a:miter lim="800000"/>
              <a:tailEnd type="triangle"/>
            </a:ln>
            <a:effectLst/>
          </p:spPr>
        </p:cxnSp>
        <p:cxnSp>
          <p:nvCxnSpPr>
            <p:cNvPr id="62" name="直接箭头连接符 61"/>
            <p:cNvCxnSpPr/>
            <p:nvPr/>
          </p:nvCxnSpPr>
          <p:spPr>
            <a:xfrm flipH="1" flipV="1">
              <a:off x="1040848" y="4145873"/>
              <a:ext cx="842791" cy="896702"/>
            </a:xfrm>
            <a:prstGeom prst="straightConnector1">
              <a:avLst/>
            </a:prstGeom>
            <a:noFill/>
            <a:ln w="63500" cap="flat" cmpd="sng" algn="ctr">
              <a:solidFill>
                <a:srgbClr val="336699"/>
              </a:solidFill>
              <a:prstDash val="solid"/>
              <a:miter lim="800000"/>
              <a:tailEnd type="triangle"/>
            </a:ln>
            <a:effectLst/>
          </p:spPr>
        </p:cxnSp>
        <p:cxnSp>
          <p:nvCxnSpPr>
            <p:cNvPr id="63" name="直接箭头连接符 62"/>
            <p:cNvCxnSpPr/>
            <p:nvPr/>
          </p:nvCxnSpPr>
          <p:spPr>
            <a:xfrm flipH="1">
              <a:off x="2397925" y="4145872"/>
              <a:ext cx="2256874" cy="1164696"/>
            </a:xfrm>
            <a:prstGeom prst="straightConnector1">
              <a:avLst/>
            </a:prstGeom>
            <a:noFill/>
            <a:ln w="63500" cap="flat" cmpd="sng" algn="ctr">
              <a:solidFill>
                <a:srgbClr val="336699"/>
              </a:solidFill>
              <a:prstDash val="solid"/>
              <a:miter lim="800000"/>
              <a:tailEnd type="triangle"/>
            </a:ln>
            <a:effectLst/>
          </p:spPr>
        </p:cxnSp>
        <p:pic>
          <p:nvPicPr>
            <p:cNvPr id="64" name="图片 63"/>
            <p:cNvPicPr>
              <a:picLocks noChangeAspect="1"/>
            </p:cNvPicPr>
            <p:nvPr/>
          </p:nvPicPr>
          <p:blipFill>
            <a:blip r:embed="rId4"/>
            <a:stretch>
              <a:fillRect/>
            </a:stretch>
          </p:blipFill>
          <p:spPr>
            <a:xfrm>
              <a:off x="2202461" y="3416863"/>
              <a:ext cx="390929" cy="395569"/>
            </a:xfrm>
            <a:prstGeom prst="rect">
              <a:avLst/>
            </a:prstGeom>
          </p:spPr>
        </p:pic>
        <p:sp>
          <p:nvSpPr>
            <p:cNvPr id="65" name="圆角矩形 64"/>
            <p:cNvSpPr/>
            <p:nvPr/>
          </p:nvSpPr>
          <p:spPr>
            <a:xfrm>
              <a:off x="6686236" y="3355960"/>
              <a:ext cx="1384254" cy="626575"/>
            </a:xfrm>
            <a:prstGeom prst="roundRect">
              <a:avLst/>
            </a:prstGeom>
            <a:noFill/>
            <a:ln w="38100" cap="flat" cmpd="sng" algn="ctr">
              <a:solidFill>
                <a:srgbClr val="336699"/>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555555"/>
                  </a:solidFill>
                  <a:effectLst/>
                  <a:uLnTx/>
                  <a:uFillTx/>
                  <a:latin typeface="等线" panose="020F0502020204030204"/>
                  <a:cs typeface="+mn-cs"/>
                </a:rPr>
                <a:t>部署</a:t>
              </a:r>
            </a:p>
          </p:txBody>
        </p:sp>
        <p:pic>
          <p:nvPicPr>
            <p:cNvPr id="66" name="图片 65"/>
            <p:cNvPicPr>
              <a:picLocks noChangeAspect="1"/>
            </p:cNvPicPr>
            <p:nvPr/>
          </p:nvPicPr>
          <p:blipFill>
            <a:blip r:embed="rId4"/>
            <a:stretch>
              <a:fillRect/>
            </a:stretch>
          </p:blipFill>
          <p:spPr>
            <a:xfrm>
              <a:off x="6801106" y="3471463"/>
              <a:ext cx="390929" cy="395569"/>
            </a:xfrm>
            <a:prstGeom prst="rect">
              <a:avLst/>
            </a:prstGeom>
          </p:spPr>
        </p:pic>
        <p:cxnSp>
          <p:nvCxnSpPr>
            <p:cNvPr id="67" name="直接箭头连接符 66"/>
            <p:cNvCxnSpPr/>
            <p:nvPr/>
          </p:nvCxnSpPr>
          <p:spPr>
            <a:xfrm>
              <a:off x="5716417" y="3669249"/>
              <a:ext cx="969819" cy="6004"/>
            </a:xfrm>
            <a:prstGeom prst="straightConnector1">
              <a:avLst/>
            </a:prstGeom>
            <a:noFill/>
            <a:ln w="63500" cap="flat" cmpd="sng" algn="ctr">
              <a:solidFill>
                <a:srgbClr val="336699"/>
              </a:solidFill>
              <a:prstDash val="solid"/>
              <a:miter lim="800000"/>
              <a:tailEnd type="triangle"/>
            </a:ln>
            <a:effectLst/>
          </p:spPr>
        </p:cxnSp>
        <p:sp>
          <p:nvSpPr>
            <p:cNvPr id="68" name="圆角矩形 67"/>
            <p:cNvSpPr/>
            <p:nvPr/>
          </p:nvSpPr>
          <p:spPr>
            <a:xfrm>
              <a:off x="9206523" y="2127320"/>
              <a:ext cx="1384254" cy="626575"/>
            </a:xfrm>
            <a:prstGeom prst="roundRect">
              <a:avLst/>
            </a:prstGeom>
            <a:noFill/>
            <a:ln w="38100" cap="flat" cmpd="sng" algn="ctr">
              <a:solidFill>
                <a:srgbClr val="3366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555555"/>
                  </a:solidFill>
                  <a:effectLst/>
                  <a:uLnTx/>
                  <a:uFillTx/>
                  <a:latin typeface="等线" panose="020F0502020204030204"/>
                  <a:cs typeface="+mn-cs"/>
                </a:rPr>
                <a:t>开发环境</a:t>
              </a:r>
            </a:p>
          </p:txBody>
        </p:sp>
        <p:sp>
          <p:nvSpPr>
            <p:cNvPr id="69" name="圆角矩形 68"/>
            <p:cNvSpPr/>
            <p:nvPr/>
          </p:nvSpPr>
          <p:spPr>
            <a:xfrm>
              <a:off x="9266670" y="3352917"/>
              <a:ext cx="1384254" cy="626575"/>
            </a:xfrm>
            <a:prstGeom prst="roundRect">
              <a:avLst/>
            </a:prstGeom>
            <a:noFill/>
            <a:ln w="38100" cap="flat" cmpd="sng" algn="ctr">
              <a:solidFill>
                <a:srgbClr val="3366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555555"/>
                  </a:solidFill>
                  <a:effectLst/>
                  <a:uLnTx/>
                  <a:uFillTx/>
                  <a:latin typeface="等线" panose="020F0502020204030204"/>
                  <a:cs typeface="+mn-cs"/>
                </a:rPr>
                <a:t>测试环境</a:t>
              </a:r>
            </a:p>
          </p:txBody>
        </p:sp>
        <p:sp>
          <p:nvSpPr>
            <p:cNvPr id="70" name="圆角矩形 69"/>
            <p:cNvSpPr/>
            <p:nvPr/>
          </p:nvSpPr>
          <p:spPr>
            <a:xfrm>
              <a:off x="9266670" y="4655119"/>
              <a:ext cx="1384254" cy="626575"/>
            </a:xfrm>
            <a:prstGeom prst="roundRect">
              <a:avLst/>
            </a:prstGeom>
            <a:noFill/>
            <a:ln w="38100" cap="flat" cmpd="sng" algn="ctr">
              <a:solidFill>
                <a:srgbClr val="33669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555555"/>
                  </a:solidFill>
                  <a:effectLst/>
                  <a:uLnTx/>
                  <a:uFillTx/>
                  <a:latin typeface="等线" panose="020F0502020204030204"/>
                  <a:cs typeface="+mn-cs"/>
                </a:rPr>
                <a:t>生产环境</a:t>
              </a:r>
            </a:p>
          </p:txBody>
        </p:sp>
        <p:cxnSp>
          <p:nvCxnSpPr>
            <p:cNvPr id="71" name="直接箭头连接符 70"/>
            <p:cNvCxnSpPr/>
            <p:nvPr/>
          </p:nvCxnSpPr>
          <p:spPr>
            <a:xfrm flipV="1">
              <a:off x="8221342" y="2386008"/>
              <a:ext cx="834329" cy="891372"/>
            </a:xfrm>
            <a:prstGeom prst="straightConnector1">
              <a:avLst/>
            </a:prstGeom>
            <a:noFill/>
            <a:ln w="63500" cap="flat" cmpd="sng" algn="ctr">
              <a:solidFill>
                <a:srgbClr val="336699"/>
              </a:solidFill>
              <a:prstDash val="solid"/>
              <a:miter lim="800000"/>
              <a:tailEnd type="triangle"/>
            </a:ln>
            <a:effectLst/>
          </p:spPr>
        </p:cxnSp>
        <p:cxnSp>
          <p:nvCxnSpPr>
            <p:cNvPr id="72" name="直接箭头连接符 71"/>
            <p:cNvCxnSpPr>
              <a:stCxn id="65" idx="3"/>
              <a:endCxn id="69" idx="1"/>
            </p:cNvCxnSpPr>
            <p:nvPr/>
          </p:nvCxnSpPr>
          <p:spPr>
            <a:xfrm flipV="1">
              <a:off x="8174291" y="3666205"/>
              <a:ext cx="988578" cy="3044"/>
            </a:xfrm>
            <a:prstGeom prst="straightConnector1">
              <a:avLst/>
            </a:prstGeom>
            <a:noFill/>
            <a:ln w="63500" cap="flat" cmpd="sng" algn="ctr">
              <a:solidFill>
                <a:srgbClr val="336699"/>
              </a:solidFill>
              <a:prstDash val="solid"/>
              <a:miter lim="800000"/>
              <a:tailEnd type="triangle"/>
            </a:ln>
            <a:effectLst/>
          </p:spPr>
        </p:cxnSp>
        <p:cxnSp>
          <p:nvCxnSpPr>
            <p:cNvPr id="73" name="直接箭头连接符 72"/>
            <p:cNvCxnSpPr/>
            <p:nvPr/>
          </p:nvCxnSpPr>
          <p:spPr>
            <a:xfrm>
              <a:off x="8188603" y="3935759"/>
              <a:ext cx="851706" cy="1007644"/>
            </a:xfrm>
            <a:prstGeom prst="straightConnector1">
              <a:avLst/>
            </a:prstGeom>
            <a:noFill/>
            <a:ln w="63500" cap="flat" cmpd="sng" algn="ctr">
              <a:solidFill>
                <a:srgbClr val="336699"/>
              </a:solidFill>
              <a:prstDash val="solid"/>
              <a:miter lim="800000"/>
              <a:tailEnd type="triangle"/>
            </a:ln>
            <a:effectLst/>
          </p:spPr>
        </p:cxnSp>
        <p:sp>
          <p:nvSpPr>
            <p:cNvPr id="74" name="云形 73"/>
            <p:cNvSpPr/>
            <p:nvPr/>
          </p:nvSpPr>
          <p:spPr>
            <a:xfrm>
              <a:off x="4028408" y="917664"/>
              <a:ext cx="2133988" cy="867905"/>
            </a:xfrm>
            <a:prstGeom prst="cloud">
              <a:avLst/>
            </a:prstGeom>
            <a:solidFill>
              <a:srgbClr val="46956D"/>
            </a:solidFill>
            <a:ln w="12700" cap="flat" cmpd="sng" algn="ctr">
              <a:solidFill>
                <a:srgbClr val="46956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prstClr val="white"/>
                  </a:solidFill>
                  <a:effectLst/>
                  <a:uLnTx/>
                  <a:uFillTx/>
                  <a:latin typeface="等线" panose="020F0502020204030204"/>
                  <a:cs typeface="+mn-cs"/>
                </a:rPr>
                <a:t>中央仓</a:t>
              </a:r>
            </a:p>
          </p:txBody>
        </p:sp>
        <p:sp>
          <p:nvSpPr>
            <p:cNvPr id="75" name="圆角矩形 74"/>
            <p:cNvSpPr/>
            <p:nvPr/>
          </p:nvSpPr>
          <p:spPr>
            <a:xfrm>
              <a:off x="-119" y="2127320"/>
              <a:ext cx="4308784" cy="626575"/>
            </a:xfrm>
            <a:prstGeom prst="roundRect">
              <a:avLst/>
            </a:prstGeom>
            <a:noFill/>
            <a:ln w="508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336699"/>
                  </a:solidFill>
                  <a:effectLst/>
                  <a:uLnTx/>
                  <a:uFillTx/>
                  <a:latin typeface="等线" panose="020F0502020204030204"/>
                  <a:cs typeface="+mn-cs"/>
                </a:rPr>
                <a:t>持续集成（</a:t>
              </a:r>
              <a:r>
                <a:rPr kumimoji="0" lang="en-US" altLang="zh-CN" sz="1400" b="1" i="0" u="none" strike="noStrike" kern="0" cap="none" spc="0" normalizeH="0" baseline="0" noProof="0" dirty="0" smtClean="0">
                  <a:ln>
                    <a:noFill/>
                  </a:ln>
                  <a:solidFill>
                    <a:srgbClr val="336699"/>
                  </a:solidFill>
                  <a:effectLst/>
                  <a:uLnTx/>
                  <a:uFillTx/>
                  <a:latin typeface="等线" panose="020F0502020204030204"/>
                  <a:cs typeface="+mn-cs"/>
                </a:rPr>
                <a:t>CI</a:t>
              </a:r>
              <a:r>
                <a:rPr kumimoji="0" lang="zh-CN" altLang="en-US" sz="1400" b="1" i="0" u="none" strike="noStrike" kern="0" cap="none" spc="0" normalizeH="0" baseline="0" noProof="0" dirty="0" smtClean="0">
                  <a:ln>
                    <a:noFill/>
                  </a:ln>
                  <a:solidFill>
                    <a:srgbClr val="336699"/>
                  </a:solidFill>
                  <a:effectLst/>
                  <a:uLnTx/>
                  <a:uFillTx/>
                  <a:latin typeface="等线" panose="020F0502020204030204"/>
                  <a:cs typeface="+mn-cs"/>
                </a:rPr>
                <a:t>）</a:t>
              </a:r>
            </a:p>
          </p:txBody>
        </p:sp>
        <p:sp>
          <p:nvSpPr>
            <p:cNvPr id="76" name="圆角矩形 75"/>
            <p:cNvSpPr/>
            <p:nvPr/>
          </p:nvSpPr>
          <p:spPr>
            <a:xfrm>
              <a:off x="5508104" y="2146983"/>
              <a:ext cx="2713238" cy="626575"/>
            </a:xfrm>
            <a:prstGeom prst="roundRect">
              <a:avLst/>
            </a:prstGeom>
            <a:noFill/>
            <a:ln w="508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smtClean="0">
                  <a:ln>
                    <a:noFill/>
                  </a:ln>
                  <a:solidFill>
                    <a:srgbClr val="336699"/>
                  </a:solidFill>
                  <a:effectLst/>
                  <a:uLnTx/>
                  <a:uFillTx/>
                  <a:latin typeface="等线" panose="020F0502020204030204"/>
                  <a:cs typeface="+mn-cs"/>
                </a:rPr>
                <a:t>持续交付（</a:t>
              </a:r>
              <a:r>
                <a:rPr kumimoji="0" lang="en-US" altLang="zh-CN" sz="1400" b="1" i="0" u="none" strike="noStrike" kern="0" cap="none" spc="0" normalizeH="0" baseline="0" noProof="0" dirty="0" smtClean="0">
                  <a:ln>
                    <a:noFill/>
                  </a:ln>
                  <a:solidFill>
                    <a:srgbClr val="336699"/>
                  </a:solidFill>
                  <a:effectLst/>
                  <a:uLnTx/>
                  <a:uFillTx/>
                  <a:latin typeface="等线" panose="020F0502020204030204"/>
                  <a:cs typeface="+mn-cs"/>
                </a:rPr>
                <a:t>CD</a:t>
              </a:r>
              <a:r>
                <a:rPr kumimoji="0" lang="zh-CN" altLang="en-US" sz="1400" b="1" i="0" u="none" strike="noStrike" kern="0" cap="none" spc="0" normalizeH="0" baseline="0" noProof="0" dirty="0" smtClean="0">
                  <a:ln>
                    <a:noFill/>
                  </a:ln>
                  <a:solidFill>
                    <a:srgbClr val="336699"/>
                  </a:solidFill>
                  <a:effectLst/>
                  <a:uLnTx/>
                  <a:uFillTx/>
                  <a:latin typeface="等线" panose="020F0502020204030204"/>
                  <a:cs typeface="+mn-cs"/>
                </a:rPr>
                <a:t>）</a:t>
              </a:r>
            </a:p>
          </p:txBody>
        </p:sp>
      </p:grpSp>
      <p:sp>
        <p:nvSpPr>
          <p:cNvPr id="2" name="矩形 1"/>
          <p:cNvSpPr/>
          <p:nvPr/>
        </p:nvSpPr>
        <p:spPr>
          <a:xfrm>
            <a:off x="1043608" y="1484784"/>
            <a:ext cx="3024336" cy="1729704"/>
          </a:xfrm>
          <a:prstGeom prst="rect">
            <a:avLst/>
          </a:prstGeom>
        </p:spPr>
        <p:txBody>
          <a:bodyPr wrap="square">
            <a:spAutoFit/>
          </a:bodyPr>
          <a:lstStyle/>
          <a:p>
            <a:pPr>
              <a:lnSpc>
                <a:spcPct val="140000"/>
              </a:lnSpc>
            </a:pPr>
            <a:r>
              <a:rPr lang="en-US" altLang="zh-CN" sz="1400" b="1" dirty="0">
                <a:latin typeface="+mn-lt"/>
                <a:ea typeface="+mn-ea"/>
              </a:rPr>
              <a:t>IDE</a:t>
            </a:r>
            <a:r>
              <a:rPr lang="zh-CN" altLang="en-US" sz="1400" b="1" dirty="0">
                <a:latin typeface="+mn-lt"/>
                <a:ea typeface="+mn-ea"/>
              </a:rPr>
              <a:t>对接</a:t>
            </a:r>
          </a:p>
          <a:p>
            <a:pPr>
              <a:lnSpc>
                <a:spcPct val="140000"/>
              </a:lnSpc>
            </a:pPr>
            <a:r>
              <a:rPr lang="zh-CN" altLang="en-US" sz="1200" dirty="0">
                <a:latin typeface="+mn-lt"/>
                <a:ea typeface="+mn-ea"/>
              </a:rPr>
              <a:t>快速获取依赖包</a:t>
            </a:r>
          </a:p>
          <a:p>
            <a:pPr>
              <a:lnSpc>
                <a:spcPct val="140000"/>
              </a:lnSpc>
            </a:pPr>
            <a:r>
              <a:rPr lang="zh-CN" altLang="en-US" sz="1200" dirty="0">
                <a:latin typeface="+mn-lt"/>
                <a:ea typeface="+mn-ea"/>
              </a:rPr>
              <a:t>识别开源包风险</a:t>
            </a:r>
          </a:p>
          <a:p>
            <a:pPr>
              <a:lnSpc>
                <a:spcPct val="140000"/>
              </a:lnSpc>
            </a:pPr>
            <a:r>
              <a:rPr lang="zh-CN" altLang="en-US" sz="1400" b="1" dirty="0">
                <a:latin typeface="+mn-lt"/>
                <a:ea typeface="+mn-ea"/>
              </a:rPr>
              <a:t>中央仓库对接</a:t>
            </a:r>
          </a:p>
          <a:p>
            <a:pPr>
              <a:lnSpc>
                <a:spcPct val="140000"/>
              </a:lnSpc>
            </a:pPr>
            <a:r>
              <a:rPr lang="zh-CN" altLang="en-US" sz="1200" dirty="0" smtClean="0">
                <a:latin typeface="+mn-lt"/>
                <a:ea typeface="+mn-ea"/>
              </a:rPr>
              <a:t>开</a:t>
            </a:r>
            <a:r>
              <a:rPr lang="zh-CN" altLang="en-US" sz="1200" dirty="0">
                <a:latin typeface="+mn-lt"/>
                <a:ea typeface="+mn-ea"/>
              </a:rPr>
              <a:t>源包镜像，提升下载效率</a:t>
            </a:r>
          </a:p>
          <a:p>
            <a:pPr>
              <a:lnSpc>
                <a:spcPct val="140000"/>
              </a:lnSpc>
            </a:pPr>
            <a:r>
              <a:rPr lang="zh-CN" altLang="en-US" sz="1200" dirty="0">
                <a:latin typeface="+mn-lt"/>
                <a:ea typeface="+mn-ea"/>
              </a:rPr>
              <a:t>开源包策略管理，过滤有害包</a:t>
            </a:r>
            <a:r>
              <a:rPr lang="zh-CN" altLang="en-US" sz="1200" dirty="0" smtClean="0">
                <a:latin typeface="+mn-lt"/>
                <a:ea typeface="+mn-ea"/>
              </a:rPr>
              <a:t>文件</a:t>
            </a:r>
            <a:endParaRPr lang="zh-CN" altLang="en-US" sz="1200" dirty="0">
              <a:latin typeface="+mn-lt"/>
              <a:ea typeface="+mn-ea"/>
            </a:endParaRPr>
          </a:p>
        </p:txBody>
      </p:sp>
      <p:sp>
        <p:nvSpPr>
          <p:cNvPr id="4" name="矩形 3"/>
          <p:cNvSpPr/>
          <p:nvPr/>
        </p:nvSpPr>
        <p:spPr>
          <a:xfrm>
            <a:off x="4752020" y="1520788"/>
            <a:ext cx="4572000" cy="1471172"/>
          </a:xfrm>
          <a:prstGeom prst="rect">
            <a:avLst/>
          </a:prstGeom>
        </p:spPr>
        <p:txBody>
          <a:bodyPr>
            <a:spAutoFit/>
          </a:bodyPr>
          <a:lstStyle/>
          <a:p>
            <a:pPr>
              <a:lnSpc>
                <a:spcPct val="140000"/>
              </a:lnSpc>
            </a:pPr>
            <a:r>
              <a:rPr lang="zh-CN" altLang="en-US" sz="1400" b="1" dirty="0">
                <a:latin typeface="+mn-lt"/>
                <a:ea typeface="+mn-ea"/>
              </a:rPr>
              <a:t>构建工具对接</a:t>
            </a:r>
          </a:p>
          <a:p>
            <a:pPr>
              <a:lnSpc>
                <a:spcPct val="140000"/>
              </a:lnSpc>
            </a:pPr>
            <a:r>
              <a:rPr lang="zh-CN" altLang="en-US" sz="1200" dirty="0">
                <a:latin typeface="+mn-lt"/>
                <a:ea typeface="+mn-ea"/>
              </a:rPr>
              <a:t>复用私有包，提升构建效率</a:t>
            </a:r>
          </a:p>
          <a:p>
            <a:pPr>
              <a:lnSpc>
                <a:spcPct val="140000"/>
              </a:lnSpc>
            </a:pPr>
            <a:r>
              <a:rPr lang="zh-CN" altLang="en-US" sz="1200" dirty="0">
                <a:latin typeface="+mn-lt"/>
                <a:ea typeface="+mn-ea"/>
              </a:rPr>
              <a:t>开源依赖包获取，提升构建效率</a:t>
            </a:r>
          </a:p>
          <a:p>
            <a:pPr>
              <a:lnSpc>
                <a:spcPct val="140000"/>
              </a:lnSpc>
            </a:pPr>
            <a:r>
              <a:rPr lang="zh-CN" altLang="en-US" sz="1400" b="1" dirty="0">
                <a:latin typeface="+mn-lt"/>
                <a:ea typeface="+mn-ea"/>
              </a:rPr>
              <a:t>部署工具对接</a:t>
            </a:r>
          </a:p>
          <a:p>
            <a:pPr>
              <a:lnSpc>
                <a:spcPct val="140000"/>
              </a:lnSpc>
            </a:pPr>
            <a:r>
              <a:rPr lang="zh-CN" altLang="en-US" sz="1200" dirty="0">
                <a:latin typeface="+mn-lt"/>
                <a:ea typeface="+mn-ea"/>
              </a:rPr>
              <a:t>利用有序调度不同环境部署，实现持续交付</a:t>
            </a:r>
          </a:p>
        </p:txBody>
      </p:sp>
    </p:spTree>
    <p:extLst>
      <p:ext uri="{BB962C8B-B14F-4D97-AF65-F5344CB8AC3E}">
        <p14:creationId xmlns:p14="http://schemas.microsoft.com/office/powerpoint/2010/main" val="731118625"/>
      </p:ext>
    </p:extLst>
  </p:cSld>
  <p:clrMapOvr>
    <a:masterClrMapping/>
  </p:clrMapOvr>
  <p:transition advClick="0" advTm="8000">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包文件仓库管理的关键特性</a:t>
            </a:r>
            <a:endParaRPr lang="zh-CN" altLang="en-US" dirty="0"/>
          </a:p>
        </p:txBody>
      </p:sp>
      <p:sp>
        <p:nvSpPr>
          <p:cNvPr id="4" name="内容占位符 3"/>
          <p:cNvSpPr>
            <a:spLocks noGrp="1"/>
          </p:cNvSpPr>
          <p:nvPr>
            <p:ph type="body" sz="quarter" idx="10"/>
          </p:nvPr>
        </p:nvSpPr>
        <p:spPr/>
        <p:txBody>
          <a:bodyPr/>
          <a:lstStyle/>
          <a:p>
            <a:r>
              <a:rPr lang="zh-CN" altLang="en-US" sz="1200" b="1" dirty="0" smtClean="0"/>
              <a:t>高可用</a:t>
            </a:r>
            <a:endParaRPr lang="en-US" altLang="zh-CN" sz="1200" b="1" dirty="0"/>
          </a:p>
          <a:p>
            <a:pPr marL="352425" lvl="1" indent="0">
              <a:buNone/>
            </a:pPr>
            <a:r>
              <a:rPr lang="zh-CN" altLang="en-US" sz="1100" dirty="0" smtClean="0"/>
              <a:t>包文件管理仓库处于</a:t>
            </a:r>
            <a:r>
              <a:rPr lang="en-US" altLang="zh-CN" sz="1100" dirty="0" err="1" smtClean="0"/>
              <a:t>DevOps</a:t>
            </a:r>
            <a:r>
              <a:rPr lang="zh-CN" altLang="en-US" sz="1100" dirty="0" smtClean="0"/>
              <a:t>自动化工具链的中心，其稳定性决定了整个交付过程的稳定，一次高可用对于每一个包文件管理工具都至关重要，应用层常见的有</a:t>
            </a:r>
            <a:r>
              <a:rPr lang="en-US" altLang="zh-CN" sz="1100" dirty="0" smtClean="0"/>
              <a:t>server-slave</a:t>
            </a:r>
            <a:r>
              <a:rPr lang="zh-CN" altLang="en-US" sz="1100" dirty="0" smtClean="0"/>
              <a:t>和</a:t>
            </a:r>
            <a:r>
              <a:rPr lang="en-US" altLang="zh-CN" sz="1100" dirty="0" smtClean="0"/>
              <a:t>alive-alive</a:t>
            </a:r>
            <a:r>
              <a:rPr lang="zh-CN" altLang="en-US" sz="1100" dirty="0" smtClean="0"/>
              <a:t>两种方式，存储层一般稳定性较高，但通常需要备份保障容灾问题。</a:t>
            </a:r>
            <a:endParaRPr lang="en-US" altLang="zh-CN" sz="1100" dirty="0" smtClean="0"/>
          </a:p>
          <a:p>
            <a:endParaRPr lang="en-US" altLang="zh-CN" sz="1050" dirty="0" smtClean="0"/>
          </a:p>
          <a:p>
            <a:r>
              <a:rPr lang="zh-CN" altLang="en-US" sz="1200" b="1" dirty="0" smtClean="0"/>
              <a:t>多仓库类型支持</a:t>
            </a:r>
            <a:endParaRPr lang="en-US" altLang="zh-CN" sz="1200" b="1" dirty="0" smtClean="0"/>
          </a:p>
          <a:p>
            <a:pPr marL="352425" lvl="1" indent="0">
              <a:buNone/>
            </a:pPr>
            <a:r>
              <a:rPr lang="en-US" altLang="zh-CN" sz="1100" dirty="0" smtClean="0"/>
              <a:t>   </a:t>
            </a:r>
            <a:r>
              <a:rPr lang="zh-CN" altLang="en-US" sz="1100" dirty="0" smtClean="0"/>
              <a:t>一方面，软件项目目前技术区域多样化，会使用及产生多种类型的第三方开源包和私有包。另一方面，不同类</a:t>
            </a:r>
            <a:r>
              <a:rPr lang="en-US" altLang="zh-CN" sz="1100" dirty="0" smtClean="0"/>
              <a:t/>
            </a:r>
            <a:br>
              <a:rPr lang="en-US" altLang="zh-CN" sz="1100" dirty="0" smtClean="0"/>
            </a:br>
            <a:r>
              <a:rPr lang="en-US" altLang="zh-CN" sz="1100" dirty="0" smtClean="0"/>
              <a:t>    </a:t>
            </a:r>
            <a:r>
              <a:rPr lang="zh-CN" altLang="en-US" sz="1100" dirty="0" smtClean="0"/>
              <a:t>型的包文件标识方式、使用方式、对接的包依赖管理工具等都不同。因此包文件管理工具需要能支撑不同类型</a:t>
            </a:r>
            <a:r>
              <a:rPr lang="en-US" altLang="zh-CN" sz="1100" dirty="0" smtClean="0"/>
              <a:t/>
            </a:r>
            <a:br>
              <a:rPr lang="en-US" altLang="zh-CN" sz="1100" dirty="0" smtClean="0"/>
            </a:br>
            <a:r>
              <a:rPr lang="en-US" altLang="zh-CN" sz="1100" dirty="0" smtClean="0"/>
              <a:t>    </a:t>
            </a:r>
            <a:r>
              <a:rPr lang="zh-CN" altLang="en-US" sz="1100" dirty="0" smtClean="0"/>
              <a:t>的包文件类型，通常有</a:t>
            </a:r>
            <a:r>
              <a:rPr lang="en-US" altLang="zh-CN" sz="1100" dirty="0" smtClean="0"/>
              <a:t>Maven</a:t>
            </a:r>
            <a:r>
              <a:rPr lang="zh-CN" altLang="en-US" sz="1100" dirty="0" smtClean="0"/>
              <a:t>（</a:t>
            </a:r>
            <a:r>
              <a:rPr lang="en-US" altLang="zh-CN" sz="1100" dirty="0" smtClean="0"/>
              <a:t>java</a:t>
            </a:r>
            <a:r>
              <a:rPr lang="zh-CN" altLang="en-US" sz="1100" dirty="0" smtClean="0"/>
              <a:t>）、</a:t>
            </a:r>
            <a:r>
              <a:rPr lang="en-US" altLang="zh-CN" sz="1100" dirty="0" err="1" smtClean="0"/>
              <a:t>npm</a:t>
            </a:r>
            <a:r>
              <a:rPr lang="zh-CN" altLang="en-US" sz="1100" dirty="0" smtClean="0"/>
              <a:t>（</a:t>
            </a:r>
            <a:r>
              <a:rPr lang="en-US" altLang="zh-CN" sz="1100" dirty="0" err="1" smtClean="0"/>
              <a:t>nodejs</a:t>
            </a:r>
            <a:r>
              <a:rPr lang="zh-CN" altLang="en-US" sz="1100" dirty="0" smtClean="0"/>
              <a:t>）、</a:t>
            </a:r>
            <a:r>
              <a:rPr lang="en-US" altLang="zh-CN" sz="1100" dirty="0" err="1" smtClean="0"/>
              <a:t>Nuget</a:t>
            </a:r>
            <a:r>
              <a:rPr lang="zh-CN" altLang="en-US" sz="1100" dirty="0" smtClean="0"/>
              <a:t>（</a:t>
            </a:r>
            <a:r>
              <a:rPr lang="en-US" altLang="zh-CN" sz="1100" dirty="0" err="1" smtClean="0"/>
              <a:t>.net</a:t>
            </a:r>
            <a:r>
              <a:rPr lang="zh-CN" altLang="en-US" sz="1100" dirty="0" smtClean="0"/>
              <a:t>）、</a:t>
            </a:r>
            <a:r>
              <a:rPr lang="en-US" altLang="zh-CN" sz="1100" dirty="0" smtClean="0"/>
              <a:t>Bower</a:t>
            </a:r>
            <a:r>
              <a:rPr lang="zh-CN" altLang="en-US" sz="1100" dirty="0" smtClean="0"/>
              <a:t>等类型。</a:t>
            </a:r>
            <a:endParaRPr lang="en-US" altLang="zh-CN" sz="1100" dirty="0" smtClean="0"/>
          </a:p>
          <a:p>
            <a:endParaRPr lang="en-US" altLang="zh-CN" sz="1050" b="1" dirty="0" smtClean="0"/>
          </a:p>
          <a:p>
            <a:r>
              <a:rPr lang="zh-CN" altLang="en-US" sz="1200" b="1" dirty="0" smtClean="0"/>
              <a:t>开源第三方库代理和镜像存储</a:t>
            </a:r>
            <a:endParaRPr lang="en-US" altLang="zh-CN" sz="1200" b="1" dirty="0"/>
          </a:p>
          <a:p>
            <a:pPr marL="352425" lvl="1" indent="0">
              <a:buNone/>
            </a:pPr>
            <a:r>
              <a:rPr lang="zh-CN" altLang="en-US" sz="1100" dirty="0" smtClean="0"/>
              <a:t>大多数开源第三方中央仓库在国外，公网下载较慢。另外，许多企业使用局域网络或专有网络，部署自己的开源镜像私服可以有效提升包文件使用效率，首次被使用后即可被镜像存储在私服中，方便后来者使用。</a:t>
            </a:r>
            <a:endParaRPr lang="en-US" altLang="zh-CN" sz="1100" dirty="0" smtClean="0"/>
          </a:p>
          <a:p>
            <a:endParaRPr lang="en-US" altLang="zh-CN" sz="1050" dirty="0" smtClean="0"/>
          </a:p>
          <a:p>
            <a:r>
              <a:rPr lang="zh-CN" altLang="en-US" sz="1200" b="1" dirty="0" smtClean="0"/>
              <a:t>生命周期管理</a:t>
            </a:r>
            <a:endParaRPr lang="en-US" altLang="zh-CN" sz="1200" b="1" dirty="0" smtClean="0"/>
          </a:p>
          <a:p>
            <a:pPr marL="352425" lvl="1" indent="0">
              <a:buNone/>
            </a:pPr>
            <a:r>
              <a:rPr lang="zh-CN" altLang="en-US" sz="1100" dirty="0" smtClean="0"/>
              <a:t>包文件（主要是指私有包文件）在不同的研发阶段展现不同的属性和用法，如在构建、部署、测试等环节需要能管理各自的环境参数、任务时间、报告、</a:t>
            </a:r>
            <a:r>
              <a:rPr lang="en-US" altLang="zh-CN" sz="1100" dirty="0" smtClean="0"/>
              <a:t>QA</a:t>
            </a:r>
            <a:r>
              <a:rPr lang="zh-CN" altLang="en-US" sz="1100" dirty="0" smtClean="0"/>
              <a:t>审视等属性。</a:t>
            </a:r>
            <a:endParaRPr lang="en-US" altLang="zh-CN" sz="1100" dirty="0" smtClean="0"/>
          </a:p>
          <a:p>
            <a:endParaRPr lang="en-US" altLang="zh-CN" sz="1100" dirty="0" smtClean="0"/>
          </a:p>
          <a:p>
            <a:endParaRPr lang="en-US" altLang="zh-CN" sz="1100" dirty="0" smtClean="0"/>
          </a:p>
          <a:p>
            <a:endParaRPr lang="en-US" altLang="zh-CN" sz="1100" dirty="0" smtClean="0"/>
          </a:p>
          <a:p>
            <a:endParaRPr lang="en-US" sz="1100" dirty="0"/>
          </a:p>
        </p:txBody>
      </p:sp>
    </p:spTree>
    <p:extLst>
      <p:ext uri="{BB962C8B-B14F-4D97-AF65-F5344CB8AC3E}">
        <p14:creationId xmlns:p14="http://schemas.microsoft.com/office/powerpoint/2010/main" val="3294431232"/>
      </p:ext>
    </p:extLst>
  </p:cSld>
  <p:clrMapOvr>
    <a:masterClrMapping/>
  </p:clrMapOvr>
  <p:transition advClick="0" advTm="8000">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包文件仓库管理的关键特性</a:t>
            </a:r>
            <a:endParaRPr lang="zh-CN" altLang="en-US" dirty="0"/>
          </a:p>
        </p:txBody>
      </p:sp>
      <p:sp>
        <p:nvSpPr>
          <p:cNvPr id="4" name="内容占位符 3"/>
          <p:cNvSpPr>
            <a:spLocks noGrp="1"/>
          </p:cNvSpPr>
          <p:nvPr>
            <p:ph type="body" sz="quarter" idx="10"/>
          </p:nvPr>
        </p:nvSpPr>
        <p:spPr/>
        <p:txBody>
          <a:bodyPr/>
          <a:lstStyle/>
          <a:p>
            <a:r>
              <a:rPr lang="zh-CN" altLang="en-US" sz="1600" dirty="0" smtClean="0"/>
              <a:t>健康防护和检查</a:t>
            </a:r>
            <a:r>
              <a:rPr lang="en-US" altLang="zh-CN" sz="1400" dirty="0" smtClean="0"/>
              <a:t/>
            </a:r>
            <a:br>
              <a:rPr lang="en-US" altLang="zh-CN" sz="1400" dirty="0" smtClean="0"/>
            </a:br>
            <a:r>
              <a:rPr lang="zh-CN" altLang="en-US" sz="1400" dirty="0" smtClean="0"/>
              <a:t>开源包等广泛使用也为软件带来了风险，比如漏洞、不稳定、</a:t>
            </a:r>
            <a:r>
              <a:rPr lang="en-US" altLang="zh-CN" sz="1400" dirty="0" smtClean="0"/>
              <a:t>license</a:t>
            </a:r>
            <a:r>
              <a:rPr lang="zh-CN" altLang="en-US" sz="1400" dirty="0" smtClean="0"/>
              <a:t>许可、病毒等，因此需要管理工具具备方</a:t>
            </a:r>
            <a:r>
              <a:rPr lang="en-US" altLang="zh-CN" sz="1400" dirty="0" smtClean="0"/>
              <a:t/>
            </a:r>
            <a:br>
              <a:rPr lang="en-US" altLang="zh-CN" sz="1400" dirty="0" smtClean="0"/>
            </a:br>
            <a:r>
              <a:rPr lang="zh-CN" altLang="en-US" sz="1400" dirty="0" smtClean="0"/>
              <a:t>案和策略管理能力。另外对于私有包文件，一致性检查，组件追溯等对构建稳定的软件功能也有很大的意义。</a:t>
            </a:r>
            <a:endParaRPr lang="en-US" altLang="zh-CN" sz="1400" dirty="0" smtClean="0"/>
          </a:p>
          <a:p>
            <a:endParaRPr lang="en-US" altLang="zh-CN" sz="900" dirty="0" smtClean="0"/>
          </a:p>
          <a:p>
            <a:r>
              <a:rPr lang="zh-CN" altLang="en-US" sz="1600" dirty="0" smtClean="0"/>
              <a:t>异地分发</a:t>
            </a:r>
            <a:r>
              <a:rPr lang="en-US" altLang="zh-CN" sz="1400" dirty="0" smtClean="0"/>
              <a:t/>
            </a:r>
            <a:br>
              <a:rPr lang="en-US" altLang="zh-CN" sz="1400" dirty="0" smtClean="0"/>
            </a:br>
            <a:r>
              <a:rPr lang="zh-CN" altLang="en-US" sz="1400" dirty="0" smtClean="0"/>
              <a:t>对于大型的软件项目，常常涉及异地开发协作，因此需要分布式节点才能保障使用性能。另外容灾等场景也常常</a:t>
            </a:r>
            <a:r>
              <a:rPr lang="en-US" altLang="zh-CN" sz="1400" dirty="0" smtClean="0"/>
              <a:t/>
            </a:r>
            <a:br>
              <a:rPr lang="en-US" altLang="zh-CN" sz="1400" dirty="0" smtClean="0"/>
            </a:br>
            <a:r>
              <a:rPr lang="zh-CN" altLang="en-US" sz="1400" dirty="0" smtClean="0"/>
              <a:t>需要进行异地备份。</a:t>
            </a:r>
            <a:endParaRPr lang="en-US" altLang="zh-CN" sz="1400" dirty="0" smtClean="0"/>
          </a:p>
          <a:p>
            <a:endParaRPr lang="en-US" altLang="zh-CN" sz="900" dirty="0" smtClean="0"/>
          </a:p>
          <a:p>
            <a:r>
              <a:rPr lang="zh-CN" altLang="en-US" sz="1600" dirty="0" smtClean="0"/>
              <a:t>主流</a:t>
            </a:r>
            <a:r>
              <a:rPr lang="en-US" altLang="zh-CN" sz="1600" dirty="0" smtClean="0"/>
              <a:t>IDE</a:t>
            </a:r>
            <a:r>
              <a:rPr lang="zh-CN" altLang="en-US" sz="1600" dirty="0" smtClean="0"/>
              <a:t>、构建工具、包依赖管理工具集成</a:t>
            </a:r>
            <a:r>
              <a:rPr lang="en-US" altLang="zh-CN" sz="1400" dirty="0" smtClean="0"/>
              <a:t/>
            </a:r>
            <a:br>
              <a:rPr lang="en-US" altLang="zh-CN" sz="1400" dirty="0" smtClean="0"/>
            </a:br>
            <a:r>
              <a:rPr lang="zh-CN" altLang="en-US" sz="1400" dirty="0" smtClean="0"/>
              <a:t>包文件管理工具最大的价值在于打通</a:t>
            </a:r>
            <a:r>
              <a:rPr lang="en-US" altLang="zh-CN" sz="1400" dirty="0" smtClean="0"/>
              <a:t>CI</a:t>
            </a:r>
            <a:r>
              <a:rPr lang="zh-CN" altLang="en-US" sz="1400" dirty="0" smtClean="0"/>
              <a:t>和</a:t>
            </a:r>
            <a:r>
              <a:rPr lang="en-US" altLang="zh-CN" sz="1400" dirty="0" smtClean="0"/>
              <a:t>CD</a:t>
            </a:r>
            <a:r>
              <a:rPr lang="zh-CN" altLang="en-US" sz="1400" dirty="0" smtClean="0"/>
              <a:t>环节，因此跟主流的自动化工具集成是基础能力。常见的集成工具</a:t>
            </a:r>
            <a:r>
              <a:rPr lang="en-US" altLang="zh-CN" sz="1400" dirty="0" smtClean="0"/>
              <a:t/>
            </a:r>
            <a:br>
              <a:rPr lang="en-US" altLang="zh-CN" sz="1400" dirty="0" smtClean="0"/>
            </a:br>
            <a:r>
              <a:rPr lang="zh-CN" altLang="en-US" sz="1400" dirty="0" smtClean="0"/>
              <a:t>有：</a:t>
            </a:r>
            <a:r>
              <a:rPr lang="en-US" altLang="zh-CN" sz="1400" dirty="0" smtClean="0"/>
              <a:t>eclipse</a:t>
            </a:r>
            <a:r>
              <a:rPr lang="zh-CN" altLang="en-US" sz="1400" dirty="0" smtClean="0"/>
              <a:t>、</a:t>
            </a:r>
            <a:r>
              <a:rPr lang="en-US" altLang="zh-CN" sz="1400" dirty="0" err="1" smtClean="0"/>
              <a:t>intellijIDEA</a:t>
            </a:r>
            <a:r>
              <a:rPr lang="zh-CN" altLang="en-US" sz="1400" dirty="0" smtClean="0"/>
              <a:t>、</a:t>
            </a:r>
            <a:r>
              <a:rPr lang="en-US" altLang="zh-CN" sz="1400" dirty="0" smtClean="0"/>
              <a:t>Maven</a:t>
            </a:r>
            <a:r>
              <a:rPr lang="zh-CN" altLang="en-US" sz="1400" dirty="0" smtClean="0"/>
              <a:t>、</a:t>
            </a:r>
            <a:r>
              <a:rPr lang="en-US" altLang="zh-CN" sz="1400" dirty="0" err="1" smtClean="0"/>
              <a:t>gradle</a:t>
            </a:r>
            <a:r>
              <a:rPr lang="zh-CN" altLang="en-US" sz="1400" dirty="0" smtClean="0"/>
              <a:t>、</a:t>
            </a:r>
            <a:r>
              <a:rPr lang="en-US" altLang="zh-CN" sz="1400" dirty="0" smtClean="0"/>
              <a:t>ivy</a:t>
            </a:r>
            <a:r>
              <a:rPr lang="zh-CN" altLang="en-US" sz="1400" dirty="0" smtClean="0"/>
              <a:t>、</a:t>
            </a:r>
            <a:r>
              <a:rPr lang="en-US" altLang="zh-CN" sz="1400" dirty="0" err="1" smtClean="0"/>
              <a:t>jenkins</a:t>
            </a:r>
            <a:r>
              <a:rPr lang="zh-CN" altLang="en-US" sz="1400" dirty="0" smtClean="0"/>
              <a:t>、</a:t>
            </a:r>
            <a:r>
              <a:rPr lang="en-US" altLang="zh-CN" sz="1400" dirty="0" smtClean="0"/>
              <a:t>Bamboo</a:t>
            </a:r>
            <a:r>
              <a:rPr lang="zh-CN" altLang="en-US" sz="1400" dirty="0" smtClean="0"/>
              <a:t>、</a:t>
            </a:r>
            <a:r>
              <a:rPr lang="en-US" altLang="zh-CN" sz="1400" dirty="0" smtClean="0"/>
              <a:t>puppet</a:t>
            </a:r>
            <a:r>
              <a:rPr lang="zh-CN" altLang="en-US" sz="1400" dirty="0" smtClean="0"/>
              <a:t>等</a:t>
            </a:r>
            <a:endParaRPr lang="en-US" altLang="zh-CN" sz="1400" dirty="0" smtClean="0"/>
          </a:p>
          <a:p>
            <a:endParaRPr lang="en-US" altLang="zh-CN" sz="1400" dirty="0" smtClean="0"/>
          </a:p>
          <a:p>
            <a:endParaRPr lang="en-US" altLang="zh-CN" sz="1400" dirty="0" smtClean="0"/>
          </a:p>
          <a:p>
            <a:endParaRPr lang="en-US" sz="1400" dirty="0"/>
          </a:p>
        </p:txBody>
      </p:sp>
    </p:spTree>
    <p:extLst>
      <p:ext uri="{BB962C8B-B14F-4D97-AF65-F5344CB8AC3E}">
        <p14:creationId xmlns:p14="http://schemas.microsoft.com/office/powerpoint/2010/main" val="1875795326"/>
      </p:ext>
    </p:extLst>
  </p:cSld>
  <p:clrMapOvr>
    <a:masterClrMapping/>
  </p:clrMapOvr>
  <p:transition advClick="0" advTm="8000">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发布管理概述</a:t>
            </a:r>
            <a:endParaRPr lang="en-US" altLang="zh-CN" dirty="0" smtClean="0">
              <a:solidFill>
                <a:schemeClr val="bg1">
                  <a:lumMod val="50000"/>
                </a:schemeClr>
              </a:solidFill>
            </a:endParaRPr>
          </a:p>
          <a:p>
            <a:r>
              <a:rPr lang="zh-CN" altLang="en-US" dirty="0" smtClean="0">
                <a:solidFill>
                  <a:schemeClr val="bg1">
                    <a:lumMod val="50000"/>
                  </a:schemeClr>
                </a:solidFill>
              </a:rPr>
              <a:t>软件构件概述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包文件管理在</a:t>
            </a:r>
            <a:r>
              <a:rPr lang="en-US" altLang="zh-CN" dirty="0" err="1" smtClean="0">
                <a:solidFill>
                  <a:schemeClr val="bg1">
                    <a:lumMod val="50000"/>
                  </a:schemeClr>
                </a:solidFill>
              </a:rPr>
              <a:t>DevOps</a:t>
            </a:r>
            <a:r>
              <a:rPr lang="zh-CN" altLang="en-US" dirty="0" smtClean="0">
                <a:solidFill>
                  <a:schemeClr val="bg1">
                    <a:lumMod val="50000"/>
                  </a:schemeClr>
                </a:solidFill>
              </a:rPr>
              <a:t>中的应用</a:t>
            </a:r>
            <a:endParaRPr lang="en-US" altLang="zh-CN" dirty="0" smtClean="0">
              <a:solidFill>
                <a:schemeClr val="bg1">
                  <a:lumMod val="50000"/>
                </a:schemeClr>
              </a:solidFill>
            </a:endParaRPr>
          </a:p>
          <a:p>
            <a:r>
              <a:rPr lang="en-US" altLang="zh-CN" b="1" dirty="0" smtClean="0"/>
              <a:t>Maven</a:t>
            </a:r>
            <a:r>
              <a:rPr lang="zh-CN" altLang="en-US" b="1" dirty="0" smtClean="0"/>
              <a:t>工具依赖管理简介</a:t>
            </a:r>
            <a:endParaRPr lang="en-US" altLang="zh-CN" b="1" dirty="0" smtClean="0"/>
          </a:p>
          <a:p>
            <a:r>
              <a:rPr lang="zh-CN" altLang="en-US" dirty="0" smtClean="0">
                <a:solidFill>
                  <a:schemeClr val="bg1">
                    <a:lumMod val="50000"/>
                  </a:schemeClr>
                </a:solidFill>
              </a:rPr>
              <a:t>软件开发云（</a:t>
            </a:r>
            <a:r>
              <a:rPr lang="en-US" altLang="zh-CN" dirty="0" err="1" smtClean="0">
                <a:solidFill>
                  <a:schemeClr val="bg1">
                    <a:lumMod val="50000"/>
                  </a:schemeClr>
                </a:solidFill>
              </a:rPr>
              <a:t>Devcloud</a:t>
            </a:r>
            <a:r>
              <a:rPr lang="zh-CN" altLang="en-US" dirty="0" smtClean="0">
                <a:solidFill>
                  <a:schemeClr val="bg1">
                    <a:lumMod val="50000"/>
                  </a:schemeClr>
                </a:solidFill>
              </a:rPr>
              <a:t>）发布管理服务介绍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706207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Maven</a:t>
            </a:r>
            <a:r>
              <a:rPr lang="zh-CN" altLang="en-US" smtClean="0"/>
              <a:t>工具依赖管理介绍</a:t>
            </a:r>
            <a:endParaRPr lang="zh-CN" altLang="en-US" dirty="0"/>
          </a:p>
        </p:txBody>
      </p:sp>
      <p:sp>
        <p:nvSpPr>
          <p:cNvPr id="4" name="文本占位符 3"/>
          <p:cNvSpPr>
            <a:spLocks noGrp="1"/>
          </p:cNvSpPr>
          <p:nvPr>
            <p:ph type="body" sz="quarter" idx="10"/>
          </p:nvPr>
        </p:nvSpPr>
        <p:spPr/>
        <p:txBody>
          <a:bodyPr/>
          <a:lstStyle/>
          <a:p>
            <a:r>
              <a:rPr lang="en-US" altLang="zh-CN" smtClean="0"/>
              <a:t>Maven</a:t>
            </a:r>
            <a:r>
              <a:rPr lang="zh-CN" altLang="en-US" smtClean="0"/>
              <a:t>工具简介</a:t>
            </a:r>
            <a:endParaRPr lang="en-US" altLang="zh-CN" smtClean="0"/>
          </a:p>
          <a:p>
            <a:r>
              <a:rPr lang="en-US" altLang="zh-CN" smtClean="0"/>
              <a:t>Maven</a:t>
            </a:r>
            <a:r>
              <a:rPr lang="zh-CN" altLang="en-US" smtClean="0"/>
              <a:t>坐标简介</a:t>
            </a:r>
            <a:endParaRPr lang="en-US" altLang="zh-CN" smtClean="0"/>
          </a:p>
          <a:p>
            <a:r>
              <a:rPr lang="en-US" altLang="zh-CN" smtClean="0"/>
              <a:t>Maven</a:t>
            </a:r>
            <a:r>
              <a:rPr lang="zh-CN" altLang="en-US" smtClean="0"/>
              <a:t>的依赖配置</a:t>
            </a:r>
            <a:endParaRPr lang="en-US" altLang="zh-CN" smtClean="0"/>
          </a:p>
          <a:p>
            <a:r>
              <a:rPr lang="en-US" altLang="zh-CN" smtClean="0"/>
              <a:t>Maven</a:t>
            </a:r>
            <a:r>
              <a:rPr lang="zh-CN" altLang="en-US" smtClean="0"/>
              <a:t>的依赖传递管理</a:t>
            </a:r>
            <a:endParaRPr lang="en-US" altLang="zh-CN" dirty="0"/>
          </a:p>
        </p:txBody>
      </p:sp>
    </p:spTree>
    <p:extLst>
      <p:ext uri="{BB962C8B-B14F-4D97-AF65-F5344CB8AC3E}">
        <p14:creationId xmlns:p14="http://schemas.microsoft.com/office/powerpoint/2010/main" val="1441149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Maven</a:t>
            </a:r>
            <a:r>
              <a:rPr lang="zh-CN" altLang="en-US" smtClean="0"/>
              <a:t>工具简介</a:t>
            </a:r>
            <a:endParaRPr lang="zh-CN" altLang="en-US" dirty="0" smtClean="0"/>
          </a:p>
        </p:txBody>
      </p:sp>
      <p:sp>
        <p:nvSpPr>
          <p:cNvPr id="8" name="内容占位符 7"/>
          <p:cNvSpPr>
            <a:spLocks noGrp="1"/>
          </p:cNvSpPr>
          <p:nvPr>
            <p:ph type="body" sz="quarter" idx="10"/>
          </p:nvPr>
        </p:nvSpPr>
        <p:spPr/>
        <p:txBody>
          <a:bodyPr/>
          <a:lstStyle/>
          <a:p>
            <a:r>
              <a:rPr lang="en-US" altLang="zh-CN" sz="1400" dirty="0" smtClean="0"/>
              <a:t>Maven</a:t>
            </a:r>
            <a:r>
              <a:rPr lang="zh-CN" altLang="en-US" sz="1400" dirty="0" smtClean="0"/>
              <a:t>是一款跨平台的</a:t>
            </a:r>
            <a:r>
              <a:rPr lang="en-US" altLang="zh-CN" sz="1400" dirty="0" smtClean="0"/>
              <a:t>Apache</a:t>
            </a:r>
            <a:r>
              <a:rPr lang="zh-CN" altLang="en-US" sz="1400" dirty="0" smtClean="0"/>
              <a:t>开源项目管理工具，主要服务于基于</a:t>
            </a:r>
            <a:r>
              <a:rPr lang="en-US" altLang="zh-CN" sz="1400" dirty="0" smtClean="0"/>
              <a:t>Java</a:t>
            </a:r>
            <a:r>
              <a:rPr lang="zh-CN" altLang="en-US" sz="1400" dirty="0" smtClean="0"/>
              <a:t>平台的项目构建、依赖管理和项目信息管理。它奉行约定优于配置（</a:t>
            </a:r>
            <a:r>
              <a:rPr lang="en-US" altLang="zh-CN" sz="1400" dirty="0" smtClean="0"/>
              <a:t>Convention Over Configuration</a:t>
            </a:r>
            <a:r>
              <a:rPr lang="zh-CN" altLang="en-US" sz="1400" dirty="0" smtClean="0"/>
              <a:t>）原则。</a:t>
            </a:r>
            <a:endParaRPr lang="en-US" altLang="zh-CN" sz="1400" dirty="0" smtClean="0"/>
          </a:p>
          <a:p>
            <a:endParaRPr lang="en-US" sz="1400" dirty="0"/>
          </a:p>
        </p:txBody>
      </p:sp>
      <p:pic>
        <p:nvPicPr>
          <p:cNvPr id="2" name="图片 1"/>
          <p:cNvPicPr>
            <a:picLocks noChangeAspect="1"/>
          </p:cNvPicPr>
          <p:nvPr/>
        </p:nvPicPr>
        <p:blipFill>
          <a:blip r:embed="rId3"/>
          <a:stretch>
            <a:fillRect/>
          </a:stretch>
        </p:blipFill>
        <p:spPr>
          <a:xfrm>
            <a:off x="1104367" y="2096852"/>
            <a:ext cx="7079728" cy="4032448"/>
          </a:xfrm>
          <a:prstGeom prst="rect">
            <a:avLst/>
          </a:prstGeom>
        </p:spPr>
      </p:pic>
    </p:spTree>
    <p:extLst>
      <p:ext uri="{BB962C8B-B14F-4D97-AF65-F5344CB8AC3E}">
        <p14:creationId xmlns:p14="http://schemas.microsoft.com/office/powerpoint/2010/main" val="917678756"/>
      </p:ext>
    </p:extLst>
  </p:cSld>
  <p:clrMapOvr>
    <a:masterClrMapping/>
  </p:clrMapOvr>
  <p:transition advClick="0" advTm="8000">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Maven</a:t>
            </a:r>
            <a:r>
              <a:rPr lang="zh-CN" altLang="en-US" dirty="0" smtClean="0"/>
              <a:t>坐标简介</a:t>
            </a:r>
          </a:p>
        </p:txBody>
      </p:sp>
      <p:sp>
        <p:nvSpPr>
          <p:cNvPr id="5" name="内容占位符 4"/>
          <p:cNvSpPr>
            <a:spLocks noGrp="1"/>
          </p:cNvSpPr>
          <p:nvPr>
            <p:ph type="body" sz="quarter" idx="10"/>
          </p:nvPr>
        </p:nvSpPr>
        <p:spPr/>
        <p:txBody>
          <a:bodyPr/>
          <a:lstStyle/>
          <a:p>
            <a:pPr marL="0" indent="0">
              <a:lnSpc>
                <a:spcPct val="100000"/>
              </a:lnSpc>
              <a:buNone/>
            </a:pPr>
            <a:r>
              <a:rPr lang="en-US" altLang="zh-CN" sz="1200" dirty="0" smtClean="0"/>
              <a:t>Maven</a:t>
            </a:r>
            <a:r>
              <a:rPr lang="zh-CN" altLang="en-US" sz="1200" dirty="0" smtClean="0"/>
              <a:t>的世界中拥有数量庞大的软件构件，在引入坐标概念前没有任何一种统一的方式来唯一标识一个构件，人们要想使用这些构件只能在分散的网站上进行搜索，无法自动化，费时费力。</a:t>
            </a:r>
            <a:endParaRPr lang="en-US" altLang="zh-CN" sz="1200" dirty="0" smtClean="0"/>
          </a:p>
          <a:p>
            <a:pPr marL="0" indent="0">
              <a:lnSpc>
                <a:spcPct val="100000"/>
              </a:lnSpc>
              <a:buNone/>
            </a:pPr>
            <a:r>
              <a:rPr lang="en-US" altLang="zh-CN" sz="1200" dirty="0" smtClean="0"/>
              <a:t>Maven</a:t>
            </a:r>
            <a:r>
              <a:rPr lang="zh-CN" altLang="en-US" sz="1200" dirty="0" smtClean="0"/>
              <a:t>中定义了一组规则：世界上任何一个构件都可以使用</a:t>
            </a:r>
            <a:r>
              <a:rPr lang="en-US" altLang="zh-CN" sz="1200" dirty="0" smtClean="0"/>
              <a:t>maven</a:t>
            </a:r>
            <a:r>
              <a:rPr lang="zh-CN" altLang="en-US" sz="1200" dirty="0" smtClean="0"/>
              <a:t>坐标来唯一标识。</a:t>
            </a:r>
            <a:endParaRPr lang="en-US" altLang="zh-CN" sz="1200" dirty="0" smtClean="0"/>
          </a:p>
          <a:p>
            <a:pPr marL="0" indent="0">
              <a:lnSpc>
                <a:spcPct val="100000"/>
              </a:lnSpc>
              <a:buNone/>
            </a:pPr>
            <a:endParaRPr lang="en-US" altLang="zh-CN" sz="600" dirty="0" smtClean="0"/>
          </a:p>
          <a:p>
            <a:pPr marL="0" indent="0">
              <a:lnSpc>
                <a:spcPct val="100000"/>
              </a:lnSpc>
              <a:buNone/>
            </a:pPr>
            <a:r>
              <a:rPr lang="en-US" altLang="zh-CN" sz="1200" dirty="0" smtClean="0"/>
              <a:t>Maven</a:t>
            </a:r>
            <a:r>
              <a:rPr lang="zh-CN" altLang="en-US" sz="1200" dirty="0" smtClean="0"/>
              <a:t>坐标的元素包括：</a:t>
            </a:r>
            <a:r>
              <a:rPr lang="en-US" altLang="zh-CN" sz="1200" dirty="0" err="1" smtClean="0"/>
              <a:t>groupId</a:t>
            </a:r>
            <a:r>
              <a:rPr lang="zh-CN" altLang="en-US" sz="1200" dirty="0" smtClean="0"/>
              <a:t>、</a:t>
            </a:r>
            <a:r>
              <a:rPr lang="en-US" altLang="zh-CN" sz="1200" dirty="0" err="1" smtClean="0"/>
              <a:t>artifactId</a:t>
            </a:r>
            <a:r>
              <a:rPr lang="zh-CN" altLang="en-US" sz="1200" dirty="0" smtClean="0"/>
              <a:t>、</a:t>
            </a:r>
            <a:r>
              <a:rPr lang="en-US" altLang="zh-CN" sz="1200" dirty="0" smtClean="0"/>
              <a:t>version</a:t>
            </a:r>
            <a:r>
              <a:rPr lang="zh-CN" altLang="en-US" sz="1200" dirty="0" smtClean="0"/>
              <a:t>必须，</a:t>
            </a:r>
            <a:r>
              <a:rPr lang="en-US" altLang="zh-CN" sz="1200" dirty="0" smtClean="0"/>
              <a:t>packaging</a:t>
            </a:r>
            <a:r>
              <a:rPr lang="zh-CN" altLang="en-US" sz="1200" dirty="0" smtClean="0"/>
              <a:t>可选，</a:t>
            </a:r>
            <a:r>
              <a:rPr lang="en-US" altLang="zh-CN" sz="1200" dirty="0" smtClean="0"/>
              <a:t>classifier</a:t>
            </a:r>
            <a:r>
              <a:rPr lang="zh-CN" altLang="en-US" sz="1200" dirty="0" smtClean="0"/>
              <a:t>不能直接定义</a:t>
            </a:r>
            <a:endParaRPr lang="en-US" altLang="zh-CN" sz="1200" dirty="0" smtClean="0"/>
          </a:p>
          <a:p>
            <a:pPr>
              <a:lnSpc>
                <a:spcPct val="100000"/>
              </a:lnSpc>
            </a:pPr>
            <a:r>
              <a:rPr lang="en-US" altLang="zh-CN" sz="1100" dirty="0" err="1" smtClean="0"/>
              <a:t>groupId</a:t>
            </a:r>
            <a:r>
              <a:rPr lang="en-US" altLang="zh-CN" sz="1100" dirty="0" smtClean="0"/>
              <a:t/>
            </a:r>
            <a:br>
              <a:rPr lang="en-US" altLang="zh-CN" sz="1100" dirty="0" smtClean="0"/>
            </a:br>
            <a:r>
              <a:rPr lang="zh-CN" altLang="en-US" sz="1100" dirty="0" smtClean="0"/>
              <a:t>定义当前</a:t>
            </a:r>
            <a:r>
              <a:rPr lang="en-US" altLang="zh-CN" sz="1100" dirty="0" smtClean="0"/>
              <a:t>Maven</a:t>
            </a:r>
            <a:r>
              <a:rPr lang="zh-CN" altLang="en-US" sz="1100" dirty="0" smtClean="0"/>
              <a:t>项目隶属的实际组织项目（一个组织项目可能包含多个</a:t>
            </a:r>
            <a:r>
              <a:rPr lang="en-US" altLang="zh-CN" sz="1100" dirty="0" smtClean="0"/>
              <a:t>Maven</a:t>
            </a:r>
            <a:r>
              <a:rPr lang="zh-CN" altLang="en-US" sz="1100" dirty="0" smtClean="0"/>
              <a:t>项目）</a:t>
            </a:r>
            <a:r>
              <a:rPr lang="en-US" altLang="zh-CN" sz="1100" dirty="0" smtClean="0"/>
              <a:t>.</a:t>
            </a:r>
            <a:r>
              <a:rPr lang="zh-CN" altLang="en-US" sz="1100" dirty="0" smtClean="0"/>
              <a:t>该元素表示方式与</a:t>
            </a:r>
            <a:r>
              <a:rPr lang="en-US" altLang="zh-CN" sz="1100" dirty="0" smtClean="0"/>
              <a:t>java</a:t>
            </a:r>
            <a:r>
              <a:rPr lang="zh-CN" altLang="en-US" sz="1100" dirty="0" smtClean="0"/>
              <a:t>包名类似，与反向域名一一对应，如</a:t>
            </a:r>
            <a:r>
              <a:rPr lang="en-US" altLang="zh-CN" sz="1100" dirty="0" err="1" smtClean="0"/>
              <a:t>org.sonatype.nexus</a:t>
            </a:r>
            <a:r>
              <a:rPr lang="en-US" altLang="zh-CN" sz="1100" dirty="0" smtClean="0"/>
              <a:t>,</a:t>
            </a:r>
            <a:r>
              <a:rPr lang="zh-CN" altLang="en-US" sz="1100" dirty="0" smtClean="0"/>
              <a:t>但通常不建议定于</a:t>
            </a:r>
            <a:r>
              <a:rPr lang="en-US" altLang="zh-CN" sz="1100" dirty="0" smtClean="0"/>
              <a:t>Maven</a:t>
            </a:r>
            <a:r>
              <a:rPr lang="zh-CN" altLang="en-US" sz="1100" dirty="0" smtClean="0"/>
              <a:t>项目对应的组织或公司，因为一个组织或公司下可能会有多个项目。</a:t>
            </a:r>
            <a:endParaRPr lang="en-US" altLang="zh-CN" sz="1100" dirty="0" smtClean="0"/>
          </a:p>
          <a:p>
            <a:pPr>
              <a:lnSpc>
                <a:spcPct val="100000"/>
              </a:lnSpc>
            </a:pPr>
            <a:r>
              <a:rPr lang="en-US" altLang="zh-CN" sz="1100" dirty="0" err="1" smtClean="0"/>
              <a:t>artifactId</a:t>
            </a:r>
            <a:r>
              <a:rPr lang="en-US" altLang="zh-CN" sz="1100" dirty="0" smtClean="0"/>
              <a:t/>
            </a:r>
            <a:br>
              <a:rPr lang="en-US" altLang="zh-CN" sz="1100" dirty="0" smtClean="0"/>
            </a:br>
            <a:r>
              <a:rPr lang="zh-CN" altLang="en-US" sz="1100" dirty="0" smtClean="0"/>
              <a:t>定义实际组织项目中的一个</a:t>
            </a:r>
            <a:r>
              <a:rPr lang="en-US" altLang="zh-CN" sz="1100" dirty="0" smtClean="0"/>
              <a:t>Maven</a:t>
            </a:r>
            <a:r>
              <a:rPr lang="zh-CN" altLang="en-US" sz="1100" dirty="0" smtClean="0"/>
              <a:t>项目（模块），通常推荐使用“组织项目名</a:t>
            </a:r>
            <a:r>
              <a:rPr lang="en-US" altLang="zh-CN" sz="1100" dirty="0" smtClean="0"/>
              <a:t>-maven</a:t>
            </a:r>
            <a:r>
              <a:rPr lang="zh-CN" altLang="en-US" sz="1100" dirty="0" smtClean="0"/>
              <a:t>项目名”方式表示以方便后续构件寻找，例如</a:t>
            </a:r>
            <a:r>
              <a:rPr lang="en-US" altLang="zh-CN" sz="1100" dirty="0" smtClean="0"/>
              <a:t>nexus-indexer</a:t>
            </a:r>
            <a:r>
              <a:rPr lang="zh-CN" altLang="en-US" sz="1100" dirty="0" smtClean="0"/>
              <a:t>。默认情况下，</a:t>
            </a:r>
            <a:r>
              <a:rPr lang="en-US" altLang="zh-CN" sz="1100" dirty="0" smtClean="0"/>
              <a:t>Maven</a:t>
            </a:r>
            <a:r>
              <a:rPr lang="zh-CN" altLang="en-US" sz="1100" dirty="0" smtClean="0"/>
              <a:t>中生成的构件名称会以</a:t>
            </a:r>
            <a:r>
              <a:rPr lang="en-US" altLang="zh-CN" sz="1100" dirty="0" err="1" smtClean="0"/>
              <a:t>artifactId</a:t>
            </a:r>
            <a:r>
              <a:rPr lang="zh-CN" altLang="en-US" sz="1100" dirty="0" smtClean="0"/>
              <a:t>作为开头，如</a:t>
            </a:r>
            <a:r>
              <a:rPr lang="en-US" altLang="zh-CN" sz="1100" dirty="0" smtClean="0"/>
              <a:t>nexus-indexer-1.2.jar</a:t>
            </a:r>
            <a:r>
              <a:rPr lang="zh-CN" altLang="en-US" sz="1100" dirty="0" smtClean="0"/>
              <a:t>。</a:t>
            </a:r>
            <a:endParaRPr lang="en-US" altLang="zh-CN" sz="1100" dirty="0" smtClean="0"/>
          </a:p>
          <a:p>
            <a:pPr>
              <a:lnSpc>
                <a:spcPct val="100000"/>
              </a:lnSpc>
            </a:pPr>
            <a:r>
              <a:rPr lang="en-US" altLang="zh-CN" sz="1100" dirty="0" smtClean="0"/>
              <a:t>version</a:t>
            </a:r>
            <a:br>
              <a:rPr lang="en-US" altLang="zh-CN" sz="1100" dirty="0" smtClean="0"/>
            </a:br>
            <a:r>
              <a:rPr lang="zh-CN" altLang="en-US" sz="1100" dirty="0" smtClean="0"/>
              <a:t>定义当前</a:t>
            </a:r>
            <a:r>
              <a:rPr lang="en-US" altLang="zh-CN" sz="1100" dirty="0" smtClean="0"/>
              <a:t>Maven</a:t>
            </a:r>
            <a:r>
              <a:rPr lang="zh-CN" altLang="en-US" sz="1100" dirty="0" smtClean="0"/>
              <a:t>项目的所处的版本，如</a:t>
            </a:r>
            <a:r>
              <a:rPr lang="en-US" altLang="zh-CN" sz="1100" dirty="0" smtClean="0"/>
              <a:t>1.0.0</a:t>
            </a:r>
            <a:r>
              <a:rPr lang="zh-CN" altLang="en-US" sz="1100" dirty="0" smtClean="0"/>
              <a:t>；</a:t>
            </a:r>
            <a:r>
              <a:rPr lang="en-US" altLang="zh-CN" sz="1100" dirty="0" smtClean="0"/>
              <a:t>2.0.0</a:t>
            </a:r>
            <a:r>
              <a:rPr lang="zh-CN" altLang="en-US" sz="1100" dirty="0" smtClean="0"/>
              <a:t>。</a:t>
            </a:r>
            <a:endParaRPr lang="en-US" altLang="zh-CN" sz="1100" dirty="0" smtClean="0"/>
          </a:p>
          <a:p>
            <a:pPr>
              <a:lnSpc>
                <a:spcPct val="100000"/>
              </a:lnSpc>
            </a:pPr>
            <a:r>
              <a:rPr lang="en-US" altLang="zh-CN" sz="1100" dirty="0" smtClean="0"/>
              <a:t>packaging</a:t>
            </a:r>
            <a:br>
              <a:rPr lang="en-US" altLang="zh-CN" sz="1100" dirty="0" smtClean="0"/>
            </a:br>
            <a:r>
              <a:rPr lang="zh-CN" altLang="en-US" sz="1100" dirty="0" smtClean="0"/>
              <a:t>定义当前</a:t>
            </a:r>
            <a:r>
              <a:rPr lang="en-US" altLang="zh-CN" sz="1100" dirty="0" smtClean="0"/>
              <a:t>Maven</a:t>
            </a:r>
            <a:r>
              <a:rPr lang="zh-CN" altLang="en-US" sz="1100" dirty="0" smtClean="0"/>
              <a:t>项目的打包方式，通常打包方式与所生成构件的文件扩展名相对应，如</a:t>
            </a:r>
            <a:r>
              <a:rPr lang="en-US" altLang="zh-CN" sz="1100" dirty="0" smtClean="0"/>
              <a:t>jar</a:t>
            </a:r>
            <a:r>
              <a:rPr lang="zh-CN" altLang="en-US" sz="1100" dirty="0" smtClean="0"/>
              <a:t>、</a:t>
            </a:r>
            <a:r>
              <a:rPr lang="en-US" altLang="zh-CN" sz="1100" dirty="0" smtClean="0"/>
              <a:t>war</a:t>
            </a:r>
            <a:r>
              <a:rPr lang="zh-CN" altLang="en-US" sz="1100" dirty="0" smtClean="0"/>
              <a:t>。</a:t>
            </a:r>
            <a:endParaRPr lang="en-US" altLang="zh-CN" sz="1100" dirty="0" smtClean="0"/>
          </a:p>
          <a:p>
            <a:pPr>
              <a:lnSpc>
                <a:spcPct val="100000"/>
              </a:lnSpc>
            </a:pPr>
            <a:r>
              <a:rPr lang="en-US" altLang="zh-CN" sz="1100" dirty="0" smtClean="0"/>
              <a:t>classifier</a:t>
            </a:r>
            <a:br>
              <a:rPr lang="en-US" altLang="zh-CN" sz="1100" dirty="0" smtClean="0"/>
            </a:br>
            <a:r>
              <a:rPr lang="zh-CN" altLang="en-US" sz="1100" dirty="0" smtClean="0"/>
              <a:t>用来帮助定义构建输出一些附属构件，如</a:t>
            </a:r>
            <a:r>
              <a:rPr lang="en-US" altLang="zh-CN" sz="1100" dirty="0" smtClean="0"/>
              <a:t>xxx-javadoc.jar,xxx-source.jar</a:t>
            </a:r>
            <a:r>
              <a:rPr lang="zh-CN" altLang="en-US" sz="1100" dirty="0" smtClean="0"/>
              <a:t>。</a:t>
            </a:r>
          </a:p>
          <a:p>
            <a:pPr>
              <a:lnSpc>
                <a:spcPct val="100000"/>
              </a:lnSpc>
            </a:pPr>
            <a:endParaRPr lang="en-US" sz="1100" dirty="0"/>
          </a:p>
        </p:txBody>
      </p:sp>
      <p:pic>
        <p:nvPicPr>
          <p:cNvPr id="6" name="图片 5"/>
          <p:cNvPicPr>
            <a:picLocks noChangeAspect="1"/>
          </p:cNvPicPr>
          <p:nvPr/>
        </p:nvPicPr>
        <p:blipFill>
          <a:blip r:embed="rId3"/>
          <a:stretch>
            <a:fillRect/>
          </a:stretch>
        </p:blipFill>
        <p:spPr>
          <a:xfrm>
            <a:off x="1433286" y="4869160"/>
            <a:ext cx="5767006" cy="1368128"/>
          </a:xfrm>
          <a:prstGeom prst="rect">
            <a:avLst/>
          </a:prstGeom>
        </p:spPr>
      </p:pic>
    </p:spTree>
    <p:extLst>
      <p:ext uri="{BB962C8B-B14F-4D97-AF65-F5344CB8AC3E}">
        <p14:creationId xmlns:p14="http://schemas.microsoft.com/office/powerpoint/2010/main" val="3589402812"/>
      </p:ext>
    </p:extLst>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掌握</a:t>
            </a:r>
            <a:r>
              <a:rPr lang="en-US" altLang="zh-CN" dirty="0" smtClean="0"/>
              <a:t>ITIL</a:t>
            </a:r>
            <a:r>
              <a:rPr lang="zh-CN" altLang="en-US" dirty="0" smtClean="0"/>
              <a:t>和</a:t>
            </a:r>
            <a:r>
              <a:rPr lang="en-US" altLang="zh-CN" dirty="0" smtClean="0"/>
              <a:t>ISO/IEC 2000</a:t>
            </a:r>
            <a:r>
              <a:rPr lang="zh-CN" altLang="en-US" dirty="0" smtClean="0"/>
              <a:t>中定义的发布管理定义、活动、流程和基本概念</a:t>
            </a:r>
            <a:endParaRPr lang="en-US" altLang="zh-CN" dirty="0" smtClean="0"/>
          </a:p>
          <a:p>
            <a:pPr lvl="1"/>
            <a:r>
              <a:rPr lang="zh-CN" altLang="en-US" dirty="0" smtClean="0"/>
              <a:t>掌握软件构件管理相关的基本理念、场景和方法</a:t>
            </a:r>
            <a:endParaRPr lang="en-US" altLang="zh-CN" dirty="0" smtClean="0"/>
          </a:p>
          <a:p>
            <a:pPr lvl="1"/>
            <a:r>
              <a:rPr lang="zh-CN" altLang="en-US" dirty="0" smtClean="0"/>
              <a:t>掌握软件构件管理在</a:t>
            </a:r>
            <a:r>
              <a:rPr lang="en-US" altLang="zh-CN" dirty="0" err="1" smtClean="0"/>
              <a:t>DevOps</a:t>
            </a:r>
            <a:r>
              <a:rPr lang="zh-CN" altLang="en-US" dirty="0" smtClean="0"/>
              <a:t>中的应用</a:t>
            </a:r>
            <a:endParaRPr lang="en-US" altLang="zh-CN" dirty="0" smtClean="0"/>
          </a:p>
          <a:p>
            <a:pPr lvl="1"/>
            <a:r>
              <a:rPr lang="zh-CN" altLang="en-US" dirty="0" smtClean="0"/>
              <a:t>了解软件构件仓库的关键特性</a:t>
            </a:r>
            <a:endParaRPr lang="en-US" altLang="zh-CN" dirty="0" smtClean="0"/>
          </a:p>
          <a:p>
            <a:pPr lvl="1"/>
            <a:r>
              <a:rPr lang="zh-CN" altLang="en-US" dirty="0" smtClean="0"/>
              <a:t>了解</a:t>
            </a:r>
            <a:r>
              <a:rPr lang="en-US" altLang="zh-CN" dirty="0" smtClean="0"/>
              <a:t>Maven</a:t>
            </a:r>
            <a:r>
              <a:rPr lang="zh-CN" altLang="en-US" dirty="0" smtClean="0"/>
              <a:t>工具的依赖管理方式</a:t>
            </a:r>
            <a:endParaRPr lang="en-US" altLang="zh-CN" dirty="0" smtClean="0"/>
          </a:p>
          <a:p>
            <a:pPr lvl="1"/>
            <a:r>
              <a:rPr lang="zh-CN" altLang="en-US" dirty="0" smtClean="0"/>
              <a:t>了解</a:t>
            </a:r>
            <a:r>
              <a:rPr lang="en-US" altLang="zh-CN" dirty="0" err="1" smtClean="0"/>
              <a:t>Devcloud</a:t>
            </a:r>
            <a:r>
              <a:rPr lang="zh-CN" altLang="en-US" dirty="0" smtClean="0"/>
              <a:t>中发布管理服务</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Maven</a:t>
            </a:r>
            <a:r>
              <a:rPr lang="zh-CN" altLang="en-US" dirty="0" smtClean="0"/>
              <a:t>的依赖配置</a:t>
            </a:r>
          </a:p>
        </p:txBody>
      </p:sp>
      <p:sp>
        <p:nvSpPr>
          <p:cNvPr id="6" name="内容占位符 5"/>
          <p:cNvSpPr>
            <a:spLocks noGrp="1"/>
          </p:cNvSpPr>
          <p:nvPr>
            <p:ph type="body" sz="quarter" idx="10"/>
          </p:nvPr>
        </p:nvSpPr>
        <p:spPr/>
        <p:txBody>
          <a:bodyPr/>
          <a:lstStyle/>
          <a:p>
            <a:r>
              <a:rPr lang="en-US" altLang="zh-CN" sz="1600" dirty="0" smtClean="0"/>
              <a:t>POM</a:t>
            </a:r>
            <a:r>
              <a:rPr lang="zh-CN" altLang="en-US" sz="1600" dirty="0" smtClean="0"/>
              <a:t>：</a:t>
            </a:r>
            <a:r>
              <a:rPr lang="en-US" altLang="zh-CN" sz="1600" dirty="0" smtClean="0"/>
              <a:t>Project Object Model</a:t>
            </a:r>
            <a:r>
              <a:rPr lang="zh-CN" altLang="en-US" sz="1600" dirty="0" smtClean="0"/>
              <a:t>，</a:t>
            </a:r>
            <a:r>
              <a:rPr lang="en-US" altLang="zh-CN" sz="1600" dirty="0" smtClean="0"/>
              <a:t>Maven</a:t>
            </a:r>
            <a:r>
              <a:rPr lang="zh-CN" altLang="en-US" sz="1600" dirty="0" smtClean="0"/>
              <a:t>工具中一个项目所有的配置都放置在 </a:t>
            </a:r>
            <a:r>
              <a:rPr lang="en-US" altLang="zh-CN" sz="1600" dirty="0" smtClean="0"/>
              <a:t>POM </a:t>
            </a:r>
            <a:r>
              <a:rPr lang="zh-CN" altLang="en-US" sz="1600" dirty="0" smtClean="0"/>
              <a:t>文件中：定义项目的类型、名字，管理依赖关系，定制插件的行为等等。</a:t>
            </a:r>
            <a:endParaRPr lang="en-US" altLang="zh-CN" sz="1600" dirty="0" smtClean="0"/>
          </a:p>
          <a:p>
            <a:r>
              <a:rPr lang="zh-CN" altLang="en-US" sz="1600" dirty="0" smtClean="0"/>
              <a:t>在 </a:t>
            </a:r>
            <a:r>
              <a:rPr lang="en-US" altLang="zh-CN" sz="1600" dirty="0" smtClean="0"/>
              <a:t>POM </a:t>
            </a:r>
            <a:r>
              <a:rPr lang="zh-CN" altLang="en-US" sz="1600" dirty="0" smtClean="0"/>
              <a:t>中，</a:t>
            </a:r>
            <a:r>
              <a:rPr lang="en-US" altLang="zh-CN" sz="1600" dirty="0" err="1" smtClean="0"/>
              <a:t>groupId,artifactId</a:t>
            </a:r>
            <a:r>
              <a:rPr lang="en-US" altLang="zh-CN" sz="1600" dirty="0" smtClean="0"/>
              <a:t>, packaging, version </a:t>
            </a:r>
            <a:r>
              <a:rPr lang="zh-CN" altLang="en-US" sz="1600" dirty="0" smtClean="0"/>
              <a:t>叫作 </a:t>
            </a:r>
            <a:r>
              <a:rPr lang="en-US" altLang="zh-CN" sz="1600" dirty="0" smtClean="0"/>
              <a:t>maven </a:t>
            </a:r>
            <a:r>
              <a:rPr lang="zh-CN" altLang="en-US" sz="1600" dirty="0" smtClean="0"/>
              <a:t>坐标，它能唯一的确定一个构件。有了 </a:t>
            </a:r>
            <a:r>
              <a:rPr lang="en-US" altLang="zh-CN" sz="1600" dirty="0" smtClean="0"/>
              <a:t>maven </a:t>
            </a:r>
            <a:r>
              <a:rPr lang="zh-CN" altLang="en-US" sz="1600" dirty="0" smtClean="0"/>
              <a:t>坐标，我们就可以用它来指定我们的项目所依赖的其他项目，插件，或者父项目。</a:t>
            </a:r>
          </a:p>
          <a:p>
            <a:r>
              <a:rPr lang="zh-CN" altLang="en-US" sz="1600" dirty="0" smtClean="0"/>
              <a:t>在 </a:t>
            </a:r>
            <a:r>
              <a:rPr lang="en-US" altLang="zh-CN" sz="1600" dirty="0" smtClean="0"/>
              <a:t>POM </a:t>
            </a:r>
            <a:r>
              <a:rPr lang="zh-CN" altLang="en-US" sz="1600" dirty="0" smtClean="0"/>
              <a:t>中，依赖关系是在 </a:t>
            </a:r>
            <a:r>
              <a:rPr lang="en-US" altLang="zh-CN" sz="1600" dirty="0" smtClean="0"/>
              <a:t>dependencies</a:t>
            </a:r>
            <a:r>
              <a:rPr lang="zh-CN" altLang="en-US" sz="1600" dirty="0" smtClean="0"/>
              <a:t>部分中定义的。</a:t>
            </a:r>
          </a:p>
          <a:p>
            <a:endParaRPr lang="en-US" sz="1600" dirty="0"/>
          </a:p>
        </p:txBody>
      </p:sp>
      <p:pic>
        <p:nvPicPr>
          <p:cNvPr id="5" name="图片 4"/>
          <p:cNvPicPr>
            <a:picLocks noChangeAspect="1"/>
          </p:cNvPicPr>
          <p:nvPr/>
        </p:nvPicPr>
        <p:blipFill>
          <a:blip r:embed="rId3"/>
          <a:stretch>
            <a:fillRect/>
          </a:stretch>
        </p:blipFill>
        <p:spPr>
          <a:xfrm>
            <a:off x="899592" y="4041068"/>
            <a:ext cx="7172325" cy="1800225"/>
          </a:xfrm>
          <a:prstGeom prst="rect">
            <a:avLst/>
          </a:prstGeom>
        </p:spPr>
      </p:pic>
    </p:spTree>
    <p:extLst>
      <p:ext uri="{BB962C8B-B14F-4D97-AF65-F5344CB8AC3E}">
        <p14:creationId xmlns:p14="http://schemas.microsoft.com/office/powerpoint/2010/main" val="1469413819"/>
      </p:ext>
    </p:extLst>
  </p:cSld>
  <p:clrMapOvr>
    <a:masterClrMapping/>
  </p:clrMapOvr>
  <p:transition advClick="0" advTm="8000">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Maven</a:t>
            </a:r>
            <a:r>
              <a:rPr lang="zh-CN" altLang="en-US" smtClean="0"/>
              <a:t>的依赖传递管理</a:t>
            </a:r>
            <a:endParaRPr lang="zh-CN" altLang="en-US" dirty="0" smtClean="0"/>
          </a:p>
        </p:txBody>
      </p:sp>
      <p:sp>
        <p:nvSpPr>
          <p:cNvPr id="4" name="内容占位符 3"/>
          <p:cNvSpPr>
            <a:spLocks noGrp="1"/>
          </p:cNvSpPr>
          <p:nvPr>
            <p:ph type="body" sz="quarter" idx="10"/>
          </p:nvPr>
        </p:nvSpPr>
        <p:spPr/>
        <p:txBody>
          <a:bodyPr/>
          <a:lstStyle/>
          <a:p>
            <a:r>
              <a:rPr lang="zh-CN" altLang="en-US" sz="1200" dirty="0" smtClean="0"/>
              <a:t>间接依赖：被使用的依赖包，通常自身还依赖了其他的开源包文件，因此构成了复杂的依赖关系。当你引用此种依赖包时，就产生了对其他依赖包的间接依赖。</a:t>
            </a:r>
            <a:endParaRPr lang="en-US" altLang="zh-CN" sz="1200" dirty="0" smtClean="0"/>
          </a:p>
          <a:p>
            <a:r>
              <a:rPr lang="zh-CN" altLang="en-US" sz="1200" dirty="0" smtClean="0"/>
              <a:t>那么对于间接依赖</a:t>
            </a:r>
            <a:r>
              <a:rPr lang="en-US" altLang="zh-CN" sz="1200" dirty="0" smtClean="0"/>
              <a:t>Maven</a:t>
            </a:r>
            <a:r>
              <a:rPr lang="zh-CN" altLang="en-US" sz="1200" dirty="0" smtClean="0"/>
              <a:t>是如何处理的呢？</a:t>
            </a:r>
            <a:r>
              <a:rPr lang="en-US" altLang="zh-CN" sz="1200" dirty="0" smtClean="0"/>
              <a:t>Maven</a:t>
            </a:r>
            <a:r>
              <a:rPr lang="zh-CN" altLang="en-US" sz="1200" dirty="0" smtClean="0"/>
              <a:t>中提供了依赖传递的特性，通过</a:t>
            </a:r>
            <a:r>
              <a:rPr lang="en-US" altLang="zh-CN" sz="1200" dirty="0" smtClean="0"/>
              <a:t>POM</a:t>
            </a:r>
            <a:r>
              <a:rPr lang="zh-CN" altLang="en-US" sz="1200" dirty="0" smtClean="0"/>
              <a:t>文件实现，当你使用某一依赖包时，它的</a:t>
            </a:r>
            <a:r>
              <a:rPr lang="en-US" altLang="zh-CN" sz="1200" dirty="0" smtClean="0"/>
              <a:t>POM</a:t>
            </a:r>
            <a:r>
              <a:rPr lang="zh-CN" altLang="en-US" sz="1200" dirty="0" smtClean="0"/>
              <a:t>文件会被一同下载，继而将他自身的依赖文件也一并下载下来。</a:t>
            </a:r>
            <a:endParaRPr lang="en-US" altLang="zh-CN" sz="1200" dirty="0" smtClean="0"/>
          </a:p>
          <a:p>
            <a:r>
              <a:rPr lang="en-US" altLang="zh-CN" sz="1200" dirty="0" smtClean="0"/>
              <a:t>POM</a:t>
            </a:r>
            <a:r>
              <a:rPr lang="zh-CN" altLang="en-US" sz="1200" dirty="0" smtClean="0"/>
              <a:t>文件中通过</a:t>
            </a:r>
            <a:r>
              <a:rPr lang="en-US" altLang="zh-CN" sz="1200" dirty="0" smtClean="0"/>
              <a:t>scope</a:t>
            </a:r>
            <a:r>
              <a:rPr lang="zh-CN" altLang="en-US" sz="1200" dirty="0" smtClean="0"/>
              <a:t>字段来标识依赖关系的生效范围：</a:t>
            </a:r>
          </a:p>
          <a:p>
            <a:endParaRPr lang="en-US" sz="1200" dirty="0"/>
          </a:p>
        </p:txBody>
      </p:sp>
      <p:grpSp>
        <p:nvGrpSpPr>
          <p:cNvPr id="5" name="组合 4"/>
          <p:cNvGrpSpPr/>
          <p:nvPr/>
        </p:nvGrpSpPr>
        <p:grpSpPr>
          <a:xfrm>
            <a:off x="539552" y="2816932"/>
            <a:ext cx="4431289" cy="3312368"/>
            <a:chOff x="74297" y="2204864"/>
            <a:chExt cx="4896544" cy="3852428"/>
          </a:xfrm>
        </p:grpSpPr>
        <p:pic>
          <p:nvPicPr>
            <p:cNvPr id="6" name="图片 5"/>
            <p:cNvPicPr>
              <a:picLocks noChangeAspect="1"/>
            </p:cNvPicPr>
            <p:nvPr/>
          </p:nvPicPr>
          <p:blipFill>
            <a:blip r:embed="rId3"/>
            <a:stretch>
              <a:fillRect/>
            </a:stretch>
          </p:blipFill>
          <p:spPr>
            <a:xfrm>
              <a:off x="74297" y="2204864"/>
              <a:ext cx="4896544" cy="3852428"/>
            </a:xfrm>
            <a:prstGeom prst="rect">
              <a:avLst/>
            </a:prstGeom>
          </p:spPr>
        </p:pic>
        <p:sp>
          <p:nvSpPr>
            <p:cNvPr id="7" name="矩形 6"/>
            <p:cNvSpPr/>
            <p:nvPr/>
          </p:nvSpPr>
          <p:spPr bwMode="auto">
            <a:xfrm>
              <a:off x="323528" y="3645024"/>
              <a:ext cx="1512168" cy="360040"/>
            </a:xfrm>
            <a:prstGeom prst="rect">
              <a:avLst/>
            </a:prstGeom>
            <a:noFill/>
            <a:ln w="1270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buFont typeface="Wingdings" pitchFamily="2" charset="2"/>
                <a:buChar char="n"/>
              </a:pPr>
              <a:endParaRPr lang="zh-CN" altLang="en-US" sz="1800" smtClean="0">
                <a:solidFill>
                  <a:srgbClr val="FF0000"/>
                </a:solidFill>
                <a:latin typeface="Arial" charset="0"/>
              </a:endParaRPr>
            </a:p>
          </p:txBody>
        </p:sp>
      </p:grpSp>
      <p:sp>
        <p:nvSpPr>
          <p:cNvPr id="8" name="矩形 7"/>
          <p:cNvSpPr/>
          <p:nvPr/>
        </p:nvSpPr>
        <p:spPr>
          <a:xfrm>
            <a:off x="4968044" y="2744924"/>
            <a:ext cx="3887924" cy="3385542"/>
          </a:xfrm>
          <a:prstGeom prst="rect">
            <a:avLst/>
          </a:prstGeom>
        </p:spPr>
        <p:txBody>
          <a:bodyPr wrap="square">
            <a:spAutoFit/>
          </a:bodyPr>
          <a:lstStyle/>
          <a:p>
            <a:pPr fontAlgn="base"/>
            <a:r>
              <a:rPr lang="en-US" altLang="zh-CN" sz="1400" b="1" dirty="0">
                <a:solidFill>
                  <a:srgbClr val="000000"/>
                </a:solidFill>
                <a:latin typeface="+mn-lt"/>
                <a:ea typeface="+mn-ea"/>
              </a:rPr>
              <a:t>Scope</a:t>
            </a:r>
            <a:r>
              <a:rPr lang="zh-CN" altLang="en-US" sz="1400" b="1" dirty="0">
                <a:solidFill>
                  <a:srgbClr val="000000"/>
                </a:solidFill>
                <a:latin typeface="+mn-lt"/>
                <a:ea typeface="+mn-ea"/>
              </a:rPr>
              <a:t>一般有以下几种属性值：</a:t>
            </a:r>
            <a:r>
              <a:rPr lang="zh-CN" altLang="en-US" sz="1800" dirty="0">
                <a:solidFill>
                  <a:srgbClr val="000000"/>
                </a:solidFill>
                <a:latin typeface="+mn-lt"/>
                <a:ea typeface="+mn-ea"/>
              </a:rPr>
              <a:t>　</a:t>
            </a:r>
            <a:endParaRPr lang="en-US" altLang="zh-CN" sz="1800" dirty="0" smtClean="0">
              <a:solidFill>
                <a:srgbClr val="000000"/>
              </a:solidFill>
              <a:latin typeface="+mn-lt"/>
              <a:ea typeface="+mn-ea"/>
            </a:endParaRPr>
          </a:p>
          <a:p>
            <a:pPr fontAlgn="base"/>
            <a:r>
              <a:rPr lang="en-US" altLang="zh-CN" sz="1400" dirty="0" smtClean="0">
                <a:solidFill>
                  <a:srgbClr val="000000"/>
                </a:solidFill>
                <a:latin typeface="+mn-lt"/>
                <a:ea typeface="+mn-ea"/>
              </a:rPr>
              <a:t>&lt;test&gt;</a:t>
            </a:r>
            <a:endParaRPr lang="zh-CN" altLang="en-US" sz="1400" dirty="0">
              <a:solidFill>
                <a:srgbClr val="000000"/>
              </a:solidFill>
              <a:latin typeface="+mn-lt"/>
              <a:ea typeface="+mn-ea"/>
            </a:endParaRPr>
          </a:p>
          <a:p>
            <a:pPr fontAlgn="base"/>
            <a:r>
              <a:rPr lang="zh-CN" altLang="en-US" sz="1400" dirty="0" smtClean="0">
                <a:solidFill>
                  <a:srgbClr val="000000"/>
                </a:solidFill>
                <a:latin typeface="+mn-lt"/>
                <a:ea typeface="+mn-ea"/>
              </a:rPr>
              <a:t>指</a:t>
            </a:r>
            <a:r>
              <a:rPr lang="zh-CN" altLang="en-US" sz="1400" dirty="0">
                <a:solidFill>
                  <a:srgbClr val="000000"/>
                </a:solidFill>
                <a:latin typeface="+mn-lt"/>
                <a:ea typeface="+mn-ea"/>
              </a:rPr>
              <a:t>测试范围有效，编译和打包时都不使用该依赖。</a:t>
            </a:r>
          </a:p>
          <a:p>
            <a:pPr fontAlgn="base"/>
            <a:r>
              <a:rPr lang="en-US" altLang="zh-CN" sz="1400" dirty="0">
                <a:solidFill>
                  <a:srgbClr val="000000"/>
                </a:solidFill>
                <a:latin typeface="+mn-lt"/>
                <a:ea typeface="+mn-ea"/>
              </a:rPr>
              <a:t>&lt;</a:t>
            </a:r>
            <a:r>
              <a:rPr lang="en-US" altLang="zh-CN" sz="1400" dirty="0" smtClean="0">
                <a:solidFill>
                  <a:srgbClr val="000000"/>
                </a:solidFill>
                <a:latin typeface="+mn-lt"/>
                <a:ea typeface="+mn-ea"/>
              </a:rPr>
              <a:t>compile&gt;</a:t>
            </a:r>
          </a:p>
          <a:p>
            <a:pPr fontAlgn="base"/>
            <a:r>
              <a:rPr lang="zh-CN" altLang="en-US" sz="1400" dirty="0" smtClean="0">
                <a:solidFill>
                  <a:srgbClr val="000000"/>
                </a:solidFill>
                <a:latin typeface="+mn-lt"/>
                <a:ea typeface="+mn-ea"/>
              </a:rPr>
              <a:t>（</a:t>
            </a:r>
            <a:r>
              <a:rPr lang="zh-CN" altLang="en-US" sz="1400" dirty="0">
                <a:solidFill>
                  <a:srgbClr val="000000"/>
                </a:solidFill>
                <a:latin typeface="+mn-lt"/>
                <a:ea typeface="+mn-ea"/>
              </a:rPr>
              <a:t>为默认值</a:t>
            </a:r>
            <a:r>
              <a:rPr lang="zh-CN" altLang="en-US" sz="1400" dirty="0" smtClean="0">
                <a:solidFill>
                  <a:srgbClr val="000000"/>
                </a:solidFill>
                <a:latin typeface="+mn-lt"/>
                <a:ea typeface="+mn-ea"/>
              </a:rPr>
              <a:t>）编译</a:t>
            </a:r>
            <a:r>
              <a:rPr lang="zh-CN" altLang="en-US" sz="1400" dirty="0">
                <a:solidFill>
                  <a:srgbClr val="000000"/>
                </a:solidFill>
                <a:latin typeface="+mn-lt"/>
                <a:ea typeface="+mn-ea"/>
              </a:rPr>
              <a:t>范围有效，编译和运行（打包）时都会将依赖存进去</a:t>
            </a:r>
          </a:p>
          <a:p>
            <a:pPr fontAlgn="base"/>
            <a:r>
              <a:rPr lang="en-US" altLang="zh-CN" sz="1400" dirty="0">
                <a:solidFill>
                  <a:srgbClr val="000000"/>
                </a:solidFill>
                <a:latin typeface="+mn-lt"/>
                <a:ea typeface="+mn-ea"/>
              </a:rPr>
              <a:t>&lt;</a:t>
            </a:r>
            <a:r>
              <a:rPr lang="en-US" altLang="zh-CN" sz="1400" dirty="0" smtClean="0">
                <a:solidFill>
                  <a:srgbClr val="000000"/>
                </a:solidFill>
                <a:latin typeface="+mn-lt"/>
                <a:ea typeface="+mn-ea"/>
              </a:rPr>
              <a:t>provided&gt;</a:t>
            </a:r>
            <a:endParaRPr lang="zh-CN" altLang="en-US" sz="1400" dirty="0">
              <a:solidFill>
                <a:srgbClr val="000000"/>
              </a:solidFill>
              <a:latin typeface="+mn-lt"/>
              <a:ea typeface="+mn-ea"/>
            </a:endParaRPr>
          </a:p>
          <a:p>
            <a:pPr fontAlgn="base"/>
            <a:r>
              <a:rPr lang="zh-CN" altLang="en-US" sz="1400" dirty="0" smtClean="0">
                <a:solidFill>
                  <a:srgbClr val="000000"/>
                </a:solidFill>
                <a:latin typeface="+mn-lt"/>
                <a:ea typeface="+mn-ea"/>
              </a:rPr>
              <a:t>测试</a:t>
            </a:r>
            <a:r>
              <a:rPr lang="zh-CN" altLang="en-US" sz="1400" dirty="0">
                <a:solidFill>
                  <a:srgbClr val="000000"/>
                </a:solidFill>
                <a:latin typeface="+mn-lt"/>
                <a:ea typeface="+mn-ea"/>
              </a:rPr>
              <a:t>、编译范围都有效，最后生成</a:t>
            </a:r>
            <a:r>
              <a:rPr lang="en-US" altLang="zh-CN" sz="1400" dirty="0">
                <a:solidFill>
                  <a:srgbClr val="000000"/>
                </a:solidFill>
                <a:latin typeface="+mn-lt"/>
                <a:ea typeface="+mn-ea"/>
              </a:rPr>
              <a:t>war</a:t>
            </a:r>
            <a:r>
              <a:rPr lang="zh-CN" altLang="en-US" sz="1400" dirty="0">
                <a:solidFill>
                  <a:srgbClr val="000000"/>
                </a:solidFill>
                <a:latin typeface="+mn-lt"/>
                <a:ea typeface="+mn-ea"/>
              </a:rPr>
              <a:t>包时不会</a:t>
            </a:r>
            <a:r>
              <a:rPr lang="zh-CN" altLang="en-US" sz="1400" dirty="0" smtClean="0">
                <a:solidFill>
                  <a:srgbClr val="000000"/>
                </a:solidFill>
                <a:latin typeface="+mn-lt"/>
                <a:ea typeface="+mn-ea"/>
              </a:rPr>
              <a:t>加入。</a:t>
            </a:r>
            <a:endParaRPr lang="zh-CN" altLang="en-US" sz="1400" dirty="0">
              <a:solidFill>
                <a:srgbClr val="000000"/>
              </a:solidFill>
              <a:latin typeface="+mn-lt"/>
              <a:ea typeface="+mn-ea"/>
            </a:endParaRPr>
          </a:p>
          <a:p>
            <a:pPr fontAlgn="base"/>
            <a:r>
              <a:rPr lang="en-US" altLang="zh-CN" sz="1400" dirty="0" smtClean="0">
                <a:solidFill>
                  <a:srgbClr val="000000"/>
                </a:solidFill>
                <a:latin typeface="+mn-lt"/>
                <a:ea typeface="+mn-ea"/>
              </a:rPr>
              <a:t>&lt;runtime&gt;</a:t>
            </a:r>
            <a:endParaRPr lang="zh-CN" altLang="en-US" sz="1400" dirty="0">
              <a:solidFill>
                <a:srgbClr val="000000"/>
              </a:solidFill>
              <a:latin typeface="+mn-lt"/>
              <a:ea typeface="+mn-ea"/>
            </a:endParaRPr>
          </a:p>
          <a:p>
            <a:pPr fontAlgn="base"/>
            <a:r>
              <a:rPr lang="zh-CN" altLang="en-US" sz="1400" dirty="0" smtClean="0">
                <a:solidFill>
                  <a:srgbClr val="000000"/>
                </a:solidFill>
                <a:latin typeface="+mn-lt"/>
                <a:ea typeface="+mn-ea"/>
              </a:rPr>
              <a:t>编译</a:t>
            </a:r>
            <a:r>
              <a:rPr lang="zh-CN" altLang="en-US" sz="1400" dirty="0">
                <a:solidFill>
                  <a:srgbClr val="000000"/>
                </a:solidFill>
                <a:latin typeface="+mn-lt"/>
                <a:ea typeface="+mn-ea"/>
              </a:rPr>
              <a:t>时不依赖，运行（打包）时</a:t>
            </a:r>
            <a:r>
              <a:rPr lang="zh-CN" altLang="en-US" sz="1400" dirty="0" smtClean="0">
                <a:solidFill>
                  <a:srgbClr val="000000"/>
                </a:solidFill>
                <a:latin typeface="+mn-lt"/>
                <a:ea typeface="+mn-ea"/>
              </a:rPr>
              <a:t>依赖。</a:t>
            </a:r>
            <a:endParaRPr lang="en-US" altLang="zh-CN" sz="1400" dirty="0" smtClean="0">
              <a:solidFill>
                <a:srgbClr val="000000"/>
              </a:solidFill>
              <a:latin typeface="+mn-lt"/>
              <a:ea typeface="+mn-ea"/>
            </a:endParaRPr>
          </a:p>
          <a:p>
            <a:pPr fontAlgn="base"/>
            <a:endParaRPr lang="en-US" altLang="zh-CN" sz="1400" dirty="0">
              <a:solidFill>
                <a:srgbClr val="000000"/>
              </a:solidFill>
              <a:latin typeface="+mn-lt"/>
              <a:ea typeface="+mn-ea"/>
            </a:endParaRPr>
          </a:p>
          <a:p>
            <a:pPr fontAlgn="base"/>
            <a:r>
              <a:rPr lang="zh-CN" altLang="en-US" sz="1400" dirty="0" smtClean="0">
                <a:solidFill>
                  <a:srgbClr val="000000"/>
                </a:solidFill>
                <a:latin typeface="+mn-lt"/>
                <a:ea typeface="+mn-ea"/>
              </a:rPr>
              <a:t>另外，当发生依赖包冲突等情况时，也可以使用</a:t>
            </a:r>
            <a:r>
              <a:rPr lang="en-US" altLang="zh-CN" sz="1400" dirty="0">
                <a:solidFill>
                  <a:srgbClr val="000000"/>
                </a:solidFill>
                <a:latin typeface="+mn-lt"/>
                <a:ea typeface="+mn-ea"/>
              </a:rPr>
              <a:t>exclusion</a:t>
            </a:r>
            <a:r>
              <a:rPr lang="zh-CN" altLang="en-US" sz="1400" dirty="0">
                <a:solidFill>
                  <a:srgbClr val="000000"/>
                </a:solidFill>
                <a:latin typeface="+mn-lt"/>
                <a:ea typeface="+mn-ea"/>
              </a:rPr>
              <a:t>标签排除</a:t>
            </a:r>
            <a:r>
              <a:rPr lang="zh-CN" altLang="en-US" sz="1400" dirty="0" smtClean="0">
                <a:solidFill>
                  <a:srgbClr val="000000"/>
                </a:solidFill>
                <a:latin typeface="+mn-lt"/>
                <a:ea typeface="+mn-ea"/>
              </a:rPr>
              <a:t>依赖</a:t>
            </a:r>
            <a:r>
              <a:rPr lang="zh-CN" altLang="en-US" sz="1400" dirty="0">
                <a:solidFill>
                  <a:srgbClr val="000000"/>
                </a:solidFill>
                <a:latin typeface="+mn-lt"/>
                <a:ea typeface="+mn-ea"/>
              </a:rPr>
              <a:t>来</a:t>
            </a:r>
            <a:r>
              <a:rPr lang="zh-CN" altLang="en-US" sz="1400" dirty="0" smtClean="0">
                <a:solidFill>
                  <a:srgbClr val="000000"/>
                </a:solidFill>
                <a:latin typeface="+mn-lt"/>
                <a:ea typeface="+mn-ea"/>
              </a:rPr>
              <a:t>完成依赖调解。</a:t>
            </a:r>
            <a:endParaRPr lang="en-US" altLang="zh-CN" sz="1400" dirty="0" smtClean="0">
              <a:solidFill>
                <a:srgbClr val="000000"/>
              </a:solidFill>
              <a:latin typeface="+mn-lt"/>
              <a:ea typeface="+mn-ea"/>
            </a:endParaRPr>
          </a:p>
        </p:txBody>
      </p:sp>
    </p:spTree>
    <p:extLst>
      <p:ext uri="{BB962C8B-B14F-4D97-AF65-F5344CB8AC3E}">
        <p14:creationId xmlns:p14="http://schemas.microsoft.com/office/powerpoint/2010/main" val="466315415"/>
      </p:ext>
    </p:extLst>
  </p:cSld>
  <p:clrMapOvr>
    <a:masterClrMapping/>
  </p:clrMapOvr>
  <p:transition advClick="0" advTm="8000">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发布管理概述</a:t>
            </a:r>
            <a:endParaRPr lang="en-US" altLang="zh-CN" dirty="0" smtClean="0">
              <a:solidFill>
                <a:schemeClr val="bg1">
                  <a:lumMod val="50000"/>
                </a:schemeClr>
              </a:solidFill>
            </a:endParaRPr>
          </a:p>
          <a:p>
            <a:r>
              <a:rPr lang="zh-CN" altLang="en-US" dirty="0" smtClean="0">
                <a:solidFill>
                  <a:schemeClr val="bg1">
                    <a:lumMod val="50000"/>
                  </a:schemeClr>
                </a:solidFill>
              </a:rPr>
              <a:t>软件构件概述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包文件管理在</a:t>
            </a:r>
            <a:r>
              <a:rPr lang="en-US" altLang="zh-CN" dirty="0" err="1" smtClean="0">
                <a:solidFill>
                  <a:schemeClr val="bg1">
                    <a:lumMod val="50000"/>
                  </a:schemeClr>
                </a:solidFill>
              </a:rPr>
              <a:t>DevOps</a:t>
            </a:r>
            <a:r>
              <a:rPr lang="zh-CN" altLang="en-US" dirty="0" smtClean="0">
                <a:solidFill>
                  <a:schemeClr val="bg1">
                    <a:lumMod val="50000"/>
                  </a:schemeClr>
                </a:solidFill>
              </a:rPr>
              <a:t>中的应用</a:t>
            </a:r>
            <a:endParaRPr lang="en-US" altLang="zh-CN" dirty="0" smtClean="0">
              <a:solidFill>
                <a:schemeClr val="bg1">
                  <a:lumMod val="50000"/>
                </a:schemeClr>
              </a:solidFill>
            </a:endParaRPr>
          </a:p>
          <a:p>
            <a:r>
              <a:rPr lang="en-US" altLang="zh-CN" dirty="0" smtClean="0">
                <a:solidFill>
                  <a:schemeClr val="bg1">
                    <a:lumMod val="50000"/>
                  </a:schemeClr>
                </a:solidFill>
              </a:rPr>
              <a:t>Maven</a:t>
            </a:r>
            <a:r>
              <a:rPr lang="zh-CN" altLang="en-US" dirty="0" smtClean="0">
                <a:solidFill>
                  <a:schemeClr val="bg1">
                    <a:lumMod val="50000"/>
                  </a:schemeClr>
                </a:solidFill>
              </a:rPr>
              <a:t>工具依赖管理简介</a:t>
            </a:r>
            <a:endParaRPr lang="en-US" altLang="zh-CN" dirty="0" smtClean="0">
              <a:solidFill>
                <a:schemeClr val="bg1">
                  <a:lumMod val="50000"/>
                </a:schemeClr>
              </a:solidFill>
            </a:endParaRPr>
          </a:p>
          <a:p>
            <a:r>
              <a:rPr lang="zh-CN" altLang="en-US" b="1" dirty="0" smtClean="0"/>
              <a:t>软件开发云（</a:t>
            </a:r>
            <a:r>
              <a:rPr lang="en-US" altLang="zh-CN" b="1" dirty="0" err="1" smtClean="0"/>
              <a:t>Devcloud</a:t>
            </a:r>
            <a:r>
              <a:rPr lang="zh-CN" altLang="en-US" b="1" dirty="0" smtClean="0"/>
              <a:t>）发布管理服务介绍</a:t>
            </a:r>
            <a:endParaRPr lang="en-US" altLang="zh-CN" b="1" dirty="0"/>
          </a:p>
        </p:txBody>
      </p:sp>
    </p:spTree>
    <p:extLst>
      <p:ext uri="{BB962C8B-B14F-4D97-AF65-F5344CB8AC3E}">
        <p14:creationId xmlns:p14="http://schemas.microsoft.com/office/powerpoint/2010/main" val="1086504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软件开发云（</a:t>
            </a:r>
            <a:r>
              <a:rPr lang="en-US" altLang="zh-CN" dirty="0" err="1" smtClean="0"/>
              <a:t>Devcloud</a:t>
            </a:r>
            <a:r>
              <a:rPr lang="zh-CN" altLang="en-US" dirty="0" smtClean="0"/>
              <a:t>）发布管理服务介绍</a:t>
            </a:r>
            <a:endParaRPr lang="en-US" altLang="zh-CN" dirty="0"/>
          </a:p>
        </p:txBody>
      </p:sp>
      <p:sp>
        <p:nvSpPr>
          <p:cNvPr id="4" name="文本占位符 3"/>
          <p:cNvSpPr>
            <a:spLocks noGrp="1"/>
          </p:cNvSpPr>
          <p:nvPr>
            <p:ph type="body" sz="quarter" idx="10"/>
          </p:nvPr>
        </p:nvSpPr>
        <p:spPr/>
        <p:txBody>
          <a:bodyPr/>
          <a:lstStyle/>
          <a:p>
            <a:r>
              <a:rPr lang="zh-CN" altLang="en-US" smtClean="0"/>
              <a:t>软件开发云（</a:t>
            </a:r>
            <a:r>
              <a:rPr lang="en-US" altLang="zh-CN" smtClean="0"/>
              <a:t>DevCloud</a:t>
            </a:r>
            <a:r>
              <a:rPr lang="zh-CN" altLang="en-US" smtClean="0"/>
              <a:t>）简介</a:t>
            </a:r>
            <a:endParaRPr lang="en-US" altLang="zh-CN" smtClean="0"/>
          </a:p>
          <a:p>
            <a:r>
              <a:rPr lang="en-US" altLang="zh-CN" smtClean="0"/>
              <a:t>Devcloud</a:t>
            </a:r>
            <a:r>
              <a:rPr lang="zh-CN" altLang="en-US" smtClean="0"/>
              <a:t>如何进行发布管理</a:t>
            </a:r>
            <a:endParaRPr lang="en-US" altLang="zh-CN" smtClean="0"/>
          </a:p>
          <a:p>
            <a:r>
              <a:rPr lang="en-US" altLang="zh-CN" smtClean="0"/>
              <a:t>Devcloud</a:t>
            </a:r>
            <a:r>
              <a:rPr lang="zh-CN" altLang="en-US" smtClean="0"/>
              <a:t>发布管理服务介绍</a:t>
            </a:r>
            <a:endParaRPr lang="en-US" altLang="zh-CN" dirty="0" smtClean="0"/>
          </a:p>
        </p:txBody>
      </p:sp>
    </p:spTree>
    <p:extLst>
      <p:ext uri="{BB962C8B-B14F-4D97-AF65-F5344CB8AC3E}">
        <p14:creationId xmlns:p14="http://schemas.microsoft.com/office/powerpoint/2010/main" val="2147161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软件开发云（</a:t>
            </a:r>
            <a:r>
              <a:rPr lang="en-US" altLang="zh-CN" dirty="0" err="1" smtClean="0"/>
              <a:t>DevCloud</a:t>
            </a:r>
            <a:r>
              <a:rPr lang="zh-CN" altLang="en-US" dirty="0" smtClean="0"/>
              <a:t>）简介</a:t>
            </a:r>
            <a:endParaRPr lang="zh-CN" altLang="en-US" dirty="0"/>
          </a:p>
        </p:txBody>
      </p:sp>
      <p:sp>
        <p:nvSpPr>
          <p:cNvPr id="6" name="文本占位符 5"/>
          <p:cNvSpPr>
            <a:spLocks noGrp="1"/>
          </p:cNvSpPr>
          <p:nvPr>
            <p:ph type="body" sz="quarter" idx="10"/>
          </p:nvPr>
        </p:nvSpPr>
        <p:spPr/>
        <p:txBody>
          <a:bodyPr/>
          <a:lstStyle/>
          <a:p>
            <a:r>
              <a:rPr lang="zh-CN" altLang="en-US" sz="1800" b="1" dirty="0" smtClean="0"/>
              <a:t>软件开发云（</a:t>
            </a:r>
            <a:r>
              <a:rPr lang="en-US" altLang="zh-CN" sz="1800" b="1" dirty="0" err="1" smtClean="0"/>
              <a:t>Devcloud</a:t>
            </a:r>
            <a:r>
              <a:rPr lang="zh-CN" altLang="en-US" sz="1800" b="1" dirty="0" smtClean="0"/>
              <a:t>）</a:t>
            </a:r>
            <a:r>
              <a:rPr lang="zh-CN" altLang="en-US" sz="1800" dirty="0" smtClean="0"/>
              <a:t>是集华为研发实践、前沿研发理念、先进研发工具为一体的研发云平台；面向开发者提供研发工具服务，让软件开发简单高效。</a:t>
            </a:r>
            <a:endParaRPr lang="en-US" altLang="zh-CN" sz="1800" dirty="0" smtClean="0"/>
          </a:p>
          <a:p>
            <a:endParaRPr lang="en-US" sz="1800" dirty="0"/>
          </a:p>
        </p:txBody>
      </p:sp>
      <p:grpSp>
        <p:nvGrpSpPr>
          <p:cNvPr id="2" name="组合 1"/>
          <p:cNvGrpSpPr/>
          <p:nvPr/>
        </p:nvGrpSpPr>
        <p:grpSpPr>
          <a:xfrm>
            <a:off x="193602" y="2204864"/>
            <a:ext cx="8720438" cy="3775609"/>
            <a:chOff x="4965574" y="4671074"/>
            <a:chExt cx="14419523" cy="6922051"/>
          </a:xfrm>
        </p:grpSpPr>
        <p:sp>
          <p:nvSpPr>
            <p:cNvPr id="169" name="圆角矩形 168"/>
            <p:cNvSpPr/>
            <p:nvPr/>
          </p:nvSpPr>
          <p:spPr>
            <a:xfrm>
              <a:off x="13057562" y="5003623"/>
              <a:ext cx="4473079" cy="875622"/>
            </a:xfrm>
            <a:prstGeom prst="roundRect">
              <a:avLst>
                <a:gd name="adj" fmla="val 8174"/>
              </a:avLst>
            </a:prstGeom>
            <a:solidFill>
              <a:srgbClr val="00AAE6"/>
            </a:solidFill>
            <a:ln w="12700" cap="flat" cmpd="sng" algn="ctr">
              <a:noFill/>
              <a:prstDash val="solid"/>
              <a:miter lim="800000"/>
            </a:ln>
            <a:effectLst/>
          </p:spPr>
          <p:txBody>
            <a:bodyPr rtlCol="0" anchor="ctr"/>
            <a:lstStyle/>
            <a:p>
              <a:pPr algn="ctr" defTabSz="1828891" fontAlgn="auto">
                <a:spcBef>
                  <a:spcPts val="0"/>
                </a:spcBef>
                <a:spcAft>
                  <a:spcPts val="0"/>
                </a:spcAft>
                <a:defRPr/>
              </a:pPr>
              <a:endParaRPr lang="zh-CN" altLang="en-US" sz="3600" kern="0" smtClean="0">
                <a:solidFill>
                  <a:prstClr val="white"/>
                </a:solidFill>
                <a:latin typeface="+mn-lt"/>
                <a:ea typeface="+mn-ea"/>
              </a:endParaRPr>
            </a:p>
          </p:txBody>
        </p:sp>
        <p:sp>
          <p:nvSpPr>
            <p:cNvPr id="171" name="标题 1"/>
            <p:cNvSpPr txBox="1">
              <a:spLocks/>
            </p:cNvSpPr>
            <p:nvPr/>
          </p:nvSpPr>
          <p:spPr bwMode="auto">
            <a:xfrm>
              <a:off x="5087848" y="10917961"/>
              <a:ext cx="1041694" cy="338559"/>
            </a:xfrm>
            <a:prstGeom prst="rect">
              <a:avLst/>
            </a:prstGeom>
            <a:noFill/>
            <a:ln w="9525">
              <a:noFill/>
              <a:miter lim="800000"/>
              <a:headEnd/>
              <a:tailEnd/>
            </a:ln>
          </p:spPr>
          <p:txBody>
            <a:bodyPr wrap="none" lIns="0" tIns="0" rIns="0" bIns="0" anchor="ctr">
              <a:spAutoFit/>
            </a:bodyPr>
            <a:lstStyle/>
            <a:p>
              <a:pPr defTabSz="1828891" eaLnBrk="0" fontAlgn="auto" hangingPunct="0">
                <a:spcBef>
                  <a:spcPts val="0"/>
                </a:spcBef>
                <a:spcAft>
                  <a:spcPts val="0"/>
                </a:spcAft>
              </a:pPr>
              <a:r>
                <a:rPr lang="en-US" altLang="zh-CN" sz="1200" dirty="0" smtClean="0">
                  <a:solidFill>
                    <a:srgbClr val="000000"/>
                  </a:solidFill>
                  <a:latin typeface="+mn-lt"/>
                  <a:ea typeface="+mn-ea"/>
                  <a:cs typeface="Arial" panose="020B0604020202020204" pitchFamily="34" charset="0"/>
                </a:rPr>
                <a:t>Cloud IDE</a:t>
              </a:r>
              <a:endParaRPr lang="zh-CN" altLang="en-US" sz="1200" dirty="0">
                <a:solidFill>
                  <a:srgbClr val="000000"/>
                </a:solidFill>
                <a:latin typeface="+mn-lt"/>
                <a:ea typeface="+mn-ea"/>
                <a:cs typeface="Arial" panose="020B0604020202020204" pitchFamily="34" charset="0"/>
              </a:endParaRPr>
            </a:p>
          </p:txBody>
        </p:sp>
        <p:sp>
          <p:nvSpPr>
            <p:cNvPr id="172" name="标题 1"/>
            <p:cNvSpPr txBox="1">
              <a:spLocks/>
            </p:cNvSpPr>
            <p:nvPr/>
          </p:nvSpPr>
          <p:spPr bwMode="auto">
            <a:xfrm>
              <a:off x="10348629" y="10911870"/>
              <a:ext cx="1203379"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代码检查</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a:solidFill>
                    <a:srgbClr val="000000"/>
                  </a:solidFill>
                  <a:latin typeface="+mn-lt"/>
                  <a:ea typeface="+mn-ea"/>
                  <a:cs typeface="Arial" pitchFamily="34" charset="0"/>
                </a:rPr>
                <a:t>CodeCheck</a:t>
              </a:r>
              <a:endParaRPr lang="zh-CN" altLang="en-US" sz="1200" dirty="0">
                <a:solidFill>
                  <a:srgbClr val="000000"/>
                </a:solidFill>
                <a:latin typeface="+mn-lt"/>
                <a:ea typeface="+mn-ea"/>
                <a:cs typeface="Arial" pitchFamily="34" charset="0"/>
              </a:endParaRPr>
            </a:p>
          </p:txBody>
        </p:sp>
        <p:sp>
          <p:nvSpPr>
            <p:cNvPr id="173" name="标题 1"/>
            <p:cNvSpPr txBox="1">
              <a:spLocks/>
            </p:cNvSpPr>
            <p:nvPr/>
          </p:nvSpPr>
          <p:spPr bwMode="auto">
            <a:xfrm>
              <a:off x="11991771" y="10889795"/>
              <a:ext cx="1017836" cy="677119"/>
            </a:xfrm>
            <a:prstGeom prst="rect">
              <a:avLst/>
            </a:prstGeom>
            <a:noFill/>
            <a:ln w="9525">
              <a:noFill/>
              <a:miter lim="800000"/>
              <a:headEnd/>
              <a:tailEnd/>
            </a:ln>
          </p:spPr>
          <p:txBody>
            <a:bodyPr wrap="none" lIns="0" tIns="0" rIns="0" bIns="0" anchor="ctr">
              <a:spAutoFit/>
            </a:bodyPr>
            <a:lstStyle/>
            <a:p>
              <a:pP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编译构建</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a:solidFill>
                    <a:srgbClr val="000000"/>
                  </a:solidFill>
                  <a:latin typeface="+mn-lt"/>
                  <a:ea typeface="+mn-ea"/>
                  <a:cs typeface="Arial" pitchFamily="34" charset="0"/>
                </a:rPr>
                <a:t>CodeCI</a:t>
              </a:r>
              <a:endParaRPr lang="zh-CN" altLang="en-US" sz="1200" dirty="0">
                <a:solidFill>
                  <a:srgbClr val="000000"/>
                </a:solidFill>
                <a:latin typeface="+mn-lt"/>
                <a:ea typeface="+mn-ea"/>
                <a:cs typeface="Arial" pitchFamily="34" charset="0"/>
              </a:endParaRPr>
            </a:p>
          </p:txBody>
        </p:sp>
        <p:sp>
          <p:nvSpPr>
            <p:cNvPr id="174" name="标题 1"/>
            <p:cNvSpPr txBox="1">
              <a:spLocks/>
            </p:cNvSpPr>
            <p:nvPr/>
          </p:nvSpPr>
          <p:spPr bwMode="auto">
            <a:xfrm>
              <a:off x="13617202" y="10916006"/>
              <a:ext cx="821691"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流水线</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a:solidFill>
                    <a:srgbClr val="000000"/>
                  </a:solidFill>
                  <a:latin typeface="+mn-lt"/>
                  <a:ea typeface="+mn-ea"/>
                  <a:cs typeface="Arial" pitchFamily="34" charset="0"/>
                </a:rPr>
                <a:t>Pipeline</a:t>
              </a:r>
              <a:endParaRPr lang="zh-CN" altLang="en-US" sz="1200" dirty="0">
                <a:solidFill>
                  <a:srgbClr val="000000"/>
                </a:solidFill>
                <a:latin typeface="+mn-lt"/>
                <a:ea typeface="+mn-ea"/>
                <a:cs typeface="Arial" pitchFamily="34" charset="0"/>
              </a:endParaRPr>
            </a:p>
          </p:txBody>
        </p:sp>
        <p:sp>
          <p:nvSpPr>
            <p:cNvPr id="175" name="标题 1"/>
            <p:cNvSpPr txBox="1">
              <a:spLocks/>
            </p:cNvSpPr>
            <p:nvPr/>
          </p:nvSpPr>
          <p:spPr bwMode="auto">
            <a:xfrm>
              <a:off x="15146894" y="10889795"/>
              <a:ext cx="896120"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测试</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a:solidFill>
                    <a:srgbClr val="000000"/>
                  </a:solidFill>
                  <a:latin typeface="+mn-lt"/>
                  <a:ea typeface="+mn-ea"/>
                  <a:cs typeface="Arial" pitchFamily="34" charset="0"/>
                </a:rPr>
                <a:t>TestMan</a:t>
              </a:r>
              <a:endParaRPr lang="zh-CN" altLang="en-US" sz="1200" dirty="0">
                <a:solidFill>
                  <a:srgbClr val="000000"/>
                </a:solidFill>
                <a:latin typeface="+mn-lt"/>
                <a:ea typeface="+mn-ea"/>
                <a:cs typeface="Arial" pitchFamily="34" charset="0"/>
              </a:endParaRPr>
            </a:p>
          </p:txBody>
        </p:sp>
        <p:sp>
          <p:nvSpPr>
            <p:cNvPr id="176" name="标题 1"/>
            <p:cNvSpPr txBox="1">
              <a:spLocks/>
            </p:cNvSpPr>
            <p:nvPr/>
          </p:nvSpPr>
          <p:spPr bwMode="auto">
            <a:xfrm>
              <a:off x="8867620" y="10875856"/>
              <a:ext cx="1017837"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配置管理</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smtClean="0">
                  <a:solidFill>
                    <a:srgbClr val="000000"/>
                  </a:solidFill>
                  <a:latin typeface="+mn-lt"/>
                  <a:ea typeface="+mn-ea"/>
                  <a:cs typeface="Arial" pitchFamily="34" charset="0"/>
                </a:rPr>
                <a:t>CodeHub</a:t>
              </a:r>
              <a:endParaRPr lang="en-US" altLang="zh-CN" sz="1200" dirty="0" smtClean="0">
                <a:solidFill>
                  <a:srgbClr val="000000"/>
                </a:solidFill>
                <a:latin typeface="+mn-lt"/>
                <a:ea typeface="+mn-ea"/>
                <a:cs typeface="Arial" pitchFamily="34" charset="0"/>
              </a:endParaRPr>
            </a:p>
          </p:txBody>
        </p:sp>
        <p:sp>
          <p:nvSpPr>
            <p:cNvPr id="177" name="标题 1"/>
            <p:cNvSpPr txBox="1">
              <a:spLocks/>
            </p:cNvSpPr>
            <p:nvPr/>
          </p:nvSpPr>
          <p:spPr bwMode="auto">
            <a:xfrm>
              <a:off x="16386851" y="10889795"/>
              <a:ext cx="1415997" cy="677119"/>
            </a:xfrm>
            <a:prstGeom prst="rect">
              <a:avLst/>
            </a:prstGeom>
            <a:noFill/>
            <a:ln w="9525">
              <a:noFill/>
              <a:miter lim="800000"/>
              <a:headEnd/>
              <a:tailEnd/>
            </a:ln>
          </p:spPr>
          <p:txBody>
            <a:bodyPr wrap="squar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部署</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smtClean="0">
                  <a:solidFill>
                    <a:srgbClr val="000000"/>
                  </a:solidFill>
                  <a:latin typeface="+mn-lt"/>
                  <a:ea typeface="+mn-ea"/>
                  <a:cs typeface="Arial" pitchFamily="34" charset="0"/>
                </a:rPr>
                <a:t>DeployMan</a:t>
              </a:r>
              <a:endParaRPr lang="zh-CN" altLang="en-US" sz="1200" dirty="0">
                <a:solidFill>
                  <a:srgbClr val="000000"/>
                </a:solidFill>
                <a:latin typeface="+mn-lt"/>
                <a:ea typeface="+mn-ea"/>
                <a:cs typeface="Arial" pitchFamily="34" charset="0"/>
              </a:endParaRPr>
            </a:p>
          </p:txBody>
        </p:sp>
        <p:sp>
          <p:nvSpPr>
            <p:cNvPr id="178" name="标题 1"/>
            <p:cNvSpPr txBox="1">
              <a:spLocks/>
            </p:cNvSpPr>
            <p:nvPr/>
          </p:nvSpPr>
          <p:spPr bwMode="auto">
            <a:xfrm>
              <a:off x="7199805" y="10889795"/>
              <a:ext cx="1210906"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dirty="0" smtClean="0">
                  <a:solidFill>
                    <a:srgbClr val="000000"/>
                  </a:solidFill>
                  <a:latin typeface="+mn-lt"/>
                  <a:ea typeface="+mn-ea"/>
                  <a:cs typeface="Arial" pitchFamily="34" charset="0"/>
                </a:rPr>
                <a:t>项目管理</a:t>
              </a:r>
              <a:endParaRPr lang="en-US" altLang="zh-CN" sz="1200" dirty="0" smtClean="0">
                <a:solidFill>
                  <a:srgbClr val="000000"/>
                </a:solidFill>
                <a:latin typeface="+mn-lt"/>
                <a:ea typeface="+mn-ea"/>
                <a:cs typeface="Arial" pitchFamily="34" charset="0"/>
              </a:endParaRPr>
            </a:p>
            <a:p>
              <a:pPr algn="ctr" defTabSz="1828891" eaLnBrk="0" fontAlgn="auto" hangingPunct="0">
                <a:spcBef>
                  <a:spcPts val="0"/>
                </a:spcBef>
                <a:spcAft>
                  <a:spcPts val="0"/>
                </a:spcAft>
              </a:pPr>
              <a:r>
                <a:rPr lang="en-US" altLang="zh-CN" sz="1200" dirty="0" err="1" smtClean="0">
                  <a:solidFill>
                    <a:srgbClr val="000000"/>
                  </a:solidFill>
                  <a:latin typeface="+mn-lt"/>
                  <a:ea typeface="+mn-ea"/>
                  <a:cs typeface="Arial" pitchFamily="34" charset="0"/>
                </a:rPr>
                <a:t>ProjectMan</a:t>
              </a:r>
              <a:endParaRPr lang="zh-CN" altLang="en-US" sz="1200" dirty="0">
                <a:solidFill>
                  <a:srgbClr val="000000"/>
                </a:solidFill>
                <a:latin typeface="+mn-lt"/>
                <a:ea typeface="+mn-ea"/>
                <a:cs typeface="Arial" pitchFamily="34" charset="0"/>
              </a:endParaRPr>
            </a:p>
          </p:txBody>
        </p:sp>
        <p:sp>
          <p:nvSpPr>
            <p:cNvPr id="179" name="标题 1"/>
            <p:cNvSpPr txBox="1">
              <a:spLocks/>
            </p:cNvSpPr>
            <p:nvPr/>
          </p:nvSpPr>
          <p:spPr bwMode="auto">
            <a:xfrm>
              <a:off x="17972319" y="10889795"/>
              <a:ext cx="1412778" cy="677119"/>
            </a:xfrm>
            <a:prstGeom prst="rect">
              <a:avLst/>
            </a:prstGeom>
            <a:noFill/>
            <a:ln w="9525">
              <a:noFill/>
              <a:miter lim="800000"/>
              <a:headEnd/>
              <a:tailEnd/>
            </a:ln>
          </p:spPr>
          <p:txBody>
            <a:bodyPr wrap="none" lIns="0" tIns="0" rIns="0" bIns="0" anchor="ctr">
              <a:spAutoFit/>
            </a:bodyPr>
            <a:lstStyle/>
            <a:p>
              <a:pPr algn="ctr" defTabSz="1828891" eaLnBrk="0" fontAlgn="auto" hangingPunct="0">
                <a:spcBef>
                  <a:spcPts val="0"/>
                </a:spcBef>
                <a:spcAft>
                  <a:spcPts val="0"/>
                </a:spcAft>
              </a:pPr>
              <a:r>
                <a:rPr lang="zh-CN" altLang="en-US" sz="1200" b="1" dirty="0" smtClean="0">
                  <a:solidFill>
                    <a:srgbClr val="C00000"/>
                  </a:solidFill>
                  <a:latin typeface="+mn-lt"/>
                  <a:ea typeface="+mn-ea"/>
                  <a:cs typeface="Arial" pitchFamily="34" charset="0"/>
                </a:rPr>
                <a:t>发布</a:t>
              </a:r>
              <a:endParaRPr lang="en-US" altLang="zh-CN" sz="1200" b="1" dirty="0" smtClean="0">
                <a:solidFill>
                  <a:srgbClr val="C00000"/>
                </a:solidFill>
                <a:latin typeface="+mn-lt"/>
                <a:ea typeface="+mn-ea"/>
                <a:cs typeface="Arial" pitchFamily="34" charset="0"/>
              </a:endParaRPr>
            </a:p>
            <a:p>
              <a:pPr algn="ctr" defTabSz="1828891" eaLnBrk="0" fontAlgn="auto" hangingPunct="0">
                <a:spcBef>
                  <a:spcPts val="0"/>
                </a:spcBef>
                <a:spcAft>
                  <a:spcPts val="0"/>
                </a:spcAft>
              </a:pPr>
              <a:r>
                <a:rPr lang="en-US" altLang="zh-CN" sz="1200" b="1" dirty="0" err="1" smtClean="0">
                  <a:solidFill>
                    <a:srgbClr val="C00000"/>
                  </a:solidFill>
                  <a:latin typeface="+mn-lt"/>
                  <a:ea typeface="+mn-ea"/>
                  <a:cs typeface="Arial" pitchFamily="34" charset="0"/>
                </a:rPr>
                <a:t>ReleaseMan</a:t>
              </a:r>
              <a:endParaRPr lang="zh-CN" altLang="en-US" sz="1200" b="1" dirty="0">
                <a:solidFill>
                  <a:srgbClr val="C00000"/>
                </a:solidFill>
                <a:latin typeface="+mn-lt"/>
                <a:ea typeface="+mn-ea"/>
                <a:cs typeface="Arial" pitchFamily="34" charset="0"/>
              </a:endParaRPr>
            </a:p>
          </p:txBody>
        </p:sp>
        <p:cxnSp>
          <p:nvCxnSpPr>
            <p:cNvPr id="180" name="直接连接符 179"/>
            <p:cNvCxnSpPr>
              <a:stCxn id="189" idx="6"/>
              <a:endCxn id="190" idx="2"/>
            </p:cNvCxnSpPr>
            <p:nvPr/>
          </p:nvCxnSpPr>
          <p:spPr bwMode="auto">
            <a:xfrm>
              <a:off x="11555340" y="10112843"/>
              <a:ext cx="269295" cy="0"/>
            </a:xfrm>
            <a:prstGeom prst="line">
              <a:avLst/>
            </a:prstGeom>
            <a:noFill/>
            <a:ln w="19050" cap="flat" cmpd="sng" algn="ctr">
              <a:solidFill>
                <a:srgbClr val="009999"/>
              </a:solidFill>
              <a:prstDash val="solid"/>
              <a:miter lim="800000"/>
            </a:ln>
            <a:effectLst/>
          </p:spPr>
        </p:cxnSp>
        <p:cxnSp>
          <p:nvCxnSpPr>
            <p:cNvPr id="181" name="直接连接符 180"/>
            <p:cNvCxnSpPr>
              <a:stCxn id="190" idx="6"/>
              <a:endCxn id="191" idx="2"/>
            </p:cNvCxnSpPr>
            <p:nvPr/>
          </p:nvCxnSpPr>
          <p:spPr bwMode="auto">
            <a:xfrm>
              <a:off x="13084635" y="10112843"/>
              <a:ext cx="269295" cy="0"/>
            </a:xfrm>
            <a:prstGeom prst="line">
              <a:avLst/>
            </a:prstGeom>
            <a:noFill/>
            <a:ln w="19050" cap="flat" cmpd="sng" algn="ctr">
              <a:solidFill>
                <a:srgbClr val="009999"/>
              </a:solidFill>
              <a:prstDash val="solid"/>
              <a:miter lim="800000"/>
            </a:ln>
            <a:effectLst/>
          </p:spPr>
        </p:cxnSp>
        <p:cxnSp>
          <p:nvCxnSpPr>
            <p:cNvPr id="182" name="直接连接符 181"/>
            <p:cNvCxnSpPr>
              <a:stCxn id="191" idx="6"/>
              <a:endCxn id="192" idx="2"/>
            </p:cNvCxnSpPr>
            <p:nvPr/>
          </p:nvCxnSpPr>
          <p:spPr bwMode="auto">
            <a:xfrm>
              <a:off x="14613930" y="10112843"/>
              <a:ext cx="269295" cy="0"/>
            </a:xfrm>
            <a:prstGeom prst="line">
              <a:avLst/>
            </a:prstGeom>
            <a:noFill/>
            <a:ln w="19050" cap="flat" cmpd="sng" algn="ctr">
              <a:solidFill>
                <a:srgbClr val="009999"/>
              </a:solidFill>
              <a:prstDash val="solid"/>
              <a:miter lim="800000"/>
            </a:ln>
            <a:effectLst/>
          </p:spPr>
        </p:cxnSp>
        <p:cxnSp>
          <p:nvCxnSpPr>
            <p:cNvPr id="183" name="直接连接符 182"/>
            <p:cNvCxnSpPr>
              <a:stCxn id="192" idx="6"/>
              <a:endCxn id="193" idx="2"/>
            </p:cNvCxnSpPr>
            <p:nvPr/>
          </p:nvCxnSpPr>
          <p:spPr bwMode="auto">
            <a:xfrm>
              <a:off x="16143225" y="10112843"/>
              <a:ext cx="269295" cy="0"/>
            </a:xfrm>
            <a:prstGeom prst="line">
              <a:avLst/>
            </a:prstGeom>
            <a:noFill/>
            <a:ln w="19050" cap="flat" cmpd="sng" algn="ctr">
              <a:solidFill>
                <a:srgbClr val="009999"/>
              </a:solidFill>
              <a:prstDash val="solid"/>
              <a:miter lim="800000"/>
            </a:ln>
            <a:effectLst/>
          </p:spPr>
        </p:cxnSp>
        <p:cxnSp>
          <p:nvCxnSpPr>
            <p:cNvPr id="184" name="直接连接符 183"/>
            <p:cNvCxnSpPr>
              <a:stCxn id="188" idx="6"/>
              <a:endCxn id="189" idx="2"/>
            </p:cNvCxnSpPr>
            <p:nvPr/>
          </p:nvCxnSpPr>
          <p:spPr bwMode="auto">
            <a:xfrm>
              <a:off x="10026045" y="10112843"/>
              <a:ext cx="269295" cy="0"/>
            </a:xfrm>
            <a:prstGeom prst="line">
              <a:avLst/>
            </a:prstGeom>
            <a:noFill/>
            <a:ln w="19050" cap="flat" cmpd="sng" algn="ctr">
              <a:solidFill>
                <a:srgbClr val="009999"/>
              </a:solidFill>
              <a:prstDash val="solid"/>
              <a:miter lim="800000"/>
            </a:ln>
            <a:effectLst/>
          </p:spPr>
        </p:cxnSp>
        <p:cxnSp>
          <p:nvCxnSpPr>
            <p:cNvPr id="185" name="直接连接符 184"/>
            <p:cNvCxnSpPr>
              <a:stCxn id="187" idx="6"/>
              <a:endCxn id="188" idx="2"/>
            </p:cNvCxnSpPr>
            <p:nvPr/>
          </p:nvCxnSpPr>
          <p:spPr bwMode="auto">
            <a:xfrm>
              <a:off x="8496750" y="10112843"/>
              <a:ext cx="269295" cy="0"/>
            </a:xfrm>
            <a:prstGeom prst="line">
              <a:avLst/>
            </a:prstGeom>
            <a:noFill/>
            <a:ln w="19050" cap="flat" cmpd="sng" algn="ctr">
              <a:solidFill>
                <a:srgbClr val="009999"/>
              </a:solidFill>
              <a:prstDash val="solid"/>
              <a:miter lim="800000"/>
            </a:ln>
            <a:effectLst/>
          </p:spPr>
        </p:cxnSp>
        <p:cxnSp>
          <p:nvCxnSpPr>
            <p:cNvPr id="186" name="直接连接符 185"/>
            <p:cNvCxnSpPr>
              <a:stCxn id="193" idx="6"/>
              <a:endCxn id="194" idx="2"/>
            </p:cNvCxnSpPr>
            <p:nvPr/>
          </p:nvCxnSpPr>
          <p:spPr bwMode="auto">
            <a:xfrm>
              <a:off x="17672520" y="10112843"/>
              <a:ext cx="269295" cy="0"/>
            </a:xfrm>
            <a:prstGeom prst="line">
              <a:avLst/>
            </a:prstGeom>
            <a:noFill/>
            <a:ln w="19050" cap="flat" cmpd="sng" algn="ctr">
              <a:solidFill>
                <a:srgbClr val="009999"/>
              </a:solidFill>
              <a:prstDash val="solid"/>
              <a:miter lim="800000"/>
            </a:ln>
            <a:effectLst/>
          </p:spPr>
        </p:cxnSp>
        <p:sp>
          <p:nvSpPr>
            <p:cNvPr id="187" name="椭圆 186"/>
            <p:cNvSpPr/>
            <p:nvPr/>
          </p:nvSpPr>
          <p:spPr bwMode="auto">
            <a:xfrm>
              <a:off x="7236750"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88" name="椭圆 187"/>
            <p:cNvSpPr/>
            <p:nvPr/>
          </p:nvSpPr>
          <p:spPr bwMode="auto">
            <a:xfrm>
              <a:off x="8766045"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89" name="椭圆 188"/>
            <p:cNvSpPr/>
            <p:nvPr/>
          </p:nvSpPr>
          <p:spPr bwMode="auto">
            <a:xfrm>
              <a:off x="10295340"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90" name="椭圆 189"/>
            <p:cNvSpPr/>
            <p:nvPr/>
          </p:nvSpPr>
          <p:spPr bwMode="auto">
            <a:xfrm>
              <a:off x="11824635"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91" name="椭圆 190"/>
            <p:cNvSpPr/>
            <p:nvPr/>
          </p:nvSpPr>
          <p:spPr bwMode="auto">
            <a:xfrm>
              <a:off x="13353930"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92" name="椭圆 191"/>
            <p:cNvSpPr/>
            <p:nvPr/>
          </p:nvSpPr>
          <p:spPr bwMode="auto">
            <a:xfrm>
              <a:off x="14883225"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93" name="椭圆 192"/>
            <p:cNvSpPr/>
            <p:nvPr/>
          </p:nvSpPr>
          <p:spPr bwMode="auto">
            <a:xfrm>
              <a:off x="16412520"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sp>
          <p:nvSpPr>
            <p:cNvPr id="194" name="椭圆 193"/>
            <p:cNvSpPr/>
            <p:nvPr/>
          </p:nvSpPr>
          <p:spPr bwMode="auto">
            <a:xfrm>
              <a:off x="17941815" y="9482843"/>
              <a:ext cx="1260000" cy="1260000"/>
            </a:xfrm>
            <a:prstGeom prst="ellipse">
              <a:avLst/>
            </a:prstGeom>
            <a:solidFill>
              <a:schemeClr val="bg1">
                <a:lumMod val="50000"/>
              </a:schemeClr>
            </a:solidFill>
            <a:ln w="6350" cap="flat" cmpd="sng" algn="ctr">
              <a:solidFill>
                <a:srgbClr val="00B0F0"/>
              </a:solid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anchor="ctr"/>
            <a:lstStyle/>
            <a:p>
              <a:pPr defTabSz="1828891" fontAlgn="auto">
                <a:spcBef>
                  <a:spcPts val="0"/>
                </a:spcBef>
                <a:spcAft>
                  <a:spcPts val="0"/>
                </a:spcAft>
                <a:buClr>
                  <a:srgbClr val="CC9900"/>
                </a:buClr>
                <a:buFont typeface="Wingdings" pitchFamily="2" charset="2"/>
                <a:buChar char="n"/>
              </a:pPr>
              <a:endParaRPr lang="zh-CN" altLang="en-US" sz="1600" dirty="0">
                <a:solidFill>
                  <a:prstClr val="white"/>
                </a:solidFill>
                <a:latin typeface="+mn-lt"/>
                <a:ea typeface="+mn-ea"/>
                <a:sym typeface="Arial" pitchFamily="34" charset="0"/>
              </a:endParaRPr>
            </a:p>
          </p:txBody>
        </p:sp>
        <p:grpSp>
          <p:nvGrpSpPr>
            <p:cNvPr id="195" name="组合 130"/>
            <p:cNvGrpSpPr/>
            <p:nvPr/>
          </p:nvGrpSpPr>
          <p:grpSpPr bwMode="auto">
            <a:xfrm>
              <a:off x="7475871" y="9678185"/>
              <a:ext cx="781758" cy="869316"/>
              <a:chOff x="20500975" y="2476500"/>
              <a:chExt cx="1104900" cy="1200150"/>
            </a:xfrm>
            <a:solidFill>
              <a:sysClr val="window" lastClr="FFFFFF">
                <a:alpha val="14000"/>
              </a:sysClr>
            </a:solidFill>
          </p:grpSpPr>
          <p:sp>
            <p:nvSpPr>
              <p:cNvPr id="196" name="Freeform 90"/>
              <p:cNvSpPr>
                <a:spLocks/>
              </p:cNvSpPr>
              <p:nvPr/>
            </p:nvSpPr>
            <p:spPr bwMode="auto">
              <a:xfrm>
                <a:off x="20500975" y="2476500"/>
                <a:ext cx="1104900" cy="1200150"/>
              </a:xfrm>
              <a:custGeom>
                <a:avLst/>
                <a:gdLst/>
                <a:ahLst/>
                <a:cxnLst>
                  <a:cxn ang="0">
                    <a:pos x="380" y="756"/>
                  </a:cxn>
                  <a:cxn ang="0">
                    <a:pos x="0" y="574"/>
                  </a:cxn>
                  <a:cxn ang="0">
                    <a:pos x="321" y="0"/>
                  </a:cxn>
                  <a:cxn ang="0">
                    <a:pos x="696" y="73"/>
                  </a:cxn>
                  <a:cxn ang="0">
                    <a:pos x="380" y="756"/>
                  </a:cxn>
                </a:cxnLst>
                <a:rect l="0" t="0" r="r" b="b"/>
                <a:pathLst>
                  <a:path w="696" h="756">
                    <a:moveTo>
                      <a:pt x="380" y="756"/>
                    </a:moveTo>
                    <a:lnTo>
                      <a:pt x="0" y="574"/>
                    </a:lnTo>
                    <a:lnTo>
                      <a:pt x="321" y="0"/>
                    </a:lnTo>
                    <a:lnTo>
                      <a:pt x="696" y="73"/>
                    </a:lnTo>
                    <a:lnTo>
                      <a:pt x="380" y="756"/>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197" name="Line 91"/>
              <p:cNvSpPr>
                <a:spLocks noChangeShapeType="1"/>
              </p:cNvSpPr>
              <p:nvPr/>
            </p:nvSpPr>
            <p:spPr bwMode="auto">
              <a:xfrm flipV="1">
                <a:off x="20605750" y="2495550"/>
                <a:ext cx="509588" cy="944563"/>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198" name="Line 92"/>
              <p:cNvSpPr>
                <a:spLocks noChangeShapeType="1"/>
              </p:cNvSpPr>
              <p:nvPr/>
            </p:nvSpPr>
            <p:spPr bwMode="auto">
              <a:xfrm>
                <a:off x="21024850" y="2667000"/>
                <a:ext cx="492125" cy="120650"/>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199" name="Line 93"/>
              <p:cNvSpPr>
                <a:spLocks noChangeShapeType="1"/>
              </p:cNvSpPr>
              <p:nvPr/>
            </p:nvSpPr>
            <p:spPr bwMode="auto">
              <a:xfrm>
                <a:off x="20928013" y="2843213"/>
                <a:ext cx="495300" cy="146050"/>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0" name="Line 94"/>
              <p:cNvSpPr>
                <a:spLocks noChangeShapeType="1"/>
              </p:cNvSpPr>
              <p:nvPr/>
            </p:nvSpPr>
            <p:spPr bwMode="auto">
              <a:xfrm>
                <a:off x="20718463" y="3230563"/>
                <a:ext cx="498475" cy="201613"/>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1" name="Line 95"/>
              <p:cNvSpPr>
                <a:spLocks noChangeShapeType="1"/>
              </p:cNvSpPr>
              <p:nvPr/>
            </p:nvSpPr>
            <p:spPr bwMode="auto">
              <a:xfrm>
                <a:off x="20826413" y="3030538"/>
                <a:ext cx="495300" cy="173038"/>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2" name="Line 96"/>
              <p:cNvSpPr>
                <a:spLocks noChangeShapeType="1"/>
              </p:cNvSpPr>
              <p:nvPr/>
            </p:nvSpPr>
            <p:spPr bwMode="auto">
              <a:xfrm flipV="1">
                <a:off x="20718463" y="2517775"/>
                <a:ext cx="509588" cy="974725"/>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3" name="Line 97"/>
              <p:cNvSpPr>
                <a:spLocks noChangeShapeType="1"/>
              </p:cNvSpPr>
              <p:nvPr/>
            </p:nvSpPr>
            <p:spPr bwMode="auto">
              <a:xfrm flipV="1">
                <a:off x="20842288" y="2543175"/>
                <a:ext cx="504825" cy="1006475"/>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4" name="Line 98"/>
              <p:cNvSpPr>
                <a:spLocks noChangeShapeType="1"/>
              </p:cNvSpPr>
              <p:nvPr/>
            </p:nvSpPr>
            <p:spPr bwMode="auto">
              <a:xfrm flipV="1">
                <a:off x="20969288" y="2565400"/>
                <a:ext cx="501650" cy="1047750"/>
              </a:xfrm>
              <a:prstGeom prst="line">
                <a:avLst/>
              </a:prstGeom>
              <a:grpFill/>
              <a:ln w="9" cap="flat">
                <a:solidFill>
                  <a:srgbClr val="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5" name="Freeform 99"/>
              <p:cNvSpPr>
                <a:spLocks/>
              </p:cNvSpPr>
              <p:nvPr/>
            </p:nvSpPr>
            <p:spPr bwMode="auto">
              <a:xfrm>
                <a:off x="20901025" y="2576513"/>
                <a:ext cx="93663" cy="142875"/>
              </a:xfrm>
              <a:custGeom>
                <a:avLst/>
                <a:gdLst/>
                <a:ahLst/>
                <a:cxnLst>
                  <a:cxn ang="0">
                    <a:pos x="12" y="90"/>
                  </a:cxn>
                  <a:cxn ang="0">
                    <a:pos x="0" y="86"/>
                  </a:cxn>
                  <a:cxn ang="0">
                    <a:pos x="48" y="0"/>
                  </a:cxn>
                  <a:cxn ang="0">
                    <a:pos x="59" y="3"/>
                  </a:cxn>
                  <a:cxn ang="0">
                    <a:pos x="12" y="90"/>
                  </a:cxn>
                </a:cxnLst>
                <a:rect l="0" t="0" r="r" b="b"/>
                <a:pathLst>
                  <a:path w="59" h="90">
                    <a:moveTo>
                      <a:pt x="12" y="90"/>
                    </a:moveTo>
                    <a:lnTo>
                      <a:pt x="0" y="86"/>
                    </a:lnTo>
                    <a:lnTo>
                      <a:pt x="48" y="0"/>
                    </a:lnTo>
                    <a:lnTo>
                      <a:pt x="59" y="3"/>
                    </a:lnTo>
                    <a:lnTo>
                      <a:pt x="12" y="90"/>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6" name="Freeform 100"/>
              <p:cNvSpPr>
                <a:spLocks/>
              </p:cNvSpPr>
              <p:nvPr/>
            </p:nvSpPr>
            <p:spPr bwMode="auto">
              <a:xfrm>
                <a:off x="20801013" y="2749550"/>
                <a:ext cx="100013" cy="146050"/>
              </a:xfrm>
              <a:custGeom>
                <a:avLst/>
                <a:gdLst/>
                <a:ahLst/>
                <a:cxnLst>
                  <a:cxn ang="0">
                    <a:pos x="14" y="92"/>
                  </a:cxn>
                  <a:cxn ang="0">
                    <a:pos x="0" y="90"/>
                  </a:cxn>
                  <a:cxn ang="0">
                    <a:pos x="49" y="0"/>
                  </a:cxn>
                  <a:cxn ang="0">
                    <a:pos x="63" y="3"/>
                  </a:cxn>
                  <a:cxn ang="0">
                    <a:pos x="14" y="92"/>
                  </a:cxn>
                </a:cxnLst>
                <a:rect l="0" t="0" r="r" b="b"/>
                <a:pathLst>
                  <a:path w="63" h="92">
                    <a:moveTo>
                      <a:pt x="14" y="92"/>
                    </a:moveTo>
                    <a:lnTo>
                      <a:pt x="0" y="90"/>
                    </a:lnTo>
                    <a:lnTo>
                      <a:pt x="49" y="0"/>
                    </a:lnTo>
                    <a:lnTo>
                      <a:pt x="63" y="3"/>
                    </a:lnTo>
                    <a:lnTo>
                      <a:pt x="14" y="92"/>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7" name="Freeform 101"/>
              <p:cNvSpPr>
                <a:spLocks/>
              </p:cNvSpPr>
              <p:nvPr/>
            </p:nvSpPr>
            <p:spPr bwMode="auto">
              <a:xfrm>
                <a:off x="20699413" y="2925763"/>
                <a:ext cx="101600" cy="158750"/>
              </a:xfrm>
              <a:custGeom>
                <a:avLst/>
                <a:gdLst/>
                <a:ahLst/>
                <a:cxnLst>
                  <a:cxn ang="0">
                    <a:pos x="12" y="100"/>
                  </a:cxn>
                  <a:cxn ang="0">
                    <a:pos x="0" y="95"/>
                  </a:cxn>
                  <a:cxn ang="0">
                    <a:pos x="52" y="0"/>
                  </a:cxn>
                  <a:cxn ang="0">
                    <a:pos x="64" y="5"/>
                  </a:cxn>
                  <a:cxn ang="0">
                    <a:pos x="12" y="100"/>
                  </a:cxn>
                </a:cxnLst>
                <a:rect l="0" t="0" r="r" b="b"/>
                <a:pathLst>
                  <a:path w="64" h="100">
                    <a:moveTo>
                      <a:pt x="12" y="100"/>
                    </a:moveTo>
                    <a:lnTo>
                      <a:pt x="0" y="95"/>
                    </a:lnTo>
                    <a:lnTo>
                      <a:pt x="52" y="0"/>
                    </a:lnTo>
                    <a:lnTo>
                      <a:pt x="64" y="5"/>
                    </a:lnTo>
                    <a:lnTo>
                      <a:pt x="12" y="100"/>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8" name="Freeform 102"/>
              <p:cNvSpPr>
                <a:spLocks/>
              </p:cNvSpPr>
              <p:nvPr/>
            </p:nvSpPr>
            <p:spPr bwMode="auto">
              <a:xfrm>
                <a:off x="20589875" y="3117850"/>
                <a:ext cx="109538" cy="165100"/>
              </a:xfrm>
              <a:custGeom>
                <a:avLst/>
                <a:gdLst/>
                <a:ahLst/>
                <a:cxnLst>
                  <a:cxn ang="0">
                    <a:pos x="12" y="104"/>
                  </a:cxn>
                  <a:cxn ang="0">
                    <a:pos x="0" y="99"/>
                  </a:cxn>
                  <a:cxn ang="0">
                    <a:pos x="55" y="0"/>
                  </a:cxn>
                  <a:cxn ang="0">
                    <a:pos x="69" y="5"/>
                  </a:cxn>
                  <a:cxn ang="0">
                    <a:pos x="12" y="104"/>
                  </a:cxn>
                </a:cxnLst>
                <a:rect l="0" t="0" r="r" b="b"/>
                <a:pathLst>
                  <a:path w="69" h="104">
                    <a:moveTo>
                      <a:pt x="12" y="104"/>
                    </a:moveTo>
                    <a:lnTo>
                      <a:pt x="0" y="99"/>
                    </a:lnTo>
                    <a:lnTo>
                      <a:pt x="55" y="0"/>
                    </a:lnTo>
                    <a:lnTo>
                      <a:pt x="69" y="5"/>
                    </a:lnTo>
                    <a:lnTo>
                      <a:pt x="12" y="104"/>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09" name="Freeform 103"/>
              <p:cNvSpPr>
                <a:spLocks/>
              </p:cNvSpPr>
              <p:nvPr/>
            </p:nvSpPr>
            <p:spPr bwMode="auto">
              <a:xfrm>
                <a:off x="20605750" y="3030538"/>
                <a:ext cx="333375" cy="461963"/>
              </a:xfrm>
              <a:custGeom>
                <a:avLst/>
                <a:gdLst/>
                <a:ahLst/>
                <a:cxnLst>
                  <a:cxn ang="0">
                    <a:pos x="71" y="291"/>
                  </a:cxn>
                  <a:cxn ang="0">
                    <a:pos x="0" y="258"/>
                  </a:cxn>
                  <a:cxn ang="0">
                    <a:pos x="139" y="0"/>
                  </a:cxn>
                  <a:cxn ang="0">
                    <a:pos x="210" y="26"/>
                  </a:cxn>
                  <a:cxn ang="0">
                    <a:pos x="71" y="291"/>
                  </a:cxn>
                </a:cxnLst>
                <a:rect l="0" t="0" r="r" b="b"/>
                <a:pathLst>
                  <a:path w="210" h="291">
                    <a:moveTo>
                      <a:pt x="71" y="291"/>
                    </a:moveTo>
                    <a:lnTo>
                      <a:pt x="0" y="258"/>
                    </a:lnTo>
                    <a:lnTo>
                      <a:pt x="139" y="0"/>
                    </a:lnTo>
                    <a:lnTo>
                      <a:pt x="210" y="26"/>
                    </a:lnTo>
                    <a:lnTo>
                      <a:pt x="71" y="291"/>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0" name="Freeform 104"/>
              <p:cNvSpPr>
                <a:spLocks/>
              </p:cNvSpPr>
              <p:nvPr/>
            </p:nvSpPr>
            <p:spPr bwMode="auto">
              <a:xfrm>
                <a:off x="20834350" y="2878138"/>
                <a:ext cx="325438" cy="446088"/>
              </a:xfrm>
              <a:custGeom>
                <a:avLst/>
                <a:gdLst/>
                <a:ahLst/>
                <a:cxnLst>
                  <a:cxn ang="0">
                    <a:pos x="75" y="281"/>
                  </a:cxn>
                  <a:cxn ang="0">
                    <a:pos x="0" y="250"/>
                  </a:cxn>
                  <a:cxn ang="0">
                    <a:pos x="130" y="0"/>
                  </a:cxn>
                  <a:cxn ang="0">
                    <a:pos x="205" y="21"/>
                  </a:cxn>
                  <a:cxn ang="0">
                    <a:pos x="75" y="281"/>
                  </a:cxn>
                </a:cxnLst>
                <a:rect l="0" t="0" r="r" b="b"/>
                <a:pathLst>
                  <a:path w="205" h="281">
                    <a:moveTo>
                      <a:pt x="75" y="281"/>
                    </a:moveTo>
                    <a:lnTo>
                      <a:pt x="0" y="250"/>
                    </a:lnTo>
                    <a:lnTo>
                      <a:pt x="130" y="0"/>
                    </a:lnTo>
                    <a:lnTo>
                      <a:pt x="205" y="21"/>
                    </a:lnTo>
                    <a:lnTo>
                      <a:pt x="75" y="281"/>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1" name="Freeform 105"/>
              <p:cNvSpPr>
                <a:spLocks/>
              </p:cNvSpPr>
              <p:nvPr/>
            </p:nvSpPr>
            <p:spPr bwMode="auto">
              <a:xfrm>
                <a:off x="21059775" y="2724150"/>
                <a:ext cx="322263" cy="434975"/>
              </a:xfrm>
              <a:custGeom>
                <a:avLst/>
                <a:gdLst/>
                <a:ahLst/>
                <a:cxnLst>
                  <a:cxn ang="0">
                    <a:pos x="80" y="274"/>
                  </a:cxn>
                  <a:cxn ang="0">
                    <a:pos x="0" y="245"/>
                  </a:cxn>
                  <a:cxn ang="0">
                    <a:pos x="125" y="0"/>
                  </a:cxn>
                  <a:cxn ang="0">
                    <a:pos x="203" y="19"/>
                  </a:cxn>
                  <a:cxn ang="0">
                    <a:pos x="80" y="274"/>
                  </a:cxn>
                </a:cxnLst>
                <a:rect l="0" t="0" r="r" b="b"/>
                <a:pathLst>
                  <a:path w="203" h="274">
                    <a:moveTo>
                      <a:pt x="80" y="274"/>
                    </a:moveTo>
                    <a:lnTo>
                      <a:pt x="0" y="245"/>
                    </a:lnTo>
                    <a:lnTo>
                      <a:pt x="125" y="0"/>
                    </a:lnTo>
                    <a:lnTo>
                      <a:pt x="203" y="19"/>
                    </a:lnTo>
                    <a:lnTo>
                      <a:pt x="80" y="274"/>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2" name="Freeform 106"/>
              <p:cNvSpPr>
                <a:spLocks/>
              </p:cNvSpPr>
              <p:nvPr/>
            </p:nvSpPr>
            <p:spPr bwMode="auto">
              <a:xfrm>
                <a:off x="21288375" y="2565400"/>
                <a:ext cx="317500" cy="423863"/>
              </a:xfrm>
              <a:custGeom>
                <a:avLst/>
                <a:gdLst/>
                <a:ahLst/>
                <a:cxnLst>
                  <a:cxn ang="0">
                    <a:pos x="85" y="267"/>
                  </a:cxn>
                  <a:cxn ang="0">
                    <a:pos x="0" y="241"/>
                  </a:cxn>
                  <a:cxn ang="0">
                    <a:pos x="115" y="0"/>
                  </a:cxn>
                  <a:cxn ang="0">
                    <a:pos x="200" y="17"/>
                  </a:cxn>
                  <a:cxn ang="0">
                    <a:pos x="85" y="267"/>
                  </a:cxn>
                </a:cxnLst>
                <a:rect l="0" t="0" r="r" b="b"/>
                <a:pathLst>
                  <a:path w="200" h="267">
                    <a:moveTo>
                      <a:pt x="85" y="267"/>
                    </a:moveTo>
                    <a:lnTo>
                      <a:pt x="0" y="241"/>
                    </a:lnTo>
                    <a:lnTo>
                      <a:pt x="115" y="0"/>
                    </a:lnTo>
                    <a:lnTo>
                      <a:pt x="200" y="17"/>
                    </a:lnTo>
                    <a:lnTo>
                      <a:pt x="85" y="267"/>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grpSp>
          <p:nvGrpSpPr>
            <p:cNvPr id="213" name="组合 133"/>
            <p:cNvGrpSpPr/>
            <p:nvPr/>
          </p:nvGrpSpPr>
          <p:grpSpPr bwMode="auto">
            <a:xfrm>
              <a:off x="10588258" y="9791396"/>
              <a:ext cx="674164" cy="642894"/>
              <a:chOff x="11807823" y="2697163"/>
              <a:chExt cx="655640" cy="611188"/>
            </a:xfrm>
            <a:solidFill>
              <a:srgbClr val="00B0F0">
                <a:alpha val="15000"/>
              </a:srgbClr>
            </a:solidFill>
          </p:grpSpPr>
          <p:sp>
            <p:nvSpPr>
              <p:cNvPr id="214" name="Freeform 5"/>
              <p:cNvSpPr>
                <a:spLocks/>
              </p:cNvSpPr>
              <p:nvPr/>
            </p:nvSpPr>
            <p:spPr bwMode="auto">
              <a:xfrm>
                <a:off x="11807823" y="2697163"/>
                <a:ext cx="655638" cy="495300"/>
              </a:xfrm>
              <a:custGeom>
                <a:avLst/>
                <a:gdLst/>
                <a:ahLst/>
                <a:cxnLst>
                  <a:cxn ang="0">
                    <a:pos x="175" y="128"/>
                  </a:cxn>
                  <a:cxn ang="0">
                    <a:pos x="171" y="132"/>
                  </a:cxn>
                  <a:cxn ang="0">
                    <a:pos x="4" y="132"/>
                  </a:cxn>
                  <a:cxn ang="0">
                    <a:pos x="0" y="128"/>
                  </a:cxn>
                  <a:cxn ang="0">
                    <a:pos x="0" y="4"/>
                  </a:cxn>
                  <a:cxn ang="0">
                    <a:pos x="4" y="0"/>
                  </a:cxn>
                  <a:cxn ang="0">
                    <a:pos x="171" y="0"/>
                  </a:cxn>
                  <a:cxn ang="0">
                    <a:pos x="175" y="4"/>
                  </a:cxn>
                  <a:cxn ang="0">
                    <a:pos x="175" y="128"/>
                  </a:cxn>
                </a:cxnLst>
                <a:rect l="0" t="0" r="r" b="b"/>
                <a:pathLst>
                  <a:path w="175" h="132">
                    <a:moveTo>
                      <a:pt x="175" y="128"/>
                    </a:moveTo>
                    <a:cubicBezTo>
                      <a:pt x="175" y="130"/>
                      <a:pt x="173" y="132"/>
                      <a:pt x="171" y="132"/>
                    </a:cubicBezTo>
                    <a:cubicBezTo>
                      <a:pt x="4" y="132"/>
                      <a:pt x="4" y="132"/>
                      <a:pt x="4" y="132"/>
                    </a:cubicBezTo>
                    <a:cubicBezTo>
                      <a:pt x="2" y="132"/>
                      <a:pt x="0" y="130"/>
                      <a:pt x="0" y="128"/>
                    </a:cubicBezTo>
                    <a:cubicBezTo>
                      <a:pt x="0" y="4"/>
                      <a:pt x="0" y="4"/>
                      <a:pt x="0" y="4"/>
                    </a:cubicBezTo>
                    <a:cubicBezTo>
                      <a:pt x="0" y="2"/>
                      <a:pt x="2" y="0"/>
                      <a:pt x="4" y="0"/>
                    </a:cubicBezTo>
                    <a:cubicBezTo>
                      <a:pt x="171" y="0"/>
                      <a:pt x="171" y="0"/>
                      <a:pt x="171" y="0"/>
                    </a:cubicBezTo>
                    <a:cubicBezTo>
                      <a:pt x="173" y="0"/>
                      <a:pt x="175" y="2"/>
                      <a:pt x="175" y="4"/>
                    </a:cubicBezTo>
                    <a:lnTo>
                      <a:pt x="175" y="128"/>
                    </a:ln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5" name="Freeform 6"/>
              <p:cNvSpPr>
                <a:spLocks/>
              </p:cNvSpPr>
              <p:nvPr/>
            </p:nvSpPr>
            <p:spPr bwMode="auto">
              <a:xfrm>
                <a:off x="11807825" y="3068639"/>
                <a:ext cx="655638" cy="123825"/>
              </a:xfrm>
              <a:custGeom>
                <a:avLst/>
                <a:gdLst/>
                <a:ahLst/>
                <a:cxnLst>
                  <a:cxn ang="0">
                    <a:pos x="0" y="0"/>
                  </a:cxn>
                  <a:cxn ang="0">
                    <a:pos x="0" y="29"/>
                  </a:cxn>
                  <a:cxn ang="0">
                    <a:pos x="4" y="33"/>
                  </a:cxn>
                  <a:cxn ang="0">
                    <a:pos x="171" y="33"/>
                  </a:cxn>
                  <a:cxn ang="0">
                    <a:pos x="175" y="29"/>
                  </a:cxn>
                  <a:cxn ang="0">
                    <a:pos x="175" y="0"/>
                  </a:cxn>
                  <a:cxn ang="0">
                    <a:pos x="0" y="0"/>
                  </a:cxn>
                </a:cxnLst>
                <a:rect l="0" t="0" r="r" b="b"/>
                <a:pathLst>
                  <a:path w="175" h="33">
                    <a:moveTo>
                      <a:pt x="0" y="0"/>
                    </a:moveTo>
                    <a:cubicBezTo>
                      <a:pt x="0" y="29"/>
                      <a:pt x="0" y="29"/>
                      <a:pt x="0" y="29"/>
                    </a:cubicBezTo>
                    <a:cubicBezTo>
                      <a:pt x="0" y="31"/>
                      <a:pt x="2" y="33"/>
                      <a:pt x="4" y="33"/>
                    </a:cubicBezTo>
                    <a:cubicBezTo>
                      <a:pt x="171" y="33"/>
                      <a:pt x="171" y="33"/>
                      <a:pt x="171" y="33"/>
                    </a:cubicBezTo>
                    <a:cubicBezTo>
                      <a:pt x="173" y="33"/>
                      <a:pt x="175" y="31"/>
                      <a:pt x="175" y="29"/>
                    </a:cubicBezTo>
                    <a:cubicBezTo>
                      <a:pt x="175" y="0"/>
                      <a:pt x="175" y="0"/>
                      <a:pt x="175" y="0"/>
                    </a:cubicBezTo>
                    <a:lnTo>
                      <a:pt x="0" y="0"/>
                    </a:lnTo>
                    <a:close/>
                  </a:path>
                </a:pathLst>
              </a:custGeom>
              <a:solidFill>
                <a:sysClr val="window" lastClr="FFFFFF"/>
              </a:solid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6" name="Rectangle 7"/>
              <p:cNvSpPr>
                <a:spLocks noChangeArrowheads="1"/>
              </p:cNvSpPr>
              <p:nvPr/>
            </p:nvSpPr>
            <p:spPr bwMode="auto">
              <a:xfrm>
                <a:off x="12047538" y="3192463"/>
                <a:ext cx="176213" cy="85725"/>
              </a:xfrm>
              <a:prstGeom prst="rect">
                <a:avLst/>
              </a:prstGeom>
              <a:grp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17" name="Rectangle 8"/>
              <p:cNvSpPr>
                <a:spLocks noChangeArrowheads="1"/>
              </p:cNvSpPr>
              <p:nvPr/>
            </p:nvSpPr>
            <p:spPr bwMode="auto">
              <a:xfrm>
                <a:off x="11984038" y="3278188"/>
                <a:ext cx="303213" cy="30163"/>
              </a:xfrm>
              <a:prstGeom prst="rect">
                <a:avLst/>
              </a:prstGeom>
              <a:grp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grpSp>
          <p:nvGrpSpPr>
            <p:cNvPr id="218" name="组合 134"/>
            <p:cNvGrpSpPr/>
            <p:nvPr/>
          </p:nvGrpSpPr>
          <p:grpSpPr bwMode="auto">
            <a:xfrm>
              <a:off x="9074339" y="9725175"/>
              <a:ext cx="643412" cy="775337"/>
              <a:chOff x="13484225" y="2446338"/>
              <a:chExt cx="914400" cy="1076325"/>
            </a:xfrm>
            <a:solidFill>
              <a:sysClr val="window" lastClr="FFFFFF">
                <a:alpha val="15000"/>
              </a:sysClr>
            </a:solidFill>
          </p:grpSpPr>
          <p:sp>
            <p:nvSpPr>
              <p:cNvPr id="219" name="Oval 9"/>
              <p:cNvSpPr>
                <a:spLocks noChangeArrowheads="1"/>
              </p:cNvSpPr>
              <p:nvPr/>
            </p:nvSpPr>
            <p:spPr bwMode="auto">
              <a:xfrm>
                <a:off x="13484225" y="3065463"/>
                <a:ext cx="914400" cy="220663"/>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0" name="Freeform 10"/>
              <p:cNvSpPr>
                <a:spLocks/>
              </p:cNvSpPr>
              <p:nvPr/>
            </p:nvSpPr>
            <p:spPr bwMode="auto">
              <a:xfrm>
                <a:off x="13484225" y="3178175"/>
                <a:ext cx="914400" cy="344488"/>
              </a:xfrm>
              <a:custGeom>
                <a:avLst/>
                <a:gdLst/>
                <a:ahLst/>
                <a:cxnLst>
                  <a:cxn ang="0">
                    <a:pos x="122" y="29"/>
                  </a:cxn>
                  <a:cxn ang="0">
                    <a:pos x="0" y="0"/>
                  </a:cxn>
                  <a:cxn ang="0">
                    <a:pos x="0" y="62"/>
                  </a:cxn>
                  <a:cxn ang="0">
                    <a:pos x="122" y="92"/>
                  </a:cxn>
                  <a:cxn ang="0">
                    <a:pos x="244" y="62"/>
                  </a:cxn>
                  <a:cxn ang="0">
                    <a:pos x="244" y="0"/>
                  </a:cxn>
                  <a:cxn ang="0">
                    <a:pos x="122" y="29"/>
                  </a:cxn>
                </a:cxnLst>
                <a:rect l="0" t="0" r="r" b="b"/>
                <a:pathLst>
                  <a:path w="244" h="92">
                    <a:moveTo>
                      <a:pt x="122" y="29"/>
                    </a:moveTo>
                    <a:cubicBezTo>
                      <a:pt x="55" y="29"/>
                      <a:pt x="0" y="16"/>
                      <a:pt x="0" y="0"/>
                    </a:cubicBezTo>
                    <a:cubicBezTo>
                      <a:pt x="0" y="62"/>
                      <a:pt x="0" y="62"/>
                      <a:pt x="0" y="62"/>
                    </a:cubicBezTo>
                    <a:cubicBezTo>
                      <a:pt x="0" y="79"/>
                      <a:pt x="55" y="92"/>
                      <a:pt x="122" y="92"/>
                    </a:cubicBezTo>
                    <a:cubicBezTo>
                      <a:pt x="190" y="92"/>
                      <a:pt x="244" y="79"/>
                      <a:pt x="244" y="62"/>
                    </a:cubicBezTo>
                    <a:cubicBezTo>
                      <a:pt x="244" y="0"/>
                      <a:pt x="244" y="0"/>
                      <a:pt x="244" y="0"/>
                    </a:cubicBezTo>
                    <a:cubicBezTo>
                      <a:pt x="244" y="16"/>
                      <a:pt x="190" y="29"/>
                      <a:pt x="122" y="29"/>
                    </a:cubicBez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1" name="Oval 11"/>
              <p:cNvSpPr>
                <a:spLocks noChangeArrowheads="1"/>
              </p:cNvSpPr>
              <p:nvPr/>
            </p:nvSpPr>
            <p:spPr bwMode="auto">
              <a:xfrm>
                <a:off x="13484225" y="2978150"/>
                <a:ext cx="914400" cy="225425"/>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2" name="Oval 12"/>
              <p:cNvSpPr>
                <a:spLocks noChangeArrowheads="1"/>
              </p:cNvSpPr>
              <p:nvPr/>
            </p:nvSpPr>
            <p:spPr bwMode="auto">
              <a:xfrm>
                <a:off x="13484225" y="2906713"/>
                <a:ext cx="914400" cy="222250"/>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3" name="Oval 13"/>
              <p:cNvSpPr>
                <a:spLocks noChangeArrowheads="1"/>
              </p:cNvSpPr>
              <p:nvPr/>
            </p:nvSpPr>
            <p:spPr bwMode="auto">
              <a:xfrm>
                <a:off x="13484225" y="2832100"/>
                <a:ext cx="914400" cy="225425"/>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4" name="Oval 14"/>
              <p:cNvSpPr>
                <a:spLocks noChangeArrowheads="1"/>
              </p:cNvSpPr>
              <p:nvPr/>
            </p:nvSpPr>
            <p:spPr bwMode="auto">
              <a:xfrm>
                <a:off x="13484225" y="2760663"/>
                <a:ext cx="914400" cy="222250"/>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5" name="Oval 15"/>
              <p:cNvSpPr>
                <a:spLocks noChangeArrowheads="1"/>
              </p:cNvSpPr>
              <p:nvPr/>
            </p:nvSpPr>
            <p:spPr bwMode="auto">
              <a:xfrm>
                <a:off x="13484225" y="2446338"/>
                <a:ext cx="914400" cy="225425"/>
              </a:xfrm>
              <a:prstGeom prst="ellipse">
                <a:avLst/>
              </a:pr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6" name="Freeform 16"/>
              <p:cNvSpPr>
                <a:spLocks/>
              </p:cNvSpPr>
              <p:nvPr/>
            </p:nvSpPr>
            <p:spPr bwMode="auto">
              <a:xfrm>
                <a:off x="13484225" y="2559050"/>
                <a:ext cx="914400" cy="344488"/>
              </a:xfrm>
              <a:custGeom>
                <a:avLst/>
                <a:gdLst/>
                <a:ahLst/>
                <a:cxnLst>
                  <a:cxn ang="0">
                    <a:pos x="122" y="30"/>
                  </a:cxn>
                  <a:cxn ang="0">
                    <a:pos x="0" y="0"/>
                  </a:cxn>
                  <a:cxn ang="0">
                    <a:pos x="0" y="62"/>
                  </a:cxn>
                  <a:cxn ang="0">
                    <a:pos x="122" y="92"/>
                  </a:cxn>
                  <a:cxn ang="0">
                    <a:pos x="244" y="62"/>
                  </a:cxn>
                  <a:cxn ang="0">
                    <a:pos x="244" y="0"/>
                  </a:cxn>
                  <a:cxn ang="0">
                    <a:pos x="122" y="30"/>
                  </a:cxn>
                </a:cxnLst>
                <a:rect l="0" t="0" r="r" b="b"/>
                <a:pathLst>
                  <a:path w="244" h="92">
                    <a:moveTo>
                      <a:pt x="122" y="30"/>
                    </a:moveTo>
                    <a:cubicBezTo>
                      <a:pt x="55" y="30"/>
                      <a:pt x="0" y="17"/>
                      <a:pt x="0" y="0"/>
                    </a:cubicBezTo>
                    <a:cubicBezTo>
                      <a:pt x="0" y="62"/>
                      <a:pt x="0" y="62"/>
                      <a:pt x="0" y="62"/>
                    </a:cubicBezTo>
                    <a:cubicBezTo>
                      <a:pt x="0" y="79"/>
                      <a:pt x="55" y="92"/>
                      <a:pt x="122" y="92"/>
                    </a:cubicBezTo>
                    <a:cubicBezTo>
                      <a:pt x="190" y="92"/>
                      <a:pt x="244" y="79"/>
                      <a:pt x="244" y="62"/>
                    </a:cubicBezTo>
                    <a:cubicBezTo>
                      <a:pt x="244" y="0"/>
                      <a:pt x="244" y="0"/>
                      <a:pt x="244" y="0"/>
                    </a:cubicBezTo>
                    <a:cubicBezTo>
                      <a:pt x="244" y="17"/>
                      <a:pt x="190" y="30"/>
                      <a:pt x="122" y="30"/>
                    </a:cubicBezTo>
                    <a:close/>
                  </a:path>
                </a:pathLst>
              </a:custGeom>
              <a:grpFill/>
              <a:ln w="9525">
                <a:solidFill>
                  <a:srgbClr val="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grpSp>
          <p:nvGrpSpPr>
            <p:cNvPr id="227" name="组合 131"/>
            <p:cNvGrpSpPr/>
            <p:nvPr/>
          </p:nvGrpSpPr>
          <p:grpSpPr bwMode="auto">
            <a:xfrm>
              <a:off x="12100598" y="9760418"/>
              <a:ext cx="708074" cy="704851"/>
              <a:chOff x="18767425" y="2413000"/>
              <a:chExt cx="1125538" cy="1095376"/>
            </a:xfrm>
            <a:solidFill>
              <a:sysClr val="window" lastClr="FFFFFF">
                <a:alpha val="14000"/>
              </a:sysClr>
            </a:solidFill>
          </p:grpSpPr>
          <p:sp>
            <p:nvSpPr>
              <p:cNvPr id="228" name="Freeform 88"/>
              <p:cNvSpPr>
                <a:spLocks noEditPoints="1"/>
              </p:cNvSpPr>
              <p:nvPr/>
            </p:nvSpPr>
            <p:spPr bwMode="auto">
              <a:xfrm>
                <a:off x="18767425" y="2413000"/>
                <a:ext cx="1095375" cy="1095375"/>
              </a:xfrm>
              <a:custGeom>
                <a:avLst/>
                <a:gdLst/>
                <a:ahLst/>
                <a:cxnLst>
                  <a:cxn ang="0">
                    <a:pos x="288" y="126"/>
                  </a:cxn>
                  <a:cxn ang="0">
                    <a:pos x="248" y="117"/>
                  </a:cxn>
                  <a:cxn ang="0">
                    <a:pos x="239" y="94"/>
                  </a:cxn>
                  <a:cxn ang="0">
                    <a:pos x="259" y="58"/>
                  </a:cxn>
                  <a:cxn ang="0">
                    <a:pos x="259" y="53"/>
                  </a:cxn>
                  <a:cxn ang="0">
                    <a:pos x="238" y="32"/>
                  </a:cxn>
                  <a:cxn ang="0">
                    <a:pos x="232" y="32"/>
                  </a:cxn>
                  <a:cxn ang="0">
                    <a:pos x="198" y="53"/>
                  </a:cxn>
                  <a:cxn ang="0">
                    <a:pos x="175" y="43"/>
                  </a:cxn>
                  <a:cxn ang="0">
                    <a:pos x="165" y="4"/>
                  </a:cxn>
                  <a:cxn ang="0">
                    <a:pos x="161" y="0"/>
                  </a:cxn>
                  <a:cxn ang="0">
                    <a:pos x="131" y="0"/>
                  </a:cxn>
                  <a:cxn ang="0">
                    <a:pos x="127" y="4"/>
                  </a:cxn>
                  <a:cxn ang="0">
                    <a:pos x="117" y="43"/>
                  </a:cxn>
                  <a:cxn ang="0">
                    <a:pos x="94" y="53"/>
                  </a:cxn>
                  <a:cxn ang="0">
                    <a:pos x="59" y="32"/>
                  </a:cxn>
                  <a:cxn ang="0">
                    <a:pos x="53" y="32"/>
                  </a:cxn>
                  <a:cxn ang="0">
                    <a:pos x="32" y="53"/>
                  </a:cxn>
                  <a:cxn ang="0">
                    <a:pos x="32" y="58"/>
                  </a:cxn>
                  <a:cxn ang="0">
                    <a:pos x="53" y="94"/>
                  </a:cxn>
                  <a:cxn ang="0">
                    <a:pos x="43" y="117"/>
                  </a:cxn>
                  <a:cxn ang="0">
                    <a:pos x="4" y="126"/>
                  </a:cxn>
                  <a:cxn ang="0">
                    <a:pos x="0" y="130"/>
                  </a:cxn>
                  <a:cxn ang="0">
                    <a:pos x="0" y="160"/>
                  </a:cxn>
                  <a:cxn ang="0">
                    <a:pos x="4" y="164"/>
                  </a:cxn>
                  <a:cxn ang="0">
                    <a:pos x="43" y="175"/>
                  </a:cxn>
                  <a:cxn ang="0">
                    <a:pos x="53" y="198"/>
                  </a:cxn>
                  <a:cxn ang="0">
                    <a:pos x="31" y="233"/>
                  </a:cxn>
                  <a:cxn ang="0">
                    <a:pos x="31" y="238"/>
                  </a:cxn>
                  <a:cxn ang="0">
                    <a:pos x="53" y="259"/>
                  </a:cxn>
                  <a:cxn ang="0">
                    <a:pos x="58" y="259"/>
                  </a:cxn>
                  <a:cxn ang="0">
                    <a:pos x="94" y="239"/>
                  </a:cxn>
                  <a:cxn ang="0">
                    <a:pos x="117" y="249"/>
                  </a:cxn>
                  <a:cxn ang="0">
                    <a:pos x="127" y="288"/>
                  </a:cxn>
                  <a:cxn ang="0">
                    <a:pos x="131" y="292"/>
                  </a:cxn>
                  <a:cxn ang="0">
                    <a:pos x="161" y="292"/>
                  </a:cxn>
                  <a:cxn ang="0">
                    <a:pos x="165" y="288"/>
                  </a:cxn>
                  <a:cxn ang="0">
                    <a:pos x="175" y="248"/>
                  </a:cxn>
                  <a:cxn ang="0">
                    <a:pos x="198" y="239"/>
                  </a:cxn>
                  <a:cxn ang="0">
                    <a:pos x="233" y="259"/>
                  </a:cxn>
                  <a:cxn ang="0">
                    <a:pos x="239" y="259"/>
                  </a:cxn>
                  <a:cxn ang="0">
                    <a:pos x="260" y="238"/>
                  </a:cxn>
                  <a:cxn ang="0">
                    <a:pos x="260" y="233"/>
                  </a:cxn>
                  <a:cxn ang="0">
                    <a:pos x="239" y="198"/>
                  </a:cxn>
                  <a:cxn ang="0">
                    <a:pos x="248" y="175"/>
                  </a:cxn>
                  <a:cxn ang="0">
                    <a:pos x="288" y="164"/>
                  </a:cxn>
                  <a:cxn ang="0">
                    <a:pos x="292" y="160"/>
                  </a:cxn>
                  <a:cxn ang="0">
                    <a:pos x="292" y="130"/>
                  </a:cxn>
                  <a:cxn ang="0">
                    <a:pos x="288" y="126"/>
                  </a:cxn>
                  <a:cxn ang="0">
                    <a:pos x="146" y="199"/>
                  </a:cxn>
                  <a:cxn ang="0">
                    <a:pos x="93" y="146"/>
                  </a:cxn>
                  <a:cxn ang="0">
                    <a:pos x="146" y="93"/>
                  </a:cxn>
                  <a:cxn ang="0">
                    <a:pos x="198" y="146"/>
                  </a:cxn>
                  <a:cxn ang="0">
                    <a:pos x="146" y="199"/>
                  </a:cxn>
                </a:cxnLst>
                <a:rect l="0" t="0" r="r" b="b"/>
                <a:pathLst>
                  <a:path w="292" h="292">
                    <a:moveTo>
                      <a:pt x="288" y="126"/>
                    </a:moveTo>
                    <a:cubicBezTo>
                      <a:pt x="248" y="117"/>
                      <a:pt x="248" y="117"/>
                      <a:pt x="248" y="117"/>
                    </a:cubicBezTo>
                    <a:cubicBezTo>
                      <a:pt x="246" y="109"/>
                      <a:pt x="243" y="101"/>
                      <a:pt x="239" y="94"/>
                    </a:cubicBezTo>
                    <a:cubicBezTo>
                      <a:pt x="259" y="58"/>
                      <a:pt x="259" y="58"/>
                      <a:pt x="259" y="58"/>
                    </a:cubicBezTo>
                    <a:cubicBezTo>
                      <a:pt x="259" y="58"/>
                      <a:pt x="261" y="55"/>
                      <a:pt x="259" y="53"/>
                    </a:cubicBezTo>
                    <a:cubicBezTo>
                      <a:pt x="238" y="32"/>
                      <a:pt x="238" y="32"/>
                      <a:pt x="238" y="32"/>
                    </a:cubicBezTo>
                    <a:cubicBezTo>
                      <a:pt x="236" y="29"/>
                      <a:pt x="232" y="32"/>
                      <a:pt x="232" y="32"/>
                    </a:cubicBezTo>
                    <a:cubicBezTo>
                      <a:pt x="198" y="53"/>
                      <a:pt x="198" y="53"/>
                      <a:pt x="198" y="53"/>
                    </a:cubicBezTo>
                    <a:cubicBezTo>
                      <a:pt x="191" y="49"/>
                      <a:pt x="183" y="46"/>
                      <a:pt x="175" y="43"/>
                    </a:cubicBezTo>
                    <a:cubicBezTo>
                      <a:pt x="165" y="4"/>
                      <a:pt x="165" y="4"/>
                      <a:pt x="165" y="4"/>
                    </a:cubicBezTo>
                    <a:cubicBezTo>
                      <a:pt x="165" y="4"/>
                      <a:pt x="164" y="0"/>
                      <a:pt x="161" y="0"/>
                    </a:cubicBezTo>
                    <a:cubicBezTo>
                      <a:pt x="131" y="0"/>
                      <a:pt x="131" y="0"/>
                      <a:pt x="131" y="0"/>
                    </a:cubicBezTo>
                    <a:cubicBezTo>
                      <a:pt x="129" y="0"/>
                      <a:pt x="127" y="4"/>
                      <a:pt x="127" y="4"/>
                    </a:cubicBezTo>
                    <a:cubicBezTo>
                      <a:pt x="117" y="43"/>
                      <a:pt x="117" y="43"/>
                      <a:pt x="117" y="43"/>
                    </a:cubicBezTo>
                    <a:cubicBezTo>
                      <a:pt x="109" y="46"/>
                      <a:pt x="101" y="49"/>
                      <a:pt x="94" y="53"/>
                    </a:cubicBezTo>
                    <a:cubicBezTo>
                      <a:pt x="59" y="32"/>
                      <a:pt x="59" y="32"/>
                      <a:pt x="59" y="32"/>
                    </a:cubicBezTo>
                    <a:cubicBezTo>
                      <a:pt x="59" y="32"/>
                      <a:pt x="56" y="29"/>
                      <a:pt x="53" y="32"/>
                    </a:cubicBezTo>
                    <a:cubicBezTo>
                      <a:pt x="32" y="53"/>
                      <a:pt x="32" y="53"/>
                      <a:pt x="32" y="53"/>
                    </a:cubicBezTo>
                    <a:cubicBezTo>
                      <a:pt x="30" y="55"/>
                      <a:pt x="32" y="58"/>
                      <a:pt x="32" y="58"/>
                    </a:cubicBezTo>
                    <a:cubicBezTo>
                      <a:pt x="53" y="94"/>
                      <a:pt x="53" y="94"/>
                      <a:pt x="53" y="94"/>
                    </a:cubicBezTo>
                    <a:cubicBezTo>
                      <a:pt x="49" y="101"/>
                      <a:pt x="46" y="109"/>
                      <a:pt x="43" y="117"/>
                    </a:cubicBezTo>
                    <a:cubicBezTo>
                      <a:pt x="4" y="126"/>
                      <a:pt x="4" y="126"/>
                      <a:pt x="4" y="126"/>
                    </a:cubicBezTo>
                    <a:cubicBezTo>
                      <a:pt x="4" y="126"/>
                      <a:pt x="0" y="127"/>
                      <a:pt x="0" y="130"/>
                    </a:cubicBezTo>
                    <a:cubicBezTo>
                      <a:pt x="0" y="160"/>
                      <a:pt x="0" y="160"/>
                      <a:pt x="0" y="160"/>
                    </a:cubicBezTo>
                    <a:cubicBezTo>
                      <a:pt x="0" y="163"/>
                      <a:pt x="4" y="164"/>
                      <a:pt x="4" y="164"/>
                    </a:cubicBezTo>
                    <a:cubicBezTo>
                      <a:pt x="43" y="175"/>
                      <a:pt x="43" y="175"/>
                      <a:pt x="43" y="175"/>
                    </a:cubicBezTo>
                    <a:cubicBezTo>
                      <a:pt x="45" y="183"/>
                      <a:pt x="49" y="191"/>
                      <a:pt x="53" y="198"/>
                    </a:cubicBezTo>
                    <a:cubicBezTo>
                      <a:pt x="31" y="233"/>
                      <a:pt x="31" y="233"/>
                      <a:pt x="31" y="233"/>
                    </a:cubicBezTo>
                    <a:cubicBezTo>
                      <a:pt x="31" y="233"/>
                      <a:pt x="29" y="236"/>
                      <a:pt x="31" y="238"/>
                    </a:cubicBezTo>
                    <a:cubicBezTo>
                      <a:pt x="53" y="259"/>
                      <a:pt x="53" y="259"/>
                      <a:pt x="53" y="259"/>
                    </a:cubicBezTo>
                    <a:cubicBezTo>
                      <a:pt x="54" y="261"/>
                      <a:pt x="58" y="259"/>
                      <a:pt x="58" y="259"/>
                    </a:cubicBezTo>
                    <a:cubicBezTo>
                      <a:pt x="94" y="239"/>
                      <a:pt x="94" y="239"/>
                      <a:pt x="94" y="239"/>
                    </a:cubicBezTo>
                    <a:cubicBezTo>
                      <a:pt x="101" y="243"/>
                      <a:pt x="109" y="246"/>
                      <a:pt x="117" y="249"/>
                    </a:cubicBezTo>
                    <a:cubicBezTo>
                      <a:pt x="127" y="288"/>
                      <a:pt x="127" y="288"/>
                      <a:pt x="127" y="288"/>
                    </a:cubicBezTo>
                    <a:cubicBezTo>
                      <a:pt x="127" y="288"/>
                      <a:pt x="129" y="292"/>
                      <a:pt x="131" y="292"/>
                    </a:cubicBezTo>
                    <a:cubicBezTo>
                      <a:pt x="161" y="292"/>
                      <a:pt x="161" y="292"/>
                      <a:pt x="161" y="292"/>
                    </a:cubicBezTo>
                    <a:cubicBezTo>
                      <a:pt x="164" y="292"/>
                      <a:pt x="165" y="288"/>
                      <a:pt x="165" y="288"/>
                    </a:cubicBezTo>
                    <a:cubicBezTo>
                      <a:pt x="175" y="248"/>
                      <a:pt x="175" y="248"/>
                      <a:pt x="175" y="248"/>
                    </a:cubicBezTo>
                    <a:cubicBezTo>
                      <a:pt x="183" y="246"/>
                      <a:pt x="191" y="243"/>
                      <a:pt x="198" y="239"/>
                    </a:cubicBezTo>
                    <a:cubicBezTo>
                      <a:pt x="233" y="259"/>
                      <a:pt x="233" y="259"/>
                      <a:pt x="233" y="259"/>
                    </a:cubicBezTo>
                    <a:cubicBezTo>
                      <a:pt x="233" y="259"/>
                      <a:pt x="237" y="261"/>
                      <a:pt x="239" y="259"/>
                    </a:cubicBezTo>
                    <a:cubicBezTo>
                      <a:pt x="260" y="238"/>
                      <a:pt x="260" y="238"/>
                      <a:pt x="260" y="238"/>
                    </a:cubicBezTo>
                    <a:cubicBezTo>
                      <a:pt x="262" y="236"/>
                      <a:pt x="260" y="233"/>
                      <a:pt x="260" y="233"/>
                    </a:cubicBezTo>
                    <a:cubicBezTo>
                      <a:pt x="239" y="198"/>
                      <a:pt x="239" y="198"/>
                      <a:pt x="239" y="198"/>
                    </a:cubicBezTo>
                    <a:cubicBezTo>
                      <a:pt x="243" y="191"/>
                      <a:pt x="246" y="183"/>
                      <a:pt x="248" y="175"/>
                    </a:cubicBezTo>
                    <a:cubicBezTo>
                      <a:pt x="288" y="164"/>
                      <a:pt x="288" y="164"/>
                      <a:pt x="288" y="164"/>
                    </a:cubicBezTo>
                    <a:cubicBezTo>
                      <a:pt x="288" y="164"/>
                      <a:pt x="292" y="163"/>
                      <a:pt x="292" y="160"/>
                    </a:cubicBezTo>
                    <a:cubicBezTo>
                      <a:pt x="292" y="130"/>
                      <a:pt x="292" y="130"/>
                      <a:pt x="292" y="130"/>
                    </a:cubicBezTo>
                    <a:cubicBezTo>
                      <a:pt x="292" y="127"/>
                      <a:pt x="288" y="126"/>
                      <a:pt x="288" y="126"/>
                    </a:cubicBezTo>
                    <a:close/>
                    <a:moveTo>
                      <a:pt x="146" y="199"/>
                    </a:moveTo>
                    <a:cubicBezTo>
                      <a:pt x="117" y="199"/>
                      <a:pt x="93" y="175"/>
                      <a:pt x="93" y="146"/>
                    </a:cubicBezTo>
                    <a:cubicBezTo>
                      <a:pt x="93" y="117"/>
                      <a:pt x="117" y="93"/>
                      <a:pt x="146" y="93"/>
                    </a:cubicBezTo>
                    <a:cubicBezTo>
                      <a:pt x="175" y="93"/>
                      <a:pt x="198" y="117"/>
                      <a:pt x="198" y="146"/>
                    </a:cubicBezTo>
                    <a:cubicBezTo>
                      <a:pt x="198" y="175"/>
                      <a:pt x="175" y="199"/>
                      <a:pt x="146" y="199"/>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29" name="Freeform 89"/>
              <p:cNvSpPr>
                <a:spLocks/>
              </p:cNvSpPr>
              <p:nvPr/>
            </p:nvSpPr>
            <p:spPr bwMode="auto">
              <a:xfrm>
                <a:off x="19232563" y="3043238"/>
                <a:ext cx="660400" cy="465138"/>
              </a:xfrm>
              <a:custGeom>
                <a:avLst/>
                <a:gdLst/>
                <a:ahLst/>
                <a:cxnLst>
                  <a:cxn ang="0">
                    <a:pos x="62" y="99"/>
                  </a:cxn>
                  <a:cxn ang="0">
                    <a:pos x="0" y="158"/>
                  </a:cxn>
                  <a:cxn ang="0">
                    <a:pos x="175" y="293"/>
                  </a:cxn>
                  <a:cxn ang="0">
                    <a:pos x="416" y="63"/>
                  </a:cxn>
                  <a:cxn ang="0">
                    <a:pos x="357" y="0"/>
                  </a:cxn>
                  <a:cxn ang="0">
                    <a:pos x="173" y="189"/>
                  </a:cxn>
                  <a:cxn ang="0">
                    <a:pos x="62" y="99"/>
                  </a:cxn>
                </a:cxnLst>
                <a:rect l="0" t="0" r="r" b="b"/>
                <a:pathLst>
                  <a:path w="416" h="293">
                    <a:moveTo>
                      <a:pt x="62" y="99"/>
                    </a:moveTo>
                    <a:lnTo>
                      <a:pt x="0" y="158"/>
                    </a:lnTo>
                    <a:lnTo>
                      <a:pt x="175" y="293"/>
                    </a:lnTo>
                    <a:lnTo>
                      <a:pt x="416" y="63"/>
                    </a:lnTo>
                    <a:lnTo>
                      <a:pt x="357" y="0"/>
                    </a:lnTo>
                    <a:lnTo>
                      <a:pt x="173" y="189"/>
                    </a:lnTo>
                    <a:lnTo>
                      <a:pt x="62" y="99"/>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grpSp>
          <p:nvGrpSpPr>
            <p:cNvPr id="230" name="组合 229"/>
            <p:cNvGrpSpPr/>
            <p:nvPr/>
          </p:nvGrpSpPr>
          <p:grpSpPr>
            <a:xfrm>
              <a:off x="16649534" y="9841668"/>
              <a:ext cx="785973" cy="542351"/>
              <a:chOff x="14287263" y="4520083"/>
              <a:chExt cx="785973" cy="542351"/>
            </a:xfrm>
          </p:grpSpPr>
          <p:sp>
            <p:nvSpPr>
              <p:cNvPr id="231" name="Freeform 107"/>
              <p:cNvSpPr>
                <a:spLocks noEditPoints="1"/>
              </p:cNvSpPr>
              <p:nvPr/>
            </p:nvSpPr>
            <p:spPr bwMode="auto">
              <a:xfrm>
                <a:off x="14287263" y="4520083"/>
                <a:ext cx="151073" cy="148465"/>
              </a:xfrm>
              <a:custGeom>
                <a:avLst/>
                <a:gdLst>
                  <a:gd name="T0" fmla="*/ 2147483647 w 153"/>
                  <a:gd name="T1" fmla="*/ 2147483647 h 147"/>
                  <a:gd name="T2" fmla="*/ 2147483647 w 153"/>
                  <a:gd name="T3" fmla="*/ 2147483647 h 147"/>
                  <a:gd name="T4" fmla="*/ 2147483647 w 153"/>
                  <a:gd name="T5" fmla="*/ 2147483647 h 147"/>
                  <a:gd name="T6" fmla="*/ 2147483647 w 153"/>
                  <a:gd name="T7" fmla="*/ 2147483647 h 147"/>
                  <a:gd name="T8" fmla="*/ 2147483647 w 153"/>
                  <a:gd name="T9" fmla="*/ 2147483647 h 147"/>
                  <a:gd name="T10" fmla="*/ 2147483647 w 153"/>
                  <a:gd name="T11" fmla="*/ 0 h 147"/>
                  <a:gd name="T12" fmla="*/ 2147483647 w 153"/>
                  <a:gd name="T13" fmla="*/ 0 h 147"/>
                  <a:gd name="T14" fmla="*/ 2147483647 w 153"/>
                  <a:gd name="T15" fmla="*/ 0 h 147"/>
                  <a:gd name="T16" fmla="*/ 2147483647 w 153"/>
                  <a:gd name="T17" fmla="*/ 2147483647 h 147"/>
                  <a:gd name="T18" fmla="*/ 2147483647 w 153"/>
                  <a:gd name="T19" fmla="*/ 2147483647 h 147"/>
                  <a:gd name="T20" fmla="*/ 2147483647 w 153"/>
                  <a:gd name="T21" fmla="*/ 2147483647 h 147"/>
                  <a:gd name="T22" fmla="*/ 2147483647 w 153"/>
                  <a:gd name="T23" fmla="*/ 2147483647 h 147"/>
                  <a:gd name="T24" fmla="*/ 2147483647 w 153"/>
                  <a:gd name="T25" fmla="*/ 2147483647 h 147"/>
                  <a:gd name="T26" fmla="*/ 2147483647 w 153"/>
                  <a:gd name="T27" fmla="*/ 2147483647 h 147"/>
                  <a:gd name="T28" fmla="*/ 2147483647 w 153"/>
                  <a:gd name="T29" fmla="*/ 2147483647 h 147"/>
                  <a:gd name="T30" fmla="*/ 2147483647 w 153"/>
                  <a:gd name="T31" fmla="*/ 2147483647 h 147"/>
                  <a:gd name="T32" fmla="*/ 2147483647 w 153"/>
                  <a:gd name="T33" fmla="*/ 2147483647 h 147"/>
                  <a:gd name="T34" fmla="*/ 2147483647 w 153"/>
                  <a:gd name="T35" fmla="*/ 2147483647 h 147"/>
                  <a:gd name="T36" fmla="*/ 2147483647 w 153"/>
                  <a:gd name="T37" fmla="*/ 2147483647 h 147"/>
                  <a:gd name="T38" fmla="*/ 2147483647 w 153"/>
                  <a:gd name="T39" fmla="*/ 2147483647 h 147"/>
                  <a:gd name="T40" fmla="*/ 2147483647 w 153"/>
                  <a:gd name="T41" fmla="*/ 2147483647 h 147"/>
                  <a:gd name="T42" fmla="*/ 2147483647 w 153"/>
                  <a:gd name="T43" fmla="*/ 2147483647 h 147"/>
                  <a:gd name="T44" fmla="*/ 2147483647 w 153"/>
                  <a:gd name="T45" fmla="*/ 2147483647 h 147"/>
                  <a:gd name="T46" fmla="*/ 2147483647 w 153"/>
                  <a:gd name="T47" fmla="*/ 2147483647 h 147"/>
                  <a:gd name="T48" fmla="*/ 2147483647 w 153"/>
                  <a:gd name="T49" fmla="*/ 2147483647 h 147"/>
                  <a:gd name="T50" fmla="*/ 2147483647 w 153"/>
                  <a:gd name="T51" fmla="*/ 2147483647 h 147"/>
                  <a:gd name="T52" fmla="*/ 0 w 153"/>
                  <a:gd name="T53" fmla="*/ 2147483647 h 147"/>
                  <a:gd name="T54" fmla="*/ 0 w 153"/>
                  <a:gd name="T55" fmla="*/ 2147483647 h 147"/>
                  <a:gd name="T56" fmla="*/ 2147483647 w 153"/>
                  <a:gd name="T57" fmla="*/ 2147483647 h 147"/>
                  <a:gd name="T58" fmla="*/ 2147483647 w 153"/>
                  <a:gd name="T59" fmla="*/ 2147483647 h 147"/>
                  <a:gd name="T60" fmla="*/ 2147483647 w 153"/>
                  <a:gd name="T61" fmla="*/ 2147483647 h 147"/>
                  <a:gd name="T62" fmla="*/ 2147483647 w 153"/>
                  <a:gd name="T63" fmla="*/ 2147483647 h 147"/>
                  <a:gd name="T64" fmla="*/ 2147483647 w 153"/>
                  <a:gd name="T65" fmla="*/ 2147483647 h 147"/>
                  <a:gd name="T66" fmla="*/ 2147483647 w 153"/>
                  <a:gd name="T67" fmla="*/ 2147483647 h 147"/>
                  <a:gd name="T68" fmla="*/ 2147483647 w 153"/>
                  <a:gd name="T69" fmla="*/ 2147483647 h 147"/>
                  <a:gd name="T70" fmla="*/ 2147483647 w 153"/>
                  <a:gd name="T71" fmla="*/ 2147483647 h 147"/>
                  <a:gd name="T72" fmla="*/ 2147483647 w 153"/>
                  <a:gd name="T73" fmla="*/ 2147483647 h 147"/>
                  <a:gd name="T74" fmla="*/ 2147483647 w 153"/>
                  <a:gd name="T75" fmla="*/ 2147483647 h 147"/>
                  <a:gd name="T76" fmla="*/ 2147483647 w 153"/>
                  <a:gd name="T77" fmla="*/ 2147483647 h 147"/>
                  <a:gd name="T78" fmla="*/ 2147483647 w 153"/>
                  <a:gd name="T79" fmla="*/ 2147483647 h 147"/>
                  <a:gd name="T80" fmla="*/ 2147483647 w 153"/>
                  <a:gd name="T81" fmla="*/ 2147483647 h 147"/>
                  <a:gd name="T82" fmla="*/ 2147483647 w 153"/>
                  <a:gd name="T83" fmla="*/ 2147483647 h 147"/>
                  <a:gd name="T84" fmla="*/ 2147483647 w 153"/>
                  <a:gd name="T85" fmla="*/ 2147483647 h 147"/>
                  <a:gd name="T86" fmla="*/ 2147483647 w 153"/>
                  <a:gd name="T87" fmla="*/ 2147483647 h 147"/>
                  <a:gd name="T88" fmla="*/ 2147483647 w 153"/>
                  <a:gd name="T89" fmla="*/ 2147483647 h 147"/>
                  <a:gd name="T90" fmla="*/ 2147483647 w 153"/>
                  <a:gd name="T91" fmla="*/ 2147483647 h 147"/>
                  <a:gd name="T92" fmla="*/ 2147483647 w 153"/>
                  <a:gd name="T93" fmla="*/ 2147483647 h 147"/>
                  <a:gd name="T94" fmla="*/ 2147483647 w 153"/>
                  <a:gd name="T95" fmla="*/ 2147483647 h 147"/>
                  <a:gd name="T96" fmla="*/ 2147483647 w 153"/>
                  <a:gd name="T97" fmla="*/ 2147483647 h 1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3"/>
                  <a:gd name="T148" fmla="*/ 0 h 147"/>
                  <a:gd name="T149" fmla="*/ 153 w 153"/>
                  <a:gd name="T150" fmla="*/ 147 h 1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3" h="147">
                    <a:moveTo>
                      <a:pt x="16" y="99"/>
                    </a:moveTo>
                    <a:lnTo>
                      <a:pt x="139" y="99"/>
                    </a:lnTo>
                    <a:lnTo>
                      <a:pt x="144" y="97"/>
                    </a:lnTo>
                    <a:lnTo>
                      <a:pt x="146" y="97"/>
                    </a:lnTo>
                    <a:lnTo>
                      <a:pt x="149" y="92"/>
                    </a:lnTo>
                    <a:lnTo>
                      <a:pt x="149" y="88"/>
                    </a:lnTo>
                    <a:lnTo>
                      <a:pt x="149" y="10"/>
                    </a:lnTo>
                    <a:lnTo>
                      <a:pt x="149" y="5"/>
                    </a:lnTo>
                    <a:lnTo>
                      <a:pt x="146" y="3"/>
                    </a:lnTo>
                    <a:lnTo>
                      <a:pt x="144" y="0"/>
                    </a:lnTo>
                    <a:lnTo>
                      <a:pt x="139" y="0"/>
                    </a:lnTo>
                    <a:lnTo>
                      <a:pt x="16" y="0"/>
                    </a:lnTo>
                    <a:lnTo>
                      <a:pt x="12" y="0"/>
                    </a:lnTo>
                    <a:lnTo>
                      <a:pt x="7" y="3"/>
                    </a:lnTo>
                    <a:lnTo>
                      <a:pt x="5" y="5"/>
                    </a:lnTo>
                    <a:lnTo>
                      <a:pt x="5" y="10"/>
                    </a:lnTo>
                    <a:lnTo>
                      <a:pt x="5" y="88"/>
                    </a:lnTo>
                    <a:lnTo>
                      <a:pt x="5" y="92"/>
                    </a:lnTo>
                    <a:lnTo>
                      <a:pt x="7" y="97"/>
                    </a:lnTo>
                    <a:lnTo>
                      <a:pt x="12" y="97"/>
                    </a:lnTo>
                    <a:lnTo>
                      <a:pt x="16" y="99"/>
                    </a:lnTo>
                    <a:close/>
                    <a:moveTo>
                      <a:pt x="14" y="12"/>
                    </a:moveTo>
                    <a:lnTo>
                      <a:pt x="14" y="12"/>
                    </a:lnTo>
                    <a:lnTo>
                      <a:pt x="16" y="10"/>
                    </a:lnTo>
                    <a:lnTo>
                      <a:pt x="19" y="7"/>
                    </a:lnTo>
                    <a:lnTo>
                      <a:pt x="135" y="7"/>
                    </a:lnTo>
                    <a:lnTo>
                      <a:pt x="139" y="10"/>
                    </a:lnTo>
                    <a:lnTo>
                      <a:pt x="139" y="12"/>
                    </a:lnTo>
                    <a:lnTo>
                      <a:pt x="139" y="83"/>
                    </a:lnTo>
                    <a:lnTo>
                      <a:pt x="139" y="85"/>
                    </a:lnTo>
                    <a:lnTo>
                      <a:pt x="135" y="88"/>
                    </a:lnTo>
                    <a:lnTo>
                      <a:pt x="19" y="88"/>
                    </a:lnTo>
                    <a:lnTo>
                      <a:pt x="16" y="85"/>
                    </a:lnTo>
                    <a:lnTo>
                      <a:pt x="14" y="83"/>
                    </a:lnTo>
                    <a:lnTo>
                      <a:pt x="14" y="12"/>
                    </a:lnTo>
                    <a:close/>
                    <a:moveTo>
                      <a:pt x="132" y="107"/>
                    </a:moveTo>
                    <a:lnTo>
                      <a:pt x="21" y="107"/>
                    </a:lnTo>
                    <a:lnTo>
                      <a:pt x="14" y="109"/>
                    </a:lnTo>
                    <a:lnTo>
                      <a:pt x="7" y="114"/>
                    </a:lnTo>
                    <a:lnTo>
                      <a:pt x="2" y="118"/>
                    </a:lnTo>
                    <a:lnTo>
                      <a:pt x="0" y="125"/>
                    </a:lnTo>
                    <a:lnTo>
                      <a:pt x="0" y="130"/>
                    </a:lnTo>
                    <a:lnTo>
                      <a:pt x="2" y="137"/>
                    </a:lnTo>
                    <a:lnTo>
                      <a:pt x="7" y="142"/>
                    </a:lnTo>
                    <a:lnTo>
                      <a:pt x="14" y="147"/>
                    </a:lnTo>
                    <a:lnTo>
                      <a:pt x="21" y="147"/>
                    </a:lnTo>
                    <a:lnTo>
                      <a:pt x="132" y="147"/>
                    </a:lnTo>
                    <a:lnTo>
                      <a:pt x="142" y="147"/>
                    </a:lnTo>
                    <a:lnTo>
                      <a:pt x="149" y="142"/>
                    </a:lnTo>
                    <a:lnTo>
                      <a:pt x="151" y="137"/>
                    </a:lnTo>
                    <a:lnTo>
                      <a:pt x="153" y="130"/>
                    </a:lnTo>
                    <a:lnTo>
                      <a:pt x="153" y="125"/>
                    </a:lnTo>
                    <a:lnTo>
                      <a:pt x="151" y="118"/>
                    </a:lnTo>
                    <a:lnTo>
                      <a:pt x="149" y="114"/>
                    </a:lnTo>
                    <a:lnTo>
                      <a:pt x="142" y="109"/>
                    </a:lnTo>
                    <a:lnTo>
                      <a:pt x="132" y="107"/>
                    </a:lnTo>
                    <a:close/>
                    <a:moveTo>
                      <a:pt x="130" y="135"/>
                    </a:moveTo>
                    <a:lnTo>
                      <a:pt x="130" y="135"/>
                    </a:lnTo>
                    <a:lnTo>
                      <a:pt x="127" y="135"/>
                    </a:lnTo>
                    <a:lnTo>
                      <a:pt x="123" y="133"/>
                    </a:lnTo>
                    <a:lnTo>
                      <a:pt x="123" y="130"/>
                    </a:lnTo>
                    <a:lnTo>
                      <a:pt x="123" y="128"/>
                    </a:lnTo>
                    <a:lnTo>
                      <a:pt x="123" y="125"/>
                    </a:lnTo>
                    <a:lnTo>
                      <a:pt x="123" y="121"/>
                    </a:lnTo>
                    <a:lnTo>
                      <a:pt x="127" y="118"/>
                    </a:lnTo>
                    <a:lnTo>
                      <a:pt x="130" y="118"/>
                    </a:lnTo>
                    <a:lnTo>
                      <a:pt x="132" y="118"/>
                    </a:lnTo>
                    <a:lnTo>
                      <a:pt x="135" y="121"/>
                    </a:lnTo>
                    <a:lnTo>
                      <a:pt x="137" y="125"/>
                    </a:lnTo>
                    <a:lnTo>
                      <a:pt x="137" y="128"/>
                    </a:lnTo>
                    <a:lnTo>
                      <a:pt x="137" y="130"/>
                    </a:lnTo>
                    <a:lnTo>
                      <a:pt x="135" y="133"/>
                    </a:lnTo>
                    <a:lnTo>
                      <a:pt x="132" y="135"/>
                    </a:lnTo>
                    <a:lnTo>
                      <a:pt x="130"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2" name="Freeform 108"/>
              <p:cNvSpPr>
                <a:spLocks noEditPoints="1"/>
              </p:cNvSpPr>
              <p:nvPr/>
            </p:nvSpPr>
            <p:spPr bwMode="auto">
              <a:xfrm>
                <a:off x="14604219" y="4520083"/>
                <a:ext cx="152060" cy="148465"/>
              </a:xfrm>
              <a:custGeom>
                <a:avLst/>
                <a:gdLst>
                  <a:gd name="T0" fmla="*/ 2147483647 w 154"/>
                  <a:gd name="T1" fmla="*/ 2147483647 h 147"/>
                  <a:gd name="T2" fmla="*/ 2147483647 w 154"/>
                  <a:gd name="T3" fmla="*/ 2147483647 h 147"/>
                  <a:gd name="T4" fmla="*/ 2147483647 w 154"/>
                  <a:gd name="T5" fmla="*/ 2147483647 h 147"/>
                  <a:gd name="T6" fmla="*/ 2147483647 w 154"/>
                  <a:gd name="T7" fmla="*/ 2147483647 h 147"/>
                  <a:gd name="T8" fmla="*/ 2147483647 w 154"/>
                  <a:gd name="T9" fmla="*/ 2147483647 h 147"/>
                  <a:gd name="T10" fmla="*/ 2147483647 w 154"/>
                  <a:gd name="T11" fmla="*/ 0 h 147"/>
                  <a:gd name="T12" fmla="*/ 2147483647 w 154"/>
                  <a:gd name="T13" fmla="*/ 0 h 147"/>
                  <a:gd name="T14" fmla="*/ 2147483647 w 154"/>
                  <a:gd name="T15" fmla="*/ 0 h 147"/>
                  <a:gd name="T16" fmla="*/ 2147483647 w 154"/>
                  <a:gd name="T17" fmla="*/ 2147483647 h 147"/>
                  <a:gd name="T18" fmla="*/ 2147483647 w 154"/>
                  <a:gd name="T19" fmla="*/ 2147483647 h 147"/>
                  <a:gd name="T20" fmla="*/ 2147483647 w 154"/>
                  <a:gd name="T21" fmla="*/ 2147483647 h 147"/>
                  <a:gd name="T22" fmla="*/ 2147483647 w 154"/>
                  <a:gd name="T23" fmla="*/ 2147483647 h 147"/>
                  <a:gd name="T24" fmla="*/ 2147483647 w 154"/>
                  <a:gd name="T25" fmla="*/ 2147483647 h 147"/>
                  <a:gd name="T26" fmla="*/ 2147483647 w 154"/>
                  <a:gd name="T27" fmla="*/ 2147483647 h 147"/>
                  <a:gd name="T28" fmla="*/ 2147483647 w 154"/>
                  <a:gd name="T29" fmla="*/ 2147483647 h 147"/>
                  <a:gd name="T30" fmla="*/ 2147483647 w 154"/>
                  <a:gd name="T31" fmla="*/ 2147483647 h 147"/>
                  <a:gd name="T32" fmla="*/ 2147483647 w 154"/>
                  <a:gd name="T33" fmla="*/ 2147483647 h 147"/>
                  <a:gd name="T34" fmla="*/ 2147483647 w 154"/>
                  <a:gd name="T35" fmla="*/ 2147483647 h 147"/>
                  <a:gd name="T36" fmla="*/ 2147483647 w 154"/>
                  <a:gd name="T37" fmla="*/ 2147483647 h 147"/>
                  <a:gd name="T38" fmla="*/ 2147483647 w 154"/>
                  <a:gd name="T39" fmla="*/ 2147483647 h 147"/>
                  <a:gd name="T40" fmla="*/ 2147483647 w 154"/>
                  <a:gd name="T41" fmla="*/ 2147483647 h 147"/>
                  <a:gd name="T42" fmla="*/ 2147483647 w 154"/>
                  <a:gd name="T43" fmla="*/ 2147483647 h 147"/>
                  <a:gd name="T44" fmla="*/ 2147483647 w 154"/>
                  <a:gd name="T45" fmla="*/ 2147483647 h 147"/>
                  <a:gd name="T46" fmla="*/ 2147483647 w 154"/>
                  <a:gd name="T47" fmla="*/ 2147483647 h 147"/>
                  <a:gd name="T48" fmla="*/ 2147483647 w 154"/>
                  <a:gd name="T49" fmla="*/ 2147483647 h 147"/>
                  <a:gd name="T50" fmla="*/ 2147483647 w 154"/>
                  <a:gd name="T51" fmla="*/ 2147483647 h 147"/>
                  <a:gd name="T52" fmla="*/ 0 w 154"/>
                  <a:gd name="T53" fmla="*/ 2147483647 h 147"/>
                  <a:gd name="T54" fmla="*/ 0 w 154"/>
                  <a:gd name="T55" fmla="*/ 2147483647 h 147"/>
                  <a:gd name="T56" fmla="*/ 2147483647 w 154"/>
                  <a:gd name="T57" fmla="*/ 2147483647 h 147"/>
                  <a:gd name="T58" fmla="*/ 2147483647 w 154"/>
                  <a:gd name="T59" fmla="*/ 2147483647 h 147"/>
                  <a:gd name="T60" fmla="*/ 2147483647 w 154"/>
                  <a:gd name="T61" fmla="*/ 2147483647 h 147"/>
                  <a:gd name="T62" fmla="*/ 2147483647 w 154"/>
                  <a:gd name="T63" fmla="*/ 2147483647 h 147"/>
                  <a:gd name="T64" fmla="*/ 2147483647 w 154"/>
                  <a:gd name="T65" fmla="*/ 2147483647 h 147"/>
                  <a:gd name="T66" fmla="*/ 2147483647 w 154"/>
                  <a:gd name="T67" fmla="*/ 2147483647 h 147"/>
                  <a:gd name="T68" fmla="*/ 2147483647 w 154"/>
                  <a:gd name="T69" fmla="*/ 2147483647 h 147"/>
                  <a:gd name="T70" fmla="*/ 2147483647 w 154"/>
                  <a:gd name="T71" fmla="*/ 2147483647 h 147"/>
                  <a:gd name="T72" fmla="*/ 2147483647 w 154"/>
                  <a:gd name="T73" fmla="*/ 2147483647 h 147"/>
                  <a:gd name="T74" fmla="*/ 2147483647 w 154"/>
                  <a:gd name="T75" fmla="*/ 2147483647 h 147"/>
                  <a:gd name="T76" fmla="*/ 2147483647 w 154"/>
                  <a:gd name="T77" fmla="*/ 2147483647 h 147"/>
                  <a:gd name="T78" fmla="*/ 2147483647 w 154"/>
                  <a:gd name="T79" fmla="*/ 2147483647 h 147"/>
                  <a:gd name="T80" fmla="*/ 2147483647 w 154"/>
                  <a:gd name="T81" fmla="*/ 2147483647 h 147"/>
                  <a:gd name="T82" fmla="*/ 2147483647 w 154"/>
                  <a:gd name="T83" fmla="*/ 2147483647 h 147"/>
                  <a:gd name="T84" fmla="*/ 2147483647 w 154"/>
                  <a:gd name="T85" fmla="*/ 2147483647 h 147"/>
                  <a:gd name="T86" fmla="*/ 2147483647 w 154"/>
                  <a:gd name="T87" fmla="*/ 2147483647 h 147"/>
                  <a:gd name="T88" fmla="*/ 2147483647 w 154"/>
                  <a:gd name="T89" fmla="*/ 2147483647 h 147"/>
                  <a:gd name="T90" fmla="*/ 2147483647 w 154"/>
                  <a:gd name="T91" fmla="*/ 2147483647 h 147"/>
                  <a:gd name="T92" fmla="*/ 2147483647 w 154"/>
                  <a:gd name="T93" fmla="*/ 2147483647 h 147"/>
                  <a:gd name="T94" fmla="*/ 2147483647 w 154"/>
                  <a:gd name="T95" fmla="*/ 2147483647 h 147"/>
                  <a:gd name="T96" fmla="*/ 2147483647 w 154"/>
                  <a:gd name="T97" fmla="*/ 2147483647 h 1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4"/>
                  <a:gd name="T148" fmla="*/ 0 h 147"/>
                  <a:gd name="T149" fmla="*/ 154 w 154"/>
                  <a:gd name="T150" fmla="*/ 147 h 1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4" h="147">
                    <a:moveTo>
                      <a:pt x="14" y="99"/>
                    </a:moveTo>
                    <a:lnTo>
                      <a:pt x="140" y="99"/>
                    </a:lnTo>
                    <a:lnTo>
                      <a:pt x="142" y="97"/>
                    </a:lnTo>
                    <a:lnTo>
                      <a:pt x="147" y="97"/>
                    </a:lnTo>
                    <a:lnTo>
                      <a:pt x="149" y="92"/>
                    </a:lnTo>
                    <a:lnTo>
                      <a:pt x="149" y="88"/>
                    </a:lnTo>
                    <a:lnTo>
                      <a:pt x="149" y="10"/>
                    </a:lnTo>
                    <a:lnTo>
                      <a:pt x="149" y="5"/>
                    </a:lnTo>
                    <a:lnTo>
                      <a:pt x="147" y="3"/>
                    </a:lnTo>
                    <a:lnTo>
                      <a:pt x="142" y="0"/>
                    </a:lnTo>
                    <a:lnTo>
                      <a:pt x="140" y="0"/>
                    </a:lnTo>
                    <a:lnTo>
                      <a:pt x="14" y="0"/>
                    </a:lnTo>
                    <a:lnTo>
                      <a:pt x="10" y="0"/>
                    </a:lnTo>
                    <a:lnTo>
                      <a:pt x="7" y="3"/>
                    </a:lnTo>
                    <a:lnTo>
                      <a:pt x="5" y="5"/>
                    </a:lnTo>
                    <a:lnTo>
                      <a:pt x="5" y="10"/>
                    </a:lnTo>
                    <a:lnTo>
                      <a:pt x="5" y="88"/>
                    </a:lnTo>
                    <a:lnTo>
                      <a:pt x="5" y="92"/>
                    </a:lnTo>
                    <a:lnTo>
                      <a:pt x="7" y="97"/>
                    </a:lnTo>
                    <a:lnTo>
                      <a:pt x="10" y="97"/>
                    </a:lnTo>
                    <a:lnTo>
                      <a:pt x="14" y="99"/>
                    </a:lnTo>
                    <a:close/>
                    <a:moveTo>
                      <a:pt x="14" y="12"/>
                    </a:moveTo>
                    <a:lnTo>
                      <a:pt x="14" y="12"/>
                    </a:lnTo>
                    <a:lnTo>
                      <a:pt x="14" y="10"/>
                    </a:lnTo>
                    <a:lnTo>
                      <a:pt x="19" y="7"/>
                    </a:lnTo>
                    <a:lnTo>
                      <a:pt x="135" y="7"/>
                    </a:lnTo>
                    <a:lnTo>
                      <a:pt x="137" y="10"/>
                    </a:lnTo>
                    <a:lnTo>
                      <a:pt x="140" y="12"/>
                    </a:lnTo>
                    <a:lnTo>
                      <a:pt x="140" y="83"/>
                    </a:lnTo>
                    <a:lnTo>
                      <a:pt x="137" y="85"/>
                    </a:lnTo>
                    <a:lnTo>
                      <a:pt x="135" y="88"/>
                    </a:lnTo>
                    <a:lnTo>
                      <a:pt x="19" y="88"/>
                    </a:lnTo>
                    <a:lnTo>
                      <a:pt x="14" y="85"/>
                    </a:lnTo>
                    <a:lnTo>
                      <a:pt x="14" y="83"/>
                    </a:lnTo>
                    <a:lnTo>
                      <a:pt x="14" y="12"/>
                    </a:lnTo>
                    <a:close/>
                    <a:moveTo>
                      <a:pt x="132" y="107"/>
                    </a:moveTo>
                    <a:lnTo>
                      <a:pt x="21" y="107"/>
                    </a:lnTo>
                    <a:lnTo>
                      <a:pt x="14" y="109"/>
                    </a:lnTo>
                    <a:lnTo>
                      <a:pt x="7" y="114"/>
                    </a:lnTo>
                    <a:lnTo>
                      <a:pt x="3" y="118"/>
                    </a:lnTo>
                    <a:lnTo>
                      <a:pt x="0" y="125"/>
                    </a:lnTo>
                    <a:lnTo>
                      <a:pt x="0" y="130"/>
                    </a:lnTo>
                    <a:lnTo>
                      <a:pt x="3" y="137"/>
                    </a:lnTo>
                    <a:lnTo>
                      <a:pt x="7" y="142"/>
                    </a:lnTo>
                    <a:lnTo>
                      <a:pt x="14" y="147"/>
                    </a:lnTo>
                    <a:lnTo>
                      <a:pt x="21" y="147"/>
                    </a:lnTo>
                    <a:lnTo>
                      <a:pt x="132" y="147"/>
                    </a:lnTo>
                    <a:lnTo>
                      <a:pt x="142" y="147"/>
                    </a:lnTo>
                    <a:lnTo>
                      <a:pt x="149" y="142"/>
                    </a:lnTo>
                    <a:lnTo>
                      <a:pt x="151" y="137"/>
                    </a:lnTo>
                    <a:lnTo>
                      <a:pt x="154" y="130"/>
                    </a:lnTo>
                    <a:lnTo>
                      <a:pt x="154" y="125"/>
                    </a:lnTo>
                    <a:lnTo>
                      <a:pt x="151" y="118"/>
                    </a:lnTo>
                    <a:lnTo>
                      <a:pt x="149" y="114"/>
                    </a:lnTo>
                    <a:lnTo>
                      <a:pt x="142" y="109"/>
                    </a:lnTo>
                    <a:lnTo>
                      <a:pt x="132" y="107"/>
                    </a:lnTo>
                    <a:close/>
                    <a:moveTo>
                      <a:pt x="130" y="135"/>
                    </a:moveTo>
                    <a:lnTo>
                      <a:pt x="130" y="135"/>
                    </a:lnTo>
                    <a:lnTo>
                      <a:pt x="125" y="135"/>
                    </a:lnTo>
                    <a:lnTo>
                      <a:pt x="123" y="133"/>
                    </a:lnTo>
                    <a:lnTo>
                      <a:pt x="121" y="130"/>
                    </a:lnTo>
                    <a:lnTo>
                      <a:pt x="121" y="128"/>
                    </a:lnTo>
                    <a:lnTo>
                      <a:pt x="121" y="125"/>
                    </a:lnTo>
                    <a:lnTo>
                      <a:pt x="123" y="121"/>
                    </a:lnTo>
                    <a:lnTo>
                      <a:pt x="125" y="118"/>
                    </a:lnTo>
                    <a:lnTo>
                      <a:pt x="130" y="118"/>
                    </a:lnTo>
                    <a:lnTo>
                      <a:pt x="132" y="118"/>
                    </a:lnTo>
                    <a:lnTo>
                      <a:pt x="135" y="121"/>
                    </a:lnTo>
                    <a:lnTo>
                      <a:pt x="137" y="125"/>
                    </a:lnTo>
                    <a:lnTo>
                      <a:pt x="137" y="128"/>
                    </a:lnTo>
                    <a:lnTo>
                      <a:pt x="137" y="130"/>
                    </a:lnTo>
                    <a:lnTo>
                      <a:pt x="135" y="133"/>
                    </a:lnTo>
                    <a:lnTo>
                      <a:pt x="132" y="135"/>
                    </a:lnTo>
                    <a:lnTo>
                      <a:pt x="130"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3" name="Freeform 109"/>
              <p:cNvSpPr>
                <a:spLocks noEditPoints="1"/>
              </p:cNvSpPr>
              <p:nvPr/>
            </p:nvSpPr>
            <p:spPr bwMode="auto">
              <a:xfrm>
                <a:off x="14921176" y="4520083"/>
                <a:ext cx="152060" cy="148465"/>
              </a:xfrm>
              <a:custGeom>
                <a:avLst/>
                <a:gdLst>
                  <a:gd name="T0" fmla="*/ 2147483647 w 154"/>
                  <a:gd name="T1" fmla="*/ 2147483647 h 147"/>
                  <a:gd name="T2" fmla="*/ 2147483647 w 154"/>
                  <a:gd name="T3" fmla="*/ 2147483647 h 147"/>
                  <a:gd name="T4" fmla="*/ 2147483647 w 154"/>
                  <a:gd name="T5" fmla="*/ 2147483647 h 147"/>
                  <a:gd name="T6" fmla="*/ 2147483647 w 154"/>
                  <a:gd name="T7" fmla="*/ 2147483647 h 147"/>
                  <a:gd name="T8" fmla="*/ 2147483647 w 154"/>
                  <a:gd name="T9" fmla="*/ 2147483647 h 147"/>
                  <a:gd name="T10" fmla="*/ 2147483647 w 154"/>
                  <a:gd name="T11" fmla="*/ 0 h 147"/>
                  <a:gd name="T12" fmla="*/ 2147483647 w 154"/>
                  <a:gd name="T13" fmla="*/ 0 h 147"/>
                  <a:gd name="T14" fmla="*/ 2147483647 w 154"/>
                  <a:gd name="T15" fmla="*/ 0 h 147"/>
                  <a:gd name="T16" fmla="*/ 2147483647 w 154"/>
                  <a:gd name="T17" fmla="*/ 2147483647 h 147"/>
                  <a:gd name="T18" fmla="*/ 2147483647 w 154"/>
                  <a:gd name="T19" fmla="*/ 2147483647 h 147"/>
                  <a:gd name="T20" fmla="*/ 2147483647 w 154"/>
                  <a:gd name="T21" fmla="*/ 2147483647 h 147"/>
                  <a:gd name="T22" fmla="*/ 2147483647 w 154"/>
                  <a:gd name="T23" fmla="*/ 2147483647 h 147"/>
                  <a:gd name="T24" fmla="*/ 2147483647 w 154"/>
                  <a:gd name="T25" fmla="*/ 2147483647 h 147"/>
                  <a:gd name="T26" fmla="*/ 2147483647 w 154"/>
                  <a:gd name="T27" fmla="*/ 2147483647 h 147"/>
                  <a:gd name="T28" fmla="*/ 2147483647 w 154"/>
                  <a:gd name="T29" fmla="*/ 2147483647 h 147"/>
                  <a:gd name="T30" fmla="*/ 2147483647 w 154"/>
                  <a:gd name="T31" fmla="*/ 2147483647 h 147"/>
                  <a:gd name="T32" fmla="*/ 2147483647 w 154"/>
                  <a:gd name="T33" fmla="*/ 2147483647 h 147"/>
                  <a:gd name="T34" fmla="*/ 2147483647 w 154"/>
                  <a:gd name="T35" fmla="*/ 2147483647 h 147"/>
                  <a:gd name="T36" fmla="*/ 2147483647 w 154"/>
                  <a:gd name="T37" fmla="*/ 2147483647 h 147"/>
                  <a:gd name="T38" fmla="*/ 2147483647 w 154"/>
                  <a:gd name="T39" fmla="*/ 2147483647 h 147"/>
                  <a:gd name="T40" fmla="*/ 2147483647 w 154"/>
                  <a:gd name="T41" fmla="*/ 2147483647 h 147"/>
                  <a:gd name="T42" fmla="*/ 2147483647 w 154"/>
                  <a:gd name="T43" fmla="*/ 2147483647 h 147"/>
                  <a:gd name="T44" fmla="*/ 2147483647 w 154"/>
                  <a:gd name="T45" fmla="*/ 2147483647 h 147"/>
                  <a:gd name="T46" fmla="*/ 2147483647 w 154"/>
                  <a:gd name="T47" fmla="*/ 2147483647 h 147"/>
                  <a:gd name="T48" fmla="*/ 2147483647 w 154"/>
                  <a:gd name="T49" fmla="*/ 2147483647 h 147"/>
                  <a:gd name="T50" fmla="*/ 2147483647 w 154"/>
                  <a:gd name="T51" fmla="*/ 2147483647 h 147"/>
                  <a:gd name="T52" fmla="*/ 0 w 154"/>
                  <a:gd name="T53" fmla="*/ 2147483647 h 147"/>
                  <a:gd name="T54" fmla="*/ 0 w 154"/>
                  <a:gd name="T55" fmla="*/ 2147483647 h 147"/>
                  <a:gd name="T56" fmla="*/ 2147483647 w 154"/>
                  <a:gd name="T57" fmla="*/ 2147483647 h 147"/>
                  <a:gd name="T58" fmla="*/ 2147483647 w 154"/>
                  <a:gd name="T59" fmla="*/ 2147483647 h 147"/>
                  <a:gd name="T60" fmla="*/ 2147483647 w 154"/>
                  <a:gd name="T61" fmla="*/ 2147483647 h 147"/>
                  <a:gd name="T62" fmla="*/ 2147483647 w 154"/>
                  <a:gd name="T63" fmla="*/ 2147483647 h 147"/>
                  <a:gd name="T64" fmla="*/ 2147483647 w 154"/>
                  <a:gd name="T65" fmla="*/ 2147483647 h 147"/>
                  <a:gd name="T66" fmla="*/ 2147483647 w 154"/>
                  <a:gd name="T67" fmla="*/ 2147483647 h 147"/>
                  <a:gd name="T68" fmla="*/ 2147483647 w 154"/>
                  <a:gd name="T69" fmla="*/ 2147483647 h 147"/>
                  <a:gd name="T70" fmla="*/ 2147483647 w 154"/>
                  <a:gd name="T71" fmla="*/ 2147483647 h 147"/>
                  <a:gd name="T72" fmla="*/ 2147483647 w 154"/>
                  <a:gd name="T73" fmla="*/ 2147483647 h 147"/>
                  <a:gd name="T74" fmla="*/ 2147483647 w 154"/>
                  <a:gd name="T75" fmla="*/ 2147483647 h 147"/>
                  <a:gd name="T76" fmla="*/ 2147483647 w 154"/>
                  <a:gd name="T77" fmla="*/ 2147483647 h 147"/>
                  <a:gd name="T78" fmla="*/ 2147483647 w 154"/>
                  <a:gd name="T79" fmla="*/ 2147483647 h 147"/>
                  <a:gd name="T80" fmla="*/ 2147483647 w 154"/>
                  <a:gd name="T81" fmla="*/ 2147483647 h 147"/>
                  <a:gd name="T82" fmla="*/ 2147483647 w 154"/>
                  <a:gd name="T83" fmla="*/ 2147483647 h 147"/>
                  <a:gd name="T84" fmla="*/ 2147483647 w 154"/>
                  <a:gd name="T85" fmla="*/ 2147483647 h 147"/>
                  <a:gd name="T86" fmla="*/ 2147483647 w 154"/>
                  <a:gd name="T87" fmla="*/ 2147483647 h 147"/>
                  <a:gd name="T88" fmla="*/ 2147483647 w 154"/>
                  <a:gd name="T89" fmla="*/ 2147483647 h 147"/>
                  <a:gd name="T90" fmla="*/ 2147483647 w 154"/>
                  <a:gd name="T91" fmla="*/ 2147483647 h 147"/>
                  <a:gd name="T92" fmla="*/ 2147483647 w 154"/>
                  <a:gd name="T93" fmla="*/ 2147483647 h 147"/>
                  <a:gd name="T94" fmla="*/ 2147483647 w 154"/>
                  <a:gd name="T95" fmla="*/ 2147483647 h 147"/>
                  <a:gd name="T96" fmla="*/ 2147483647 w 154"/>
                  <a:gd name="T97" fmla="*/ 2147483647 h 1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4"/>
                  <a:gd name="T148" fmla="*/ 0 h 147"/>
                  <a:gd name="T149" fmla="*/ 154 w 154"/>
                  <a:gd name="T150" fmla="*/ 147 h 1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4" h="147">
                    <a:moveTo>
                      <a:pt x="15" y="99"/>
                    </a:moveTo>
                    <a:lnTo>
                      <a:pt x="140" y="99"/>
                    </a:lnTo>
                    <a:lnTo>
                      <a:pt x="142" y="97"/>
                    </a:lnTo>
                    <a:lnTo>
                      <a:pt x="147" y="97"/>
                    </a:lnTo>
                    <a:lnTo>
                      <a:pt x="149" y="92"/>
                    </a:lnTo>
                    <a:lnTo>
                      <a:pt x="149" y="88"/>
                    </a:lnTo>
                    <a:lnTo>
                      <a:pt x="149" y="10"/>
                    </a:lnTo>
                    <a:lnTo>
                      <a:pt x="149" y="5"/>
                    </a:lnTo>
                    <a:lnTo>
                      <a:pt x="147" y="3"/>
                    </a:lnTo>
                    <a:lnTo>
                      <a:pt x="142" y="0"/>
                    </a:lnTo>
                    <a:lnTo>
                      <a:pt x="140" y="0"/>
                    </a:lnTo>
                    <a:lnTo>
                      <a:pt x="15" y="0"/>
                    </a:lnTo>
                    <a:lnTo>
                      <a:pt x="10" y="0"/>
                    </a:lnTo>
                    <a:lnTo>
                      <a:pt x="8" y="3"/>
                    </a:lnTo>
                    <a:lnTo>
                      <a:pt x="5" y="5"/>
                    </a:lnTo>
                    <a:lnTo>
                      <a:pt x="3" y="10"/>
                    </a:lnTo>
                    <a:lnTo>
                      <a:pt x="3" y="88"/>
                    </a:lnTo>
                    <a:lnTo>
                      <a:pt x="5" y="92"/>
                    </a:lnTo>
                    <a:lnTo>
                      <a:pt x="8" y="97"/>
                    </a:lnTo>
                    <a:lnTo>
                      <a:pt x="10" y="97"/>
                    </a:lnTo>
                    <a:lnTo>
                      <a:pt x="15" y="99"/>
                    </a:lnTo>
                    <a:close/>
                    <a:moveTo>
                      <a:pt x="15" y="12"/>
                    </a:moveTo>
                    <a:lnTo>
                      <a:pt x="15" y="12"/>
                    </a:lnTo>
                    <a:lnTo>
                      <a:pt x="15" y="10"/>
                    </a:lnTo>
                    <a:lnTo>
                      <a:pt x="19" y="7"/>
                    </a:lnTo>
                    <a:lnTo>
                      <a:pt x="135" y="7"/>
                    </a:lnTo>
                    <a:lnTo>
                      <a:pt x="137" y="10"/>
                    </a:lnTo>
                    <a:lnTo>
                      <a:pt x="140" y="12"/>
                    </a:lnTo>
                    <a:lnTo>
                      <a:pt x="140" y="83"/>
                    </a:lnTo>
                    <a:lnTo>
                      <a:pt x="137" y="85"/>
                    </a:lnTo>
                    <a:lnTo>
                      <a:pt x="135" y="88"/>
                    </a:lnTo>
                    <a:lnTo>
                      <a:pt x="19" y="88"/>
                    </a:lnTo>
                    <a:lnTo>
                      <a:pt x="15" y="85"/>
                    </a:lnTo>
                    <a:lnTo>
                      <a:pt x="15" y="83"/>
                    </a:lnTo>
                    <a:lnTo>
                      <a:pt x="15" y="12"/>
                    </a:lnTo>
                    <a:close/>
                    <a:moveTo>
                      <a:pt x="133" y="107"/>
                    </a:moveTo>
                    <a:lnTo>
                      <a:pt x="19" y="107"/>
                    </a:lnTo>
                    <a:lnTo>
                      <a:pt x="15" y="109"/>
                    </a:lnTo>
                    <a:lnTo>
                      <a:pt x="8" y="114"/>
                    </a:lnTo>
                    <a:lnTo>
                      <a:pt x="3" y="118"/>
                    </a:lnTo>
                    <a:lnTo>
                      <a:pt x="0" y="125"/>
                    </a:lnTo>
                    <a:lnTo>
                      <a:pt x="0" y="130"/>
                    </a:lnTo>
                    <a:lnTo>
                      <a:pt x="3" y="137"/>
                    </a:lnTo>
                    <a:lnTo>
                      <a:pt x="8" y="142"/>
                    </a:lnTo>
                    <a:lnTo>
                      <a:pt x="15" y="147"/>
                    </a:lnTo>
                    <a:lnTo>
                      <a:pt x="19" y="147"/>
                    </a:lnTo>
                    <a:lnTo>
                      <a:pt x="133" y="147"/>
                    </a:lnTo>
                    <a:lnTo>
                      <a:pt x="142" y="147"/>
                    </a:lnTo>
                    <a:lnTo>
                      <a:pt x="147" y="142"/>
                    </a:lnTo>
                    <a:lnTo>
                      <a:pt x="152" y="137"/>
                    </a:lnTo>
                    <a:lnTo>
                      <a:pt x="154" y="130"/>
                    </a:lnTo>
                    <a:lnTo>
                      <a:pt x="154" y="125"/>
                    </a:lnTo>
                    <a:lnTo>
                      <a:pt x="152" y="118"/>
                    </a:lnTo>
                    <a:lnTo>
                      <a:pt x="147" y="114"/>
                    </a:lnTo>
                    <a:lnTo>
                      <a:pt x="142" y="109"/>
                    </a:lnTo>
                    <a:lnTo>
                      <a:pt x="133" y="107"/>
                    </a:lnTo>
                    <a:close/>
                    <a:moveTo>
                      <a:pt x="130" y="135"/>
                    </a:moveTo>
                    <a:lnTo>
                      <a:pt x="130" y="135"/>
                    </a:lnTo>
                    <a:lnTo>
                      <a:pt x="126" y="135"/>
                    </a:lnTo>
                    <a:lnTo>
                      <a:pt x="123" y="133"/>
                    </a:lnTo>
                    <a:lnTo>
                      <a:pt x="121" y="130"/>
                    </a:lnTo>
                    <a:lnTo>
                      <a:pt x="121" y="128"/>
                    </a:lnTo>
                    <a:lnTo>
                      <a:pt x="121" y="125"/>
                    </a:lnTo>
                    <a:lnTo>
                      <a:pt x="123" y="121"/>
                    </a:lnTo>
                    <a:lnTo>
                      <a:pt x="126" y="118"/>
                    </a:lnTo>
                    <a:lnTo>
                      <a:pt x="130" y="118"/>
                    </a:lnTo>
                    <a:lnTo>
                      <a:pt x="135" y="121"/>
                    </a:lnTo>
                    <a:lnTo>
                      <a:pt x="135" y="125"/>
                    </a:lnTo>
                    <a:lnTo>
                      <a:pt x="135" y="128"/>
                    </a:lnTo>
                    <a:lnTo>
                      <a:pt x="135" y="130"/>
                    </a:lnTo>
                    <a:lnTo>
                      <a:pt x="135" y="133"/>
                    </a:lnTo>
                    <a:lnTo>
                      <a:pt x="130"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4" name="Freeform 110"/>
              <p:cNvSpPr>
                <a:spLocks noEditPoints="1"/>
              </p:cNvSpPr>
              <p:nvPr/>
            </p:nvSpPr>
            <p:spPr bwMode="auto">
              <a:xfrm>
                <a:off x="14306023" y="4906899"/>
                <a:ext cx="116513" cy="155535"/>
              </a:xfrm>
              <a:custGeom>
                <a:avLst/>
                <a:gdLst>
                  <a:gd name="T0" fmla="*/ 0 w 118"/>
                  <a:gd name="T1" fmla="*/ 2147483647 h 154"/>
                  <a:gd name="T2" fmla="*/ 2147483647 w 118"/>
                  <a:gd name="T3" fmla="*/ 2147483647 h 154"/>
                  <a:gd name="T4" fmla="*/ 2147483647 w 118"/>
                  <a:gd name="T5" fmla="*/ 2147483647 h 154"/>
                  <a:gd name="T6" fmla="*/ 2147483647 w 118"/>
                  <a:gd name="T7" fmla="*/ 2147483647 h 154"/>
                  <a:gd name="T8" fmla="*/ 2147483647 w 118"/>
                  <a:gd name="T9" fmla="*/ 2147483647 h 154"/>
                  <a:gd name="T10" fmla="*/ 2147483647 w 118"/>
                  <a:gd name="T11" fmla="*/ 2147483647 h 154"/>
                  <a:gd name="T12" fmla="*/ 2147483647 w 118"/>
                  <a:gd name="T13" fmla="*/ 2147483647 h 154"/>
                  <a:gd name="T14" fmla="*/ 2147483647 w 118"/>
                  <a:gd name="T15" fmla="*/ 2147483647 h 154"/>
                  <a:gd name="T16" fmla="*/ 2147483647 w 118"/>
                  <a:gd name="T17" fmla="*/ 2147483647 h 154"/>
                  <a:gd name="T18" fmla="*/ 2147483647 w 118"/>
                  <a:gd name="T19" fmla="*/ 2147483647 h 154"/>
                  <a:gd name="T20" fmla="*/ 2147483647 w 118"/>
                  <a:gd name="T21" fmla="*/ 2147483647 h 154"/>
                  <a:gd name="T22" fmla="*/ 2147483647 w 118"/>
                  <a:gd name="T23" fmla="*/ 2147483647 h 154"/>
                  <a:gd name="T24" fmla="*/ 2147483647 w 118"/>
                  <a:gd name="T25" fmla="*/ 2147483647 h 154"/>
                  <a:gd name="T26" fmla="*/ 2147483647 w 118"/>
                  <a:gd name="T27" fmla="*/ 2147483647 h 154"/>
                  <a:gd name="T28" fmla="*/ 2147483647 w 118"/>
                  <a:gd name="T29" fmla="*/ 2147483647 h 154"/>
                  <a:gd name="T30" fmla="*/ 2147483647 w 118"/>
                  <a:gd name="T31" fmla="*/ 2147483647 h 154"/>
                  <a:gd name="T32" fmla="*/ 2147483647 w 118"/>
                  <a:gd name="T33" fmla="*/ 2147483647 h 154"/>
                  <a:gd name="T34" fmla="*/ 2147483647 w 118"/>
                  <a:gd name="T35" fmla="*/ 2147483647 h 154"/>
                  <a:gd name="T36" fmla="*/ 2147483647 w 118"/>
                  <a:gd name="T37" fmla="*/ 2147483647 h 154"/>
                  <a:gd name="T38" fmla="*/ 2147483647 w 118"/>
                  <a:gd name="T39" fmla="*/ 2147483647 h 154"/>
                  <a:gd name="T40" fmla="*/ 2147483647 w 118"/>
                  <a:gd name="T41" fmla="*/ 0 h 154"/>
                  <a:gd name="T42" fmla="*/ 2147483647 w 118"/>
                  <a:gd name="T43" fmla="*/ 2147483647 h 154"/>
                  <a:gd name="T44" fmla="*/ 2147483647 w 118"/>
                  <a:gd name="T45" fmla="*/ 2147483647 h 154"/>
                  <a:gd name="T46" fmla="*/ 0 w 118"/>
                  <a:gd name="T47" fmla="*/ 2147483647 h 154"/>
                  <a:gd name="T48" fmla="*/ 2147483647 w 118"/>
                  <a:gd name="T49" fmla="*/ 2147483647 h 154"/>
                  <a:gd name="T50" fmla="*/ 2147483647 w 118"/>
                  <a:gd name="T51" fmla="*/ 2147483647 h 154"/>
                  <a:gd name="T52" fmla="*/ 2147483647 w 118"/>
                  <a:gd name="T53" fmla="*/ 2147483647 h 154"/>
                  <a:gd name="T54" fmla="*/ 0 w 118"/>
                  <a:gd name="T55" fmla="*/ 2147483647 h 154"/>
                  <a:gd name="T56" fmla="*/ 2147483647 w 118"/>
                  <a:gd name="T57" fmla="*/ 2147483647 h 154"/>
                  <a:gd name="T58" fmla="*/ 2147483647 w 118"/>
                  <a:gd name="T59" fmla="*/ 2147483647 h 154"/>
                  <a:gd name="T60" fmla="*/ 2147483647 w 118"/>
                  <a:gd name="T61" fmla="*/ 2147483647 h 154"/>
                  <a:gd name="T62" fmla="*/ 2147483647 w 118"/>
                  <a:gd name="T63" fmla="*/ 2147483647 h 154"/>
                  <a:gd name="T64" fmla="*/ 2147483647 w 118"/>
                  <a:gd name="T65" fmla="*/ 2147483647 h 154"/>
                  <a:gd name="T66" fmla="*/ 2147483647 w 118"/>
                  <a:gd name="T67" fmla="*/ 2147483647 h 154"/>
                  <a:gd name="T68" fmla="*/ 2147483647 w 118"/>
                  <a:gd name="T69" fmla="*/ 2147483647 h 154"/>
                  <a:gd name="T70" fmla="*/ 2147483647 w 118"/>
                  <a:gd name="T71" fmla="*/ 2147483647 h 154"/>
                  <a:gd name="T72" fmla="*/ 2147483647 w 118"/>
                  <a:gd name="T73" fmla="*/ 2147483647 h 154"/>
                  <a:gd name="T74" fmla="*/ 2147483647 w 118"/>
                  <a:gd name="T75" fmla="*/ 2147483647 h 154"/>
                  <a:gd name="T76" fmla="*/ 2147483647 w 118"/>
                  <a:gd name="T77" fmla="*/ 2147483647 h 154"/>
                  <a:gd name="T78" fmla="*/ 2147483647 w 118"/>
                  <a:gd name="T79" fmla="*/ 2147483647 h 154"/>
                  <a:gd name="T80" fmla="*/ 2147483647 w 118"/>
                  <a:gd name="T81" fmla="*/ 2147483647 h 154"/>
                  <a:gd name="T82" fmla="*/ 2147483647 w 118"/>
                  <a:gd name="T83" fmla="*/ 2147483647 h 154"/>
                  <a:gd name="T84" fmla="*/ 0 w 118"/>
                  <a:gd name="T85" fmla="*/ 2147483647 h 154"/>
                  <a:gd name="T86" fmla="*/ 2147483647 w 118"/>
                  <a:gd name="T87" fmla="*/ 2147483647 h 154"/>
                  <a:gd name="T88" fmla="*/ 2147483647 w 118"/>
                  <a:gd name="T89" fmla="*/ 2147483647 h 154"/>
                  <a:gd name="T90" fmla="*/ 2147483647 w 118"/>
                  <a:gd name="T91" fmla="*/ 2147483647 h 154"/>
                  <a:gd name="T92" fmla="*/ 2147483647 w 118"/>
                  <a:gd name="T93" fmla="*/ 2147483647 h 154"/>
                  <a:gd name="T94" fmla="*/ 2147483647 w 118"/>
                  <a:gd name="T95" fmla="*/ 2147483647 h 154"/>
                  <a:gd name="T96" fmla="*/ 2147483647 w 118"/>
                  <a:gd name="T97" fmla="*/ 2147483647 h 154"/>
                  <a:gd name="T98" fmla="*/ 2147483647 w 118"/>
                  <a:gd name="T99" fmla="*/ 2147483647 h 154"/>
                  <a:gd name="T100" fmla="*/ 2147483647 w 118"/>
                  <a:gd name="T101" fmla="*/ 2147483647 h 154"/>
                  <a:gd name="T102" fmla="*/ 2147483647 w 118"/>
                  <a:gd name="T103" fmla="*/ 2147483647 h 154"/>
                  <a:gd name="T104" fmla="*/ 2147483647 w 118"/>
                  <a:gd name="T105" fmla="*/ 2147483647 h 154"/>
                  <a:gd name="T106" fmla="*/ 2147483647 w 118"/>
                  <a:gd name="T107" fmla="*/ 2147483647 h 154"/>
                  <a:gd name="T108" fmla="*/ 2147483647 w 118"/>
                  <a:gd name="T109" fmla="*/ 2147483647 h 154"/>
                  <a:gd name="T110" fmla="*/ 2147483647 w 118"/>
                  <a:gd name="T111" fmla="*/ 2147483647 h 154"/>
                  <a:gd name="T112" fmla="*/ 2147483647 w 118"/>
                  <a:gd name="T113" fmla="*/ 2147483647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154"/>
                  <a:gd name="T173" fmla="*/ 118 w 118"/>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154">
                    <a:moveTo>
                      <a:pt x="2" y="40"/>
                    </a:moveTo>
                    <a:lnTo>
                      <a:pt x="2" y="40"/>
                    </a:lnTo>
                    <a:lnTo>
                      <a:pt x="0" y="40"/>
                    </a:lnTo>
                    <a:lnTo>
                      <a:pt x="0" y="43"/>
                    </a:lnTo>
                    <a:lnTo>
                      <a:pt x="0" y="61"/>
                    </a:lnTo>
                    <a:lnTo>
                      <a:pt x="0" y="64"/>
                    </a:lnTo>
                    <a:lnTo>
                      <a:pt x="0" y="66"/>
                    </a:lnTo>
                    <a:lnTo>
                      <a:pt x="2" y="69"/>
                    </a:lnTo>
                    <a:lnTo>
                      <a:pt x="7" y="73"/>
                    </a:lnTo>
                    <a:lnTo>
                      <a:pt x="12" y="76"/>
                    </a:lnTo>
                    <a:lnTo>
                      <a:pt x="19" y="78"/>
                    </a:lnTo>
                    <a:lnTo>
                      <a:pt x="26" y="78"/>
                    </a:lnTo>
                    <a:lnTo>
                      <a:pt x="33" y="80"/>
                    </a:lnTo>
                    <a:lnTo>
                      <a:pt x="40" y="80"/>
                    </a:lnTo>
                    <a:lnTo>
                      <a:pt x="49" y="83"/>
                    </a:lnTo>
                    <a:lnTo>
                      <a:pt x="59" y="83"/>
                    </a:lnTo>
                    <a:lnTo>
                      <a:pt x="66" y="83"/>
                    </a:lnTo>
                    <a:lnTo>
                      <a:pt x="75" y="80"/>
                    </a:lnTo>
                    <a:lnTo>
                      <a:pt x="82" y="80"/>
                    </a:lnTo>
                    <a:lnTo>
                      <a:pt x="90" y="78"/>
                    </a:lnTo>
                    <a:lnTo>
                      <a:pt x="97" y="78"/>
                    </a:lnTo>
                    <a:lnTo>
                      <a:pt x="104" y="76"/>
                    </a:lnTo>
                    <a:lnTo>
                      <a:pt x="108" y="73"/>
                    </a:lnTo>
                    <a:lnTo>
                      <a:pt x="113" y="69"/>
                    </a:lnTo>
                    <a:lnTo>
                      <a:pt x="116" y="69"/>
                    </a:lnTo>
                    <a:lnTo>
                      <a:pt x="116" y="66"/>
                    </a:lnTo>
                    <a:lnTo>
                      <a:pt x="116" y="64"/>
                    </a:lnTo>
                    <a:lnTo>
                      <a:pt x="116" y="61"/>
                    </a:lnTo>
                    <a:lnTo>
                      <a:pt x="118" y="43"/>
                    </a:lnTo>
                    <a:lnTo>
                      <a:pt x="116" y="40"/>
                    </a:lnTo>
                    <a:lnTo>
                      <a:pt x="113" y="40"/>
                    </a:lnTo>
                    <a:lnTo>
                      <a:pt x="108" y="43"/>
                    </a:lnTo>
                    <a:lnTo>
                      <a:pt x="104" y="47"/>
                    </a:lnTo>
                    <a:lnTo>
                      <a:pt x="97" y="50"/>
                    </a:lnTo>
                    <a:lnTo>
                      <a:pt x="90" y="50"/>
                    </a:lnTo>
                    <a:lnTo>
                      <a:pt x="82" y="52"/>
                    </a:lnTo>
                    <a:lnTo>
                      <a:pt x="75" y="54"/>
                    </a:lnTo>
                    <a:lnTo>
                      <a:pt x="66" y="54"/>
                    </a:lnTo>
                    <a:lnTo>
                      <a:pt x="59" y="54"/>
                    </a:lnTo>
                    <a:lnTo>
                      <a:pt x="49" y="54"/>
                    </a:lnTo>
                    <a:lnTo>
                      <a:pt x="40" y="54"/>
                    </a:lnTo>
                    <a:lnTo>
                      <a:pt x="33" y="52"/>
                    </a:lnTo>
                    <a:lnTo>
                      <a:pt x="26" y="50"/>
                    </a:lnTo>
                    <a:lnTo>
                      <a:pt x="19" y="50"/>
                    </a:lnTo>
                    <a:lnTo>
                      <a:pt x="12" y="47"/>
                    </a:lnTo>
                    <a:lnTo>
                      <a:pt x="7" y="43"/>
                    </a:lnTo>
                    <a:lnTo>
                      <a:pt x="2" y="40"/>
                    </a:lnTo>
                    <a:close/>
                    <a:moveTo>
                      <a:pt x="12" y="66"/>
                    </a:moveTo>
                    <a:lnTo>
                      <a:pt x="12" y="66"/>
                    </a:lnTo>
                    <a:lnTo>
                      <a:pt x="9" y="64"/>
                    </a:lnTo>
                    <a:lnTo>
                      <a:pt x="9" y="61"/>
                    </a:lnTo>
                    <a:lnTo>
                      <a:pt x="9" y="59"/>
                    </a:lnTo>
                    <a:lnTo>
                      <a:pt x="9" y="57"/>
                    </a:lnTo>
                    <a:lnTo>
                      <a:pt x="9" y="54"/>
                    </a:lnTo>
                    <a:lnTo>
                      <a:pt x="12" y="54"/>
                    </a:lnTo>
                    <a:lnTo>
                      <a:pt x="14" y="54"/>
                    </a:lnTo>
                    <a:lnTo>
                      <a:pt x="14" y="57"/>
                    </a:lnTo>
                    <a:lnTo>
                      <a:pt x="16" y="57"/>
                    </a:lnTo>
                    <a:lnTo>
                      <a:pt x="16" y="59"/>
                    </a:lnTo>
                    <a:lnTo>
                      <a:pt x="16" y="61"/>
                    </a:lnTo>
                    <a:lnTo>
                      <a:pt x="14" y="64"/>
                    </a:lnTo>
                    <a:lnTo>
                      <a:pt x="14" y="66"/>
                    </a:lnTo>
                    <a:lnTo>
                      <a:pt x="12" y="66"/>
                    </a:lnTo>
                    <a:close/>
                    <a:moveTo>
                      <a:pt x="59" y="47"/>
                    </a:moveTo>
                    <a:lnTo>
                      <a:pt x="59" y="47"/>
                    </a:lnTo>
                    <a:lnTo>
                      <a:pt x="64" y="47"/>
                    </a:lnTo>
                    <a:lnTo>
                      <a:pt x="71" y="47"/>
                    </a:lnTo>
                    <a:lnTo>
                      <a:pt x="75" y="45"/>
                    </a:lnTo>
                    <a:lnTo>
                      <a:pt x="82" y="45"/>
                    </a:lnTo>
                    <a:lnTo>
                      <a:pt x="87" y="43"/>
                    </a:lnTo>
                    <a:lnTo>
                      <a:pt x="92" y="43"/>
                    </a:lnTo>
                    <a:lnTo>
                      <a:pt x="97" y="40"/>
                    </a:lnTo>
                    <a:lnTo>
                      <a:pt x="101" y="40"/>
                    </a:lnTo>
                    <a:lnTo>
                      <a:pt x="104" y="38"/>
                    </a:lnTo>
                    <a:lnTo>
                      <a:pt x="106" y="35"/>
                    </a:lnTo>
                    <a:lnTo>
                      <a:pt x="111" y="33"/>
                    </a:lnTo>
                    <a:lnTo>
                      <a:pt x="113" y="31"/>
                    </a:lnTo>
                    <a:lnTo>
                      <a:pt x="116" y="28"/>
                    </a:lnTo>
                    <a:lnTo>
                      <a:pt x="116" y="26"/>
                    </a:lnTo>
                    <a:lnTo>
                      <a:pt x="118" y="24"/>
                    </a:lnTo>
                    <a:lnTo>
                      <a:pt x="116" y="21"/>
                    </a:lnTo>
                    <a:lnTo>
                      <a:pt x="116" y="19"/>
                    </a:lnTo>
                    <a:lnTo>
                      <a:pt x="116" y="17"/>
                    </a:lnTo>
                    <a:lnTo>
                      <a:pt x="113" y="14"/>
                    </a:lnTo>
                    <a:lnTo>
                      <a:pt x="111" y="12"/>
                    </a:lnTo>
                    <a:lnTo>
                      <a:pt x="108" y="9"/>
                    </a:lnTo>
                    <a:lnTo>
                      <a:pt x="104" y="9"/>
                    </a:lnTo>
                    <a:lnTo>
                      <a:pt x="101" y="7"/>
                    </a:lnTo>
                    <a:lnTo>
                      <a:pt x="97" y="5"/>
                    </a:lnTo>
                    <a:lnTo>
                      <a:pt x="92" y="5"/>
                    </a:lnTo>
                    <a:lnTo>
                      <a:pt x="87" y="2"/>
                    </a:lnTo>
                    <a:lnTo>
                      <a:pt x="82" y="2"/>
                    </a:lnTo>
                    <a:lnTo>
                      <a:pt x="75" y="0"/>
                    </a:lnTo>
                    <a:lnTo>
                      <a:pt x="71" y="0"/>
                    </a:lnTo>
                    <a:lnTo>
                      <a:pt x="64" y="0"/>
                    </a:lnTo>
                    <a:lnTo>
                      <a:pt x="59" y="0"/>
                    </a:lnTo>
                    <a:lnTo>
                      <a:pt x="52" y="0"/>
                    </a:lnTo>
                    <a:lnTo>
                      <a:pt x="45" y="0"/>
                    </a:lnTo>
                    <a:lnTo>
                      <a:pt x="40" y="0"/>
                    </a:lnTo>
                    <a:lnTo>
                      <a:pt x="33" y="2"/>
                    </a:lnTo>
                    <a:lnTo>
                      <a:pt x="28" y="2"/>
                    </a:lnTo>
                    <a:lnTo>
                      <a:pt x="23" y="5"/>
                    </a:lnTo>
                    <a:lnTo>
                      <a:pt x="19" y="5"/>
                    </a:lnTo>
                    <a:lnTo>
                      <a:pt x="16" y="7"/>
                    </a:lnTo>
                    <a:lnTo>
                      <a:pt x="12" y="9"/>
                    </a:lnTo>
                    <a:lnTo>
                      <a:pt x="9" y="9"/>
                    </a:lnTo>
                    <a:lnTo>
                      <a:pt x="4" y="12"/>
                    </a:lnTo>
                    <a:lnTo>
                      <a:pt x="2" y="14"/>
                    </a:lnTo>
                    <a:lnTo>
                      <a:pt x="2" y="17"/>
                    </a:lnTo>
                    <a:lnTo>
                      <a:pt x="0" y="19"/>
                    </a:lnTo>
                    <a:lnTo>
                      <a:pt x="0" y="21"/>
                    </a:lnTo>
                    <a:lnTo>
                      <a:pt x="0" y="24"/>
                    </a:lnTo>
                    <a:lnTo>
                      <a:pt x="0" y="26"/>
                    </a:lnTo>
                    <a:lnTo>
                      <a:pt x="0" y="28"/>
                    </a:lnTo>
                    <a:lnTo>
                      <a:pt x="2" y="28"/>
                    </a:lnTo>
                    <a:lnTo>
                      <a:pt x="2" y="31"/>
                    </a:lnTo>
                    <a:lnTo>
                      <a:pt x="4" y="33"/>
                    </a:lnTo>
                    <a:lnTo>
                      <a:pt x="9" y="35"/>
                    </a:lnTo>
                    <a:lnTo>
                      <a:pt x="12" y="38"/>
                    </a:lnTo>
                    <a:lnTo>
                      <a:pt x="16" y="40"/>
                    </a:lnTo>
                    <a:lnTo>
                      <a:pt x="19" y="40"/>
                    </a:lnTo>
                    <a:lnTo>
                      <a:pt x="23" y="43"/>
                    </a:lnTo>
                    <a:lnTo>
                      <a:pt x="28" y="43"/>
                    </a:lnTo>
                    <a:lnTo>
                      <a:pt x="33" y="45"/>
                    </a:lnTo>
                    <a:lnTo>
                      <a:pt x="40" y="45"/>
                    </a:lnTo>
                    <a:lnTo>
                      <a:pt x="45" y="47"/>
                    </a:lnTo>
                    <a:lnTo>
                      <a:pt x="52" y="47"/>
                    </a:lnTo>
                    <a:lnTo>
                      <a:pt x="59" y="47"/>
                    </a:lnTo>
                    <a:close/>
                    <a:moveTo>
                      <a:pt x="2" y="78"/>
                    </a:moveTo>
                    <a:lnTo>
                      <a:pt x="2" y="78"/>
                    </a:lnTo>
                    <a:lnTo>
                      <a:pt x="0" y="78"/>
                    </a:lnTo>
                    <a:lnTo>
                      <a:pt x="0" y="80"/>
                    </a:lnTo>
                    <a:lnTo>
                      <a:pt x="0" y="97"/>
                    </a:lnTo>
                    <a:lnTo>
                      <a:pt x="0" y="99"/>
                    </a:lnTo>
                    <a:lnTo>
                      <a:pt x="0" y="102"/>
                    </a:lnTo>
                    <a:lnTo>
                      <a:pt x="2" y="104"/>
                    </a:lnTo>
                    <a:lnTo>
                      <a:pt x="7" y="109"/>
                    </a:lnTo>
                    <a:lnTo>
                      <a:pt x="12" y="111"/>
                    </a:lnTo>
                    <a:lnTo>
                      <a:pt x="19" y="111"/>
                    </a:lnTo>
                    <a:lnTo>
                      <a:pt x="26" y="113"/>
                    </a:lnTo>
                    <a:lnTo>
                      <a:pt x="33" y="116"/>
                    </a:lnTo>
                    <a:lnTo>
                      <a:pt x="40" y="116"/>
                    </a:lnTo>
                    <a:lnTo>
                      <a:pt x="49" y="118"/>
                    </a:lnTo>
                    <a:lnTo>
                      <a:pt x="59" y="118"/>
                    </a:lnTo>
                    <a:lnTo>
                      <a:pt x="66" y="118"/>
                    </a:lnTo>
                    <a:lnTo>
                      <a:pt x="75" y="116"/>
                    </a:lnTo>
                    <a:lnTo>
                      <a:pt x="82" y="116"/>
                    </a:lnTo>
                    <a:lnTo>
                      <a:pt x="90" y="113"/>
                    </a:lnTo>
                    <a:lnTo>
                      <a:pt x="97" y="111"/>
                    </a:lnTo>
                    <a:lnTo>
                      <a:pt x="104" y="111"/>
                    </a:lnTo>
                    <a:lnTo>
                      <a:pt x="108" y="109"/>
                    </a:lnTo>
                    <a:lnTo>
                      <a:pt x="113" y="104"/>
                    </a:lnTo>
                    <a:lnTo>
                      <a:pt x="116" y="102"/>
                    </a:lnTo>
                    <a:lnTo>
                      <a:pt x="116" y="99"/>
                    </a:lnTo>
                    <a:lnTo>
                      <a:pt x="116" y="97"/>
                    </a:lnTo>
                    <a:lnTo>
                      <a:pt x="116" y="80"/>
                    </a:lnTo>
                    <a:lnTo>
                      <a:pt x="116" y="78"/>
                    </a:lnTo>
                    <a:lnTo>
                      <a:pt x="113" y="78"/>
                    </a:lnTo>
                    <a:lnTo>
                      <a:pt x="106" y="80"/>
                    </a:lnTo>
                    <a:lnTo>
                      <a:pt x="101" y="83"/>
                    </a:lnTo>
                    <a:lnTo>
                      <a:pt x="94" y="85"/>
                    </a:lnTo>
                    <a:lnTo>
                      <a:pt x="90" y="87"/>
                    </a:lnTo>
                    <a:lnTo>
                      <a:pt x="82" y="87"/>
                    </a:lnTo>
                    <a:lnTo>
                      <a:pt x="73" y="90"/>
                    </a:lnTo>
                    <a:lnTo>
                      <a:pt x="66" y="90"/>
                    </a:lnTo>
                    <a:lnTo>
                      <a:pt x="59" y="90"/>
                    </a:lnTo>
                    <a:lnTo>
                      <a:pt x="49" y="90"/>
                    </a:lnTo>
                    <a:lnTo>
                      <a:pt x="42" y="90"/>
                    </a:lnTo>
                    <a:lnTo>
                      <a:pt x="35" y="87"/>
                    </a:lnTo>
                    <a:lnTo>
                      <a:pt x="28" y="87"/>
                    </a:lnTo>
                    <a:lnTo>
                      <a:pt x="21" y="85"/>
                    </a:lnTo>
                    <a:lnTo>
                      <a:pt x="14" y="83"/>
                    </a:lnTo>
                    <a:lnTo>
                      <a:pt x="9" y="80"/>
                    </a:lnTo>
                    <a:lnTo>
                      <a:pt x="2" y="78"/>
                    </a:lnTo>
                    <a:close/>
                    <a:moveTo>
                      <a:pt x="12" y="102"/>
                    </a:moveTo>
                    <a:lnTo>
                      <a:pt x="12" y="102"/>
                    </a:lnTo>
                    <a:lnTo>
                      <a:pt x="9" y="99"/>
                    </a:lnTo>
                    <a:lnTo>
                      <a:pt x="9" y="97"/>
                    </a:lnTo>
                    <a:lnTo>
                      <a:pt x="9" y="95"/>
                    </a:lnTo>
                    <a:lnTo>
                      <a:pt x="9" y="92"/>
                    </a:lnTo>
                    <a:lnTo>
                      <a:pt x="9" y="90"/>
                    </a:lnTo>
                    <a:lnTo>
                      <a:pt x="12" y="90"/>
                    </a:lnTo>
                    <a:lnTo>
                      <a:pt x="14" y="90"/>
                    </a:lnTo>
                    <a:lnTo>
                      <a:pt x="16" y="92"/>
                    </a:lnTo>
                    <a:lnTo>
                      <a:pt x="16" y="95"/>
                    </a:lnTo>
                    <a:lnTo>
                      <a:pt x="16" y="97"/>
                    </a:lnTo>
                    <a:lnTo>
                      <a:pt x="14" y="99"/>
                    </a:lnTo>
                    <a:lnTo>
                      <a:pt x="14" y="102"/>
                    </a:lnTo>
                    <a:lnTo>
                      <a:pt x="12" y="102"/>
                    </a:lnTo>
                    <a:close/>
                    <a:moveTo>
                      <a:pt x="4" y="113"/>
                    </a:moveTo>
                    <a:lnTo>
                      <a:pt x="4" y="113"/>
                    </a:lnTo>
                    <a:lnTo>
                      <a:pt x="2" y="113"/>
                    </a:lnTo>
                    <a:lnTo>
                      <a:pt x="0" y="113"/>
                    </a:lnTo>
                    <a:lnTo>
                      <a:pt x="0" y="116"/>
                    </a:lnTo>
                    <a:lnTo>
                      <a:pt x="0" y="132"/>
                    </a:lnTo>
                    <a:lnTo>
                      <a:pt x="0" y="135"/>
                    </a:lnTo>
                    <a:lnTo>
                      <a:pt x="0" y="137"/>
                    </a:lnTo>
                    <a:lnTo>
                      <a:pt x="2" y="139"/>
                    </a:lnTo>
                    <a:lnTo>
                      <a:pt x="4" y="139"/>
                    </a:lnTo>
                    <a:lnTo>
                      <a:pt x="7" y="142"/>
                    </a:lnTo>
                    <a:lnTo>
                      <a:pt x="14" y="144"/>
                    </a:lnTo>
                    <a:lnTo>
                      <a:pt x="19" y="147"/>
                    </a:lnTo>
                    <a:lnTo>
                      <a:pt x="26" y="149"/>
                    </a:lnTo>
                    <a:lnTo>
                      <a:pt x="33" y="151"/>
                    </a:lnTo>
                    <a:lnTo>
                      <a:pt x="40" y="151"/>
                    </a:lnTo>
                    <a:lnTo>
                      <a:pt x="49" y="151"/>
                    </a:lnTo>
                    <a:lnTo>
                      <a:pt x="59" y="154"/>
                    </a:lnTo>
                    <a:lnTo>
                      <a:pt x="66" y="151"/>
                    </a:lnTo>
                    <a:lnTo>
                      <a:pt x="75" y="151"/>
                    </a:lnTo>
                    <a:lnTo>
                      <a:pt x="82" y="151"/>
                    </a:lnTo>
                    <a:lnTo>
                      <a:pt x="90" y="149"/>
                    </a:lnTo>
                    <a:lnTo>
                      <a:pt x="97" y="147"/>
                    </a:lnTo>
                    <a:lnTo>
                      <a:pt x="104" y="144"/>
                    </a:lnTo>
                    <a:lnTo>
                      <a:pt x="108" y="142"/>
                    </a:lnTo>
                    <a:lnTo>
                      <a:pt x="113" y="139"/>
                    </a:lnTo>
                    <a:lnTo>
                      <a:pt x="116" y="137"/>
                    </a:lnTo>
                    <a:lnTo>
                      <a:pt x="116" y="135"/>
                    </a:lnTo>
                    <a:lnTo>
                      <a:pt x="116" y="132"/>
                    </a:lnTo>
                    <a:lnTo>
                      <a:pt x="116" y="116"/>
                    </a:lnTo>
                    <a:lnTo>
                      <a:pt x="116" y="113"/>
                    </a:lnTo>
                    <a:lnTo>
                      <a:pt x="113" y="113"/>
                    </a:lnTo>
                    <a:lnTo>
                      <a:pt x="106" y="116"/>
                    </a:lnTo>
                    <a:lnTo>
                      <a:pt x="101" y="118"/>
                    </a:lnTo>
                    <a:lnTo>
                      <a:pt x="94" y="121"/>
                    </a:lnTo>
                    <a:lnTo>
                      <a:pt x="90" y="123"/>
                    </a:lnTo>
                    <a:lnTo>
                      <a:pt x="80" y="123"/>
                    </a:lnTo>
                    <a:lnTo>
                      <a:pt x="73" y="125"/>
                    </a:lnTo>
                    <a:lnTo>
                      <a:pt x="66" y="125"/>
                    </a:lnTo>
                    <a:lnTo>
                      <a:pt x="59" y="125"/>
                    </a:lnTo>
                    <a:lnTo>
                      <a:pt x="49" y="125"/>
                    </a:lnTo>
                    <a:lnTo>
                      <a:pt x="42" y="125"/>
                    </a:lnTo>
                    <a:lnTo>
                      <a:pt x="35" y="123"/>
                    </a:lnTo>
                    <a:lnTo>
                      <a:pt x="28" y="123"/>
                    </a:lnTo>
                    <a:lnTo>
                      <a:pt x="21" y="121"/>
                    </a:lnTo>
                    <a:lnTo>
                      <a:pt x="14" y="118"/>
                    </a:lnTo>
                    <a:lnTo>
                      <a:pt x="9" y="116"/>
                    </a:lnTo>
                    <a:lnTo>
                      <a:pt x="4" y="113"/>
                    </a:lnTo>
                    <a:close/>
                    <a:moveTo>
                      <a:pt x="12" y="135"/>
                    </a:moveTo>
                    <a:lnTo>
                      <a:pt x="12" y="135"/>
                    </a:lnTo>
                    <a:lnTo>
                      <a:pt x="9" y="135"/>
                    </a:lnTo>
                    <a:lnTo>
                      <a:pt x="9" y="132"/>
                    </a:lnTo>
                    <a:lnTo>
                      <a:pt x="9" y="130"/>
                    </a:lnTo>
                    <a:lnTo>
                      <a:pt x="9" y="128"/>
                    </a:lnTo>
                    <a:lnTo>
                      <a:pt x="9" y="125"/>
                    </a:lnTo>
                    <a:lnTo>
                      <a:pt x="12" y="125"/>
                    </a:lnTo>
                    <a:lnTo>
                      <a:pt x="12" y="123"/>
                    </a:lnTo>
                    <a:lnTo>
                      <a:pt x="14" y="123"/>
                    </a:lnTo>
                    <a:lnTo>
                      <a:pt x="14" y="125"/>
                    </a:lnTo>
                    <a:lnTo>
                      <a:pt x="16" y="125"/>
                    </a:lnTo>
                    <a:lnTo>
                      <a:pt x="16" y="128"/>
                    </a:lnTo>
                    <a:lnTo>
                      <a:pt x="16" y="130"/>
                    </a:lnTo>
                    <a:lnTo>
                      <a:pt x="16" y="132"/>
                    </a:lnTo>
                    <a:lnTo>
                      <a:pt x="16" y="135"/>
                    </a:lnTo>
                    <a:lnTo>
                      <a:pt x="14" y="135"/>
                    </a:lnTo>
                    <a:lnTo>
                      <a:pt x="12"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5" name="Freeform 111"/>
              <p:cNvSpPr>
                <a:spLocks noEditPoints="1"/>
              </p:cNvSpPr>
              <p:nvPr/>
            </p:nvSpPr>
            <p:spPr bwMode="auto">
              <a:xfrm>
                <a:off x="14518315" y="4906899"/>
                <a:ext cx="116513" cy="155535"/>
              </a:xfrm>
              <a:custGeom>
                <a:avLst/>
                <a:gdLst>
                  <a:gd name="T0" fmla="*/ 0 w 118"/>
                  <a:gd name="T1" fmla="*/ 2147483647 h 154"/>
                  <a:gd name="T2" fmla="*/ 2147483647 w 118"/>
                  <a:gd name="T3" fmla="*/ 2147483647 h 154"/>
                  <a:gd name="T4" fmla="*/ 2147483647 w 118"/>
                  <a:gd name="T5" fmla="*/ 2147483647 h 154"/>
                  <a:gd name="T6" fmla="*/ 2147483647 w 118"/>
                  <a:gd name="T7" fmla="*/ 2147483647 h 154"/>
                  <a:gd name="T8" fmla="*/ 2147483647 w 118"/>
                  <a:gd name="T9" fmla="*/ 2147483647 h 154"/>
                  <a:gd name="T10" fmla="*/ 2147483647 w 118"/>
                  <a:gd name="T11" fmla="*/ 2147483647 h 154"/>
                  <a:gd name="T12" fmla="*/ 2147483647 w 118"/>
                  <a:gd name="T13" fmla="*/ 2147483647 h 154"/>
                  <a:gd name="T14" fmla="*/ 2147483647 w 118"/>
                  <a:gd name="T15" fmla="*/ 2147483647 h 154"/>
                  <a:gd name="T16" fmla="*/ 2147483647 w 118"/>
                  <a:gd name="T17" fmla="*/ 2147483647 h 154"/>
                  <a:gd name="T18" fmla="*/ 2147483647 w 118"/>
                  <a:gd name="T19" fmla="*/ 2147483647 h 154"/>
                  <a:gd name="T20" fmla="*/ 2147483647 w 118"/>
                  <a:gd name="T21" fmla="*/ 2147483647 h 154"/>
                  <a:gd name="T22" fmla="*/ 2147483647 w 118"/>
                  <a:gd name="T23" fmla="*/ 2147483647 h 154"/>
                  <a:gd name="T24" fmla="*/ 2147483647 w 118"/>
                  <a:gd name="T25" fmla="*/ 2147483647 h 154"/>
                  <a:gd name="T26" fmla="*/ 2147483647 w 118"/>
                  <a:gd name="T27" fmla="*/ 2147483647 h 154"/>
                  <a:gd name="T28" fmla="*/ 2147483647 w 118"/>
                  <a:gd name="T29" fmla="*/ 2147483647 h 154"/>
                  <a:gd name="T30" fmla="*/ 2147483647 w 118"/>
                  <a:gd name="T31" fmla="*/ 2147483647 h 154"/>
                  <a:gd name="T32" fmla="*/ 2147483647 w 118"/>
                  <a:gd name="T33" fmla="*/ 2147483647 h 154"/>
                  <a:gd name="T34" fmla="*/ 2147483647 w 118"/>
                  <a:gd name="T35" fmla="*/ 2147483647 h 154"/>
                  <a:gd name="T36" fmla="*/ 2147483647 w 118"/>
                  <a:gd name="T37" fmla="*/ 2147483647 h 154"/>
                  <a:gd name="T38" fmla="*/ 2147483647 w 118"/>
                  <a:gd name="T39" fmla="*/ 2147483647 h 154"/>
                  <a:gd name="T40" fmla="*/ 2147483647 w 118"/>
                  <a:gd name="T41" fmla="*/ 0 h 154"/>
                  <a:gd name="T42" fmla="*/ 2147483647 w 118"/>
                  <a:gd name="T43" fmla="*/ 2147483647 h 154"/>
                  <a:gd name="T44" fmla="*/ 2147483647 w 118"/>
                  <a:gd name="T45" fmla="*/ 2147483647 h 154"/>
                  <a:gd name="T46" fmla="*/ 0 w 118"/>
                  <a:gd name="T47" fmla="*/ 2147483647 h 154"/>
                  <a:gd name="T48" fmla="*/ 2147483647 w 118"/>
                  <a:gd name="T49" fmla="*/ 2147483647 h 154"/>
                  <a:gd name="T50" fmla="*/ 2147483647 w 118"/>
                  <a:gd name="T51" fmla="*/ 2147483647 h 154"/>
                  <a:gd name="T52" fmla="*/ 2147483647 w 118"/>
                  <a:gd name="T53" fmla="*/ 2147483647 h 154"/>
                  <a:gd name="T54" fmla="*/ 0 w 118"/>
                  <a:gd name="T55" fmla="*/ 2147483647 h 154"/>
                  <a:gd name="T56" fmla="*/ 2147483647 w 118"/>
                  <a:gd name="T57" fmla="*/ 2147483647 h 154"/>
                  <a:gd name="T58" fmla="*/ 2147483647 w 118"/>
                  <a:gd name="T59" fmla="*/ 2147483647 h 154"/>
                  <a:gd name="T60" fmla="*/ 2147483647 w 118"/>
                  <a:gd name="T61" fmla="*/ 2147483647 h 154"/>
                  <a:gd name="T62" fmla="*/ 2147483647 w 118"/>
                  <a:gd name="T63" fmla="*/ 2147483647 h 154"/>
                  <a:gd name="T64" fmla="*/ 2147483647 w 118"/>
                  <a:gd name="T65" fmla="*/ 2147483647 h 154"/>
                  <a:gd name="T66" fmla="*/ 2147483647 w 118"/>
                  <a:gd name="T67" fmla="*/ 2147483647 h 154"/>
                  <a:gd name="T68" fmla="*/ 2147483647 w 118"/>
                  <a:gd name="T69" fmla="*/ 2147483647 h 154"/>
                  <a:gd name="T70" fmla="*/ 2147483647 w 118"/>
                  <a:gd name="T71" fmla="*/ 2147483647 h 154"/>
                  <a:gd name="T72" fmla="*/ 2147483647 w 118"/>
                  <a:gd name="T73" fmla="*/ 2147483647 h 154"/>
                  <a:gd name="T74" fmla="*/ 2147483647 w 118"/>
                  <a:gd name="T75" fmla="*/ 2147483647 h 154"/>
                  <a:gd name="T76" fmla="*/ 2147483647 w 118"/>
                  <a:gd name="T77" fmla="*/ 2147483647 h 154"/>
                  <a:gd name="T78" fmla="*/ 2147483647 w 118"/>
                  <a:gd name="T79" fmla="*/ 2147483647 h 154"/>
                  <a:gd name="T80" fmla="*/ 2147483647 w 118"/>
                  <a:gd name="T81" fmla="*/ 2147483647 h 154"/>
                  <a:gd name="T82" fmla="*/ 2147483647 w 118"/>
                  <a:gd name="T83" fmla="*/ 2147483647 h 154"/>
                  <a:gd name="T84" fmla="*/ 2147483647 w 118"/>
                  <a:gd name="T85" fmla="*/ 2147483647 h 154"/>
                  <a:gd name="T86" fmla="*/ 2147483647 w 118"/>
                  <a:gd name="T87" fmla="*/ 2147483647 h 154"/>
                  <a:gd name="T88" fmla="*/ 2147483647 w 118"/>
                  <a:gd name="T89" fmla="*/ 2147483647 h 154"/>
                  <a:gd name="T90" fmla="*/ 2147483647 w 118"/>
                  <a:gd name="T91" fmla="*/ 2147483647 h 154"/>
                  <a:gd name="T92" fmla="*/ 2147483647 w 118"/>
                  <a:gd name="T93" fmla="*/ 2147483647 h 154"/>
                  <a:gd name="T94" fmla="*/ 2147483647 w 118"/>
                  <a:gd name="T95" fmla="*/ 2147483647 h 154"/>
                  <a:gd name="T96" fmla="*/ 2147483647 w 118"/>
                  <a:gd name="T97" fmla="*/ 2147483647 h 154"/>
                  <a:gd name="T98" fmla="*/ 2147483647 w 118"/>
                  <a:gd name="T99" fmla="*/ 2147483647 h 154"/>
                  <a:gd name="T100" fmla="*/ 2147483647 w 118"/>
                  <a:gd name="T101" fmla="*/ 2147483647 h 154"/>
                  <a:gd name="T102" fmla="*/ 2147483647 w 118"/>
                  <a:gd name="T103" fmla="*/ 2147483647 h 154"/>
                  <a:gd name="T104" fmla="*/ 2147483647 w 118"/>
                  <a:gd name="T105" fmla="*/ 2147483647 h 154"/>
                  <a:gd name="T106" fmla="*/ 2147483647 w 118"/>
                  <a:gd name="T107" fmla="*/ 2147483647 h 154"/>
                  <a:gd name="T108" fmla="*/ 2147483647 w 118"/>
                  <a:gd name="T109" fmla="*/ 2147483647 h 154"/>
                  <a:gd name="T110" fmla="*/ 2147483647 w 118"/>
                  <a:gd name="T111" fmla="*/ 2147483647 h 154"/>
                  <a:gd name="T112" fmla="*/ 2147483647 w 118"/>
                  <a:gd name="T113" fmla="*/ 2147483647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154"/>
                  <a:gd name="T173" fmla="*/ 118 w 118"/>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154">
                    <a:moveTo>
                      <a:pt x="4" y="40"/>
                    </a:moveTo>
                    <a:lnTo>
                      <a:pt x="4" y="40"/>
                    </a:lnTo>
                    <a:lnTo>
                      <a:pt x="2" y="40"/>
                    </a:lnTo>
                    <a:lnTo>
                      <a:pt x="0" y="40"/>
                    </a:lnTo>
                    <a:lnTo>
                      <a:pt x="0" y="43"/>
                    </a:lnTo>
                    <a:lnTo>
                      <a:pt x="0" y="61"/>
                    </a:lnTo>
                    <a:lnTo>
                      <a:pt x="0" y="64"/>
                    </a:lnTo>
                    <a:lnTo>
                      <a:pt x="2" y="66"/>
                    </a:lnTo>
                    <a:lnTo>
                      <a:pt x="2" y="69"/>
                    </a:lnTo>
                    <a:lnTo>
                      <a:pt x="4" y="69"/>
                    </a:lnTo>
                    <a:lnTo>
                      <a:pt x="9" y="73"/>
                    </a:lnTo>
                    <a:lnTo>
                      <a:pt x="14" y="76"/>
                    </a:lnTo>
                    <a:lnTo>
                      <a:pt x="21" y="78"/>
                    </a:lnTo>
                    <a:lnTo>
                      <a:pt x="26" y="78"/>
                    </a:lnTo>
                    <a:lnTo>
                      <a:pt x="33" y="80"/>
                    </a:lnTo>
                    <a:lnTo>
                      <a:pt x="42" y="80"/>
                    </a:lnTo>
                    <a:lnTo>
                      <a:pt x="49" y="83"/>
                    </a:lnTo>
                    <a:lnTo>
                      <a:pt x="59" y="83"/>
                    </a:lnTo>
                    <a:lnTo>
                      <a:pt x="68" y="83"/>
                    </a:lnTo>
                    <a:lnTo>
                      <a:pt x="78" y="80"/>
                    </a:lnTo>
                    <a:lnTo>
                      <a:pt x="85" y="80"/>
                    </a:lnTo>
                    <a:lnTo>
                      <a:pt x="92" y="78"/>
                    </a:lnTo>
                    <a:lnTo>
                      <a:pt x="99" y="78"/>
                    </a:lnTo>
                    <a:lnTo>
                      <a:pt x="104" y="76"/>
                    </a:lnTo>
                    <a:lnTo>
                      <a:pt x="111" y="73"/>
                    </a:lnTo>
                    <a:lnTo>
                      <a:pt x="113" y="69"/>
                    </a:lnTo>
                    <a:lnTo>
                      <a:pt x="115" y="69"/>
                    </a:lnTo>
                    <a:lnTo>
                      <a:pt x="118" y="66"/>
                    </a:lnTo>
                    <a:lnTo>
                      <a:pt x="118" y="64"/>
                    </a:lnTo>
                    <a:lnTo>
                      <a:pt x="118" y="61"/>
                    </a:lnTo>
                    <a:lnTo>
                      <a:pt x="118" y="43"/>
                    </a:lnTo>
                    <a:lnTo>
                      <a:pt x="118" y="40"/>
                    </a:lnTo>
                    <a:lnTo>
                      <a:pt x="115" y="40"/>
                    </a:lnTo>
                    <a:lnTo>
                      <a:pt x="111" y="43"/>
                    </a:lnTo>
                    <a:lnTo>
                      <a:pt x="104" y="47"/>
                    </a:lnTo>
                    <a:lnTo>
                      <a:pt x="99" y="50"/>
                    </a:lnTo>
                    <a:lnTo>
                      <a:pt x="92" y="50"/>
                    </a:lnTo>
                    <a:lnTo>
                      <a:pt x="85" y="52"/>
                    </a:lnTo>
                    <a:lnTo>
                      <a:pt x="75" y="54"/>
                    </a:lnTo>
                    <a:lnTo>
                      <a:pt x="68" y="54"/>
                    </a:lnTo>
                    <a:lnTo>
                      <a:pt x="59" y="54"/>
                    </a:lnTo>
                    <a:lnTo>
                      <a:pt x="52" y="54"/>
                    </a:lnTo>
                    <a:lnTo>
                      <a:pt x="42" y="54"/>
                    </a:lnTo>
                    <a:lnTo>
                      <a:pt x="35" y="52"/>
                    </a:lnTo>
                    <a:lnTo>
                      <a:pt x="28" y="50"/>
                    </a:lnTo>
                    <a:lnTo>
                      <a:pt x="21" y="50"/>
                    </a:lnTo>
                    <a:lnTo>
                      <a:pt x="14" y="47"/>
                    </a:lnTo>
                    <a:lnTo>
                      <a:pt x="9" y="43"/>
                    </a:lnTo>
                    <a:lnTo>
                      <a:pt x="4" y="40"/>
                    </a:lnTo>
                    <a:close/>
                    <a:moveTo>
                      <a:pt x="14" y="66"/>
                    </a:moveTo>
                    <a:lnTo>
                      <a:pt x="14" y="66"/>
                    </a:lnTo>
                    <a:lnTo>
                      <a:pt x="12" y="66"/>
                    </a:lnTo>
                    <a:lnTo>
                      <a:pt x="12" y="64"/>
                    </a:lnTo>
                    <a:lnTo>
                      <a:pt x="9" y="61"/>
                    </a:lnTo>
                    <a:lnTo>
                      <a:pt x="9" y="59"/>
                    </a:lnTo>
                    <a:lnTo>
                      <a:pt x="9" y="57"/>
                    </a:lnTo>
                    <a:lnTo>
                      <a:pt x="12" y="57"/>
                    </a:lnTo>
                    <a:lnTo>
                      <a:pt x="12" y="54"/>
                    </a:lnTo>
                    <a:lnTo>
                      <a:pt x="14" y="54"/>
                    </a:lnTo>
                    <a:lnTo>
                      <a:pt x="16" y="57"/>
                    </a:lnTo>
                    <a:lnTo>
                      <a:pt x="16" y="59"/>
                    </a:lnTo>
                    <a:lnTo>
                      <a:pt x="16" y="61"/>
                    </a:lnTo>
                    <a:lnTo>
                      <a:pt x="16" y="64"/>
                    </a:lnTo>
                    <a:lnTo>
                      <a:pt x="14" y="66"/>
                    </a:lnTo>
                    <a:close/>
                    <a:moveTo>
                      <a:pt x="59" y="47"/>
                    </a:moveTo>
                    <a:lnTo>
                      <a:pt x="59" y="47"/>
                    </a:lnTo>
                    <a:lnTo>
                      <a:pt x="66" y="47"/>
                    </a:lnTo>
                    <a:lnTo>
                      <a:pt x="73" y="47"/>
                    </a:lnTo>
                    <a:lnTo>
                      <a:pt x="78" y="45"/>
                    </a:lnTo>
                    <a:lnTo>
                      <a:pt x="82" y="45"/>
                    </a:lnTo>
                    <a:lnTo>
                      <a:pt x="90" y="43"/>
                    </a:lnTo>
                    <a:lnTo>
                      <a:pt x="94" y="43"/>
                    </a:lnTo>
                    <a:lnTo>
                      <a:pt x="99" y="40"/>
                    </a:lnTo>
                    <a:lnTo>
                      <a:pt x="101" y="40"/>
                    </a:lnTo>
                    <a:lnTo>
                      <a:pt x="106" y="38"/>
                    </a:lnTo>
                    <a:lnTo>
                      <a:pt x="108" y="35"/>
                    </a:lnTo>
                    <a:lnTo>
                      <a:pt x="111" y="33"/>
                    </a:lnTo>
                    <a:lnTo>
                      <a:pt x="113" y="31"/>
                    </a:lnTo>
                    <a:lnTo>
                      <a:pt x="115" y="28"/>
                    </a:lnTo>
                    <a:lnTo>
                      <a:pt x="118" y="28"/>
                    </a:lnTo>
                    <a:lnTo>
                      <a:pt x="118" y="26"/>
                    </a:lnTo>
                    <a:lnTo>
                      <a:pt x="118" y="24"/>
                    </a:lnTo>
                    <a:lnTo>
                      <a:pt x="118" y="21"/>
                    </a:lnTo>
                    <a:lnTo>
                      <a:pt x="118" y="19"/>
                    </a:lnTo>
                    <a:lnTo>
                      <a:pt x="115" y="17"/>
                    </a:lnTo>
                    <a:lnTo>
                      <a:pt x="113" y="14"/>
                    </a:lnTo>
                    <a:lnTo>
                      <a:pt x="111" y="12"/>
                    </a:lnTo>
                    <a:lnTo>
                      <a:pt x="108" y="9"/>
                    </a:lnTo>
                    <a:lnTo>
                      <a:pt x="106" y="9"/>
                    </a:lnTo>
                    <a:lnTo>
                      <a:pt x="101" y="7"/>
                    </a:lnTo>
                    <a:lnTo>
                      <a:pt x="99" y="5"/>
                    </a:lnTo>
                    <a:lnTo>
                      <a:pt x="94" y="5"/>
                    </a:lnTo>
                    <a:lnTo>
                      <a:pt x="90" y="2"/>
                    </a:lnTo>
                    <a:lnTo>
                      <a:pt x="82" y="2"/>
                    </a:lnTo>
                    <a:lnTo>
                      <a:pt x="78" y="0"/>
                    </a:lnTo>
                    <a:lnTo>
                      <a:pt x="73" y="0"/>
                    </a:lnTo>
                    <a:lnTo>
                      <a:pt x="66" y="0"/>
                    </a:lnTo>
                    <a:lnTo>
                      <a:pt x="59" y="0"/>
                    </a:lnTo>
                    <a:lnTo>
                      <a:pt x="52" y="0"/>
                    </a:lnTo>
                    <a:lnTo>
                      <a:pt x="47" y="0"/>
                    </a:lnTo>
                    <a:lnTo>
                      <a:pt x="40" y="0"/>
                    </a:lnTo>
                    <a:lnTo>
                      <a:pt x="35" y="2"/>
                    </a:lnTo>
                    <a:lnTo>
                      <a:pt x="30" y="2"/>
                    </a:lnTo>
                    <a:lnTo>
                      <a:pt x="26" y="5"/>
                    </a:lnTo>
                    <a:lnTo>
                      <a:pt x="21" y="5"/>
                    </a:lnTo>
                    <a:lnTo>
                      <a:pt x="16" y="7"/>
                    </a:lnTo>
                    <a:lnTo>
                      <a:pt x="14" y="9"/>
                    </a:lnTo>
                    <a:lnTo>
                      <a:pt x="9" y="9"/>
                    </a:lnTo>
                    <a:lnTo>
                      <a:pt x="7" y="12"/>
                    </a:lnTo>
                    <a:lnTo>
                      <a:pt x="4" y="14"/>
                    </a:lnTo>
                    <a:lnTo>
                      <a:pt x="2" y="17"/>
                    </a:lnTo>
                    <a:lnTo>
                      <a:pt x="2" y="19"/>
                    </a:lnTo>
                    <a:lnTo>
                      <a:pt x="0" y="21"/>
                    </a:lnTo>
                    <a:lnTo>
                      <a:pt x="0" y="24"/>
                    </a:lnTo>
                    <a:lnTo>
                      <a:pt x="0" y="26"/>
                    </a:lnTo>
                    <a:lnTo>
                      <a:pt x="2" y="28"/>
                    </a:lnTo>
                    <a:lnTo>
                      <a:pt x="4" y="31"/>
                    </a:lnTo>
                    <a:lnTo>
                      <a:pt x="7" y="33"/>
                    </a:lnTo>
                    <a:lnTo>
                      <a:pt x="9" y="35"/>
                    </a:lnTo>
                    <a:lnTo>
                      <a:pt x="14" y="38"/>
                    </a:lnTo>
                    <a:lnTo>
                      <a:pt x="16" y="40"/>
                    </a:lnTo>
                    <a:lnTo>
                      <a:pt x="21" y="40"/>
                    </a:lnTo>
                    <a:lnTo>
                      <a:pt x="26" y="43"/>
                    </a:lnTo>
                    <a:lnTo>
                      <a:pt x="30" y="43"/>
                    </a:lnTo>
                    <a:lnTo>
                      <a:pt x="35" y="45"/>
                    </a:lnTo>
                    <a:lnTo>
                      <a:pt x="40" y="45"/>
                    </a:lnTo>
                    <a:lnTo>
                      <a:pt x="47" y="47"/>
                    </a:lnTo>
                    <a:lnTo>
                      <a:pt x="52" y="47"/>
                    </a:lnTo>
                    <a:lnTo>
                      <a:pt x="59" y="47"/>
                    </a:lnTo>
                    <a:close/>
                    <a:moveTo>
                      <a:pt x="4" y="78"/>
                    </a:moveTo>
                    <a:lnTo>
                      <a:pt x="4" y="78"/>
                    </a:lnTo>
                    <a:lnTo>
                      <a:pt x="2" y="78"/>
                    </a:lnTo>
                    <a:lnTo>
                      <a:pt x="2" y="80"/>
                    </a:lnTo>
                    <a:lnTo>
                      <a:pt x="0" y="80"/>
                    </a:lnTo>
                    <a:lnTo>
                      <a:pt x="2" y="97"/>
                    </a:lnTo>
                    <a:lnTo>
                      <a:pt x="2" y="99"/>
                    </a:lnTo>
                    <a:lnTo>
                      <a:pt x="2" y="102"/>
                    </a:lnTo>
                    <a:lnTo>
                      <a:pt x="2" y="104"/>
                    </a:lnTo>
                    <a:lnTo>
                      <a:pt x="4" y="104"/>
                    </a:lnTo>
                    <a:lnTo>
                      <a:pt x="9" y="109"/>
                    </a:lnTo>
                    <a:lnTo>
                      <a:pt x="14" y="111"/>
                    </a:lnTo>
                    <a:lnTo>
                      <a:pt x="21" y="111"/>
                    </a:lnTo>
                    <a:lnTo>
                      <a:pt x="28" y="113"/>
                    </a:lnTo>
                    <a:lnTo>
                      <a:pt x="35" y="116"/>
                    </a:lnTo>
                    <a:lnTo>
                      <a:pt x="42" y="116"/>
                    </a:lnTo>
                    <a:lnTo>
                      <a:pt x="49" y="118"/>
                    </a:lnTo>
                    <a:lnTo>
                      <a:pt x="59" y="118"/>
                    </a:lnTo>
                    <a:lnTo>
                      <a:pt x="68" y="118"/>
                    </a:lnTo>
                    <a:lnTo>
                      <a:pt x="78" y="116"/>
                    </a:lnTo>
                    <a:lnTo>
                      <a:pt x="85" y="116"/>
                    </a:lnTo>
                    <a:lnTo>
                      <a:pt x="92" y="113"/>
                    </a:lnTo>
                    <a:lnTo>
                      <a:pt x="99" y="111"/>
                    </a:lnTo>
                    <a:lnTo>
                      <a:pt x="104" y="111"/>
                    </a:lnTo>
                    <a:lnTo>
                      <a:pt x="108" y="109"/>
                    </a:lnTo>
                    <a:lnTo>
                      <a:pt x="113" y="104"/>
                    </a:lnTo>
                    <a:lnTo>
                      <a:pt x="115" y="104"/>
                    </a:lnTo>
                    <a:lnTo>
                      <a:pt x="115" y="102"/>
                    </a:lnTo>
                    <a:lnTo>
                      <a:pt x="118" y="99"/>
                    </a:lnTo>
                    <a:lnTo>
                      <a:pt x="118" y="97"/>
                    </a:lnTo>
                    <a:lnTo>
                      <a:pt x="118" y="80"/>
                    </a:lnTo>
                    <a:lnTo>
                      <a:pt x="115" y="78"/>
                    </a:lnTo>
                    <a:lnTo>
                      <a:pt x="113" y="78"/>
                    </a:lnTo>
                    <a:lnTo>
                      <a:pt x="108" y="80"/>
                    </a:lnTo>
                    <a:lnTo>
                      <a:pt x="104" y="83"/>
                    </a:lnTo>
                    <a:lnTo>
                      <a:pt x="97" y="85"/>
                    </a:lnTo>
                    <a:lnTo>
                      <a:pt x="90" y="87"/>
                    </a:lnTo>
                    <a:lnTo>
                      <a:pt x="82" y="87"/>
                    </a:lnTo>
                    <a:lnTo>
                      <a:pt x="75" y="90"/>
                    </a:lnTo>
                    <a:lnTo>
                      <a:pt x="68" y="90"/>
                    </a:lnTo>
                    <a:lnTo>
                      <a:pt x="59" y="90"/>
                    </a:lnTo>
                    <a:lnTo>
                      <a:pt x="52" y="90"/>
                    </a:lnTo>
                    <a:lnTo>
                      <a:pt x="42" y="90"/>
                    </a:lnTo>
                    <a:lnTo>
                      <a:pt x="35" y="87"/>
                    </a:lnTo>
                    <a:lnTo>
                      <a:pt x="28" y="87"/>
                    </a:lnTo>
                    <a:lnTo>
                      <a:pt x="21" y="85"/>
                    </a:lnTo>
                    <a:lnTo>
                      <a:pt x="16" y="83"/>
                    </a:lnTo>
                    <a:lnTo>
                      <a:pt x="9" y="80"/>
                    </a:lnTo>
                    <a:lnTo>
                      <a:pt x="4" y="78"/>
                    </a:lnTo>
                    <a:close/>
                    <a:moveTo>
                      <a:pt x="14" y="102"/>
                    </a:moveTo>
                    <a:lnTo>
                      <a:pt x="14" y="102"/>
                    </a:lnTo>
                    <a:lnTo>
                      <a:pt x="12" y="102"/>
                    </a:lnTo>
                    <a:lnTo>
                      <a:pt x="12" y="99"/>
                    </a:lnTo>
                    <a:lnTo>
                      <a:pt x="9" y="97"/>
                    </a:lnTo>
                    <a:lnTo>
                      <a:pt x="9" y="95"/>
                    </a:lnTo>
                    <a:lnTo>
                      <a:pt x="9" y="92"/>
                    </a:lnTo>
                    <a:lnTo>
                      <a:pt x="12" y="90"/>
                    </a:lnTo>
                    <a:lnTo>
                      <a:pt x="14" y="90"/>
                    </a:lnTo>
                    <a:lnTo>
                      <a:pt x="16" y="90"/>
                    </a:lnTo>
                    <a:lnTo>
                      <a:pt x="16" y="92"/>
                    </a:lnTo>
                    <a:lnTo>
                      <a:pt x="16" y="95"/>
                    </a:lnTo>
                    <a:lnTo>
                      <a:pt x="16" y="97"/>
                    </a:lnTo>
                    <a:lnTo>
                      <a:pt x="16" y="99"/>
                    </a:lnTo>
                    <a:lnTo>
                      <a:pt x="16" y="102"/>
                    </a:lnTo>
                    <a:lnTo>
                      <a:pt x="14" y="102"/>
                    </a:lnTo>
                    <a:close/>
                    <a:moveTo>
                      <a:pt x="4" y="113"/>
                    </a:moveTo>
                    <a:lnTo>
                      <a:pt x="4" y="113"/>
                    </a:lnTo>
                    <a:lnTo>
                      <a:pt x="2" y="113"/>
                    </a:lnTo>
                    <a:lnTo>
                      <a:pt x="2" y="116"/>
                    </a:lnTo>
                    <a:lnTo>
                      <a:pt x="2" y="132"/>
                    </a:lnTo>
                    <a:lnTo>
                      <a:pt x="2" y="135"/>
                    </a:lnTo>
                    <a:lnTo>
                      <a:pt x="2" y="137"/>
                    </a:lnTo>
                    <a:lnTo>
                      <a:pt x="4" y="139"/>
                    </a:lnTo>
                    <a:lnTo>
                      <a:pt x="9" y="142"/>
                    </a:lnTo>
                    <a:lnTo>
                      <a:pt x="14" y="144"/>
                    </a:lnTo>
                    <a:lnTo>
                      <a:pt x="21" y="147"/>
                    </a:lnTo>
                    <a:lnTo>
                      <a:pt x="28" y="149"/>
                    </a:lnTo>
                    <a:lnTo>
                      <a:pt x="35" y="151"/>
                    </a:lnTo>
                    <a:lnTo>
                      <a:pt x="42" y="151"/>
                    </a:lnTo>
                    <a:lnTo>
                      <a:pt x="49" y="151"/>
                    </a:lnTo>
                    <a:lnTo>
                      <a:pt x="59" y="154"/>
                    </a:lnTo>
                    <a:lnTo>
                      <a:pt x="68" y="151"/>
                    </a:lnTo>
                    <a:lnTo>
                      <a:pt x="75" y="151"/>
                    </a:lnTo>
                    <a:lnTo>
                      <a:pt x="85" y="151"/>
                    </a:lnTo>
                    <a:lnTo>
                      <a:pt x="92" y="149"/>
                    </a:lnTo>
                    <a:lnTo>
                      <a:pt x="99" y="147"/>
                    </a:lnTo>
                    <a:lnTo>
                      <a:pt x="104" y="144"/>
                    </a:lnTo>
                    <a:lnTo>
                      <a:pt x="108" y="142"/>
                    </a:lnTo>
                    <a:lnTo>
                      <a:pt x="113" y="139"/>
                    </a:lnTo>
                    <a:lnTo>
                      <a:pt x="115" y="139"/>
                    </a:lnTo>
                    <a:lnTo>
                      <a:pt x="115" y="137"/>
                    </a:lnTo>
                    <a:lnTo>
                      <a:pt x="118" y="135"/>
                    </a:lnTo>
                    <a:lnTo>
                      <a:pt x="118" y="132"/>
                    </a:lnTo>
                    <a:lnTo>
                      <a:pt x="118" y="116"/>
                    </a:lnTo>
                    <a:lnTo>
                      <a:pt x="115" y="113"/>
                    </a:lnTo>
                    <a:lnTo>
                      <a:pt x="113" y="113"/>
                    </a:lnTo>
                    <a:lnTo>
                      <a:pt x="108" y="116"/>
                    </a:lnTo>
                    <a:lnTo>
                      <a:pt x="104" y="118"/>
                    </a:lnTo>
                    <a:lnTo>
                      <a:pt x="97" y="121"/>
                    </a:lnTo>
                    <a:lnTo>
                      <a:pt x="90" y="123"/>
                    </a:lnTo>
                    <a:lnTo>
                      <a:pt x="82" y="123"/>
                    </a:lnTo>
                    <a:lnTo>
                      <a:pt x="75" y="125"/>
                    </a:lnTo>
                    <a:lnTo>
                      <a:pt x="68" y="125"/>
                    </a:lnTo>
                    <a:lnTo>
                      <a:pt x="59" y="125"/>
                    </a:lnTo>
                    <a:lnTo>
                      <a:pt x="52" y="125"/>
                    </a:lnTo>
                    <a:lnTo>
                      <a:pt x="42" y="125"/>
                    </a:lnTo>
                    <a:lnTo>
                      <a:pt x="35" y="123"/>
                    </a:lnTo>
                    <a:lnTo>
                      <a:pt x="28" y="123"/>
                    </a:lnTo>
                    <a:lnTo>
                      <a:pt x="21" y="121"/>
                    </a:lnTo>
                    <a:lnTo>
                      <a:pt x="16" y="118"/>
                    </a:lnTo>
                    <a:lnTo>
                      <a:pt x="9" y="116"/>
                    </a:lnTo>
                    <a:lnTo>
                      <a:pt x="4" y="113"/>
                    </a:lnTo>
                    <a:close/>
                    <a:moveTo>
                      <a:pt x="14" y="135"/>
                    </a:moveTo>
                    <a:lnTo>
                      <a:pt x="14" y="135"/>
                    </a:lnTo>
                    <a:lnTo>
                      <a:pt x="12" y="135"/>
                    </a:lnTo>
                    <a:lnTo>
                      <a:pt x="12" y="132"/>
                    </a:lnTo>
                    <a:lnTo>
                      <a:pt x="9" y="130"/>
                    </a:lnTo>
                    <a:lnTo>
                      <a:pt x="9" y="128"/>
                    </a:lnTo>
                    <a:lnTo>
                      <a:pt x="12" y="125"/>
                    </a:lnTo>
                    <a:lnTo>
                      <a:pt x="14" y="123"/>
                    </a:lnTo>
                    <a:lnTo>
                      <a:pt x="16" y="125"/>
                    </a:lnTo>
                    <a:lnTo>
                      <a:pt x="16" y="128"/>
                    </a:lnTo>
                    <a:lnTo>
                      <a:pt x="19" y="130"/>
                    </a:lnTo>
                    <a:lnTo>
                      <a:pt x="16" y="132"/>
                    </a:lnTo>
                    <a:lnTo>
                      <a:pt x="16" y="135"/>
                    </a:lnTo>
                    <a:lnTo>
                      <a:pt x="14"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6" name="Freeform 112"/>
              <p:cNvSpPr>
                <a:spLocks noEditPoints="1"/>
              </p:cNvSpPr>
              <p:nvPr/>
            </p:nvSpPr>
            <p:spPr bwMode="auto">
              <a:xfrm>
                <a:off x="14732581" y="4906899"/>
                <a:ext cx="116513" cy="155535"/>
              </a:xfrm>
              <a:custGeom>
                <a:avLst/>
                <a:gdLst>
                  <a:gd name="T0" fmla="*/ 0 w 118"/>
                  <a:gd name="T1" fmla="*/ 2147483647 h 154"/>
                  <a:gd name="T2" fmla="*/ 2147483647 w 118"/>
                  <a:gd name="T3" fmla="*/ 2147483647 h 154"/>
                  <a:gd name="T4" fmla="*/ 2147483647 w 118"/>
                  <a:gd name="T5" fmla="*/ 2147483647 h 154"/>
                  <a:gd name="T6" fmla="*/ 2147483647 w 118"/>
                  <a:gd name="T7" fmla="*/ 2147483647 h 154"/>
                  <a:gd name="T8" fmla="*/ 2147483647 w 118"/>
                  <a:gd name="T9" fmla="*/ 2147483647 h 154"/>
                  <a:gd name="T10" fmla="*/ 2147483647 w 118"/>
                  <a:gd name="T11" fmla="*/ 2147483647 h 154"/>
                  <a:gd name="T12" fmla="*/ 2147483647 w 118"/>
                  <a:gd name="T13" fmla="*/ 2147483647 h 154"/>
                  <a:gd name="T14" fmla="*/ 2147483647 w 118"/>
                  <a:gd name="T15" fmla="*/ 2147483647 h 154"/>
                  <a:gd name="T16" fmla="*/ 2147483647 w 118"/>
                  <a:gd name="T17" fmla="*/ 2147483647 h 154"/>
                  <a:gd name="T18" fmla="*/ 2147483647 w 118"/>
                  <a:gd name="T19" fmla="*/ 2147483647 h 154"/>
                  <a:gd name="T20" fmla="*/ 2147483647 w 118"/>
                  <a:gd name="T21" fmla="*/ 2147483647 h 154"/>
                  <a:gd name="T22" fmla="*/ 2147483647 w 118"/>
                  <a:gd name="T23" fmla="*/ 2147483647 h 154"/>
                  <a:gd name="T24" fmla="*/ 2147483647 w 118"/>
                  <a:gd name="T25" fmla="*/ 2147483647 h 154"/>
                  <a:gd name="T26" fmla="*/ 2147483647 w 118"/>
                  <a:gd name="T27" fmla="*/ 2147483647 h 154"/>
                  <a:gd name="T28" fmla="*/ 2147483647 w 118"/>
                  <a:gd name="T29" fmla="*/ 2147483647 h 154"/>
                  <a:gd name="T30" fmla="*/ 2147483647 w 118"/>
                  <a:gd name="T31" fmla="*/ 2147483647 h 154"/>
                  <a:gd name="T32" fmla="*/ 2147483647 w 118"/>
                  <a:gd name="T33" fmla="*/ 2147483647 h 154"/>
                  <a:gd name="T34" fmla="*/ 2147483647 w 118"/>
                  <a:gd name="T35" fmla="*/ 2147483647 h 154"/>
                  <a:gd name="T36" fmla="*/ 2147483647 w 118"/>
                  <a:gd name="T37" fmla="*/ 2147483647 h 154"/>
                  <a:gd name="T38" fmla="*/ 2147483647 w 118"/>
                  <a:gd name="T39" fmla="*/ 2147483647 h 154"/>
                  <a:gd name="T40" fmla="*/ 2147483647 w 118"/>
                  <a:gd name="T41" fmla="*/ 0 h 154"/>
                  <a:gd name="T42" fmla="*/ 2147483647 w 118"/>
                  <a:gd name="T43" fmla="*/ 2147483647 h 154"/>
                  <a:gd name="T44" fmla="*/ 2147483647 w 118"/>
                  <a:gd name="T45" fmla="*/ 2147483647 h 154"/>
                  <a:gd name="T46" fmla="*/ 0 w 118"/>
                  <a:gd name="T47" fmla="*/ 2147483647 h 154"/>
                  <a:gd name="T48" fmla="*/ 2147483647 w 118"/>
                  <a:gd name="T49" fmla="*/ 2147483647 h 154"/>
                  <a:gd name="T50" fmla="*/ 2147483647 w 118"/>
                  <a:gd name="T51" fmla="*/ 2147483647 h 154"/>
                  <a:gd name="T52" fmla="*/ 2147483647 w 118"/>
                  <a:gd name="T53" fmla="*/ 2147483647 h 154"/>
                  <a:gd name="T54" fmla="*/ 0 w 118"/>
                  <a:gd name="T55" fmla="*/ 2147483647 h 154"/>
                  <a:gd name="T56" fmla="*/ 2147483647 w 118"/>
                  <a:gd name="T57" fmla="*/ 2147483647 h 154"/>
                  <a:gd name="T58" fmla="*/ 2147483647 w 118"/>
                  <a:gd name="T59" fmla="*/ 2147483647 h 154"/>
                  <a:gd name="T60" fmla="*/ 2147483647 w 118"/>
                  <a:gd name="T61" fmla="*/ 2147483647 h 154"/>
                  <a:gd name="T62" fmla="*/ 2147483647 w 118"/>
                  <a:gd name="T63" fmla="*/ 2147483647 h 154"/>
                  <a:gd name="T64" fmla="*/ 2147483647 w 118"/>
                  <a:gd name="T65" fmla="*/ 2147483647 h 154"/>
                  <a:gd name="T66" fmla="*/ 2147483647 w 118"/>
                  <a:gd name="T67" fmla="*/ 2147483647 h 154"/>
                  <a:gd name="T68" fmla="*/ 2147483647 w 118"/>
                  <a:gd name="T69" fmla="*/ 2147483647 h 154"/>
                  <a:gd name="T70" fmla="*/ 2147483647 w 118"/>
                  <a:gd name="T71" fmla="*/ 2147483647 h 154"/>
                  <a:gd name="T72" fmla="*/ 2147483647 w 118"/>
                  <a:gd name="T73" fmla="*/ 2147483647 h 154"/>
                  <a:gd name="T74" fmla="*/ 2147483647 w 118"/>
                  <a:gd name="T75" fmla="*/ 2147483647 h 154"/>
                  <a:gd name="T76" fmla="*/ 2147483647 w 118"/>
                  <a:gd name="T77" fmla="*/ 2147483647 h 154"/>
                  <a:gd name="T78" fmla="*/ 2147483647 w 118"/>
                  <a:gd name="T79" fmla="*/ 2147483647 h 154"/>
                  <a:gd name="T80" fmla="*/ 2147483647 w 118"/>
                  <a:gd name="T81" fmla="*/ 2147483647 h 154"/>
                  <a:gd name="T82" fmla="*/ 2147483647 w 118"/>
                  <a:gd name="T83" fmla="*/ 2147483647 h 154"/>
                  <a:gd name="T84" fmla="*/ 0 w 118"/>
                  <a:gd name="T85" fmla="*/ 2147483647 h 154"/>
                  <a:gd name="T86" fmla="*/ 2147483647 w 118"/>
                  <a:gd name="T87" fmla="*/ 2147483647 h 154"/>
                  <a:gd name="T88" fmla="*/ 2147483647 w 118"/>
                  <a:gd name="T89" fmla="*/ 2147483647 h 154"/>
                  <a:gd name="T90" fmla="*/ 2147483647 w 118"/>
                  <a:gd name="T91" fmla="*/ 2147483647 h 154"/>
                  <a:gd name="T92" fmla="*/ 2147483647 w 118"/>
                  <a:gd name="T93" fmla="*/ 2147483647 h 154"/>
                  <a:gd name="T94" fmla="*/ 2147483647 w 118"/>
                  <a:gd name="T95" fmla="*/ 2147483647 h 154"/>
                  <a:gd name="T96" fmla="*/ 2147483647 w 118"/>
                  <a:gd name="T97" fmla="*/ 2147483647 h 154"/>
                  <a:gd name="T98" fmla="*/ 2147483647 w 118"/>
                  <a:gd name="T99" fmla="*/ 2147483647 h 154"/>
                  <a:gd name="T100" fmla="*/ 2147483647 w 118"/>
                  <a:gd name="T101" fmla="*/ 2147483647 h 154"/>
                  <a:gd name="T102" fmla="*/ 2147483647 w 118"/>
                  <a:gd name="T103" fmla="*/ 2147483647 h 154"/>
                  <a:gd name="T104" fmla="*/ 2147483647 w 118"/>
                  <a:gd name="T105" fmla="*/ 2147483647 h 154"/>
                  <a:gd name="T106" fmla="*/ 2147483647 w 118"/>
                  <a:gd name="T107" fmla="*/ 2147483647 h 154"/>
                  <a:gd name="T108" fmla="*/ 2147483647 w 118"/>
                  <a:gd name="T109" fmla="*/ 2147483647 h 154"/>
                  <a:gd name="T110" fmla="*/ 2147483647 w 118"/>
                  <a:gd name="T111" fmla="*/ 2147483647 h 154"/>
                  <a:gd name="T112" fmla="*/ 2147483647 w 118"/>
                  <a:gd name="T113" fmla="*/ 2147483647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154"/>
                  <a:gd name="T173" fmla="*/ 118 w 118"/>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154">
                    <a:moveTo>
                      <a:pt x="2" y="40"/>
                    </a:moveTo>
                    <a:lnTo>
                      <a:pt x="2" y="40"/>
                    </a:lnTo>
                    <a:lnTo>
                      <a:pt x="0" y="40"/>
                    </a:lnTo>
                    <a:lnTo>
                      <a:pt x="0" y="43"/>
                    </a:lnTo>
                    <a:lnTo>
                      <a:pt x="0" y="61"/>
                    </a:lnTo>
                    <a:lnTo>
                      <a:pt x="0" y="64"/>
                    </a:lnTo>
                    <a:lnTo>
                      <a:pt x="0" y="66"/>
                    </a:lnTo>
                    <a:lnTo>
                      <a:pt x="2" y="69"/>
                    </a:lnTo>
                    <a:lnTo>
                      <a:pt x="7" y="73"/>
                    </a:lnTo>
                    <a:lnTo>
                      <a:pt x="14" y="76"/>
                    </a:lnTo>
                    <a:lnTo>
                      <a:pt x="19" y="78"/>
                    </a:lnTo>
                    <a:lnTo>
                      <a:pt x="26" y="78"/>
                    </a:lnTo>
                    <a:lnTo>
                      <a:pt x="33" y="80"/>
                    </a:lnTo>
                    <a:lnTo>
                      <a:pt x="40" y="80"/>
                    </a:lnTo>
                    <a:lnTo>
                      <a:pt x="50" y="83"/>
                    </a:lnTo>
                    <a:lnTo>
                      <a:pt x="59" y="83"/>
                    </a:lnTo>
                    <a:lnTo>
                      <a:pt x="69" y="83"/>
                    </a:lnTo>
                    <a:lnTo>
                      <a:pt x="76" y="80"/>
                    </a:lnTo>
                    <a:lnTo>
                      <a:pt x="85" y="80"/>
                    </a:lnTo>
                    <a:lnTo>
                      <a:pt x="92" y="78"/>
                    </a:lnTo>
                    <a:lnTo>
                      <a:pt x="97" y="78"/>
                    </a:lnTo>
                    <a:lnTo>
                      <a:pt x="104" y="76"/>
                    </a:lnTo>
                    <a:lnTo>
                      <a:pt x="109" y="73"/>
                    </a:lnTo>
                    <a:lnTo>
                      <a:pt x="113" y="69"/>
                    </a:lnTo>
                    <a:lnTo>
                      <a:pt x="116" y="69"/>
                    </a:lnTo>
                    <a:lnTo>
                      <a:pt x="116" y="66"/>
                    </a:lnTo>
                    <a:lnTo>
                      <a:pt x="118" y="64"/>
                    </a:lnTo>
                    <a:lnTo>
                      <a:pt x="118" y="61"/>
                    </a:lnTo>
                    <a:lnTo>
                      <a:pt x="118" y="43"/>
                    </a:lnTo>
                    <a:lnTo>
                      <a:pt x="118" y="40"/>
                    </a:lnTo>
                    <a:lnTo>
                      <a:pt x="116" y="40"/>
                    </a:lnTo>
                    <a:lnTo>
                      <a:pt x="113" y="40"/>
                    </a:lnTo>
                    <a:lnTo>
                      <a:pt x="109" y="43"/>
                    </a:lnTo>
                    <a:lnTo>
                      <a:pt x="104" y="47"/>
                    </a:lnTo>
                    <a:lnTo>
                      <a:pt x="97" y="50"/>
                    </a:lnTo>
                    <a:lnTo>
                      <a:pt x="92" y="50"/>
                    </a:lnTo>
                    <a:lnTo>
                      <a:pt x="83" y="52"/>
                    </a:lnTo>
                    <a:lnTo>
                      <a:pt x="76" y="54"/>
                    </a:lnTo>
                    <a:lnTo>
                      <a:pt x="69" y="54"/>
                    </a:lnTo>
                    <a:lnTo>
                      <a:pt x="59" y="54"/>
                    </a:lnTo>
                    <a:lnTo>
                      <a:pt x="50" y="54"/>
                    </a:lnTo>
                    <a:lnTo>
                      <a:pt x="43" y="54"/>
                    </a:lnTo>
                    <a:lnTo>
                      <a:pt x="33" y="52"/>
                    </a:lnTo>
                    <a:lnTo>
                      <a:pt x="26" y="50"/>
                    </a:lnTo>
                    <a:lnTo>
                      <a:pt x="19" y="50"/>
                    </a:lnTo>
                    <a:lnTo>
                      <a:pt x="14" y="47"/>
                    </a:lnTo>
                    <a:lnTo>
                      <a:pt x="7" y="43"/>
                    </a:lnTo>
                    <a:lnTo>
                      <a:pt x="2" y="40"/>
                    </a:lnTo>
                    <a:close/>
                    <a:moveTo>
                      <a:pt x="12" y="66"/>
                    </a:moveTo>
                    <a:lnTo>
                      <a:pt x="12" y="66"/>
                    </a:lnTo>
                    <a:lnTo>
                      <a:pt x="10" y="64"/>
                    </a:lnTo>
                    <a:lnTo>
                      <a:pt x="10" y="61"/>
                    </a:lnTo>
                    <a:lnTo>
                      <a:pt x="10" y="59"/>
                    </a:lnTo>
                    <a:lnTo>
                      <a:pt x="10" y="57"/>
                    </a:lnTo>
                    <a:lnTo>
                      <a:pt x="12" y="54"/>
                    </a:lnTo>
                    <a:lnTo>
                      <a:pt x="14" y="54"/>
                    </a:lnTo>
                    <a:lnTo>
                      <a:pt x="14" y="57"/>
                    </a:lnTo>
                    <a:lnTo>
                      <a:pt x="17" y="57"/>
                    </a:lnTo>
                    <a:lnTo>
                      <a:pt x="17" y="59"/>
                    </a:lnTo>
                    <a:lnTo>
                      <a:pt x="17" y="61"/>
                    </a:lnTo>
                    <a:lnTo>
                      <a:pt x="14" y="64"/>
                    </a:lnTo>
                    <a:lnTo>
                      <a:pt x="14" y="66"/>
                    </a:lnTo>
                    <a:lnTo>
                      <a:pt x="12" y="66"/>
                    </a:lnTo>
                    <a:close/>
                    <a:moveTo>
                      <a:pt x="59" y="47"/>
                    </a:moveTo>
                    <a:lnTo>
                      <a:pt x="59" y="47"/>
                    </a:lnTo>
                    <a:lnTo>
                      <a:pt x="64" y="47"/>
                    </a:lnTo>
                    <a:lnTo>
                      <a:pt x="71" y="47"/>
                    </a:lnTo>
                    <a:lnTo>
                      <a:pt x="78" y="45"/>
                    </a:lnTo>
                    <a:lnTo>
                      <a:pt x="83" y="45"/>
                    </a:lnTo>
                    <a:lnTo>
                      <a:pt x="87" y="43"/>
                    </a:lnTo>
                    <a:lnTo>
                      <a:pt x="92" y="43"/>
                    </a:lnTo>
                    <a:lnTo>
                      <a:pt x="97" y="40"/>
                    </a:lnTo>
                    <a:lnTo>
                      <a:pt x="102" y="40"/>
                    </a:lnTo>
                    <a:lnTo>
                      <a:pt x="104" y="38"/>
                    </a:lnTo>
                    <a:lnTo>
                      <a:pt x="109" y="35"/>
                    </a:lnTo>
                    <a:lnTo>
                      <a:pt x="111" y="33"/>
                    </a:lnTo>
                    <a:lnTo>
                      <a:pt x="113" y="31"/>
                    </a:lnTo>
                    <a:lnTo>
                      <a:pt x="116" y="28"/>
                    </a:lnTo>
                    <a:lnTo>
                      <a:pt x="118" y="26"/>
                    </a:lnTo>
                    <a:lnTo>
                      <a:pt x="118" y="24"/>
                    </a:lnTo>
                    <a:lnTo>
                      <a:pt x="118" y="21"/>
                    </a:lnTo>
                    <a:lnTo>
                      <a:pt x="116" y="19"/>
                    </a:lnTo>
                    <a:lnTo>
                      <a:pt x="116" y="17"/>
                    </a:lnTo>
                    <a:lnTo>
                      <a:pt x="113" y="14"/>
                    </a:lnTo>
                    <a:lnTo>
                      <a:pt x="111" y="12"/>
                    </a:lnTo>
                    <a:lnTo>
                      <a:pt x="109" y="9"/>
                    </a:lnTo>
                    <a:lnTo>
                      <a:pt x="106" y="9"/>
                    </a:lnTo>
                    <a:lnTo>
                      <a:pt x="102" y="7"/>
                    </a:lnTo>
                    <a:lnTo>
                      <a:pt x="97" y="5"/>
                    </a:lnTo>
                    <a:lnTo>
                      <a:pt x="92" y="5"/>
                    </a:lnTo>
                    <a:lnTo>
                      <a:pt x="87" y="2"/>
                    </a:lnTo>
                    <a:lnTo>
                      <a:pt x="83" y="2"/>
                    </a:lnTo>
                    <a:lnTo>
                      <a:pt x="78" y="0"/>
                    </a:lnTo>
                    <a:lnTo>
                      <a:pt x="71" y="0"/>
                    </a:lnTo>
                    <a:lnTo>
                      <a:pt x="64" y="0"/>
                    </a:lnTo>
                    <a:lnTo>
                      <a:pt x="59" y="0"/>
                    </a:lnTo>
                    <a:lnTo>
                      <a:pt x="52" y="0"/>
                    </a:lnTo>
                    <a:lnTo>
                      <a:pt x="47" y="0"/>
                    </a:lnTo>
                    <a:lnTo>
                      <a:pt x="40" y="0"/>
                    </a:lnTo>
                    <a:lnTo>
                      <a:pt x="36" y="2"/>
                    </a:lnTo>
                    <a:lnTo>
                      <a:pt x="28" y="2"/>
                    </a:lnTo>
                    <a:lnTo>
                      <a:pt x="24" y="5"/>
                    </a:lnTo>
                    <a:lnTo>
                      <a:pt x="21" y="5"/>
                    </a:lnTo>
                    <a:lnTo>
                      <a:pt x="17" y="7"/>
                    </a:lnTo>
                    <a:lnTo>
                      <a:pt x="12" y="9"/>
                    </a:lnTo>
                    <a:lnTo>
                      <a:pt x="10" y="9"/>
                    </a:lnTo>
                    <a:lnTo>
                      <a:pt x="7" y="12"/>
                    </a:lnTo>
                    <a:lnTo>
                      <a:pt x="5" y="14"/>
                    </a:lnTo>
                    <a:lnTo>
                      <a:pt x="2" y="17"/>
                    </a:lnTo>
                    <a:lnTo>
                      <a:pt x="0" y="19"/>
                    </a:lnTo>
                    <a:lnTo>
                      <a:pt x="0" y="21"/>
                    </a:lnTo>
                    <a:lnTo>
                      <a:pt x="0" y="24"/>
                    </a:lnTo>
                    <a:lnTo>
                      <a:pt x="0" y="26"/>
                    </a:lnTo>
                    <a:lnTo>
                      <a:pt x="0" y="28"/>
                    </a:lnTo>
                    <a:lnTo>
                      <a:pt x="2" y="28"/>
                    </a:lnTo>
                    <a:lnTo>
                      <a:pt x="5" y="31"/>
                    </a:lnTo>
                    <a:lnTo>
                      <a:pt x="7" y="33"/>
                    </a:lnTo>
                    <a:lnTo>
                      <a:pt x="10" y="35"/>
                    </a:lnTo>
                    <a:lnTo>
                      <a:pt x="12" y="38"/>
                    </a:lnTo>
                    <a:lnTo>
                      <a:pt x="17" y="40"/>
                    </a:lnTo>
                    <a:lnTo>
                      <a:pt x="21" y="40"/>
                    </a:lnTo>
                    <a:lnTo>
                      <a:pt x="24" y="43"/>
                    </a:lnTo>
                    <a:lnTo>
                      <a:pt x="28" y="43"/>
                    </a:lnTo>
                    <a:lnTo>
                      <a:pt x="36" y="45"/>
                    </a:lnTo>
                    <a:lnTo>
                      <a:pt x="40" y="45"/>
                    </a:lnTo>
                    <a:lnTo>
                      <a:pt x="47" y="47"/>
                    </a:lnTo>
                    <a:lnTo>
                      <a:pt x="52" y="47"/>
                    </a:lnTo>
                    <a:lnTo>
                      <a:pt x="59" y="47"/>
                    </a:lnTo>
                    <a:close/>
                    <a:moveTo>
                      <a:pt x="5" y="78"/>
                    </a:moveTo>
                    <a:lnTo>
                      <a:pt x="5" y="78"/>
                    </a:lnTo>
                    <a:lnTo>
                      <a:pt x="2" y="78"/>
                    </a:lnTo>
                    <a:lnTo>
                      <a:pt x="0" y="80"/>
                    </a:lnTo>
                    <a:lnTo>
                      <a:pt x="0" y="97"/>
                    </a:lnTo>
                    <a:lnTo>
                      <a:pt x="0" y="99"/>
                    </a:lnTo>
                    <a:lnTo>
                      <a:pt x="2" y="102"/>
                    </a:lnTo>
                    <a:lnTo>
                      <a:pt x="2" y="104"/>
                    </a:lnTo>
                    <a:lnTo>
                      <a:pt x="5" y="104"/>
                    </a:lnTo>
                    <a:lnTo>
                      <a:pt x="10" y="109"/>
                    </a:lnTo>
                    <a:lnTo>
                      <a:pt x="14" y="111"/>
                    </a:lnTo>
                    <a:lnTo>
                      <a:pt x="19" y="111"/>
                    </a:lnTo>
                    <a:lnTo>
                      <a:pt x="26" y="113"/>
                    </a:lnTo>
                    <a:lnTo>
                      <a:pt x="33" y="116"/>
                    </a:lnTo>
                    <a:lnTo>
                      <a:pt x="40" y="116"/>
                    </a:lnTo>
                    <a:lnTo>
                      <a:pt x="50" y="118"/>
                    </a:lnTo>
                    <a:lnTo>
                      <a:pt x="59" y="118"/>
                    </a:lnTo>
                    <a:lnTo>
                      <a:pt x="69" y="118"/>
                    </a:lnTo>
                    <a:lnTo>
                      <a:pt x="76" y="116"/>
                    </a:lnTo>
                    <a:lnTo>
                      <a:pt x="83" y="116"/>
                    </a:lnTo>
                    <a:lnTo>
                      <a:pt x="92" y="113"/>
                    </a:lnTo>
                    <a:lnTo>
                      <a:pt x="97" y="111"/>
                    </a:lnTo>
                    <a:lnTo>
                      <a:pt x="104" y="111"/>
                    </a:lnTo>
                    <a:lnTo>
                      <a:pt x="109" y="109"/>
                    </a:lnTo>
                    <a:lnTo>
                      <a:pt x="113" y="104"/>
                    </a:lnTo>
                    <a:lnTo>
                      <a:pt x="116" y="104"/>
                    </a:lnTo>
                    <a:lnTo>
                      <a:pt x="116" y="102"/>
                    </a:lnTo>
                    <a:lnTo>
                      <a:pt x="116" y="99"/>
                    </a:lnTo>
                    <a:lnTo>
                      <a:pt x="118" y="97"/>
                    </a:lnTo>
                    <a:lnTo>
                      <a:pt x="118" y="80"/>
                    </a:lnTo>
                    <a:lnTo>
                      <a:pt x="116" y="80"/>
                    </a:lnTo>
                    <a:lnTo>
                      <a:pt x="116" y="78"/>
                    </a:lnTo>
                    <a:lnTo>
                      <a:pt x="113" y="78"/>
                    </a:lnTo>
                    <a:lnTo>
                      <a:pt x="109" y="80"/>
                    </a:lnTo>
                    <a:lnTo>
                      <a:pt x="102" y="83"/>
                    </a:lnTo>
                    <a:lnTo>
                      <a:pt x="97" y="85"/>
                    </a:lnTo>
                    <a:lnTo>
                      <a:pt x="90" y="87"/>
                    </a:lnTo>
                    <a:lnTo>
                      <a:pt x="83" y="87"/>
                    </a:lnTo>
                    <a:lnTo>
                      <a:pt x="76" y="90"/>
                    </a:lnTo>
                    <a:lnTo>
                      <a:pt x="66" y="90"/>
                    </a:lnTo>
                    <a:lnTo>
                      <a:pt x="59" y="90"/>
                    </a:lnTo>
                    <a:lnTo>
                      <a:pt x="50" y="90"/>
                    </a:lnTo>
                    <a:lnTo>
                      <a:pt x="43" y="90"/>
                    </a:lnTo>
                    <a:lnTo>
                      <a:pt x="36" y="87"/>
                    </a:lnTo>
                    <a:lnTo>
                      <a:pt x="28" y="87"/>
                    </a:lnTo>
                    <a:lnTo>
                      <a:pt x="21" y="85"/>
                    </a:lnTo>
                    <a:lnTo>
                      <a:pt x="14" y="83"/>
                    </a:lnTo>
                    <a:lnTo>
                      <a:pt x="10" y="80"/>
                    </a:lnTo>
                    <a:lnTo>
                      <a:pt x="5" y="78"/>
                    </a:lnTo>
                    <a:close/>
                    <a:moveTo>
                      <a:pt x="14" y="102"/>
                    </a:moveTo>
                    <a:lnTo>
                      <a:pt x="14" y="102"/>
                    </a:lnTo>
                    <a:lnTo>
                      <a:pt x="12" y="102"/>
                    </a:lnTo>
                    <a:lnTo>
                      <a:pt x="10" y="99"/>
                    </a:lnTo>
                    <a:lnTo>
                      <a:pt x="10" y="97"/>
                    </a:lnTo>
                    <a:lnTo>
                      <a:pt x="10" y="95"/>
                    </a:lnTo>
                    <a:lnTo>
                      <a:pt x="10" y="92"/>
                    </a:lnTo>
                    <a:lnTo>
                      <a:pt x="10" y="90"/>
                    </a:lnTo>
                    <a:lnTo>
                      <a:pt x="12" y="90"/>
                    </a:lnTo>
                    <a:lnTo>
                      <a:pt x="14" y="90"/>
                    </a:lnTo>
                    <a:lnTo>
                      <a:pt x="17" y="90"/>
                    </a:lnTo>
                    <a:lnTo>
                      <a:pt x="17" y="92"/>
                    </a:lnTo>
                    <a:lnTo>
                      <a:pt x="17" y="95"/>
                    </a:lnTo>
                    <a:lnTo>
                      <a:pt x="17" y="97"/>
                    </a:lnTo>
                    <a:lnTo>
                      <a:pt x="17" y="99"/>
                    </a:lnTo>
                    <a:lnTo>
                      <a:pt x="14" y="102"/>
                    </a:lnTo>
                    <a:close/>
                    <a:moveTo>
                      <a:pt x="5" y="113"/>
                    </a:moveTo>
                    <a:lnTo>
                      <a:pt x="5" y="113"/>
                    </a:lnTo>
                    <a:lnTo>
                      <a:pt x="2" y="113"/>
                    </a:lnTo>
                    <a:lnTo>
                      <a:pt x="0" y="116"/>
                    </a:lnTo>
                    <a:lnTo>
                      <a:pt x="0" y="132"/>
                    </a:lnTo>
                    <a:lnTo>
                      <a:pt x="0" y="135"/>
                    </a:lnTo>
                    <a:lnTo>
                      <a:pt x="2" y="137"/>
                    </a:lnTo>
                    <a:lnTo>
                      <a:pt x="2" y="139"/>
                    </a:lnTo>
                    <a:lnTo>
                      <a:pt x="5" y="139"/>
                    </a:lnTo>
                    <a:lnTo>
                      <a:pt x="10" y="142"/>
                    </a:lnTo>
                    <a:lnTo>
                      <a:pt x="14" y="144"/>
                    </a:lnTo>
                    <a:lnTo>
                      <a:pt x="19" y="147"/>
                    </a:lnTo>
                    <a:lnTo>
                      <a:pt x="26" y="149"/>
                    </a:lnTo>
                    <a:lnTo>
                      <a:pt x="33" y="151"/>
                    </a:lnTo>
                    <a:lnTo>
                      <a:pt x="43" y="151"/>
                    </a:lnTo>
                    <a:lnTo>
                      <a:pt x="50" y="151"/>
                    </a:lnTo>
                    <a:lnTo>
                      <a:pt x="59" y="154"/>
                    </a:lnTo>
                    <a:lnTo>
                      <a:pt x="69" y="151"/>
                    </a:lnTo>
                    <a:lnTo>
                      <a:pt x="76" y="151"/>
                    </a:lnTo>
                    <a:lnTo>
                      <a:pt x="83" y="151"/>
                    </a:lnTo>
                    <a:lnTo>
                      <a:pt x="90" y="149"/>
                    </a:lnTo>
                    <a:lnTo>
                      <a:pt x="97" y="147"/>
                    </a:lnTo>
                    <a:lnTo>
                      <a:pt x="104" y="144"/>
                    </a:lnTo>
                    <a:lnTo>
                      <a:pt x="109" y="142"/>
                    </a:lnTo>
                    <a:lnTo>
                      <a:pt x="113" y="139"/>
                    </a:lnTo>
                    <a:lnTo>
                      <a:pt x="116" y="139"/>
                    </a:lnTo>
                    <a:lnTo>
                      <a:pt x="116" y="137"/>
                    </a:lnTo>
                    <a:lnTo>
                      <a:pt x="116" y="135"/>
                    </a:lnTo>
                    <a:lnTo>
                      <a:pt x="116" y="132"/>
                    </a:lnTo>
                    <a:lnTo>
                      <a:pt x="116" y="116"/>
                    </a:lnTo>
                    <a:lnTo>
                      <a:pt x="116" y="113"/>
                    </a:lnTo>
                    <a:lnTo>
                      <a:pt x="113" y="113"/>
                    </a:lnTo>
                    <a:lnTo>
                      <a:pt x="109" y="116"/>
                    </a:lnTo>
                    <a:lnTo>
                      <a:pt x="102" y="118"/>
                    </a:lnTo>
                    <a:lnTo>
                      <a:pt x="97" y="121"/>
                    </a:lnTo>
                    <a:lnTo>
                      <a:pt x="90" y="123"/>
                    </a:lnTo>
                    <a:lnTo>
                      <a:pt x="83" y="123"/>
                    </a:lnTo>
                    <a:lnTo>
                      <a:pt x="76" y="125"/>
                    </a:lnTo>
                    <a:lnTo>
                      <a:pt x="66" y="125"/>
                    </a:lnTo>
                    <a:lnTo>
                      <a:pt x="59" y="125"/>
                    </a:lnTo>
                    <a:lnTo>
                      <a:pt x="50" y="125"/>
                    </a:lnTo>
                    <a:lnTo>
                      <a:pt x="43" y="125"/>
                    </a:lnTo>
                    <a:lnTo>
                      <a:pt x="36" y="123"/>
                    </a:lnTo>
                    <a:lnTo>
                      <a:pt x="28" y="123"/>
                    </a:lnTo>
                    <a:lnTo>
                      <a:pt x="21" y="121"/>
                    </a:lnTo>
                    <a:lnTo>
                      <a:pt x="14" y="118"/>
                    </a:lnTo>
                    <a:lnTo>
                      <a:pt x="10" y="116"/>
                    </a:lnTo>
                    <a:lnTo>
                      <a:pt x="5" y="113"/>
                    </a:lnTo>
                    <a:close/>
                    <a:moveTo>
                      <a:pt x="14" y="135"/>
                    </a:moveTo>
                    <a:lnTo>
                      <a:pt x="14" y="135"/>
                    </a:lnTo>
                    <a:lnTo>
                      <a:pt x="12" y="135"/>
                    </a:lnTo>
                    <a:lnTo>
                      <a:pt x="10" y="132"/>
                    </a:lnTo>
                    <a:lnTo>
                      <a:pt x="10" y="130"/>
                    </a:lnTo>
                    <a:lnTo>
                      <a:pt x="10" y="128"/>
                    </a:lnTo>
                    <a:lnTo>
                      <a:pt x="12" y="125"/>
                    </a:lnTo>
                    <a:lnTo>
                      <a:pt x="12" y="123"/>
                    </a:lnTo>
                    <a:lnTo>
                      <a:pt x="14" y="123"/>
                    </a:lnTo>
                    <a:lnTo>
                      <a:pt x="14" y="125"/>
                    </a:lnTo>
                    <a:lnTo>
                      <a:pt x="17" y="125"/>
                    </a:lnTo>
                    <a:lnTo>
                      <a:pt x="17" y="128"/>
                    </a:lnTo>
                    <a:lnTo>
                      <a:pt x="17" y="130"/>
                    </a:lnTo>
                    <a:lnTo>
                      <a:pt x="17" y="132"/>
                    </a:lnTo>
                    <a:lnTo>
                      <a:pt x="17" y="135"/>
                    </a:lnTo>
                    <a:lnTo>
                      <a:pt x="14"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7" name="Freeform 113"/>
              <p:cNvSpPr>
                <a:spLocks noEditPoints="1"/>
              </p:cNvSpPr>
              <p:nvPr/>
            </p:nvSpPr>
            <p:spPr bwMode="auto">
              <a:xfrm>
                <a:off x="14944873" y="4906899"/>
                <a:ext cx="116513" cy="155535"/>
              </a:xfrm>
              <a:custGeom>
                <a:avLst/>
                <a:gdLst>
                  <a:gd name="T0" fmla="*/ 0 w 118"/>
                  <a:gd name="T1" fmla="*/ 2147483647 h 154"/>
                  <a:gd name="T2" fmla="*/ 2147483647 w 118"/>
                  <a:gd name="T3" fmla="*/ 2147483647 h 154"/>
                  <a:gd name="T4" fmla="*/ 2147483647 w 118"/>
                  <a:gd name="T5" fmla="*/ 2147483647 h 154"/>
                  <a:gd name="T6" fmla="*/ 2147483647 w 118"/>
                  <a:gd name="T7" fmla="*/ 2147483647 h 154"/>
                  <a:gd name="T8" fmla="*/ 2147483647 w 118"/>
                  <a:gd name="T9" fmla="*/ 2147483647 h 154"/>
                  <a:gd name="T10" fmla="*/ 2147483647 w 118"/>
                  <a:gd name="T11" fmla="*/ 2147483647 h 154"/>
                  <a:gd name="T12" fmla="*/ 2147483647 w 118"/>
                  <a:gd name="T13" fmla="*/ 2147483647 h 154"/>
                  <a:gd name="T14" fmla="*/ 2147483647 w 118"/>
                  <a:gd name="T15" fmla="*/ 2147483647 h 154"/>
                  <a:gd name="T16" fmla="*/ 2147483647 w 118"/>
                  <a:gd name="T17" fmla="*/ 2147483647 h 154"/>
                  <a:gd name="T18" fmla="*/ 2147483647 w 118"/>
                  <a:gd name="T19" fmla="*/ 2147483647 h 154"/>
                  <a:gd name="T20" fmla="*/ 2147483647 w 118"/>
                  <a:gd name="T21" fmla="*/ 2147483647 h 154"/>
                  <a:gd name="T22" fmla="*/ 2147483647 w 118"/>
                  <a:gd name="T23" fmla="*/ 2147483647 h 154"/>
                  <a:gd name="T24" fmla="*/ 2147483647 w 118"/>
                  <a:gd name="T25" fmla="*/ 2147483647 h 154"/>
                  <a:gd name="T26" fmla="*/ 2147483647 w 118"/>
                  <a:gd name="T27" fmla="*/ 2147483647 h 154"/>
                  <a:gd name="T28" fmla="*/ 2147483647 w 118"/>
                  <a:gd name="T29" fmla="*/ 2147483647 h 154"/>
                  <a:gd name="T30" fmla="*/ 2147483647 w 118"/>
                  <a:gd name="T31" fmla="*/ 2147483647 h 154"/>
                  <a:gd name="T32" fmla="*/ 2147483647 w 118"/>
                  <a:gd name="T33" fmla="*/ 2147483647 h 154"/>
                  <a:gd name="T34" fmla="*/ 2147483647 w 118"/>
                  <a:gd name="T35" fmla="*/ 2147483647 h 154"/>
                  <a:gd name="T36" fmla="*/ 2147483647 w 118"/>
                  <a:gd name="T37" fmla="*/ 2147483647 h 154"/>
                  <a:gd name="T38" fmla="*/ 2147483647 w 118"/>
                  <a:gd name="T39" fmla="*/ 2147483647 h 154"/>
                  <a:gd name="T40" fmla="*/ 2147483647 w 118"/>
                  <a:gd name="T41" fmla="*/ 0 h 154"/>
                  <a:gd name="T42" fmla="*/ 2147483647 w 118"/>
                  <a:gd name="T43" fmla="*/ 2147483647 h 154"/>
                  <a:gd name="T44" fmla="*/ 2147483647 w 118"/>
                  <a:gd name="T45" fmla="*/ 2147483647 h 154"/>
                  <a:gd name="T46" fmla="*/ 0 w 118"/>
                  <a:gd name="T47" fmla="*/ 2147483647 h 154"/>
                  <a:gd name="T48" fmla="*/ 2147483647 w 118"/>
                  <a:gd name="T49" fmla="*/ 2147483647 h 154"/>
                  <a:gd name="T50" fmla="*/ 2147483647 w 118"/>
                  <a:gd name="T51" fmla="*/ 2147483647 h 154"/>
                  <a:gd name="T52" fmla="*/ 2147483647 w 118"/>
                  <a:gd name="T53" fmla="*/ 2147483647 h 154"/>
                  <a:gd name="T54" fmla="*/ 2147483647 w 118"/>
                  <a:gd name="T55" fmla="*/ 2147483647 h 154"/>
                  <a:gd name="T56" fmla="*/ 2147483647 w 118"/>
                  <a:gd name="T57" fmla="*/ 2147483647 h 154"/>
                  <a:gd name="T58" fmla="*/ 2147483647 w 118"/>
                  <a:gd name="T59" fmla="*/ 2147483647 h 154"/>
                  <a:gd name="T60" fmla="*/ 2147483647 w 118"/>
                  <a:gd name="T61" fmla="*/ 2147483647 h 154"/>
                  <a:gd name="T62" fmla="*/ 2147483647 w 118"/>
                  <a:gd name="T63" fmla="*/ 2147483647 h 154"/>
                  <a:gd name="T64" fmla="*/ 2147483647 w 118"/>
                  <a:gd name="T65" fmla="*/ 2147483647 h 154"/>
                  <a:gd name="T66" fmla="*/ 2147483647 w 118"/>
                  <a:gd name="T67" fmla="*/ 2147483647 h 154"/>
                  <a:gd name="T68" fmla="*/ 2147483647 w 118"/>
                  <a:gd name="T69" fmla="*/ 2147483647 h 154"/>
                  <a:gd name="T70" fmla="*/ 2147483647 w 118"/>
                  <a:gd name="T71" fmla="*/ 2147483647 h 154"/>
                  <a:gd name="T72" fmla="*/ 2147483647 w 118"/>
                  <a:gd name="T73" fmla="*/ 2147483647 h 154"/>
                  <a:gd name="T74" fmla="*/ 2147483647 w 118"/>
                  <a:gd name="T75" fmla="*/ 2147483647 h 154"/>
                  <a:gd name="T76" fmla="*/ 2147483647 w 118"/>
                  <a:gd name="T77" fmla="*/ 2147483647 h 154"/>
                  <a:gd name="T78" fmla="*/ 2147483647 w 118"/>
                  <a:gd name="T79" fmla="*/ 2147483647 h 154"/>
                  <a:gd name="T80" fmla="*/ 2147483647 w 118"/>
                  <a:gd name="T81" fmla="*/ 2147483647 h 154"/>
                  <a:gd name="T82" fmla="*/ 2147483647 w 118"/>
                  <a:gd name="T83" fmla="*/ 2147483647 h 154"/>
                  <a:gd name="T84" fmla="*/ 2147483647 w 118"/>
                  <a:gd name="T85" fmla="*/ 2147483647 h 154"/>
                  <a:gd name="T86" fmla="*/ 2147483647 w 118"/>
                  <a:gd name="T87" fmla="*/ 2147483647 h 154"/>
                  <a:gd name="T88" fmla="*/ 2147483647 w 118"/>
                  <a:gd name="T89" fmla="*/ 2147483647 h 154"/>
                  <a:gd name="T90" fmla="*/ 2147483647 w 118"/>
                  <a:gd name="T91" fmla="*/ 2147483647 h 154"/>
                  <a:gd name="T92" fmla="*/ 2147483647 w 118"/>
                  <a:gd name="T93" fmla="*/ 2147483647 h 154"/>
                  <a:gd name="T94" fmla="*/ 2147483647 w 118"/>
                  <a:gd name="T95" fmla="*/ 2147483647 h 154"/>
                  <a:gd name="T96" fmla="*/ 2147483647 w 118"/>
                  <a:gd name="T97" fmla="*/ 2147483647 h 154"/>
                  <a:gd name="T98" fmla="*/ 2147483647 w 118"/>
                  <a:gd name="T99" fmla="*/ 2147483647 h 154"/>
                  <a:gd name="T100" fmla="*/ 2147483647 w 118"/>
                  <a:gd name="T101" fmla="*/ 2147483647 h 154"/>
                  <a:gd name="T102" fmla="*/ 2147483647 w 118"/>
                  <a:gd name="T103" fmla="*/ 2147483647 h 154"/>
                  <a:gd name="T104" fmla="*/ 2147483647 w 118"/>
                  <a:gd name="T105" fmla="*/ 2147483647 h 154"/>
                  <a:gd name="T106" fmla="*/ 2147483647 w 118"/>
                  <a:gd name="T107" fmla="*/ 2147483647 h 154"/>
                  <a:gd name="T108" fmla="*/ 2147483647 w 118"/>
                  <a:gd name="T109" fmla="*/ 2147483647 h 154"/>
                  <a:gd name="T110" fmla="*/ 2147483647 w 118"/>
                  <a:gd name="T111" fmla="*/ 2147483647 h 154"/>
                  <a:gd name="T112" fmla="*/ 2147483647 w 118"/>
                  <a:gd name="T113" fmla="*/ 2147483647 h 1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154"/>
                  <a:gd name="T173" fmla="*/ 118 w 118"/>
                  <a:gd name="T174" fmla="*/ 154 h 1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154">
                    <a:moveTo>
                      <a:pt x="5" y="40"/>
                    </a:moveTo>
                    <a:lnTo>
                      <a:pt x="5" y="40"/>
                    </a:lnTo>
                    <a:lnTo>
                      <a:pt x="2" y="40"/>
                    </a:lnTo>
                    <a:lnTo>
                      <a:pt x="0" y="43"/>
                    </a:lnTo>
                    <a:lnTo>
                      <a:pt x="2" y="61"/>
                    </a:lnTo>
                    <a:lnTo>
                      <a:pt x="2" y="64"/>
                    </a:lnTo>
                    <a:lnTo>
                      <a:pt x="2" y="66"/>
                    </a:lnTo>
                    <a:lnTo>
                      <a:pt x="2" y="69"/>
                    </a:lnTo>
                    <a:lnTo>
                      <a:pt x="5" y="69"/>
                    </a:lnTo>
                    <a:lnTo>
                      <a:pt x="9" y="73"/>
                    </a:lnTo>
                    <a:lnTo>
                      <a:pt x="14" y="76"/>
                    </a:lnTo>
                    <a:lnTo>
                      <a:pt x="21" y="78"/>
                    </a:lnTo>
                    <a:lnTo>
                      <a:pt x="28" y="78"/>
                    </a:lnTo>
                    <a:lnTo>
                      <a:pt x="35" y="80"/>
                    </a:lnTo>
                    <a:lnTo>
                      <a:pt x="43" y="80"/>
                    </a:lnTo>
                    <a:lnTo>
                      <a:pt x="52" y="83"/>
                    </a:lnTo>
                    <a:lnTo>
                      <a:pt x="59" y="83"/>
                    </a:lnTo>
                    <a:lnTo>
                      <a:pt x="69" y="83"/>
                    </a:lnTo>
                    <a:lnTo>
                      <a:pt x="78" y="80"/>
                    </a:lnTo>
                    <a:lnTo>
                      <a:pt x="85" y="80"/>
                    </a:lnTo>
                    <a:lnTo>
                      <a:pt x="92" y="78"/>
                    </a:lnTo>
                    <a:lnTo>
                      <a:pt x="99" y="78"/>
                    </a:lnTo>
                    <a:lnTo>
                      <a:pt x="106" y="76"/>
                    </a:lnTo>
                    <a:lnTo>
                      <a:pt x="111" y="73"/>
                    </a:lnTo>
                    <a:lnTo>
                      <a:pt x="116" y="69"/>
                    </a:lnTo>
                    <a:lnTo>
                      <a:pt x="118" y="66"/>
                    </a:lnTo>
                    <a:lnTo>
                      <a:pt x="118" y="64"/>
                    </a:lnTo>
                    <a:lnTo>
                      <a:pt x="118" y="61"/>
                    </a:lnTo>
                    <a:lnTo>
                      <a:pt x="118" y="43"/>
                    </a:lnTo>
                    <a:lnTo>
                      <a:pt x="118" y="40"/>
                    </a:lnTo>
                    <a:lnTo>
                      <a:pt x="116" y="40"/>
                    </a:lnTo>
                    <a:lnTo>
                      <a:pt x="111" y="43"/>
                    </a:lnTo>
                    <a:lnTo>
                      <a:pt x="106" y="47"/>
                    </a:lnTo>
                    <a:lnTo>
                      <a:pt x="99" y="50"/>
                    </a:lnTo>
                    <a:lnTo>
                      <a:pt x="92" y="50"/>
                    </a:lnTo>
                    <a:lnTo>
                      <a:pt x="85" y="52"/>
                    </a:lnTo>
                    <a:lnTo>
                      <a:pt x="78" y="54"/>
                    </a:lnTo>
                    <a:lnTo>
                      <a:pt x="69" y="54"/>
                    </a:lnTo>
                    <a:lnTo>
                      <a:pt x="59" y="54"/>
                    </a:lnTo>
                    <a:lnTo>
                      <a:pt x="52" y="54"/>
                    </a:lnTo>
                    <a:lnTo>
                      <a:pt x="43" y="54"/>
                    </a:lnTo>
                    <a:lnTo>
                      <a:pt x="35" y="52"/>
                    </a:lnTo>
                    <a:lnTo>
                      <a:pt x="28" y="50"/>
                    </a:lnTo>
                    <a:lnTo>
                      <a:pt x="21" y="50"/>
                    </a:lnTo>
                    <a:lnTo>
                      <a:pt x="14" y="47"/>
                    </a:lnTo>
                    <a:lnTo>
                      <a:pt x="9" y="43"/>
                    </a:lnTo>
                    <a:lnTo>
                      <a:pt x="5" y="40"/>
                    </a:lnTo>
                    <a:close/>
                    <a:moveTo>
                      <a:pt x="14" y="66"/>
                    </a:moveTo>
                    <a:lnTo>
                      <a:pt x="14" y="66"/>
                    </a:lnTo>
                    <a:lnTo>
                      <a:pt x="12" y="66"/>
                    </a:lnTo>
                    <a:lnTo>
                      <a:pt x="12" y="64"/>
                    </a:lnTo>
                    <a:lnTo>
                      <a:pt x="12" y="61"/>
                    </a:lnTo>
                    <a:lnTo>
                      <a:pt x="9" y="59"/>
                    </a:lnTo>
                    <a:lnTo>
                      <a:pt x="12" y="57"/>
                    </a:lnTo>
                    <a:lnTo>
                      <a:pt x="12" y="54"/>
                    </a:lnTo>
                    <a:lnTo>
                      <a:pt x="14" y="54"/>
                    </a:lnTo>
                    <a:lnTo>
                      <a:pt x="17" y="54"/>
                    </a:lnTo>
                    <a:lnTo>
                      <a:pt x="17" y="57"/>
                    </a:lnTo>
                    <a:lnTo>
                      <a:pt x="19" y="59"/>
                    </a:lnTo>
                    <a:lnTo>
                      <a:pt x="17" y="61"/>
                    </a:lnTo>
                    <a:lnTo>
                      <a:pt x="17" y="64"/>
                    </a:lnTo>
                    <a:lnTo>
                      <a:pt x="17" y="66"/>
                    </a:lnTo>
                    <a:lnTo>
                      <a:pt x="14" y="66"/>
                    </a:lnTo>
                    <a:close/>
                    <a:moveTo>
                      <a:pt x="59" y="47"/>
                    </a:moveTo>
                    <a:lnTo>
                      <a:pt x="59" y="47"/>
                    </a:lnTo>
                    <a:lnTo>
                      <a:pt x="66" y="47"/>
                    </a:lnTo>
                    <a:lnTo>
                      <a:pt x="73" y="47"/>
                    </a:lnTo>
                    <a:lnTo>
                      <a:pt x="78" y="45"/>
                    </a:lnTo>
                    <a:lnTo>
                      <a:pt x="85" y="45"/>
                    </a:lnTo>
                    <a:lnTo>
                      <a:pt x="90" y="43"/>
                    </a:lnTo>
                    <a:lnTo>
                      <a:pt x="95" y="43"/>
                    </a:lnTo>
                    <a:lnTo>
                      <a:pt x="99" y="40"/>
                    </a:lnTo>
                    <a:lnTo>
                      <a:pt x="102" y="40"/>
                    </a:lnTo>
                    <a:lnTo>
                      <a:pt x="106" y="38"/>
                    </a:lnTo>
                    <a:lnTo>
                      <a:pt x="109" y="35"/>
                    </a:lnTo>
                    <a:lnTo>
                      <a:pt x="113" y="33"/>
                    </a:lnTo>
                    <a:lnTo>
                      <a:pt x="116" y="31"/>
                    </a:lnTo>
                    <a:lnTo>
                      <a:pt x="116" y="28"/>
                    </a:lnTo>
                    <a:lnTo>
                      <a:pt x="118" y="28"/>
                    </a:lnTo>
                    <a:lnTo>
                      <a:pt x="118" y="26"/>
                    </a:lnTo>
                    <a:lnTo>
                      <a:pt x="118" y="24"/>
                    </a:lnTo>
                    <a:lnTo>
                      <a:pt x="118" y="21"/>
                    </a:lnTo>
                    <a:lnTo>
                      <a:pt x="118" y="19"/>
                    </a:lnTo>
                    <a:lnTo>
                      <a:pt x="116" y="17"/>
                    </a:lnTo>
                    <a:lnTo>
                      <a:pt x="116" y="14"/>
                    </a:lnTo>
                    <a:lnTo>
                      <a:pt x="113" y="12"/>
                    </a:lnTo>
                    <a:lnTo>
                      <a:pt x="109" y="9"/>
                    </a:lnTo>
                    <a:lnTo>
                      <a:pt x="106" y="9"/>
                    </a:lnTo>
                    <a:lnTo>
                      <a:pt x="104" y="7"/>
                    </a:lnTo>
                    <a:lnTo>
                      <a:pt x="99" y="5"/>
                    </a:lnTo>
                    <a:lnTo>
                      <a:pt x="95" y="5"/>
                    </a:lnTo>
                    <a:lnTo>
                      <a:pt x="90" y="2"/>
                    </a:lnTo>
                    <a:lnTo>
                      <a:pt x="85" y="2"/>
                    </a:lnTo>
                    <a:lnTo>
                      <a:pt x="78" y="0"/>
                    </a:lnTo>
                    <a:lnTo>
                      <a:pt x="73" y="0"/>
                    </a:lnTo>
                    <a:lnTo>
                      <a:pt x="66" y="0"/>
                    </a:lnTo>
                    <a:lnTo>
                      <a:pt x="59" y="0"/>
                    </a:lnTo>
                    <a:lnTo>
                      <a:pt x="54" y="0"/>
                    </a:lnTo>
                    <a:lnTo>
                      <a:pt x="47" y="0"/>
                    </a:lnTo>
                    <a:lnTo>
                      <a:pt x="43" y="0"/>
                    </a:lnTo>
                    <a:lnTo>
                      <a:pt x="35" y="2"/>
                    </a:lnTo>
                    <a:lnTo>
                      <a:pt x="31" y="2"/>
                    </a:lnTo>
                    <a:lnTo>
                      <a:pt x="26" y="5"/>
                    </a:lnTo>
                    <a:lnTo>
                      <a:pt x="21" y="5"/>
                    </a:lnTo>
                    <a:lnTo>
                      <a:pt x="17" y="7"/>
                    </a:lnTo>
                    <a:lnTo>
                      <a:pt x="14" y="9"/>
                    </a:lnTo>
                    <a:lnTo>
                      <a:pt x="9" y="9"/>
                    </a:lnTo>
                    <a:lnTo>
                      <a:pt x="7" y="12"/>
                    </a:lnTo>
                    <a:lnTo>
                      <a:pt x="5" y="14"/>
                    </a:lnTo>
                    <a:lnTo>
                      <a:pt x="2" y="17"/>
                    </a:lnTo>
                    <a:lnTo>
                      <a:pt x="2" y="19"/>
                    </a:lnTo>
                    <a:lnTo>
                      <a:pt x="0" y="21"/>
                    </a:lnTo>
                    <a:lnTo>
                      <a:pt x="0" y="24"/>
                    </a:lnTo>
                    <a:lnTo>
                      <a:pt x="0" y="26"/>
                    </a:lnTo>
                    <a:lnTo>
                      <a:pt x="2" y="28"/>
                    </a:lnTo>
                    <a:lnTo>
                      <a:pt x="5" y="31"/>
                    </a:lnTo>
                    <a:lnTo>
                      <a:pt x="7" y="33"/>
                    </a:lnTo>
                    <a:lnTo>
                      <a:pt x="9" y="35"/>
                    </a:lnTo>
                    <a:lnTo>
                      <a:pt x="14" y="38"/>
                    </a:lnTo>
                    <a:lnTo>
                      <a:pt x="17" y="40"/>
                    </a:lnTo>
                    <a:lnTo>
                      <a:pt x="21" y="40"/>
                    </a:lnTo>
                    <a:lnTo>
                      <a:pt x="26" y="43"/>
                    </a:lnTo>
                    <a:lnTo>
                      <a:pt x="31" y="43"/>
                    </a:lnTo>
                    <a:lnTo>
                      <a:pt x="35" y="45"/>
                    </a:lnTo>
                    <a:lnTo>
                      <a:pt x="43" y="45"/>
                    </a:lnTo>
                    <a:lnTo>
                      <a:pt x="47" y="47"/>
                    </a:lnTo>
                    <a:lnTo>
                      <a:pt x="54" y="47"/>
                    </a:lnTo>
                    <a:lnTo>
                      <a:pt x="59" y="47"/>
                    </a:lnTo>
                    <a:close/>
                    <a:moveTo>
                      <a:pt x="5" y="78"/>
                    </a:moveTo>
                    <a:lnTo>
                      <a:pt x="5" y="78"/>
                    </a:lnTo>
                    <a:lnTo>
                      <a:pt x="2" y="78"/>
                    </a:lnTo>
                    <a:lnTo>
                      <a:pt x="2" y="80"/>
                    </a:lnTo>
                    <a:lnTo>
                      <a:pt x="2" y="97"/>
                    </a:lnTo>
                    <a:lnTo>
                      <a:pt x="2" y="99"/>
                    </a:lnTo>
                    <a:lnTo>
                      <a:pt x="2" y="102"/>
                    </a:lnTo>
                    <a:lnTo>
                      <a:pt x="5" y="104"/>
                    </a:lnTo>
                    <a:lnTo>
                      <a:pt x="9" y="109"/>
                    </a:lnTo>
                    <a:lnTo>
                      <a:pt x="14" y="111"/>
                    </a:lnTo>
                    <a:lnTo>
                      <a:pt x="21" y="111"/>
                    </a:lnTo>
                    <a:lnTo>
                      <a:pt x="28" y="113"/>
                    </a:lnTo>
                    <a:lnTo>
                      <a:pt x="35" y="116"/>
                    </a:lnTo>
                    <a:lnTo>
                      <a:pt x="43" y="116"/>
                    </a:lnTo>
                    <a:lnTo>
                      <a:pt x="52" y="118"/>
                    </a:lnTo>
                    <a:lnTo>
                      <a:pt x="59" y="118"/>
                    </a:lnTo>
                    <a:lnTo>
                      <a:pt x="69" y="118"/>
                    </a:lnTo>
                    <a:lnTo>
                      <a:pt x="78" y="116"/>
                    </a:lnTo>
                    <a:lnTo>
                      <a:pt x="85" y="116"/>
                    </a:lnTo>
                    <a:lnTo>
                      <a:pt x="92" y="113"/>
                    </a:lnTo>
                    <a:lnTo>
                      <a:pt x="99" y="111"/>
                    </a:lnTo>
                    <a:lnTo>
                      <a:pt x="104" y="111"/>
                    </a:lnTo>
                    <a:lnTo>
                      <a:pt x="111" y="109"/>
                    </a:lnTo>
                    <a:lnTo>
                      <a:pt x="116" y="104"/>
                    </a:lnTo>
                    <a:lnTo>
                      <a:pt x="118" y="102"/>
                    </a:lnTo>
                    <a:lnTo>
                      <a:pt x="118" y="99"/>
                    </a:lnTo>
                    <a:lnTo>
                      <a:pt x="118" y="97"/>
                    </a:lnTo>
                    <a:lnTo>
                      <a:pt x="118" y="80"/>
                    </a:lnTo>
                    <a:lnTo>
                      <a:pt x="118" y="78"/>
                    </a:lnTo>
                    <a:lnTo>
                      <a:pt x="116" y="78"/>
                    </a:lnTo>
                    <a:lnTo>
                      <a:pt x="109" y="80"/>
                    </a:lnTo>
                    <a:lnTo>
                      <a:pt x="104" y="83"/>
                    </a:lnTo>
                    <a:lnTo>
                      <a:pt x="97" y="85"/>
                    </a:lnTo>
                    <a:lnTo>
                      <a:pt x="90" y="87"/>
                    </a:lnTo>
                    <a:lnTo>
                      <a:pt x="83" y="87"/>
                    </a:lnTo>
                    <a:lnTo>
                      <a:pt x="76" y="90"/>
                    </a:lnTo>
                    <a:lnTo>
                      <a:pt x="69" y="90"/>
                    </a:lnTo>
                    <a:lnTo>
                      <a:pt x="59" y="90"/>
                    </a:lnTo>
                    <a:lnTo>
                      <a:pt x="52" y="90"/>
                    </a:lnTo>
                    <a:lnTo>
                      <a:pt x="45" y="90"/>
                    </a:lnTo>
                    <a:lnTo>
                      <a:pt x="35" y="87"/>
                    </a:lnTo>
                    <a:lnTo>
                      <a:pt x="28" y="87"/>
                    </a:lnTo>
                    <a:lnTo>
                      <a:pt x="24" y="85"/>
                    </a:lnTo>
                    <a:lnTo>
                      <a:pt x="17" y="83"/>
                    </a:lnTo>
                    <a:lnTo>
                      <a:pt x="9" y="80"/>
                    </a:lnTo>
                    <a:lnTo>
                      <a:pt x="5" y="78"/>
                    </a:lnTo>
                    <a:close/>
                    <a:moveTo>
                      <a:pt x="14" y="102"/>
                    </a:moveTo>
                    <a:lnTo>
                      <a:pt x="14" y="102"/>
                    </a:lnTo>
                    <a:lnTo>
                      <a:pt x="12" y="102"/>
                    </a:lnTo>
                    <a:lnTo>
                      <a:pt x="12" y="99"/>
                    </a:lnTo>
                    <a:lnTo>
                      <a:pt x="12" y="97"/>
                    </a:lnTo>
                    <a:lnTo>
                      <a:pt x="12" y="95"/>
                    </a:lnTo>
                    <a:lnTo>
                      <a:pt x="12" y="92"/>
                    </a:lnTo>
                    <a:lnTo>
                      <a:pt x="12" y="90"/>
                    </a:lnTo>
                    <a:lnTo>
                      <a:pt x="14" y="90"/>
                    </a:lnTo>
                    <a:lnTo>
                      <a:pt x="17" y="90"/>
                    </a:lnTo>
                    <a:lnTo>
                      <a:pt x="19" y="92"/>
                    </a:lnTo>
                    <a:lnTo>
                      <a:pt x="19" y="95"/>
                    </a:lnTo>
                    <a:lnTo>
                      <a:pt x="19" y="97"/>
                    </a:lnTo>
                    <a:lnTo>
                      <a:pt x="17" y="99"/>
                    </a:lnTo>
                    <a:lnTo>
                      <a:pt x="17" y="102"/>
                    </a:lnTo>
                    <a:lnTo>
                      <a:pt x="14" y="102"/>
                    </a:lnTo>
                    <a:close/>
                    <a:moveTo>
                      <a:pt x="5" y="113"/>
                    </a:moveTo>
                    <a:lnTo>
                      <a:pt x="5" y="113"/>
                    </a:lnTo>
                    <a:lnTo>
                      <a:pt x="2" y="113"/>
                    </a:lnTo>
                    <a:lnTo>
                      <a:pt x="2" y="116"/>
                    </a:lnTo>
                    <a:lnTo>
                      <a:pt x="2" y="132"/>
                    </a:lnTo>
                    <a:lnTo>
                      <a:pt x="2" y="135"/>
                    </a:lnTo>
                    <a:lnTo>
                      <a:pt x="2" y="137"/>
                    </a:lnTo>
                    <a:lnTo>
                      <a:pt x="5" y="139"/>
                    </a:lnTo>
                    <a:lnTo>
                      <a:pt x="9" y="142"/>
                    </a:lnTo>
                    <a:lnTo>
                      <a:pt x="14" y="144"/>
                    </a:lnTo>
                    <a:lnTo>
                      <a:pt x="21" y="147"/>
                    </a:lnTo>
                    <a:lnTo>
                      <a:pt x="28" y="149"/>
                    </a:lnTo>
                    <a:lnTo>
                      <a:pt x="35" y="151"/>
                    </a:lnTo>
                    <a:lnTo>
                      <a:pt x="43" y="151"/>
                    </a:lnTo>
                    <a:lnTo>
                      <a:pt x="52" y="151"/>
                    </a:lnTo>
                    <a:lnTo>
                      <a:pt x="59" y="154"/>
                    </a:lnTo>
                    <a:lnTo>
                      <a:pt x="69" y="151"/>
                    </a:lnTo>
                    <a:lnTo>
                      <a:pt x="78" y="151"/>
                    </a:lnTo>
                    <a:lnTo>
                      <a:pt x="85" y="151"/>
                    </a:lnTo>
                    <a:lnTo>
                      <a:pt x="92" y="149"/>
                    </a:lnTo>
                    <a:lnTo>
                      <a:pt x="99" y="147"/>
                    </a:lnTo>
                    <a:lnTo>
                      <a:pt x="104" y="144"/>
                    </a:lnTo>
                    <a:lnTo>
                      <a:pt x="111" y="142"/>
                    </a:lnTo>
                    <a:lnTo>
                      <a:pt x="113" y="139"/>
                    </a:lnTo>
                    <a:lnTo>
                      <a:pt x="116" y="139"/>
                    </a:lnTo>
                    <a:lnTo>
                      <a:pt x="118" y="137"/>
                    </a:lnTo>
                    <a:lnTo>
                      <a:pt x="118" y="135"/>
                    </a:lnTo>
                    <a:lnTo>
                      <a:pt x="118" y="132"/>
                    </a:lnTo>
                    <a:lnTo>
                      <a:pt x="118" y="116"/>
                    </a:lnTo>
                    <a:lnTo>
                      <a:pt x="118" y="113"/>
                    </a:lnTo>
                    <a:lnTo>
                      <a:pt x="116" y="113"/>
                    </a:lnTo>
                    <a:lnTo>
                      <a:pt x="113" y="113"/>
                    </a:lnTo>
                    <a:lnTo>
                      <a:pt x="109" y="116"/>
                    </a:lnTo>
                    <a:lnTo>
                      <a:pt x="104" y="118"/>
                    </a:lnTo>
                    <a:lnTo>
                      <a:pt x="97" y="121"/>
                    </a:lnTo>
                    <a:lnTo>
                      <a:pt x="90" y="123"/>
                    </a:lnTo>
                    <a:lnTo>
                      <a:pt x="83" y="123"/>
                    </a:lnTo>
                    <a:lnTo>
                      <a:pt x="76" y="125"/>
                    </a:lnTo>
                    <a:lnTo>
                      <a:pt x="69" y="125"/>
                    </a:lnTo>
                    <a:lnTo>
                      <a:pt x="59" y="125"/>
                    </a:lnTo>
                    <a:lnTo>
                      <a:pt x="52" y="125"/>
                    </a:lnTo>
                    <a:lnTo>
                      <a:pt x="45" y="125"/>
                    </a:lnTo>
                    <a:lnTo>
                      <a:pt x="35" y="123"/>
                    </a:lnTo>
                    <a:lnTo>
                      <a:pt x="31" y="123"/>
                    </a:lnTo>
                    <a:lnTo>
                      <a:pt x="24" y="121"/>
                    </a:lnTo>
                    <a:lnTo>
                      <a:pt x="17" y="118"/>
                    </a:lnTo>
                    <a:lnTo>
                      <a:pt x="12" y="116"/>
                    </a:lnTo>
                    <a:lnTo>
                      <a:pt x="5" y="113"/>
                    </a:lnTo>
                    <a:close/>
                    <a:moveTo>
                      <a:pt x="14" y="135"/>
                    </a:moveTo>
                    <a:lnTo>
                      <a:pt x="14" y="135"/>
                    </a:lnTo>
                    <a:lnTo>
                      <a:pt x="12" y="135"/>
                    </a:lnTo>
                    <a:lnTo>
                      <a:pt x="12" y="132"/>
                    </a:lnTo>
                    <a:lnTo>
                      <a:pt x="12" y="130"/>
                    </a:lnTo>
                    <a:lnTo>
                      <a:pt x="12" y="128"/>
                    </a:lnTo>
                    <a:lnTo>
                      <a:pt x="12" y="125"/>
                    </a:lnTo>
                    <a:lnTo>
                      <a:pt x="14" y="125"/>
                    </a:lnTo>
                    <a:lnTo>
                      <a:pt x="14" y="123"/>
                    </a:lnTo>
                    <a:lnTo>
                      <a:pt x="17" y="125"/>
                    </a:lnTo>
                    <a:lnTo>
                      <a:pt x="19" y="128"/>
                    </a:lnTo>
                    <a:lnTo>
                      <a:pt x="19" y="130"/>
                    </a:lnTo>
                    <a:lnTo>
                      <a:pt x="19" y="132"/>
                    </a:lnTo>
                    <a:lnTo>
                      <a:pt x="17" y="135"/>
                    </a:lnTo>
                    <a:lnTo>
                      <a:pt x="14" y="135"/>
                    </a:lnTo>
                    <a:close/>
                  </a:path>
                </a:pathLst>
              </a:custGeom>
              <a:solidFill>
                <a:sysClr val="window" lastClr="FFFFFF">
                  <a:lumMod val="95000"/>
                </a:sysClr>
              </a:solidFill>
              <a:ln w="9525">
                <a:solidFill>
                  <a:srgbClr val="3FCDFF">
                    <a:alpha val="16862"/>
                  </a:srgbClr>
                </a:solidFill>
                <a:round/>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8" name="Line 114"/>
              <p:cNvSpPr>
                <a:spLocks noChangeShapeType="1"/>
              </p:cNvSpPr>
              <p:nvPr/>
            </p:nvSpPr>
            <p:spPr bwMode="auto">
              <a:xfrm>
                <a:off x="14364280" y="4706927"/>
                <a:ext cx="987" cy="171694"/>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39" name="Line 115"/>
              <p:cNvSpPr>
                <a:spLocks noChangeShapeType="1"/>
              </p:cNvSpPr>
              <p:nvPr/>
            </p:nvSpPr>
            <p:spPr bwMode="auto">
              <a:xfrm>
                <a:off x="14576571" y="4792773"/>
                <a:ext cx="987" cy="85847"/>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40" name="Line 116"/>
              <p:cNvSpPr>
                <a:spLocks noChangeShapeType="1"/>
              </p:cNvSpPr>
              <p:nvPr/>
            </p:nvSpPr>
            <p:spPr bwMode="auto">
              <a:xfrm>
                <a:off x="14790838" y="4792773"/>
                <a:ext cx="987" cy="85847"/>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41" name="Line 117"/>
              <p:cNvSpPr>
                <a:spLocks noChangeShapeType="1"/>
              </p:cNvSpPr>
              <p:nvPr/>
            </p:nvSpPr>
            <p:spPr bwMode="auto">
              <a:xfrm>
                <a:off x="14683212" y="4708947"/>
                <a:ext cx="987" cy="85847"/>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42" name="Line 118"/>
              <p:cNvSpPr>
                <a:spLocks noChangeShapeType="1"/>
              </p:cNvSpPr>
              <p:nvPr/>
            </p:nvSpPr>
            <p:spPr bwMode="auto">
              <a:xfrm>
                <a:off x="15003130" y="4706927"/>
                <a:ext cx="987" cy="171694"/>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43" name="Line 119"/>
              <p:cNvSpPr>
                <a:spLocks noChangeShapeType="1"/>
              </p:cNvSpPr>
              <p:nvPr/>
            </p:nvSpPr>
            <p:spPr bwMode="auto">
              <a:xfrm>
                <a:off x="14364280" y="4792773"/>
                <a:ext cx="638851" cy="1010"/>
              </a:xfrm>
              <a:prstGeom prst="line">
                <a:avLst/>
              </a:prstGeom>
              <a:solidFill>
                <a:sysClr val="window" lastClr="FFFFFF">
                  <a:lumMod val="95000"/>
                </a:sysClr>
              </a:solidFill>
              <a:ln w="9525">
                <a:solidFill>
                  <a:srgbClr val="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grpSp>
        <p:grpSp>
          <p:nvGrpSpPr>
            <p:cNvPr id="244" name="组合 157"/>
            <p:cNvGrpSpPr>
              <a:grpSpLocks/>
            </p:cNvGrpSpPr>
            <p:nvPr/>
          </p:nvGrpSpPr>
          <p:grpSpPr bwMode="auto">
            <a:xfrm>
              <a:off x="13706293" y="9730128"/>
              <a:ext cx="555274" cy="765430"/>
              <a:chOff x="17054513" y="2333625"/>
              <a:chExt cx="989012" cy="1331913"/>
            </a:xfrm>
            <a:noFill/>
          </p:grpSpPr>
          <p:sp>
            <p:nvSpPr>
              <p:cNvPr id="245" name="Freeform 27"/>
              <p:cNvSpPr>
                <a:spLocks/>
              </p:cNvSpPr>
              <p:nvPr/>
            </p:nvSpPr>
            <p:spPr bwMode="auto">
              <a:xfrm>
                <a:off x="17054513" y="2333625"/>
                <a:ext cx="782638" cy="1257300"/>
              </a:xfrm>
              <a:custGeom>
                <a:avLst/>
                <a:gdLst>
                  <a:gd name="T0" fmla="*/ 2147483647 w 493"/>
                  <a:gd name="T1" fmla="*/ 2147483647 h 792"/>
                  <a:gd name="T2" fmla="*/ 0 w 493"/>
                  <a:gd name="T3" fmla="*/ 2147483647 h 792"/>
                  <a:gd name="T4" fmla="*/ 0 w 493"/>
                  <a:gd name="T5" fmla="*/ 0 h 792"/>
                  <a:gd name="T6" fmla="*/ 2147483647 w 493"/>
                  <a:gd name="T7" fmla="*/ 2147483647 h 792"/>
                  <a:gd name="T8" fmla="*/ 2147483647 w 493"/>
                  <a:gd name="T9" fmla="*/ 2147483647 h 792"/>
                  <a:gd name="T10" fmla="*/ 0 60000 65536"/>
                  <a:gd name="T11" fmla="*/ 0 60000 65536"/>
                  <a:gd name="T12" fmla="*/ 0 60000 65536"/>
                  <a:gd name="T13" fmla="*/ 0 60000 65536"/>
                  <a:gd name="T14" fmla="*/ 0 60000 65536"/>
                  <a:gd name="T15" fmla="*/ 0 w 493"/>
                  <a:gd name="T16" fmla="*/ 0 h 792"/>
                  <a:gd name="T17" fmla="*/ 493 w 493"/>
                  <a:gd name="T18" fmla="*/ 792 h 792"/>
                </a:gdLst>
                <a:ahLst/>
                <a:cxnLst>
                  <a:cxn ang="T10">
                    <a:pos x="T0" y="T1"/>
                  </a:cxn>
                  <a:cxn ang="T11">
                    <a:pos x="T2" y="T3"/>
                  </a:cxn>
                  <a:cxn ang="T12">
                    <a:pos x="T4" y="T5"/>
                  </a:cxn>
                  <a:cxn ang="T13">
                    <a:pos x="T6" y="T7"/>
                  </a:cxn>
                  <a:cxn ang="T14">
                    <a:pos x="T8" y="T9"/>
                  </a:cxn>
                </a:cxnLst>
                <a:rect l="T15" t="T16" r="T17" b="T18"/>
                <a:pathLst>
                  <a:path w="493" h="792">
                    <a:moveTo>
                      <a:pt x="493" y="792"/>
                    </a:moveTo>
                    <a:lnTo>
                      <a:pt x="0" y="673"/>
                    </a:lnTo>
                    <a:lnTo>
                      <a:pt x="0" y="0"/>
                    </a:lnTo>
                    <a:lnTo>
                      <a:pt x="493" y="71"/>
                    </a:lnTo>
                    <a:lnTo>
                      <a:pt x="493" y="792"/>
                    </a:lnTo>
                    <a:close/>
                  </a:path>
                </a:pathLst>
              </a:custGeom>
              <a:grpFill/>
              <a:ln w="9">
                <a:solidFill>
                  <a:sysClr val="window" lastClr="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46" name="Freeform 28"/>
              <p:cNvSpPr>
                <a:spLocks/>
              </p:cNvSpPr>
              <p:nvPr/>
            </p:nvSpPr>
            <p:spPr bwMode="auto">
              <a:xfrm>
                <a:off x="17118016" y="2460624"/>
                <a:ext cx="655638" cy="1047750"/>
              </a:xfrm>
              <a:custGeom>
                <a:avLst/>
                <a:gdLst>
                  <a:gd name="T0" fmla="*/ 2147483647 w 413"/>
                  <a:gd name="T1" fmla="*/ 2147483647 h 660"/>
                  <a:gd name="T2" fmla="*/ 0 w 413"/>
                  <a:gd name="T3" fmla="*/ 2147483647 h 660"/>
                  <a:gd name="T4" fmla="*/ 0 w 413"/>
                  <a:gd name="T5" fmla="*/ 0 h 660"/>
                  <a:gd name="T6" fmla="*/ 2147483647 w 413"/>
                  <a:gd name="T7" fmla="*/ 2147483647 h 660"/>
                  <a:gd name="T8" fmla="*/ 2147483647 w 413"/>
                  <a:gd name="T9" fmla="*/ 2147483647 h 660"/>
                  <a:gd name="T10" fmla="*/ 0 60000 65536"/>
                  <a:gd name="T11" fmla="*/ 0 60000 65536"/>
                  <a:gd name="T12" fmla="*/ 0 60000 65536"/>
                  <a:gd name="T13" fmla="*/ 0 60000 65536"/>
                  <a:gd name="T14" fmla="*/ 0 60000 65536"/>
                  <a:gd name="T15" fmla="*/ 0 w 413"/>
                  <a:gd name="T16" fmla="*/ 0 h 660"/>
                  <a:gd name="T17" fmla="*/ 413 w 413"/>
                  <a:gd name="T18" fmla="*/ 660 h 660"/>
                </a:gdLst>
                <a:ahLst/>
                <a:cxnLst>
                  <a:cxn ang="T10">
                    <a:pos x="T0" y="T1"/>
                  </a:cxn>
                  <a:cxn ang="T11">
                    <a:pos x="T2" y="T3"/>
                  </a:cxn>
                  <a:cxn ang="T12">
                    <a:pos x="T4" y="T5"/>
                  </a:cxn>
                  <a:cxn ang="T13">
                    <a:pos x="T6" y="T7"/>
                  </a:cxn>
                  <a:cxn ang="T14">
                    <a:pos x="T8" y="T9"/>
                  </a:cxn>
                </a:cxnLst>
                <a:rect l="T15" t="T16" r="T17" b="T18"/>
                <a:pathLst>
                  <a:path w="413" h="660">
                    <a:moveTo>
                      <a:pt x="413" y="660"/>
                    </a:moveTo>
                    <a:lnTo>
                      <a:pt x="0" y="563"/>
                    </a:lnTo>
                    <a:lnTo>
                      <a:pt x="0" y="0"/>
                    </a:lnTo>
                    <a:lnTo>
                      <a:pt x="413" y="59"/>
                    </a:lnTo>
                    <a:lnTo>
                      <a:pt x="413" y="660"/>
                    </a:lnTo>
                    <a:close/>
                  </a:path>
                </a:pathLst>
              </a:custGeom>
              <a:grpFill/>
              <a:ln w="9">
                <a:solidFill>
                  <a:sysClr val="window" lastClr="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grpSp>
            <p:nvGrpSpPr>
              <p:cNvPr id="247" name="组合 137"/>
              <p:cNvGrpSpPr/>
              <p:nvPr/>
            </p:nvGrpSpPr>
            <p:grpSpPr>
              <a:xfrm>
                <a:off x="17406938" y="2911475"/>
                <a:ext cx="636587" cy="498476"/>
                <a:chOff x="17406938" y="2911475"/>
                <a:chExt cx="636587" cy="498476"/>
              </a:xfrm>
              <a:grpFill/>
            </p:grpSpPr>
            <p:sp>
              <p:nvSpPr>
                <p:cNvPr id="299" name="Rectangle 30"/>
                <p:cNvSpPr>
                  <a:spLocks noChangeArrowheads="1"/>
                </p:cNvSpPr>
                <p:nvPr/>
              </p:nvSpPr>
              <p:spPr bwMode="auto">
                <a:xfrm>
                  <a:off x="17484725" y="2911475"/>
                  <a:ext cx="558800" cy="460375"/>
                </a:xfrm>
                <a:prstGeom prst="rect">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0" name="Line 31"/>
                <p:cNvSpPr>
                  <a:spLocks noChangeShapeType="1"/>
                </p:cNvSpPr>
                <p:nvPr/>
              </p:nvSpPr>
              <p:spPr bwMode="auto">
                <a:xfrm>
                  <a:off x="17567275" y="2997200"/>
                  <a:ext cx="371475" cy="1588"/>
                </a:xfrm>
                <a:prstGeom prst="line">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1" name="Line 32"/>
                <p:cNvSpPr>
                  <a:spLocks noChangeShapeType="1"/>
                </p:cNvSpPr>
                <p:nvPr/>
              </p:nvSpPr>
              <p:spPr bwMode="auto">
                <a:xfrm>
                  <a:off x="17665700" y="3087688"/>
                  <a:ext cx="273050" cy="1588"/>
                </a:xfrm>
                <a:prstGeom prst="line">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2" name="Line 33"/>
                <p:cNvSpPr>
                  <a:spLocks noChangeShapeType="1"/>
                </p:cNvSpPr>
                <p:nvPr/>
              </p:nvSpPr>
              <p:spPr bwMode="auto">
                <a:xfrm>
                  <a:off x="17665700" y="3178175"/>
                  <a:ext cx="273050" cy="1588"/>
                </a:xfrm>
                <a:prstGeom prst="line">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3" name="Line 34"/>
                <p:cNvSpPr>
                  <a:spLocks noChangeShapeType="1"/>
                </p:cNvSpPr>
                <p:nvPr/>
              </p:nvSpPr>
              <p:spPr bwMode="auto">
                <a:xfrm>
                  <a:off x="17665700" y="3267075"/>
                  <a:ext cx="273050" cy="1588"/>
                </a:xfrm>
                <a:prstGeom prst="line">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4" name="Freeform 35"/>
                <p:cNvSpPr>
                  <a:spLocks/>
                </p:cNvSpPr>
                <p:nvPr/>
              </p:nvSpPr>
              <p:spPr bwMode="auto">
                <a:xfrm>
                  <a:off x="17552988" y="3049588"/>
                  <a:ext cx="90488" cy="76200"/>
                </a:xfrm>
                <a:custGeom>
                  <a:avLst/>
                  <a:gdLst/>
                  <a:ahLst/>
                  <a:cxnLst>
                    <a:cxn ang="0">
                      <a:pos x="0" y="9"/>
                    </a:cxn>
                    <a:cxn ang="0">
                      <a:pos x="7" y="12"/>
                    </a:cxn>
                    <a:cxn ang="0">
                      <a:pos x="13" y="17"/>
                    </a:cxn>
                    <a:cxn ang="0">
                      <a:pos x="8" y="17"/>
                    </a:cxn>
                    <a:cxn ang="0">
                      <a:pos x="11" y="12"/>
                    </a:cxn>
                    <a:cxn ang="0">
                      <a:pos x="15" y="8"/>
                    </a:cxn>
                    <a:cxn ang="0">
                      <a:pos x="19" y="3"/>
                    </a:cxn>
                    <a:cxn ang="0">
                      <a:pos x="24" y="0"/>
                    </a:cxn>
                    <a:cxn ang="0">
                      <a:pos x="24" y="0"/>
                    </a:cxn>
                    <a:cxn ang="0">
                      <a:pos x="11" y="19"/>
                    </a:cxn>
                    <a:cxn ang="0">
                      <a:pos x="11" y="20"/>
                    </a:cxn>
                    <a:cxn ang="0">
                      <a:pos x="10" y="19"/>
                    </a:cxn>
                    <a:cxn ang="0">
                      <a:pos x="0" y="10"/>
                    </a:cxn>
                    <a:cxn ang="0">
                      <a:pos x="0" y="9"/>
                    </a:cxn>
                  </a:cxnLst>
                  <a:rect l="0" t="0" r="r" b="b"/>
                  <a:pathLst>
                    <a:path w="24" h="20">
                      <a:moveTo>
                        <a:pt x="0" y="9"/>
                      </a:moveTo>
                      <a:cubicBezTo>
                        <a:pt x="3" y="10"/>
                        <a:pt x="5" y="11"/>
                        <a:pt x="7" y="12"/>
                      </a:cubicBezTo>
                      <a:cubicBezTo>
                        <a:pt x="9" y="14"/>
                        <a:pt x="11" y="15"/>
                        <a:pt x="13" y="17"/>
                      </a:cubicBezTo>
                      <a:cubicBezTo>
                        <a:pt x="8" y="17"/>
                        <a:pt x="8" y="17"/>
                        <a:pt x="8" y="17"/>
                      </a:cubicBezTo>
                      <a:cubicBezTo>
                        <a:pt x="9" y="15"/>
                        <a:pt x="10" y="14"/>
                        <a:pt x="11" y="12"/>
                      </a:cubicBezTo>
                      <a:cubicBezTo>
                        <a:pt x="12" y="11"/>
                        <a:pt x="13" y="9"/>
                        <a:pt x="15" y="8"/>
                      </a:cubicBezTo>
                      <a:cubicBezTo>
                        <a:pt x="16" y="6"/>
                        <a:pt x="18" y="5"/>
                        <a:pt x="19" y="3"/>
                      </a:cubicBezTo>
                      <a:cubicBezTo>
                        <a:pt x="21" y="2"/>
                        <a:pt x="22" y="1"/>
                        <a:pt x="24" y="0"/>
                      </a:cubicBezTo>
                      <a:cubicBezTo>
                        <a:pt x="24" y="0"/>
                        <a:pt x="24" y="0"/>
                        <a:pt x="24" y="0"/>
                      </a:cubicBezTo>
                      <a:cubicBezTo>
                        <a:pt x="20" y="6"/>
                        <a:pt x="16" y="13"/>
                        <a:pt x="11" y="19"/>
                      </a:cubicBezTo>
                      <a:cubicBezTo>
                        <a:pt x="11" y="20"/>
                        <a:pt x="11" y="20"/>
                        <a:pt x="11" y="20"/>
                      </a:cubicBezTo>
                      <a:cubicBezTo>
                        <a:pt x="10" y="19"/>
                        <a:pt x="10" y="19"/>
                        <a:pt x="10" y="19"/>
                      </a:cubicBezTo>
                      <a:cubicBezTo>
                        <a:pt x="0" y="10"/>
                        <a:pt x="0" y="10"/>
                        <a:pt x="0" y="10"/>
                      </a:cubicBezTo>
                      <a:lnTo>
                        <a:pt x="0" y="9"/>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5" name="Freeform 36"/>
                <p:cNvSpPr>
                  <a:spLocks/>
                </p:cNvSpPr>
                <p:nvPr/>
              </p:nvSpPr>
              <p:spPr bwMode="auto">
                <a:xfrm>
                  <a:off x="17552988" y="3143250"/>
                  <a:ext cx="90488" cy="76200"/>
                </a:xfrm>
                <a:custGeom>
                  <a:avLst/>
                  <a:gdLst/>
                  <a:ahLst/>
                  <a:cxnLst>
                    <a:cxn ang="0">
                      <a:pos x="0" y="9"/>
                    </a:cxn>
                    <a:cxn ang="0">
                      <a:pos x="7" y="13"/>
                    </a:cxn>
                    <a:cxn ang="0">
                      <a:pos x="13" y="17"/>
                    </a:cxn>
                    <a:cxn ang="0">
                      <a:pos x="8" y="17"/>
                    </a:cxn>
                    <a:cxn ang="0">
                      <a:pos x="11" y="12"/>
                    </a:cxn>
                    <a:cxn ang="0">
                      <a:pos x="15" y="8"/>
                    </a:cxn>
                    <a:cxn ang="0">
                      <a:pos x="19" y="3"/>
                    </a:cxn>
                    <a:cxn ang="0">
                      <a:pos x="24" y="0"/>
                    </a:cxn>
                    <a:cxn ang="0">
                      <a:pos x="24" y="0"/>
                    </a:cxn>
                    <a:cxn ang="0">
                      <a:pos x="11" y="19"/>
                    </a:cxn>
                    <a:cxn ang="0">
                      <a:pos x="11" y="20"/>
                    </a:cxn>
                    <a:cxn ang="0">
                      <a:pos x="10" y="19"/>
                    </a:cxn>
                    <a:cxn ang="0">
                      <a:pos x="0" y="10"/>
                    </a:cxn>
                    <a:cxn ang="0">
                      <a:pos x="0" y="9"/>
                    </a:cxn>
                  </a:cxnLst>
                  <a:rect l="0" t="0" r="r" b="b"/>
                  <a:pathLst>
                    <a:path w="24" h="20">
                      <a:moveTo>
                        <a:pt x="0" y="9"/>
                      </a:moveTo>
                      <a:cubicBezTo>
                        <a:pt x="3" y="10"/>
                        <a:pt x="5" y="11"/>
                        <a:pt x="7" y="13"/>
                      </a:cubicBezTo>
                      <a:cubicBezTo>
                        <a:pt x="9" y="14"/>
                        <a:pt x="11" y="15"/>
                        <a:pt x="13" y="17"/>
                      </a:cubicBezTo>
                      <a:cubicBezTo>
                        <a:pt x="8" y="17"/>
                        <a:pt x="8" y="17"/>
                        <a:pt x="8" y="17"/>
                      </a:cubicBezTo>
                      <a:cubicBezTo>
                        <a:pt x="9" y="15"/>
                        <a:pt x="10" y="14"/>
                        <a:pt x="11" y="12"/>
                      </a:cubicBezTo>
                      <a:cubicBezTo>
                        <a:pt x="12" y="11"/>
                        <a:pt x="13" y="9"/>
                        <a:pt x="15" y="8"/>
                      </a:cubicBezTo>
                      <a:cubicBezTo>
                        <a:pt x="16" y="6"/>
                        <a:pt x="18" y="5"/>
                        <a:pt x="19" y="3"/>
                      </a:cubicBezTo>
                      <a:cubicBezTo>
                        <a:pt x="21" y="2"/>
                        <a:pt x="22" y="1"/>
                        <a:pt x="24" y="0"/>
                      </a:cubicBezTo>
                      <a:cubicBezTo>
                        <a:pt x="24" y="0"/>
                        <a:pt x="24" y="0"/>
                        <a:pt x="24" y="0"/>
                      </a:cubicBezTo>
                      <a:cubicBezTo>
                        <a:pt x="20" y="6"/>
                        <a:pt x="16" y="13"/>
                        <a:pt x="11" y="19"/>
                      </a:cubicBezTo>
                      <a:cubicBezTo>
                        <a:pt x="11" y="20"/>
                        <a:pt x="11" y="20"/>
                        <a:pt x="11" y="20"/>
                      </a:cubicBezTo>
                      <a:cubicBezTo>
                        <a:pt x="10" y="19"/>
                        <a:pt x="10" y="19"/>
                        <a:pt x="10" y="19"/>
                      </a:cubicBezTo>
                      <a:cubicBezTo>
                        <a:pt x="0" y="10"/>
                        <a:pt x="0" y="10"/>
                        <a:pt x="0" y="10"/>
                      </a:cubicBezTo>
                      <a:lnTo>
                        <a:pt x="0" y="9"/>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6" name="Freeform 37"/>
                <p:cNvSpPr>
                  <a:spLocks/>
                </p:cNvSpPr>
                <p:nvPr/>
              </p:nvSpPr>
              <p:spPr bwMode="auto">
                <a:xfrm>
                  <a:off x="17552988" y="3236913"/>
                  <a:ext cx="90488" cy="76200"/>
                </a:xfrm>
                <a:custGeom>
                  <a:avLst/>
                  <a:gdLst/>
                  <a:ahLst/>
                  <a:cxnLst>
                    <a:cxn ang="0">
                      <a:pos x="0" y="9"/>
                    </a:cxn>
                    <a:cxn ang="0">
                      <a:pos x="7" y="13"/>
                    </a:cxn>
                    <a:cxn ang="0">
                      <a:pos x="13" y="17"/>
                    </a:cxn>
                    <a:cxn ang="0">
                      <a:pos x="8" y="17"/>
                    </a:cxn>
                    <a:cxn ang="0">
                      <a:pos x="11" y="12"/>
                    </a:cxn>
                    <a:cxn ang="0">
                      <a:pos x="15" y="8"/>
                    </a:cxn>
                    <a:cxn ang="0">
                      <a:pos x="19" y="3"/>
                    </a:cxn>
                    <a:cxn ang="0">
                      <a:pos x="24" y="0"/>
                    </a:cxn>
                    <a:cxn ang="0">
                      <a:pos x="24" y="0"/>
                    </a:cxn>
                    <a:cxn ang="0">
                      <a:pos x="11" y="19"/>
                    </a:cxn>
                    <a:cxn ang="0">
                      <a:pos x="11" y="20"/>
                    </a:cxn>
                    <a:cxn ang="0">
                      <a:pos x="10" y="19"/>
                    </a:cxn>
                    <a:cxn ang="0">
                      <a:pos x="0" y="10"/>
                    </a:cxn>
                    <a:cxn ang="0">
                      <a:pos x="0" y="9"/>
                    </a:cxn>
                  </a:cxnLst>
                  <a:rect l="0" t="0" r="r" b="b"/>
                  <a:pathLst>
                    <a:path w="24" h="20">
                      <a:moveTo>
                        <a:pt x="0" y="9"/>
                      </a:moveTo>
                      <a:cubicBezTo>
                        <a:pt x="3" y="10"/>
                        <a:pt x="5" y="11"/>
                        <a:pt x="7" y="13"/>
                      </a:cubicBezTo>
                      <a:cubicBezTo>
                        <a:pt x="9" y="14"/>
                        <a:pt x="11" y="15"/>
                        <a:pt x="13" y="17"/>
                      </a:cubicBezTo>
                      <a:cubicBezTo>
                        <a:pt x="8" y="17"/>
                        <a:pt x="8" y="17"/>
                        <a:pt x="8" y="17"/>
                      </a:cubicBezTo>
                      <a:cubicBezTo>
                        <a:pt x="9" y="15"/>
                        <a:pt x="10" y="14"/>
                        <a:pt x="11" y="12"/>
                      </a:cubicBezTo>
                      <a:cubicBezTo>
                        <a:pt x="12" y="11"/>
                        <a:pt x="13" y="9"/>
                        <a:pt x="15" y="8"/>
                      </a:cubicBezTo>
                      <a:cubicBezTo>
                        <a:pt x="16" y="6"/>
                        <a:pt x="18" y="5"/>
                        <a:pt x="19" y="3"/>
                      </a:cubicBezTo>
                      <a:cubicBezTo>
                        <a:pt x="21" y="2"/>
                        <a:pt x="22" y="1"/>
                        <a:pt x="24" y="0"/>
                      </a:cubicBezTo>
                      <a:cubicBezTo>
                        <a:pt x="24" y="0"/>
                        <a:pt x="24" y="0"/>
                        <a:pt x="24" y="0"/>
                      </a:cubicBezTo>
                      <a:cubicBezTo>
                        <a:pt x="20" y="6"/>
                        <a:pt x="16" y="13"/>
                        <a:pt x="11" y="19"/>
                      </a:cubicBezTo>
                      <a:cubicBezTo>
                        <a:pt x="11" y="20"/>
                        <a:pt x="11" y="20"/>
                        <a:pt x="11" y="20"/>
                      </a:cubicBezTo>
                      <a:cubicBezTo>
                        <a:pt x="10" y="19"/>
                        <a:pt x="10" y="19"/>
                        <a:pt x="10" y="19"/>
                      </a:cubicBezTo>
                      <a:cubicBezTo>
                        <a:pt x="0" y="10"/>
                        <a:pt x="0" y="10"/>
                        <a:pt x="0" y="10"/>
                      </a:cubicBezTo>
                      <a:lnTo>
                        <a:pt x="0" y="9"/>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7" name="Line 38"/>
                <p:cNvSpPr>
                  <a:spLocks noChangeShapeType="1"/>
                </p:cNvSpPr>
                <p:nvPr/>
              </p:nvSpPr>
              <p:spPr bwMode="auto">
                <a:xfrm>
                  <a:off x="17406938" y="3360738"/>
                  <a:ext cx="374650" cy="1588"/>
                </a:xfrm>
                <a:prstGeom prst="line">
                  <a:avLst/>
                </a:prstGeom>
                <a:grpFill/>
                <a:ln w="9" cap="flat">
                  <a:solidFill>
                    <a:sysClr val="window" lastClr="FFFFFF"/>
                  </a:solidFill>
                  <a:prstDash val="solid"/>
                  <a:miter lim="800000"/>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308" name="Freeform 39"/>
                <p:cNvSpPr>
                  <a:spLocks/>
                </p:cNvSpPr>
                <p:nvPr/>
              </p:nvSpPr>
              <p:spPr bwMode="auto">
                <a:xfrm>
                  <a:off x="17687925" y="3316288"/>
                  <a:ext cx="134938" cy="93663"/>
                </a:xfrm>
                <a:custGeom>
                  <a:avLst/>
                  <a:gdLst/>
                  <a:ahLst/>
                  <a:cxnLst>
                    <a:cxn ang="0">
                      <a:pos x="2" y="59"/>
                    </a:cxn>
                    <a:cxn ang="0">
                      <a:pos x="0" y="50"/>
                    </a:cxn>
                    <a:cxn ang="0">
                      <a:pos x="57" y="28"/>
                    </a:cxn>
                    <a:cxn ang="0">
                      <a:pos x="0" y="9"/>
                    </a:cxn>
                    <a:cxn ang="0">
                      <a:pos x="2" y="0"/>
                    </a:cxn>
                    <a:cxn ang="0">
                      <a:pos x="85" y="28"/>
                    </a:cxn>
                    <a:cxn ang="0">
                      <a:pos x="2" y="59"/>
                    </a:cxn>
                  </a:cxnLst>
                  <a:rect l="0" t="0" r="r" b="b"/>
                  <a:pathLst>
                    <a:path w="85" h="59">
                      <a:moveTo>
                        <a:pt x="2" y="59"/>
                      </a:moveTo>
                      <a:lnTo>
                        <a:pt x="0" y="50"/>
                      </a:lnTo>
                      <a:lnTo>
                        <a:pt x="57" y="28"/>
                      </a:lnTo>
                      <a:lnTo>
                        <a:pt x="0" y="9"/>
                      </a:lnTo>
                      <a:lnTo>
                        <a:pt x="2" y="0"/>
                      </a:lnTo>
                      <a:lnTo>
                        <a:pt x="85" y="28"/>
                      </a:lnTo>
                      <a:lnTo>
                        <a:pt x="2" y="59"/>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grpSp>
            <p:nvGrpSpPr>
              <p:cNvPr id="248" name="组合 132"/>
              <p:cNvGrpSpPr/>
              <p:nvPr/>
            </p:nvGrpSpPr>
            <p:grpSpPr>
              <a:xfrm>
                <a:off x="17241838" y="2589213"/>
                <a:ext cx="666750" cy="762000"/>
                <a:chOff x="17241838" y="2589213"/>
                <a:chExt cx="666750" cy="762000"/>
              </a:xfrm>
              <a:grpFill/>
            </p:grpSpPr>
            <p:sp>
              <p:nvSpPr>
                <p:cNvPr id="251" name="Freeform 40"/>
                <p:cNvSpPr>
                  <a:spLocks/>
                </p:cNvSpPr>
                <p:nvPr/>
              </p:nvSpPr>
              <p:spPr bwMode="auto">
                <a:xfrm>
                  <a:off x="17589500" y="2600325"/>
                  <a:ext cx="12700" cy="1588"/>
                </a:xfrm>
                <a:custGeom>
                  <a:avLst/>
                  <a:gdLst/>
                  <a:ahLst/>
                  <a:cxnLst>
                    <a:cxn ang="0">
                      <a:pos x="1" y="0"/>
                    </a:cxn>
                    <a:cxn ang="0">
                      <a:pos x="3" y="0"/>
                    </a:cxn>
                    <a:cxn ang="0">
                      <a:pos x="0" y="0"/>
                    </a:cxn>
                    <a:cxn ang="0">
                      <a:pos x="1" y="0"/>
                    </a:cxn>
                  </a:cxnLst>
                  <a:rect l="0" t="0" r="r" b="b"/>
                  <a:pathLst>
                    <a:path w="3">
                      <a:moveTo>
                        <a:pt x="1" y="0"/>
                      </a:moveTo>
                      <a:cubicBezTo>
                        <a:pt x="3" y="0"/>
                        <a:pt x="3" y="0"/>
                        <a:pt x="3" y="0"/>
                      </a:cubicBezTo>
                      <a:cubicBezTo>
                        <a:pt x="2" y="0"/>
                        <a:pt x="1" y="0"/>
                        <a:pt x="0" y="0"/>
                      </a:cubicBezTo>
                      <a:cubicBezTo>
                        <a:pt x="1" y="0"/>
                        <a:pt x="1" y="0"/>
                        <a:pt x="1"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2" name="Freeform 41"/>
                <p:cNvSpPr>
                  <a:spLocks/>
                </p:cNvSpPr>
                <p:nvPr/>
              </p:nvSpPr>
              <p:spPr bwMode="auto">
                <a:xfrm>
                  <a:off x="17343438" y="2663825"/>
                  <a:ext cx="1588" cy="3175"/>
                </a:xfrm>
                <a:custGeom>
                  <a:avLst/>
                  <a:gdLst/>
                  <a:ahLst/>
                  <a:cxnLst>
                    <a:cxn ang="0">
                      <a:pos x="0" y="1"/>
                    </a:cxn>
                    <a:cxn ang="0">
                      <a:pos x="0" y="1"/>
                    </a:cxn>
                    <a:cxn ang="0">
                      <a:pos x="0" y="0"/>
                    </a:cxn>
                    <a:cxn ang="0">
                      <a:pos x="0" y="0"/>
                    </a:cxn>
                    <a:cxn ang="0">
                      <a:pos x="0" y="0"/>
                    </a:cxn>
                    <a:cxn ang="0">
                      <a:pos x="0" y="1"/>
                    </a:cxn>
                  </a:cxnLst>
                  <a:rect l="0" t="0" r="r" b="b"/>
                  <a:pathLst>
                    <a:path h="1">
                      <a:moveTo>
                        <a:pt x="0" y="1"/>
                      </a:moveTo>
                      <a:cubicBezTo>
                        <a:pt x="0" y="1"/>
                        <a:pt x="0" y="1"/>
                        <a:pt x="0" y="1"/>
                      </a:cubicBezTo>
                      <a:cubicBezTo>
                        <a:pt x="0" y="0"/>
                        <a:pt x="0" y="0"/>
                        <a:pt x="0" y="0"/>
                      </a:cubicBezTo>
                      <a:cubicBezTo>
                        <a:pt x="0" y="0"/>
                        <a:pt x="0" y="0"/>
                        <a:pt x="0" y="0"/>
                      </a:cubicBezTo>
                      <a:cubicBezTo>
                        <a:pt x="0" y="0"/>
                        <a:pt x="0" y="0"/>
                        <a:pt x="0" y="0"/>
                      </a:cubicBezTo>
                      <a:cubicBezTo>
                        <a:pt x="0" y="0"/>
                        <a:pt x="0" y="0"/>
                        <a:pt x="0" y="1"/>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3" name="Freeform 42"/>
                <p:cNvSpPr>
                  <a:spLocks/>
                </p:cNvSpPr>
                <p:nvPr/>
              </p:nvSpPr>
              <p:spPr bwMode="auto">
                <a:xfrm>
                  <a:off x="17602200" y="2600325"/>
                  <a:ext cx="22225" cy="6350"/>
                </a:xfrm>
                <a:custGeom>
                  <a:avLst/>
                  <a:gdLst/>
                  <a:ahLst/>
                  <a:cxnLst>
                    <a:cxn ang="0">
                      <a:pos x="0" y="0"/>
                    </a:cxn>
                    <a:cxn ang="0">
                      <a:pos x="6" y="2"/>
                    </a:cxn>
                    <a:cxn ang="0">
                      <a:pos x="6" y="2"/>
                    </a:cxn>
                    <a:cxn ang="0">
                      <a:pos x="6" y="2"/>
                    </a:cxn>
                    <a:cxn ang="0">
                      <a:pos x="0" y="0"/>
                    </a:cxn>
                  </a:cxnLst>
                  <a:rect l="0" t="0" r="r" b="b"/>
                  <a:pathLst>
                    <a:path w="6" h="2">
                      <a:moveTo>
                        <a:pt x="0" y="0"/>
                      </a:moveTo>
                      <a:cubicBezTo>
                        <a:pt x="2" y="1"/>
                        <a:pt x="4" y="2"/>
                        <a:pt x="6" y="2"/>
                      </a:cubicBezTo>
                      <a:cubicBezTo>
                        <a:pt x="6" y="2"/>
                        <a:pt x="6" y="2"/>
                        <a:pt x="6" y="2"/>
                      </a:cubicBezTo>
                      <a:cubicBezTo>
                        <a:pt x="6" y="2"/>
                        <a:pt x="6" y="2"/>
                        <a:pt x="6" y="2"/>
                      </a:cubicBezTo>
                      <a:lnTo>
                        <a:pt x="0"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4" name="Freeform 43"/>
                <p:cNvSpPr>
                  <a:spLocks/>
                </p:cNvSpPr>
                <p:nvPr/>
              </p:nvSpPr>
              <p:spPr bwMode="auto">
                <a:xfrm>
                  <a:off x="17589500" y="260032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5" name="Freeform 44"/>
                <p:cNvSpPr>
                  <a:spLocks/>
                </p:cNvSpPr>
                <p:nvPr/>
              </p:nvSpPr>
              <p:spPr bwMode="auto">
                <a:xfrm>
                  <a:off x="17721263" y="2671763"/>
                  <a:ext cx="3175" cy="3175"/>
                </a:xfrm>
                <a:custGeom>
                  <a:avLst/>
                  <a:gdLst/>
                  <a:ahLst/>
                  <a:cxnLst>
                    <a:cxn ang="0">
                      <a:pos x="0" y="1"/>
                    </a:cxn>
                    <a:cxn ang="0">
                      <a:pos x="0" y="1"/>
                    </a:cxn>
                    <a:cxn ang="0">
                      <a:pos x="0" y="1"/>
                    </a:cxn>
                    <a:cxn ang="0">
                      <a:pos x="1" y="0"/>
                    </a:cxn>
                    <a:cxn ang="0">
                      <a:pos x="1" y="1"/>
                    </a:cxn>
                    <a:cxn ang="0">
                      <a:pos x="0" y="1"/>
                    </a:cxn>
                    <a:cxn ang="0">
                      <a:pos x="0" y="1"/>
                    </a:cxn>
                  </a:cxnLst>
                  <a:rect l="0" t="0" r="r" b="b"/>
                  <a:pathLst>
                    <a:path w="1" h="1">
                      <a:moveTo>
                        <a:pt x="0" y="1"/>
                      </a:moveTo>
                      <a:cubicBezTo>
                        <a:pt x="0" y="1"/>
                        <a:pt x="0" y="1"/>
                        <a:pt x="0" y="1"/>
                      </a:cubicBezTo>
                      <a:cubicBezTo>
                        <a:pt x="0" y="1"/>
                        <a:pt x="0" y="1"/>
                        <a:pt x="0" y="1"/>
                      </a:cubicBezTo>
                      <a:cubicBezTo>
                        <a:pt x="0" y="0"/>
                        <a:pt x="1" y="0"/>
                        <a:pt x="1" y="0"/>
                      </a:cubicBezTo>
                      <a:cubicBezTo>
                        <a:pt x="1" y="0"/>
                        <a:pt x="1" y="0"/>
                        <a:pt x="1" y="1"/>
                      </a:cubicBezTo>
                      <a:cubicBezTo>
                        <a:pt x="0" y="1"/>
                        <a:pt x="0" y="1"/>
                        <a:pt x="0" y="1"/>
                      </a:cubicBezTo>
                      <a:cubicBezTo>
                        <a:pt x="0" y="1"/>
                        <a:pt x="0" y="0"/>
                        <a:pt x="0" y="1"/>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6" name="Freeform 45"/>
                <p:cNvSpPr>
                  <a:spLocks noEditPoints="1"/>
                </p:cNvSpPr>
                <p:nvPr/>
              </p:nvSpPr>
              <p:spPr bwMode="auto">
                <a:xfrm>
                  <a:off x="17372013" y="2589213"/>
                  <a:ext cx="536575" cy="468313"/>
                </a:xfrm>
                <a:custGeom>
                  <a:avLst/>
                  <a:gdLst/>
                  <a:ahLst/>
                  <a:cxnLst>
                    <a:cxn ang="0">
                      <a:pos x="30" y="1"/>
                    </a:cxn>
                    <a:cxn ang="0">
                      <a:pos x="28" y="1"/>
                    </a:cxn>
                    <a:cxn ang="0">
                      <a:pos x="30" y="1"/>
                    </a:cxn>
                    <a:cxn ang="0">
                      <a:pos x="41" y="19"/>
                    </a:cxn>
                    <a:cxn ang="0">
                      <a:pos x="46" y="19"/>
                    </a:cxn>
                    <a:cxn ang="0">
                      <a:pos x="50" y="13"/>
                    </a:cxn>
                    <a:cxn ang="0">
                      <a:pos x="44" y="5"/>
                    </a:cxn>
                    <a:cxn ang="0">
                      <a:pos x="31" y="1"/>
                    </a:cxn>
                    <a:cxn ang="0">
                      <a:pos x="30" y="1"/>
                    </a:cxn>
                    <a:cxn ang="0">
                      <a:pos x="0" y="15"/>
                    </a:cxn>
                    <a:cxn ang="0">
                      <a:pos x="13" y="25"/>
                    </a:cxn>
                    <a:cxn ang="0">
                      <a:pos x="18" y="23"/>
                    </a:cxn>
                    <a:cxn ang="0">
                      <a:pos x="18" y="21"/>
                    </a:cxn>
                    <a:cxn ang="0">
                      <a:pos x="12" y="19"/>
                    </a:cxn>
                    <a:cxn ang="0">
                      <a:pos x="0" y="15"/>
                    </a:cxn>
                    <a:cxn ang="0">
                      <a:pos x="67" y="5"/>
                    </a:cxn>
                    <a:cxn ang="0">
                      <a:pos x="70" y="27"/>
                    </a:cxn>
                    <a:cxn ang="0">
                      <a:pos x="79" y="29"/>
                    </a:cxn>
                    <a:cxn ang="0">
                      <a:pos x="85" y="25"/>
                    </a:cxn>
                    <a:cxn ang="0">
                      <a:pos x="84" y="26"/>
                    </a:cxn>
                    <a:cxn ang="0">
                      <a:pos x="80" y="11"/>
                    </a:cxn>
                    <a:cxn ang="0">
                      <a:pos x="79" y="10"/>
                    </a:cxn>
                    <a:cxn ang="0">
                      <a:pos x="67" y="5"/>
                    </a:cxn>
                    <a:cxn ang="0">
                      <a:pos x="131" y="115"/>
                    </a:cxn>
                    <a:cxn ang="0">
                      <a:pos x="113" y="124"/>
                    </a:cxn>
                    <a:cxn ang="0">
                      <a:pos x="127" y="125"/>
                    </a:cxn>
                    <a:cxn ang="0">
                      <a:pos x="143" y="116"/>
                    </a:cxn>
                    <a:cxn ang="0">
                      <a:pos x="143" y="116"/>
                    </a:cxn>
                    <a:cxn ang="0">
                      <a:pos x="131" y="115"/>
                    </a:cxn>
                    <a:cxn ang="0">
                      <a:pos x="96" y="51"/>
                    </a:cxn>
                    <a:cxn ang="0">
                      <a:pos x="109" y="55"/>
                    </a:cxn>
                    <a:cxn ang="0">
                      <a:pos x="113" y="34"/>
                    </a:cxn>
                    <a:cxn ang="0">
                      <a:pos x="113" y="34"/>
                    </a:cxn>
                    <a:cxn ang="0">
                      <a:pos x="100" y="29"/>
                    </a:cxn>
                    <a:cxn ang="0">
                      <a:pos x="96" y="51"/>
                    </a:cxn>
                    <a:cxn ang="0">
                      <a:pos x="135" y="72"/>
                    </a:cxn>
                    <a:cxn ang="0">
                      <a:pos x="135" y="72"/>
                    </a:cxn>
                    <a:cxn ang="0">
                      <a:pos x="123" y="68"/>
                    </a:cxn>
                    <a:cxn ang="0">
                      <a:pos x="112" y="86"/>
                    </a:cxn>
                    <a:cxn ang="0">
                      <a:pos x="124" y="89"/>
                    </a:cxn>
                    <a:cxn ang="0">
                      <a:pos x="135" y="72"/>
                    </a:cxn>
                  </a:cxnLst>
                  <a:rect l="0" t="0" r="r" b="b"/>
                  <a:pathLst>
                    <a:path w="143" h="125">
                      <a:moveTo>
                        <a:pt x="30" y="1"/>
                      </a:moveTo>
                      <a:cubicBezTo>
                        <a:pt x="30" y="1"/>
                        <a:pt x="29" y="1"/>
                        <a:pt x="28" y="1"/>
                      </a:cubicBezTo>
                      <a:cubicBezTo>
                        <a:pt x="29" y="1"/>
                        <a:pt x="30" y="1"/>
                        <a:pt x="30" y="1"/>
                      </a:cubicBezTo>
                      <a:cubicBezTo>
                        <a:pt x="37" y="7"/>
                        <a:pt x="41" y="19"/>
                        <a:pt x="41" y="19"/>
                      </a:cubicBezTo>
                      <a:cubicBezTo>
                        <a:pt x="41" y="19"/>
                        <a:pt x="43" y="19"/>
                        <a:pt x="46" y="19"/>
                      </a:cubicBezTo>
                      <a:cubicBezTo>
                        <a:pt x="48" y="15"/>
                        <a:pt x="50" y="13"/>
                        <a:pt x="50" y="13"/>
                      </a:cubicBezTo>
                      <a:cubicBezTo>
                        <a:pt x="49" y="12"/>
                        <a:pt x="46" y="7"/>
                        <a:pt x="44" y="5"/>
                      </a:cubicBezTo>
                      <a:cubicBezTo>
                        <a:pt x="43" y="5"/>
                        <a:pt x="31" y="1"/>
                        <a:pt x="31" y="1"/>
                      </a:cubicBezTo>
                      <a:cubicBezTo>
                        <a:pt x="31" y="1"/>
                        <a:pt x="31" y="0"/>
                        <a:pt x="30" y="1"/>
                      </a:cubicBezTo>
                      <a:close/>
                      <a:moveTo>
                        <a:pt x="0" y="15"/>
                      </a:moveTo>
                      <a:cubicBezTo>
                        <a:pt x="6" y="17"/>
                        <a:pt x="13" y="25"/>
                        <a:pt x="13" y="25"/>
                      </a:cubicBezTo>
                      <a:cubicBezTo>
                        <a:pt x="13" y="25"/>
                        <a:pt x="16" y="24"/>
                        <a:pt x="18" y="23"/>
                      </a:cubicBezTo>
                      <a:cubicBezTo>
                        <a:pt x="18" y="22"/>
                        <a:pt x="18" y="22"/>
                        <a:pt x="18" y="21"/>
                      </a:cubicBezTo>
                      <a:cubicBezTo>
                        <a:pt x="17" y="21"/>
                        <a:pt x="14" y="19"/>
                        <a:pt x="12" y="19"/>
                      </a:cubicBezTo>
                      <a:cubicBezTo>
                        <a:pt x="11" y="18"/>
                        <a:pt x="3" y="16"/>
                        <a:pt x="0" y="15"/>
                      </a:cubicBezTo>
                      <a:close/>
                      <a:moveTo>
                        <a:pt x="67" y="5"/>
                      </a:moveTo>
                      <a:cubicBezTo>
                        <a:pt x="71" y="12"/>
                        <a:pt x="70" y="27"/>
                        <a:pt x="70" y="27"/>
                      </a:cubicBezTo>
                      <a:cubicBezTo>
                        <a:pt x="79" y="29"/>
                        <a:pt x="79" y="29"/>
                        <a:pt x="79" y="29"/>
                      </a:cubicBezTo>
                      <a:cubicBezTo>
                        <a:pt x="81" y="28"/>
                        <a:pt x="83" y="26"/>
                        <a:pt x="85" y="25"/>
                      </a:cubicBezTo>
                      <a:cubicBezTo>
                        <a:pt x="85" y="26"/>
                        <a:pt x="84" y="26"/>
                        <a:pt x="84" y="26"/>
                      </a:cubicBezTo>
                      <a:cubicBezTo>
                        <a:pt x="83" y="24"/>
                        <a:pt x="82" y="16"/>
                        <a:pt x="80" y="11"/>
                      </a:cubicBezTo>
                      <a:cubicBezTo>
                        <a:pt x="80" y="10"/>
                        <a:pt x="79" y="10"/>
                        <a:pt x="79" y="10"/>
                      </a:cubicBezTo>
                      <a:lnTo>
                        <a:pt x="67" y="5"/>
                      </a:lnTo>
                      <a:close/>
                      <a:moveTo>
                        <a:pt x="131" y="115"/>
                      </a:moveTo>
                      <a:cubicBezTo>
                        <a:pt x="122" y="122"/>
                        <a:pt x="113" y="124"/>
                        <a:pt x="113" y="124"/>
                      </a:cubicBezTo>
                      <a:cubicBezTo>
                        <a:pt x="113" y="124"/>
                        <a:pt x="121" y="124"/>
                        <a:pt x="127" y="125"/>
                      </a:cubicBezTo>
                      <a:cubicBezTo>
                        <a:pt x="130" y="124"/>
                        <a:pt x="138" y="122"/>
                        <a:pt x="143" y="116"/>
                      </a:cubicBezTo>
                      <a:cubicBezTo>
                        <a:pt x="143" y="116"/>
                        <a:pt x="143" y="116"/>
                        <a:pt x="143" y="116"/>
                      </a:cubicBezTo>
                      <a:cubicBezTo>
                        <a:pt x="139" y="116"/>
                        <a:pt x="132" y="115"/>
                        <a:pt x="131" y="115"/>
                      </a:cubicBezTo>
                      <a:close/>
                      <a:moveTo>
                        <a:pt x="96" y="51"/>
                      </a:moveTo>
                      <a:cubicBezTo>
                        <a:pt x="109" y="55"/>
                        <a:pt x="109" y="55"/>
                        <a:pt x="109" y="55"/>
                      </a:cubicBezTo>
                      <a:cubicBezTo>
                        <a:pt x="109" y="54"/>
                        <a:pt x="114" y="42"/>
                        <a:pt x="113" y="34"/>
                      </a:cubicBezTo>
                      <a:cubicBezTo>
                        <a:pt x="113" y="34"/>
                        <a:pt x="113" y="34"/>
                        <a:pt x="113" y="34"/>
                      </a:cubicBezTo>
                      <a:cubicBezTo>
                        <a:pt x="100" y="29"/>
                        <a:pt x="100" y="29"/>
                        <a:pt x="100" y="29"/>
                      </a:cubicBezTo>
                      <a:cubicBezTo>
                        <a:pt x="101" y="36"/>
                        <a:pt x="96" y="51"/>
                        <a:pt x="96" y="51"/>
                      </a:cubicBezTo>
                      <a:close/>
                      <a:moveTo>
                        <a:pt x="135" y="72"/>
                      </a:moveTo>
                      <a:cubicBezTo>
                        <a:pt x="135" y="72"/>
                        <a:pt x="135" y="72"/>
                        <a:pt x="135" y="72"/>
                      </a:cubicBezTo>
                      <a:cubicBezTo>
                        <a:pt x="123" y="68"/>
                        <a:pt x="123" y="68"/>
                        <a:pt x="123" y="68"/>
                      </a:cubicBezTo>
                      <a:cubicBezTo>
                        <a:pt x="121" y="77"/>
                        <a:pt x="113" y="85"/>
                        <a:pt x="112" y="86"/>
                      </a:cubicBezTo>
                      <a:cubicBezTo>
                        <a:pt x="124" y="89"/>
                        <a:pt x="124" y="89"/>
                        <a:pt x="124" y="89"/>
                      </a:cubicBezTo>
                      <a:cubicBezTo>
                        <a:pt x="127" y="86"/>
                        <a:pt x="132" y="81"/>
                        <a:pt x="135" y="72"/>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7" name="Freeform 46"/>
                <p:cNvSpPr>
                  <a:spLocks/>
                </p:cNvSpPr>
                <p:nvPr/>
              </p:nvSpPr>
              <p:spPr bwMode="auto">
                <a:xfrm>
                  <a:off x="17853025" y="2974975"/>
                  <a:ext cx="11113" cy="44450"/>
                </a:xfrm>
                <a:custGeom>
                  <a:avLst/>
                  <a:gdLst/>
                  <a:ahLst/>
                  <a:cxnLst>
                    <a:cxn ang="0">
                      <a:pos x="3" y="12"/>
                    </a:cxn>
                    <a:cxn ang="0">
                      <a:pos x="0" y="10"/>
                    </a:cxn>
                    <a:cxn ang="0">
                      <a:pos x="0" y="10"/>
                    </a:cxn>
                    <a:cxn ang="0">
                      <a:pos x="0" y="2"/>
                    </a:cxn>
                    <a:cxn ang="0">
                      <a:pos x="3" y="0"/>
                    </a:cxn>
                    <a:cxn ang="0">
                      <a:pos x="3" y="12"/>
                    </a:cxn>
                  </a:cxnLst>
                  <a:rect l="0" t="0" r="r" b="b"/>
                  <a:pathLst>
                    <a:path w="3" h="12">
                      <a:moveTo>
                        <a:pt x="3" y="12"/>
                      </a:moveTo>
                      <a:cubicBezTo>
                        <a:pt x="3" y="11"/>
                        <a:pt x="1" y="11"/>
                        <a:pt x="0" y="10"/>
                      </a:cubicBezTo>
                      <a:cubicBezTo>
                        <a:pt x="0" y="10"/>
                        <a:pt x="0" y="10"/>
                        <a:pt x="0" y="10"/>
                      </a:cubicBezTo>
                      <a:cubicBezTo>
                        <a:pt x="0" y="4"/>
                        <a:pt x="0" y="3"/>
                        <a:pt x="0" y="2"/>
                      </a:cubicBezTo>
                      <a:cubicBezTo>
                        <a:pt x="3" y="0"/>
                        <a:pt x="3" y="0"/>
                        <a:pt x="3" y="0"/>
                      </a:cubicBezTo>
                      <a:cubicBezTo>
                        <a:pt x="3" y="0"/>
                        <a:pt x="3" y="8"/>
                        <a:pt x="3" y="12"/>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8" name="Freeform 47"/>
                <p:cNvSpPr>
                  <a:spLocks/>
                </p:cNvSpPr>
                <p:nvPr/>
              </p:nvSpPr>
              <p:spPr bwMode="auto">
                <a:xfrm>
                  <a:off x="17784763" y="3079750"/>
                  <a:ext cx="4763" cy="4763"/>
                </a:xfrm>
                <a:custGeom>
                  <a:avLst/>
                  <a:gdLst/>
                  <a:ahLst/>
                  <a:cxnLst>
                    <a:cxn ang="0">
                      <a:pos x="0" y="1"/>
                    </a:cxn>
                    <a:cxn ang="0">
                      <a:pos x="1" y="0"/>
                    </a:cxn>
                    <a:cxn ang="0">
                      <a:pos x="0" y="1"/>
                    </a:cxn>
                  </a:cxnLst>
                  <a:rect l="0" t="0" r="r" b="b"/>
                  <a:pathLst>
                    <a:path w="1" h="1">
                      <a:moveTo>
                        <a:pt x="0" y="1"/>
                      </a:moveTo>
                      <a:cubicBezTo>
                        <a:pt x="0" y="0"/>
                        <a:pt x="1" y="0"/>
                        <a:pt x="1" y="0"/>
                      </a:cubicBezTo>
                      <a:lnTo>
                        <a:pt x="0" y="1"/>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59" name="Freeform 48"/>
                <p:cNvSpPr>
                  <a:spLocks/>
                </p:cNvSpPr>
                <p:nvPr/>
              </p:nvSpPr>
              <p:spPr bwMode="auto">
                <a:xfrm>
                  <a:off x="17413288" y="3286125"/>
                  <a:ext cx="1588" cy="3175"/>
                </a:xfrm>
                <a:custGeom>
                  <a:avLst/>
                  <a:gdLst/>
                  <a:ahLst/>
                  <a:cxnLst>
                    <a:cxn ang="0">
                      <a:pos x="0" y="0"/>
                    </a:cxn>
                    <a:cxn ang="0">
                      <a:pos x="0" y="0"/>
                    </a:cxn>
                    <a:cxn ang="0">
                      <a:pos x="0" y="1"/>
                    </a:cxn>
                    <a:cxn ang="0">
                      <a:pos x="0" y="0"/>
                    </a:cxn>
                  </a:cxnLst>
                  <a:rect l="0" t="0" r="r" b="b"/>
                  <a:pathLst>
                    <a:path h="1">
                      <a:moveTo>
                        <a:pt x="0" y="0"/>
                      </a:moveTo>
                      <a:cubicBezTo>
                        <a:pt x="0" y="0"/>
                        <a:pt x="0" y="0"/>
                        <a:pt x="0" y="0"/>
                      </a:cubicBezTo>
                      <a:cubicBezTo>
                        <a:pt x="0" y="0"/>
                        <a:pt x="0" y="1"/>
                        <a:pt x="0" y="1"/>
                      </a:cubicBezTo>
                      <a:lnTo>
                        <a:pt x="0"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0" name="Freeform 49"/>
                <p:cNvSpPr>
                  <a:spLocks/>
                </p:cNvSpPr>
                <p:nvPr/>
              </p:nvSpPr>
              <p:spPr bwMode="auto">
                <a:xfrm>
                  <a:off x="17635538" y="2689225"/>
                  <a:ext cx="33338" cy="15875"/>
                </a:xfrm>
                <a:custGeom>
                  <a:avLst/>
                  <a:gdLst/>
                  <a:ahLst/>
                  <a:cxnLst>
                    <a:cxn ang="0">
                      <a:pos x="6" y="4"/>
                    </a:cxn>
                    <a:cxn ang="0">
                      <a:pos x="0" y="0"/>
                    </a:cxn>
                    <a:cxn ang="0">
                      <a:pos x="9" y="2"/>
                    </a:cxn>
                    <a:cxn ang="0">
                      <a:pos x="6" y="4"/>
                    </a:cxn>
                  </a:cxnLst>
                  <a:rect l="0" t="0" r="r" b="b"/>
                  <a:pathLst>
                    <a:path w="9" h="4">
                      <a:moveTo>
                        <a:pt x="6" y="4"/>
                      </a:moveTo>
                      <a:cubicBezTo>
                        <a:pt x="5" y="3"/>
                        <a:pt x="0" y="0"/>
                        <a:pt x="0" y="0"/>
                      </a:cubicBezTo>
                      <a:cubicBezTo>
                        <a:pt x="9" y="2"/>
                        <a:pt x="9" y="2"/>
                        <a:pt x="9" y="2"/>
                      </a:cubicBezTo>
                      <a:cubicBezTo>
                        <a:pt x="8" y="3"/>
                        <a:pt x="7" y="3"/>
                        <a:pt x="6" y="4"/>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1" name="Freeform 50"/>
                <p:cNvSpPr>
                  <a:spLocks/>
                </p:cNvSpPr>
                <p:nvPr/>
              </p:nvSpPr>
              <p:spPr bwMode="auto">
                <a:xfrm>
                  <a:off x="17789525" y="3054350"/>
                  <a:ext cx="58738" cy="30163"/>
                </a:xfrm>
                <a:custGeom>
                  <a:avLst/>
                  <a:gdLst/>
                  <a:ahLst/>
                  <a:cxnLst>
                    <a:cxn ang="0">
                      <a:pos x="0" y="7"/>
                    </a:cxn>
                    <a:cxn ang="0">
                      <a:pos x="1" y="6"/>
                    </a:cxn>
                    <a:cxn ang="0">
                      <a:pos x="2" y="0"/>
                    </a:cxn>
                    <a:cxn ang="0">
                      <a:pos x="16" y="1"/>
                    </a:cxn>
                    <a:cxn ang="0">
                      <a:pos x="14" y="1"/>
                    </a:cxn>
                    <a:cxn ang="0">
                      <a:pos x="13" y="8"/>
                    </a:cxn>
                    <a:cxn ang="0">
                      <a:pos x="0" y="7"/>
                    </a:cxn>
                  </a:cxnLst>
                  <a:rect l="0" t="0" r="r" b="b"/>
                  <a:pathLst>
                    <a:path w="16" h="8">
                      <a:moveTo>
                        <a:pt x="0" y="7"/>
                      </a:moveTo>
                      <a:cubicBezTo>
                        <a:pt x="1" y="6"/>
                        <a:pt x="1" y="6"/>
                        <a:pt x="1" y="6"/>
                      </a:cubicBezTo>
                      <a:cubicBezTo>
                        <a:pt x="2" y="0"/>
                        <a:pt x="2" y="0"/>
                        <a:pt x="2" y="0"/>
                      </a:cubicBezTo>
                      <a:cubicBezTo>
                        <a:pt x="2" y="0"/>
                        <a:pt x="10" y="0"/>
                        <a:pt x="16" y="1"/>
                      </a:cubicBezTo>
                      <a:cubicBezTo>
                        <a:pt x="15" y="1"/>
                        <a:pt x="14" y="1"/>
                        <a:pt x="14" y="1"/>
                      </a:cubicBezTo>
                      <a:cubicBezTo>
                        <a:pt x="14" y="1"/>
                        <a:pt x="14" y="3"/>
                        <a:pt x="13" y="8"/>
                      </a:cubicBezTo>
                      <a:cubicBezTo>
                        <a:pt x="10" y="7"/>
                        <a:pt x="4" y="5"/>
                        <a:pt x="0" y="7"/>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2" name="Freeform 51"/>
                <p:cNvSpPr>
                  <a:spLocks/>
                </p:cNvSpPr>
                <p:nvPr/>
              </p:nvSpPr>
              <p:spPr bwMode="auto">
                <a:xfrm>
                  <a:off x="17789525" y="2911475"/>
                  <a:ext cx="52388" cy="36513"/>
                </a:xfrm>
                <a:custGeom>
                  <a:avLst/>
                  <a:gdLst/>
                  <a:ahLst/>
                  <a:cxnLst>
                    <a:cxn ang="0">
                      <a:pos x="0" y="0"/>
                    </a:cxn>
                    <a:cxn ang="0">
                      <a:pos x="1" y="0"/>
                    </a:cxn>
                    <a:cxn ang="0">
                      <a:pos x="13" y="3"/>
                    </a:cxn>
                    <a:cxn ang="0">
                      <a:pos x="12" y="3"/>
                    </a:cxn>
                    <a:cxn ang="0">
                      <a:pos x="14" y="10"/>
                    </a:cxn>
                    <a:cxn ang="0">
                      <a:pos x="1" y="7"/>
                    </a:cxn>
                    <a:cxn ang="0">
                      <a:pos x="0" y="0"/>
                    </a:cxn>
                  </a:cxnLst>
                  <a:rect l="0" t="0" r="r" b="b"/>
                  <a:pathLst>
                    <a:path w="14" h="10">
                      <a:moveTo>
                        <a:pt x="0" y="0"/>
                      </a:moveTo>
                      <a:cubicBezTo>
                        <a:pt x="0" y="0"/>
                        <a:pt x="0" y="0"/>
                        <a:pt x="1" y="0"/>
                      </a:cubicBezTo>
                      <a:cubicBezTo>
                        <a:pt x="13" y="3"/>
                        <a:pt x="13" y="3"/>
                        <a:pt x="13" y="3"/>
                      </a:cubicBezTo>
                      <a:cubicBezTo>
                        <a:pt x="13" y="3"/>
                        <a:pt x="12" y="3"/>
                        <a:pt x="12" y="3"/>
                      </a:cubicBezTo>
                      <a:cubicBezTo>
                        <a:pt x="13" y="5"/>
                        <a:pt x="14" y="9"/>
                        <a:pt x="14" y="10"/>
                      </a:cubicBezTo>
                      <a:cubicBezTo>
                        <a:pt x="1" y="7"/>
                        <a:pt x="1" y="7"/>
                        <a:pt x="1" y="7"/>
                      </a:cubicBezTo>
                      <a:cubicBezTo>
                        <a:pt x="1" y="5"/>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3" name="Freeform 52"/>
                <p:cNvSpPr>
                  <a:spLocks/>
                </p:cNvSpPr>
                <p:nvPr/>
              </p:nvSpPr>
              <p:spPr bwMode="auto">
                <a:xfrm>
                  <a:off x="17732375" y="2779713"/>
                  <a:ext cx="52388" cy="26988"/>
                </a:xfrm>
                <a:custGeom>
                  <a:avLst/>
                  <a:gdLst/>
                  <a:ahLst/>
                  <a:cxnLst>
                    <a:cxn ang="0">
                      <a:pos x="4" y="7"/>
                    </a:cxn>
                    <a:cxn ang="0">
                      <a:pos x="0" y="0"/>
                    </a:cxn>
                    <a:cxn ang="0">
                      <a:pos x="13" y="4"/>
                    </a:cxn>
                    <a:cxn ang="0">
                      <a:pos x="13" y="5"/>
                    </a:cxn>
                    <a:cxn ang="0">
                      <a:pos x="14" y="6"/>
                    </a:cxn>
                    <a:cxn ang="0">
                      <a:pos x="4" y="7"/>
                    </a:cxn>
                  </a:cxnLst>
                  <a:rect l="0" t="0" r="r" b="b"/>
                  <a:pathLst>
                    <a:path w="14" h="7">
                      <a:moveTo>
                        <a:pt x="4" y="7"/>
                      </a:moveTo>
                      <a:cubicBezTo>
                        <a:pt x="3" y="5"/>
                        <a:pt x="0" y="0"/>
                        <a:pt x="0" y="0"/>
                      </a:cubicBezTo>
                      <a:cubicBezTo>
                        <a:pt x="13" y="4"/>
                        <a:pt x="13" y="4"/>
                        <a:pt x="13" y="4"/>
                      </a:cubicBezTo>
                      <a:cubicBezTo>
                        <a:pt x="13" y="5"/>
                        <a:pt x="13" y="5"/>
                        <a:pt x="13" y="5"/>
                      </a:cubicBezTo>
                      <a:cubicBezTo>
                        <a:pt x="14" y="6"/>
                        <a:pt x="14" y="6"/>
                        <a:pt x="14" y="6"/>
                      </a:cubicBezTo>
                      <a:cubicBezTo>
                        <a:pt x="10" y="6"/>
                        <a:pt x="7" y="6"/>
                        <a:pt x="4" y="7"/>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4" name="Freeform 53"/>
                <p:cNvSpPr>
                  <a:spLocks/>
                </p:cNvSpPr>
                <p:nvPr/>
              </p:nvSpPr>
              <p:spPr bwMode="auto">
                <a:xfrm>
                  <a:off x="17665700" y="3255963"/>
                  <a:ext cx="44450" cy="26988"/>
                </a:xfrm>
                <a:custGeom>
                  <a:avLst/>
                  <a:gdLst/>
                  <a:ahLst/>
                  <a:cxnLst>
                    <a:cxn ang="0">
                      <a:pos x="0" y="3"/>
                    </a:cxn>
                    <a:cxn ang="0">
                      <a:pos x="0" y="3"/>
                    </a:cxn>
                    <a:cxn ang="0">
                      <a:pos x="4" y="0"/>
                    </a:cxn>
                    <a:cxn ang="0">
                      <a:pos x="12" y="7"/>
                    </a:cxn>
                    <a:cxn ang="0">
                      <a:pos x="12" y="7"/>
                    </a:cxn>
                    <a:cxn ang="0">
                      <a:pos x="0" y="3"/>
                    </a:cxn>
                    <a:cxn ang="0">
                      <a:pos x="0" y="3"/>
                    </a:cxn>
                  </a:cxnLst>
                  <a:rect l="0" t="0" r="r" b="b"/>
                  <a:pathLst>
                    <a:path w="12" h="7">
                      <a:moveTo>
                        <a:pt x="0" y="3"/>
                      </a:moveTo>
                      <a:cubicBezTo>
                        <a:pt x="0" y="3"/>
                        <a:pt x="0" y="3"/>
                        <a:pt x="0" y="3"/>
                      </a:cubicBezTo>
                      <a:cubicBezTo>
                        <a:pt x="4" y="0"/>
                        <a:pt x="4" y="0"/>
                        <a:pt x="4" y="0"/>
                      </a:cubicBezTo>
                      <a:cubicBezTo>
                        <a:pt x="6" y="2"/>
                        <a:pt x="9" y="5"/>
                        <a:pt x="12" y="7"/>
                      </a:cubicBezTo>
                      <a:cubicBezTo>
                        <a:pt x="12" y="7"/>
                        <a:pt x="12" y="7"/>
                        <a:pt x="12" y="7"/>
                      </a:cubicBezTo>
                      <a:cubicBezTo>
                        <a:pt x="0" y="3"/>
                        <a:pt x="0" y="3"/>
                        <a:pt x="0" y="3"/>
                      </a:cubicBezTo>
                      <a:cubicBezTo>
                        <a:pt x="0" y="3"/>
                        <a:pt x="0" y="3"/>
                        <a:pt x="0" y="3"/>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5" name="Freeform 54"/>
                <p:cNvSpPr>
                  <a:spLocks/>
                </p:cNvSpPr>
                <p:nvPr/>
              </p:nvSpPr>
              <p:spPr bwMode="auto">
                <a:xfrm>
                  <a:off x="17630775" y="334962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6" name="Freeform 55"/>
                <p:cNvSpPr>
                  <a:spLocks/>
                </p:cNvSpPr>
                <p:nvPr/>
              </p:nvSpPr>
              <p:spPr bwMode="auto">
                <a:xfrm>
                  <a:off x="17630775" y="3349625"/>
                  <a:ext cx="4763" cy="1588"/>
                </a:xfrm>
                <a:custGeom>
                  <a:avLst/>
                  <a:gdLst/>
                  <a:ahLst/>
                  <a:cxnLst>
                    <a:cxn ang="0">
                      <a:pos x="0" y="0"/>
                    </a:cxn>
                    <a:cxn ang="0">
                      <a:pos x="0" y="0"/>
                    </a:cxn>
                    <a:cxn ang="0">
                      <a:pos x="1" y="0"/>
                    </a:cxn>
                    <a:cxn ang="0">
                      <a:pos x="0" y="0"/>
                    </a:cxn>
                    <a:cxn ang="0">
                      <a:pos x="0" y="0"/>
                    </a:cxn>
                    <a:cxn ang="0">
                      <a:pos x="0" y="0"/>
                    </a:cxn>
                  </a:cxnLst>
                  <a:rect l="0" t="0" r="r" b="b"/>
                  <a:pathLst>
                    <a:path w="1">
                      <a:moveTo>
                        <a:pt x="0" y="0"/>
                      </a:moveTo>
                      <a:cubicBezTo>
                        <a:pt x="0" y="0"/>
                        <a:pt x="0" y="0"/>
                        <a:pt x="0" y="0"/>
                      </a:cubicBezTo>
                      <a:cubicBezTo>
                        <a:pt x="0" y="0"/>
                        <a:pt x="1" y="0"/>
                        <a:pt x="1" y="0"/>
                      </a:cubicBezTo>
                      <a:cubicBezTo>
                        <a:pt x="1" y="0"/>
                        <a:pt x="0" y="0"/>
                        <a:pt x="0" y="0"/>
                      </a:cubicBez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7" name="Freeform 56"/>
                <p:cNvSpPr>
                  <a:spLocks/>
                </p:cNvSpPr>
                <p:nvPr/>
              </p:nvSpPr>
              <p:spPr bwMode="auto">
                <a:xfrm>
                  <a:off x="17748250" y="3143250"/>
                  <a:ext cx="138113" cy="49213"/>
                </a:xfrm>
                <a:custGeom>
                  <a:avLst/>
                  <a:gdLst/>
                  <a:ahLst/>
                  <a:cxnLst>
                    <a:cxn ang="0">
                      <a:pos x="3" y="8"/>
                    </a:cxn>
                    <a:cxn ang="0">
                      <a:pos x="23" y="9"/>
                    </a:cxn>
                    <a:cxn ang="0">
                      <a:pos x="26" y="0"/>
                    </a:cxn>
                    <a:cxn ang="0">
                      <a:pos x="37" y="0"/>
                    </a:cxn>
                    <a:cxn ang="0">
                      <a:pos x="37" y="1"/>
                    </a:cxn>
                    <a:cxn ang="0">
                      <a:pos x="34" y="10"/>
                    </a:cxn>
                    <a:cxn ang="0">
                      <a:pos x="34" y="10"/>
                    </a:cxn>
                    <a:cxn ang="0">
                      <a:pos x="34" y="10"/>
                    </a:cxn>
                    <a:cxn ang="0">
                      <a:pos x="14" y="10"/>
                    </a:cxn>
                    <a:cxn ang="0">
                      <a:pos x="12" y="13"/>
                    </a:cxn>
                    <a:cxn ang="0">
                      <a:pos x="0" y="13"/>
                    </a:cxn>
                    <a:cxn ang="0">
                      <a:pos x="3" y="8"/>
                    </a:cxn>
                  </a:cxnLst>
                  <a:rect l="0" t="0" r="r" b="b"/>
                  <a:pathLst>
                    <a:path w="37" h="13">
                      <a:moveTo>
                        <a:pt x="3" y="8"/>
                      </a:moveTo>
                      <a:cubicBezTo>
                        <a:pt x="16" y="12"/>
                        <a:pt x="23" y="9"/>
                        <a:pt x="23" y="9"/>
                      </a:cubicBezTo>
                      <a:cubicBezTo>
                        <a:pt x="26" y="0"/>
                        <a:pt x="26" y="0"/>
                        <a:pt x="26" y="0"/>
                      </a:cubicBezTo>
                      <a:cubicBezTo>
                        <a:pt x="37" y="0"/>
                        <a:pt x="37" y="0"/>
                        <a:pt x="37" y="0"/>
                      </a:cubicBezTo>
                      <a:cubicBezTo>
                        <a:pt x="37" y="1"/>
                        <a:pt x="37" y="1"/>
                        <a:pt x="37" y="1"/>
                      </a:cubicBezTo>
                      <a:cubicBezTo>
                        <a:pt x="37" y="1"/>
                        <a:pt x="36" y="4"/>
                        <a:pt x="34" y="10"/>
                      </a:cubicBezTo>
                      <a:cubicBezTo>
                        <a:pt x="34" y="10"/>
                        <a:pt x="34" y="10"/>
                        <a:pt x="34" y="10"/>
                      </a:cubicBezTo>
                      <a:cubicBezTo>
                        <a:pt x="34" y="10"/>
                        <a:pt x="34" y="10"/>
                        <a:pt x="34" y="10"/>
                      </a:cubicBezTo>
                      <a:cubicBezTo>
                        <a:pt x="30" y="12"/>
                        <a:pt x="14" y="10"/>
                        <a:pt x="14" y="10"/>
                      </a:cubicBezTo>
                      <a:cubicBezTo>
                        <a:pt x="14" y="10"/>
                        <a:pt x="14" y="10"/>
                        <a:pt x="12" y="13"/>
                      </a:cubicBezTo>
                      <a:cubicBezTo>
                        <a:pt x="0" y="13"/>
                        <a:pt x="0" y="13"/>
                        <a:pt x="0" y="13"/>
                      </a:cubicBezTo>
                      <a:cubicBezTo>
                        <a:pt x="1" y="12"/>
                        <a:pt x="2" y="10"/>
                        <a:pt x="3" y="8"/>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8" name="Freeform 57"/>
                <p:cNvSpPr>
                  <a:spLocks/>
                </p:cNvSpPr>
                <p:nvPr/>
              </p:nvSpPr>
              <p:spPr bwMode="auto">
                <a:xfrm>
                  <a:off x="17724438" y="2674938"/>
                  <a:ext cx="71438" cy="41275"/>
                </a:xfrm>
                <a:custGeom>
                  <a:avLst/>
                  <a:gdLst/>
                  <a:ahLst/>
                  <a:cxnLst>
                    <a:cxn ang="0">
                      <a:pos x="0" y="0"/>
                    </a:cxn>
                    <a:cxn ang="0">
                      <a:pos x="12" y="4"/>
                    </a:cxn>
                    <a:cxn ang="0">
                      <a:pos x="19" y="11"/>
                    </a:cxn>
                    <a:cxn ang="0">
                      <a:pos x="6" y="6"/>
                    </a:cxn>
                    <a:cxn ang="0">
                      <a:pos x="0" y="0"/>
                    </a:cxn>
                  </a:cxnLst>
                  <a:rect l="0" t="0" r="r" b="b"/>
                  <a:pathLst>
                    <a:path w="19" h="11">
                      <a:moveTo>
                        <a:pt x="0" y="0"/>
                      </a:moveTo>
                      <a:cubicBezTo>
                        <a:pt x="12" y="4"/>
                        <a:pt x="12" y="4"/>
                        <a:pt x="12" y="4"/>
                      </a:cubicBezTo>
                      <a:cubicBezTo>
                        <a:pt x="12" y="4"/>
                        <a:pt x="17" y="9"/>
                        <a:pt x="19" y="11"/>
                      </a:cubicBezTo>
                      <a:cubicBezTo>
                        <a:pt x="6" y="6"/>
                        <a:pt x="6" y="6"/>
                        <a:pt x="6" y="6"/>
                      </a:cubicBezTo>
                      <a:cubicBezTo>
                        <a:pt x="5" y="5"/>
                        <a:pt x="1" y="1"/>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69" name="Freeform 58"/>
                <p:cNvSpPr>
                  <a:spLocks/>
                </p:cNvSpPr>
                <p:nvPr/>
              </p:nvSpPr>
              <p:spPr bwMode="auto">
                <a:xfrm>
                  <a:off x="17864138" y="2974975"/>
                  <a:ext cx="44450" cy="49213"/>
                </a:xfrm>
                <a:custGeom>
                  <a:avLst/>
                  <a:gdLst/>
                  <a:ahLst/>
                  <a:cxnLst>
                    <a:cxn ang="0">
                      <a:pos x="0" y="0"/>
                    </a:cxn>
                    <a:cxn ang="0">
                      <a:pos x="11" y="3"/>
                    </a:cxn>
                    <a:cxn ang="0">
                      <a:pos x="11" y="3"/>
                    </a:cxn>
                    <a:cxn ang="0">
                      <a:pos x="12" y="13"/>
                    </a:cxn>
                    <a:cxn ang="0">
                      <a:pos x="0" y="12"/>
                    </a:cxn>
                    <a:cxn ang="0">
                      <a:pos x="0" y="0"/>
                    </a:cxn>
                  </a:cxnLst>
                  <a:rect l="0" t="0" r="r" b="b"/>
                  <a:pathLst>
                    <a:path w="12" h="13">
                      <a:moveTo>
                        <a:pt x="0" y="0"/>
                      </a:moveTo>
                      <a:cubicBezTo>
                        <a:pt x="11" y="3"/>
                        <a:pt x="11" y="3"/>
                        <a:pt x="11" y="3"/>
                      </a:cubicBezTo>
                      <a:cubicBezTo>
                        <a:pt x="11" y="3"/>
                        <a:pt x="11" y="3"/>
                        <a:pt x="11" y="3"/>
                      </a:cubicBezTo>
                      <a:cubicBezTo>
                        <a:pt x="11" y="3"/>
                        <a:pt x="12" y="11"/>
                        <a:pt x="12" y="13"/>
                      </a:cubicBezTo>
                      <a:cubicBezTo>
                        <a:pt x="8" y="13"/>
                        <a:pt x="1" y="12"/>
                        <a:pt x="0" y="12"/>
                      </a:cubicBezTo>
                      <a:cubicBezTo>
                        <a:pt x="0" y="8"/>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0" name="Freeform 59"/>
                <p:cNvSpPr>
                  <a:spLocks/>
                </p:cNvSpPr>
                <p:nvPr/>
              </p:nvSpPr>
              <p:spPr bwMode="auto">
                <a:xfrm>
                  <a:off x="17811750" y="2806700"/>
                  <a:ext cx="66675" cy="52388"/>
                </a:xfrm>
                <a:custGeom>
                  <a:avLst/>
                  <a:gdLst/>
                  <a:ahLst/>
                  <a:cxnLst>
                    <a:cxn ang="0">
                      <a:pos x="2" y="1"/>
                    </a:cxn>
                    <a:cxn ang="0">
                      <a:pos x="0" y="0"/>
                    </a:cxn>
                    <a:cxn ang="0">
                      <a:pos x="3" y="1"/>
                    </a:cxn>
                    <a:cxn ang="0">
                      <a:pos x="14" y="4"/>
                    </a:cxn>
                    <a:cxn ang="0">
                      <a:pos x="18" y="14"/>
                    </a:cxn>
                    <a:cxn ang="0">
                      <a:pos x="6" y="10"/>
                    </a:cxn>
                    <a:cxn ang="0">
                      <a:pos x="2" y="1"/>
                    </a:cxn>
                  </a:cxnLst>
                  <a:rect l="0" t="0" r="r" b="b"/>
                  <a:pathLst>
                    <a:path w="18" h="14">
                      <a:moveTo>
                        <a:pt x="2" y="1"/>
                      </a:moveTo>
                      <a:cubicBezTo>
                        <a:pt x="2" y="1"/>
                        <a:pt x="1" y="1"/>
                        <a:pt x="0" y="0"/>
                      </a:cubicBezTo>
                      <a:cubicBezTo>
                        <a:pt x="1" y="1"/>
                        <a:pt x="3" y="1"/>
                        <a:pt x="3" y="1"/>
                      </a:cubicBezTo>
                      <a:cubicBezTo>
                        <a:pt x="14" y="4"/>
                        <a:pt x="14" y="4"/>
                        <a:pt x="14" y="4"/>
                      </a:cubicBezTo>
                      <a:cubicBezTo>
                        <a:pt x="14" y="4"/>
                        <a:pt x="16" y="8"/>
                        <a:pt x="18" y="14"/>
                      </a:cubicBezTo>
                      <a:cubicBezTo>
                        <a:pt x="6" y="10"/>
                        <a:pt x="6" y="10"/>
                        <a:pt x="6" y="10"/>
                      </a:cubicBezTo>
                      <a:cubicBezTo>
                        <a:pt x="5" y="9"/>
                        <a:pt x="2" y="1"/>
                        <a:pt x="2" y="1"/>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1" name="Freeform 60"/>
                <p:cNvSpPr>
                  <a:spLocks/>
                </p:cNvSpPr>
                <p:nvPr/>
              </p:nvSpPr>
              <p:spPr bwMode="auto">
                <a:xfrm>
                  <a:off x="17638713" y="3338513"/>
                  <a:ext cx="68263" cy="11113"/>
                </a:xfrm>
                <a:custGeom>
                  <a:avLst/>
                  <a:gdLst/>
                  <a:ahLst/>
                  <a:cxnLst>
                    <a:cxn ang="0">
                      <a:pos x="6" y="1"/>
                    </a:cxn>
                    <a:cxn ang="0">
                      <a:pos x="18" y="0"/>
                    </a:cxn>
                    <a:cxn ang="0">
                      <a:pos x="17" y="1"/>
                    </a:cxn>
                    <a:cxn ang="0">
                      <a:pos x="10" y="3"/>
                    </a:cxn>
                    <a:cxn ang="0">
                      <a:pos x="0" y="3"/>
                    </a:cxn>
                    <a:cxn ang="0">
                      <a:pos x="1" y="3"/>
                    </a:cxn>
                    <a:cxn ang="0">
                      <a:pos x="6" y="1"/>
                    </a:cxn>
                  </a:cxnLst>
                  <a:rect l="0" t="0" r="r" b="b"/>
                  <a:pathLst>
                    <a:path w="18" h="3">
                      <a:moveTo>
                        <a:pt x="6" y="1"/>
                      </a:moveTo>
                      <a:cubicBezTo>
                        <a:pt x="18" y="0"/>
                        <a:pt x="18" y="0"/>
                        <a:pt x="18" y="0"/>
                      </a:cubicBezTo>
                      <a:cubicBezTo>
                        <a:pt x="17" y="0"/>
                        <a:pt x="17" y="1"/>
                        <a:pt x="17" y="1"/>
                      </a:cubicBezTo>
                      <a:cubicBezTo>
                        <a:pt x="10" y="3"/>
                        <a:pt x="10" y="3"/>
                        <a:pt x="10" y="3"/>
                      </a:cubicBezTo>
                      <a:cubicBezTo>
                        <a:pt x="0" y="3"/>
                        <a:pt x="0" y="3"/>
                        <a:pt x="0" y="3"/>
                      </a:cubicBezTo>
                      <a:cubicBezTo>
                        <a:pt x="1" y="3"/>
                        <a:pt x="1" y="3"/>
                        <a:pt x="1" y="3"/>
                      </a:cubicBezTo>
                      <a:cubicBezTo>
                        <a:pt x="2" y="2"/>
                        <a:pt x="6" y="1"/>
                        <a:pt x="6" y="1"/>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2" name="Freeform 61"/>
                <p:cNvSpPr>
                  <a:spLocks/>
                </p:cNvSpPr>
                <p:nvPr/>
              </p:nvSpPr>
              <p:spPr bwMode="auto">
                <a:xfrm>
                  <a:off x="17748250" y="3271838"/>
                  <a:ext cx="66675" cy="22225"/>
                </a:xfrm>
                <a:custGeom>
                  <a:avLst/>
                  <a:gdLst/>
                  <a:ahLst/>
                  <a:cxnLst>
                    <a:cxn ang="0">
                      <a:pos x="6" y="0"/>
                    </a:cxn>
                    <a:cxn ang="0">
                      <a:pos x="18" y="0"/>
                    </a:cxn>
                    <a:cxn ang="0">
                      <a:pos x="18" y="0"/>
                    </a:cxn>
                    <a:cxn ang="0">
                      <a:pos x="12" y="6"/>
                    </a:cxn>
                    <a:cxn ang="0">
                      <a:pos x="0" y="6"/>
                    </a:cxn>
                    <a:cxn ang="0">
                      <a:pos x="6" y="0"/>
                    </a:cxn>
                    <a:cxn ang="0">
                      <a:pos x="6" y="0"/>
                    </a:cxn>
                  </a:cxnLst>
                  <a:rect l="0" t="0" r="r" b="b"/>
                  <a:pathLst>
                    <a:path w="18" h="6">
                      <a:moveTo>
                        <a:pt x="6" y="0"/>
                      </a:moveTo>
                      <a:cubicBezTo>
                        <a:pt x="18" y="0"/>
                        <a:pt x="18" y="0"/>
                        <a:pt x="18" y="0"/>
                      </a:cubicBezTo>
                      <a:cubicBezTo>
                        <a:pt x="18" y="0"/>
                        <a:pt x="18" y="0"/>
                        <a:pt x="18" y="0"/>
                      </a:cubicBezTo>
                      <a:cubicBezTo>
                        <a:pt x="12" y="6"/>
                        <a:pt x="12" y="6"/>
                        <a:pt x="12" y="6"/>
                      </a:cubicBezTo>
                      <a:cubicBezTo>
                        <a:pt x="12" y="6"/>
                        <a:pt x="3" y="6"/>
                        <a:pt x="0" y="6"/>
                      </a:cubicBezTo>
                      <a:cubicBezTo>
                        <a:pt x="0" y="6"/>
                        <a:pt x="3" y="4"/>
                        <a:pt x="6" y="0"/>
                      </a:cubicBezTo>
                      <a:cubicBezTo>
                        <a:pt x="6" y="0"/>
                        <a:pt x="6" y="0"/>
                        <a:pt x="6"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3" name="Freeform 62"/>
                <p:cNvSpPr>
                  <a:spLocks/>
                </p:cNvSpPr>
                <p:nvPr/>
              </p:nvSpPr>
              <p:spPr bwMode="auto">
                <a:xfrm>
                  <a:off x="17391063" y="3260725"/>
                  <a:ext cx="90488" cy="36513"/>
                </a:xfrm>
                <a:custGeom>
                  <a:avLst/>
                  <a:gdLst/>
                  <a:ahLst/>
                  <a:cxnLst>
                    <a:cxn ang="0">
                      <a:pos x="0" y="5"/>
                    </a:cxn>
                    <a:cxn ang="0">
                      <a:pos x="6" y="10"/>
                    </a:cxn>
                    <a:cxn ang="0">
                      <a:pos x="20" y="0"/>
                    </a:cxn>
                    <a:cxn ang="0">
                      <a:pos x="23" y="0"/>
                    </a:cxn>
                    <a:cxn ang="0">
                      <a:pos x="24" y="7"/>
                    </a:cxn>
                    <a:cxn ang="0">
                      <a:pos x="20" y="10"/>
                    </a:cxn>
                    <a:cxn ang="0">
                      <a:pos x="8" y="10"/>
                    </a:cxn>
                    <a:cxn ang="0">
                      <a:pos x="7" y="10"/>
                    </a:cxn>
                    <a:cxn ang="0">
                      <a:pos x="0" y="5"/>
                    </a:cxn>
                    <a:cxn ang="0">
                      <a:pos x="0" y="5"/>
                    </a:cxn>
                  </a:cxnLst>
                  <a:rect l="0" t="0" r="r" b="b"/>
                  <a:pathLst>
                    <a:path w="24" h="10">
                      <a:moveTo>
                        <a:pt x="0" y="5"/>
                      </a:moveTo>
                      <a:cubicBezTo>
                        <a:pt x="6" y="10"/>
                        <a:pt x="6" y="10"/>
                        <a:pt x="6" y="10"/>
                      </a:cubicBezTo>
                      <a:cubicBezTo>
                        <a:pt x="14" y="8"/>
                        <a:pt x="19" y="2"/>
                        <a:pt x="20" y="0"/>
                      </a:cubicBezTo>
                      <a:cubicBezTo>
                        <a:pt x="23" y="0"/>
                        <a:pt x="23" y="0"/>
                        <a:pt x="23" y="0"/>
                      </a:cubicBezTo>
                      <a:cubicBezTo>
                        <a:pt x="23" y="0"/>
                        <a:pt x="23" y="3"/>
                        <a:pt x="24" y="7"/>
                      </a:cubicBezTo>
                      <a:cubicBezTo>
                        <a:pt x="24" y="8"/>
                        <a:pt x="20" y="10"/>
                        <a:pt x="20" y="10"/>
                      </a:cubicBezTo>
                      <a:cubicBezTo>
                        <a:pt x="20" y="10"/>
                        <a:pt x="9" y="10"/>
                        <a:pt x="8" y="10"/>
                      </a:cubicBezTo>
                      <a:cubicBezTo>
                        <a:pt x="7" y="10"/>
                        <a:pt x="7" y="10"/>
                        <a:pt x="7" y="10"/>
                      </a:cubicBezTo>
                      <a:cubicBezTo>
                        <a:pt x="0" y="5"/>
                        <a:pt x="0" y="5"/>
                        <a:pt x="0" y="5"/>
                      </a:cubicBezTo>
                      <a:cubicBezTo>
                        <a:pt x="0" y="5"/>
                        <a:pt x="0" y="5"/>
                        <a:pt x="0" y="5"/>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4" name="Freeform 63"/>
                <p:cNvSpPr>
                  <a:spLocks/>
                </p:cNvSpPr>
                <p:nvPr/>
              </p:nvSpPr>
              <p:spPr bwMode="auto">
                <a:xfrm>
                  <a:off x="17740313" y="3294063"/>
                  <a:ext cx="7938" cy="1588"/>
                </a:xfrm>
                <a:custGeom>
                  <a:avLst/>
                  <a:gdLst/>
                  <a:ahLst/>
                  <a:cxnLst>
                    <a:cxn ang="0">
                      <a:pos x="2" y="0"/>
                    </a:cxn>
                    <a:cxn ang="0">
                      <a:pos x="0" y="0"/>
                    </a:cxn>
                    <a:cxn ang="0">
                      <a:pos x="2" y="0"/>
                    </a:cxn>
                    <a:cxn ang="0">
                      <a:pos x="2" y="0"/>
                    </a:cxn>
                  </a:cxnLst>
                  <a:rect l="0" t="0" r="r" b="b"/>
                  <a:pathLst>
                    <a:path w="2">
                      <a:moveTo>
                        <a:pt x="2" y="0"/>
                      </a:moveTo>
                      <a:cubicBezTo>
                        <a:pt x="1" y="0"/>
                        <a:pt x="1" y="0"/>
                        <a:pt x="0" y="0"/>
                      </a:cubicBezTo>
                      <a:cubicBezTo>
                        <a:pt x="1" y="0"/>
                        <a:pt x="1" y="0"/>
                        <a:pt x="2" y="0"/>
                      </a:cubicBezTo>
                      <a:cubicBezTo>
                        <a:pt x="2" y="0"/>
                        <a:pt x="2" y="0"/>
                        <a:pt x="2"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5" name="Freeform 64"/>
                <p:cNvSpPr>
                  <a:spLocks/>
                </p:cNvSpPr>
                <p:nvPr/>
              </p:nvSpPr>
              <p:spPr bwMode="auto">
                <a:xfrm>
                  <a:off x="17784763" y="3084513"/>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6" name="Freeform 65"/>
                <p:cNvSpPr>
                  <a:spLocks/>
                </p:cNvSpPr>
                <p:nvPr/>
              </p:nvSpPr>
              <p:spPr bwMode="auto">
                <a:xfrm>
                  <a:off x="17506950" y="3343275"/>
                  <a:ext cx="26988" cy="6350"/>
                </a:xfrm>
                <a:custGeom>
                  <a:avLst/>
                  <a:gdLst/>
                  <a:ahLst/>
                  <a:cxnLst>
                    <a:cxn ang="0">
                      <a:pos x="7" y="2"/>
                    </a:cxn>
                    <a:cxn ang="0">
                      <a:pos x="0" y="0"/>
                    </a:cxn>
                    <a:cxn ang="0">
                      <a:pos x="7" y="2"/>
                    </a:cxn>
                  </a:cxnLst>
                  <a:rect l="0" t="0" r="r" b="b"/>
                  <a:pathLst>
                    <a:path w="7" h="2">
                      <a:moveTo>
                        <a:pt x="7" y="2"/>
                      </a:moveTo>
                      <a:cubicBezTo>
                        <a:pt x="7" y="2"/>
                        <a:pt x="1" y="0"/>
                        <a:pt x="0" y="0"/>
                      </a:cubicBezTo>
                      <a:cubicBezTo>
                        <a:pt x="7" y="2"/>
                        <a:pt x="7" y="2"/>
                        <a:pt x="7" y="2"/>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7" name="Freeform 66"/>
                <p:cNvSpPr>
                  <a:spLocks/>
                </p:cNvSpPr>
                <p:nvPr/>
              </p:nvSpPr>
              <p:spPr bwMode="auto">
                <a:xfrm>
                  <a:off x="17503775" y="3343275"/>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8" name="Freeform 67"/>
                <p:cNvSpPr>
                  <a:spLocks/>
                </p:cNvSpPr>
                <p:nvPr/>
              </p:nvSpPr>
              <p:spPr bwMode="auto">
                <a:xfrm>
                  <a:off x="17391063" y="3275013"/>
                  <a:ext cx="1588" cy="3175"/>
                </a:xfrm>
                <a:custGeom>
                  <a:avLst/>
                  <a:gdLst/>
                  <a:ahLst/>
                  <a:cxnLst>
                    <a:cxn ang="0">
                      <a:pos x="0" y="0"/>
                    </a:cxn>
                    <a:cxn ang="0">
                      <a:pos x="0" y="0"/>
                    </a:cxn>
                    <a:cxn ang="0">
                      <a:pos x="0" y="1"/>
                    </a:cxn>
                    <a:cxn ang="0">
                      <a:pos x="0" y="0"/>
                    </a:cxn>
                  </a:cxnLst>
                  <a:rect l="0" t="0" r="r" b="b"/>
                  <a:pathLst>
                    <a:path h="1">
                      <a:moveTo>
                        <a:pt x="0" y="0"/>
                      </a:moveTo>
                      <a:cubicBezTo>
                        <a:pt x="0" y="0"/>
                        <a:pt x="0" y="0"/>
                        <a:pt x="0" y="0"/>
                      </a:cubicBezTo>
                      <a:cubicBezTo>
                        <a:pt x="0" y="1"/>
                        <a:pt x="0" y="1"/>
                        <a:pt x="0" y="1"/>
                      </a:cubicBezTo>
                      <a:cubicBezTo>
                        <a:pt x="0" y="1"/>
                        <a:pt x="0" y="1"/>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79" name="Freeform 68"/>
                <p:cNvSpPr>
                  <a:spLocks/>
                </p:cNvSpPr>
                <p:nvPr/>
              </p:nvSpPr>
              <p:spPr bwMode="auto">
                <a:xfrm>
                  <a:off x="17533938" y="3316288"/>
                  <a:ext cx="7938" cy="14288"/>
                </a:xfrm>
                <a:custGeom>
                  <a:avLst/>
                  <a:gdLst/>
                  <a:ahLst/>
                  <a:cxnLst>
                    <a:cxn ang="0">
                      <a:pos x="2" y="0"/>
                    </a:cxn>
                    <a:cxn ang="0">
                      <a:pos x="0" y="4"/>
                    </a:cxn>
                    <a:cxn ang="0">
                      <a:pos x="2" y="0"/>
                    </a:cxn>
                  </a:cxnLst>
                  <a:rect l="0" t="0" r="r" b="b"/>
                  <a:pathLst>
                    <a:path w="2" h="4">
                      <a:moveTo>
                        <a:pt x="2" y="0"/>
                      </a:moveTo>
                      <a:cubicBezTo>
                        <a:pt x="2" y="2"/>
                        <a:pt x="1" y="3"/>
                        <a:pt x="0" y="4"/>
                      </a:cubicBezTo>
                      <a:cubicBezTo>
                        <a:pt x="1" y="3"/>
                        <a:pt x="2" y="2"/>
                        <a:pt x="2"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0" name="Freeform 69"/>
                <p:cNvSpPr>
                  <a:spLocks/>
                </p:cNvSpPr>
                <p:nvPr/>
              </p:nvSpPr>
              <p:spPr bwMode="auto">
                <a:xfrm>
                  <a:off x="17384713" y="3200400"/>
                  <a:ext cx="6350" cy="55563"/>
                </a:xfrm>
                <a:custGeom>
                  <a:avLst/>
                  <a:gdLst/>
                  <a:ahLst/>
                  <a:cxnLst>
                    <a:cxn ang="0">
                      <a:pos x="2" y="0"/>
                    </a:cxn>
                    <a:cxn ang="0">
                      <a:pos x="1" y="15"/>
                    </a:cxn>
                    <a:cxn ang="0">
                      <a:pos x="2" y="0"/>
                    </a:cxn>
                  </a:cxnLst>
                  <a:rect l="0" t="0" r="r" b="b"/>
                  <a:pathLst>
                    <a:path w="2" h="15">
                      <a:moveTo>
                        <a:pt x="2" y="0"/>
                      </a:moveTo>
                      <a:cubicBezTo>
                        <a:pt x="1" y="6"/>
                        <a:pt x="1" y="11"/>
                        <a:pt x="1" y="15"/>
                      </a:cubicBezTo>
                      <a:cubicBezTo>
                        <a:pt x="0" y="8"/>
                        <a:pt x="1" y="2"/>
                        <a:pt x="2"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1" name="Freeform 70"/>
                <p:cNvSpPr>
                  <a:spLocks/>
                </p:cNvSpPr>
                <p:nvPr/>
              </p:nvSpPr>
              <p:spPr bwMode="auto">
                <a:xfrm>
                  <a:off x="17627600" y="3346450"/>
                  <a:ext cx="3175" cy="3175"/>
                </a:xfrm>
                <a:custGeom>
                  <a:avLst/>
                  <a:gdLst/>
                  <a:ahLst/>
                  <a:cxnLst>
                    <a:cxn ang="0">
                      <a:pos x="1" y="1"/>
                    </a:cxn>
                    <a:cxn ang="0">
                      <a:pos x="1" y="1"/>
                    </a:cxn>
                    <a:cxn ang="0">
                      <a:pos x="1" y="1"/>
                    </a:cxn>
                    <a:cxn ang="0">
                      <a:pos x="0" y="1"/>
                    </a:cxn>
                    <a:cxn ang="0">
                      <a:pos x="0" y="0"/>
                    </a:cxn>
                    <a:cxn ang="0">
                      <a:pos x="1" y="1"/>
                    </a:cxn>
                  </a:cxnLst>
                  <a:rect l="0" t="0" r="r" b="b"/>
                  <a:pathLst>
                    <a:path w="1" h="1">
                      <a:moveTo>
                        <a:pt x="1" y="1"/>
                      </a:moveTo>
                      <a:cubicBezTo>
                        <a:pt x="1" y="1"/>
                        <a:pt x="1" y="1"/>
                        <a:pt x="1" y="1"/>
                      </a:cubicBezTo>
                      <a:cubicBezTo>
                        <a:pt x="1" y="1"/>
                        <a:pt x="1" y="1"/>
                        <a:pt x="1" y="1"/>
                      </a:cubicBezTo>
                      <a:cubicBezTo>
                        <a:pt x="1" y="1"/>
                        <a:pt x="1" y="1"/>
                        <a:pt x="0" y="1"/>
                      </a:cubicBezTo>
                      <a:cubicBezTo>
                        <a:pt x="0" y="1"/>
                        <a:pt x="0" y="1"/>
                        <a:pt x="0" y="0"/>
                      </a:cubicBezTo>
                      <a:cubicBezTo>
                        <a:pt x="0" y="1"/>
                        <a:pt x="1" y="1"/>
                        <a:pt x="1" y="1"/>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2" name="Freeform 71"/>
                <p:cNvSpPr>
                  <a:spLocks/>
                </p:cNvSpPr>
                <p:nvPr/>
              </p:nvSpPr>
              <p:spPr bwMode="auto">
                <a:xfrm>
                  <a:off x="17630775" y="334962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3" name="Freeform 72"/>
                <p:cNvSpPr>
                  <a:spLocks/>
                </p:cNvSpPr>
                <p:nvPr/>
              </p:nvSpPr>
              <p:spPr bwMode="auto">
                <a:xfrm>
                  <a:off x="17665700" y="326707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4" name="Freeform 73"/>
                <p:cNvSpPr>
                  <a:spLocks/>
                </p:cNvSpPr>
                <p:nvPr/>
              </p:nvSpPr>
              <p:spPr bwMode="auto">
                <a:xfrm>
                  <a:off x="17503775" y="3335338"/>
                  <a:ext cx="30163" cy="14288"/>
                </a:xfrm>
                <a:custGeom>
                  <a:avLst/>
                  <a:gdLst/>
                  <a:ahLst/>
                  <a:cxnLst>
                    <a:cxn ang="0">
                      <a:pos x="1" y="0"/>
                    </a:cxn>
                    <a:cxn ang="0">
                      <a:pos x="1" y="0"/>
                    </a:cxn>
                    <a:cxn ang="0">
                      <a:pos x="6" y="1"/>
                    </a:cxn>
                    <a:cxn ang="0">
                      <a:pos x="7" y="1"/>
                    </a:cxn>
                    <a:cxn ang="0">
                      <a:pos x="7" y="1"/>
                    </a:cxn>
                    <a:cxn ang="0">
                      <a:pos x="8" y="4"/>
                    </a:cxn>
                    <a:cxn ang="0">
                      <a:pos x="8" y="4"/>
                    </a:cxn>
                    <a:cxn ang="0">
                      <a:pos x="8" y="4"/>
                    </a:cxn>
                    <a:cxn ang="0">
                      <a:pos x="8" y="4"/>
                    </a:cxn>
                    <a:cxn ang="0">
                      <a:pos x="1" y="2"/>
                    </a:cxn>
                    <a:cxn ang="0">
                      <a:pos x="1" y="2"/>
                    </a:cxn>
                    <a:cxn ang="0">
                      <a:pos x="1" y="0"/>
                    </a:cxn>
                  </a:cxnLst>
                  <a:rect l="0" t="0" r="r" b="b"/>
                  <a:pathLst>
                    <a:path w="8" h="4">
                      <a:moveTo>
                        <a:pt x="1" y="0"/>
                      </a:moveTo>
                      <a:cubicBezTo>
                        <a:pt x="1" y="0"/>
                        <a:pt x="1" y="0"/>
                        <a:pt x="1" y="0"/>
                      </a:cubicBezTo>
                      <a:cubicBezTo>
                        <a:pt x="4" y="1"/>
                        <a:pt x="6" y="1"/>
                        <a:pt x="6" y="1"/>
                      </a:cubicBezTo>
                      <a:cubicBezTo>
                        <a:pt x="6" y="1"/>
                        <a:pt x="7" y="1"/>
                        <a:pt x="7" y="1"/>
                      </a:cubicBezTo>
                      <a:cubicBezTo>
                        <a:pt x="7" y="1"/>
                        <a:pt x="7" y="1"/>
                        <a:pt x="7" y="1"/>
                      </a:cubicBezTo>
                      <a:cubicBezTo>
                        <a:pt x="8" y="4"/>
                        <a:pt x="8" y="4"/>
                        <a:pt x="8" y="4"/>
                      </a:cubicBezTo>
                      <a:cubicBezTo>
                        <a:pt x="8" y="4"/>
                        <a:pt x="8" y="4"/>
                        <a:pt x="8" y="4"/>
                      </a:cubicBezTo>
                      <a:cubicBezTo>
                        <a:pt x="8" y="4"/>
                        <a:pt x="8" y="4"/>
                        <a:pt x="8" y="4"/>
                      </a:cubicBezTo>
                      <a:cubicBezTo>
                        <a:pt x="8" y="4"/>
                        <a:pt x="8" y="4"/>
                        <a:pt x="8" y="4"/>
                      </a:cubicBezTo>
                      <a:cubicBezTo>
                        <a:pt x="1" y="2"/>
                        <a:pt x="1" y="2"/>
                        <a:pt x="1" y="2"/>
                      </a:cubicBezTo>
                      <a:cubicBezTo>
                        <a:pt x="1" y="2"/>
                        <a:pt x="1" y="2"/>
                        <a:pt x="1" y="2"/>
                      </a:cubicBezTo>
                      <a:cubicBezTo>
                        <a:pt x="0" y="2"/>
                        <a:pt x="0" y="1"/>
                        <a:pt x="1"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5" name="Freeform 74"/>
                <p:cNvSpPr>
                  <a:spLocks/>
                </p:cNvSpPr>
                <p:nvPr/>
              </p:nvSpPr>
              <p:spPr bwMode="auto">
                <a:xfrm>
                  <a:off x="17665700" y="3267075"/>
                  <a:ext cx="1588" cy="1588"/>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6" name="Freeform 75"/>
                <p:cNvSpPr>
                  <a:spLocks/>
                </p:cNvSpPr>
                <p:nvPr/>
              </p:nvSpPr>
              <p:spPr bwMode="auto">
                <a:xfrm>
                  <a:off x="17713325" y="3282950"/>
                  <a:ext cx="1588" cy="1588"/>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7" name="Freeform 76"/>
                <p:cNvSpPr>
                  <a:spLocks/>
                </p:cNvSpPr>
                <p:nvPr/>
              </p:nvSpPr>
              <p:spPr bwMode="auto">
                <a:xfrm>
                  <a:off x="17710150" y="3282950"/>
                  <a:ext cx="3175" cy="1588"/>
                </a:xfrm>
                <a:custGeom>
                  <a:avLst/>
                  <a:gdLst/>
                  <a:ahLst/>
                  <a:cxnLst>
                    <a:cxn ang="0">
                      <a:pos x="2" y="0"/>
                    </a:cxn>
                    <a:cxn ang="0">
                      <a:pos x="0" y="0"/>
                    </a:cxn>
                    <a:cxn ang="0">
                      <a:pos x="2" y="0"/>
                    </a:cxn>
                  </a:cxnLst>
                  <a:rect l="0" t="0" r="r" b="b"/>
                  <a:pathLst>
                    <a:path w="2">
                      <a:moveTo>
                        <a:pt x="2" y="0"/>
                      </a:moveTo>
                      <a:lnTo>
                        <a:pt x="0" y="0"/>
                      </a:lnTo>
                      <a:lnTo>
                        <a:pt x="2"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8" name="Freeform 77"/>
                <p:cNvSpPr>
                  <a:spLocks/>
                </p:cNvSpPr>
                <p:nvPr/>
              </p:nvSpPr>
              <p:spPr bwMode="auto">
                <a:xfrm>
                  <a:off x="17665700" y="3267075"/>
                  <a:ext cx="44450" cy="15875"/>
                </a:xfrm>
                <a:custGeom>
                  <a:avLst/>
                  <a:gdLst/>
                  <a:ahLst/>
                  <a:cxnLst>
                    <a:cxn ang="0">
                      <a:pos x="0" y="0"/>
                    </a:cxn>
                    <a:cxn ang="0">
                      <a:pos x="28" y="10"/>
                    </a:cxn>
                    <a:cxn ang="0">
                      <a:pos x="0" y="0"/>
                    </a:cxn>
                  </a:cxnLst>
                  <a:rect l="0" t="0" r="r" b="b"/>
                  <a:pathLst>
                    <a:path w="28" h="10">
                      <a:moveTo>
                        <a:pt x="0" y="0"/>
                      </a:moveTo>
                      <a:lnTo>
                        <a:pt x="28" y="10"/>
                      </a:lnTo>
                      <a:lnTo>
                        <a:pt x="0" y="0"/>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89" name="Freeform 78"/>
                <p:cNvSpPr>
                  <a:spLocks/>
                </p:cNvSpPr>
                <p:nvPr/>
              </p:nvSpPr>
              <p:spPr bwMode="auto">
                <a:xfrm>
                  <a:off x="17608550" y="3330575"/>
                  <a:ext cx="19050" cy="19050"/>
                </a:xfrm>
                <a:custGeom>
                  <a:avLst/>
                  <a:gdLst/>
                  <a:ahLst/>
                  <a:cxnLst>
                    <a:cxn ang="0">
                      <a:pos x="5" y="4"/>
                    </a:cxn>
                    <a:cxn ang="0">
                      <a:pos x="5" y="5"/>
                    </a:cxn>
                    <a:cxn ang="0">
                      <a:pos x="0" y="0"/>
                    </a:cxn>
                    <a:cxn ang="0">
                      <a:pos x="0" y="0"/>
                    </a:cxn>
                    <a:cxn ang="0">
                      <a:pos x="5" y="4"/>
                    </a:cxn>
                  </a:cxnLst>
                  <a:rect l="0" t="0" r="r" b="b"/>
                  <a:pathLst>
                    <a:path w="5" h="5">
                      <a:moveTo>
                        <a:pt x="5" y="4"/>
                      </a:moveTo>
                      <a:cubicBezTo>
                        <a:pt x="5" y="5"/>
                        <a:pt x="5" y="5"/>
                        <a:pt x="5" y="5"/>
                      </a:cubicBezTo>
                      <a:cubicBezTo>
                        <a:pt x="4" y="4"/>
                        <a:pt x="2" y="2"/>
                        <a:pt x="0" y="0"/>
                      </a:cubicBezTo>
                      <a:cubicBezTo>
                        <a:pt x="0" y="0"/>
                        <a:pt x="0" y="0"/>
                        <a:pt x="0" y="0"/>
                      </a:cubicBezTo>
                      <a:cubicBezTo>
                        <a:pt x="2" y="1"/>
                        <a:pt x="3" y="3"/>
                        <a:pt x="5" y="4"/>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0" name="Freeform 79"/>
                <p:cNvSpPr>
                  <a:spLocks/>
                </p:cNvSpPr>
                <p:nvPr/>
              </p:nvSpPr>
              <p:spPr bwMode="auto">
                <a:xfrm>
                  <a:off x="17586325" y="3289300"/>
                  <a:ext cx="3175" cy="4763"/>
                </a:xfrm>
                <a:custGeom>
                  <a:avLst/>
                  <a:gdLst/>
                  <a:ahLst/>
                  <a:cxnLst>
                    <a:cxn ang="0">
                      <a:pos x="0" y="0"/>
                    </a:cxn>
                    <a:cxn ang="0">
                      <a:pos x="1" y="0"/>
                    </a:cxn>
                    <a:cxn ang="0">
                      <a:pos x="1" y="0"/>
                    </a:cxn>
                    <a:cxn ang="0">
                      <a:pos x="1" y="1"/>
                    </a:cxn>
                    <a:cxn ang="0">
                      <a:pos x="0" y="0"/>
                    </a:cxn>
                  </a:cxnLst>
                  <a:rect l="0" t="0" r="r" b="b"/>
                  <a:pathLst>
                    <a:path w="1" h="1">
                      <a:moveTo>
                        <a:pt x="0" y="0"/>
                      </a:moveTo>
                      <a:cubicBezTo>
                        <a:pt x="1" y="0"/>
                        <a:pt x="1" y="0"/>
                        <a:pt x="1" y="0"/>
                      </a:cubicBezTo>
                      <a:cubicBezTo>
                        <a:pt x="1" y="0"/>
                        <a:pt x="1" y="0"/>
                        <a:pt x="1" y="0"/>
                      </a:cubicBezTo>
                      <a:cubicBezTo>
                        <a:pt x="1" y="1"/>
                        <a:pt x="1" y="1"/>
                        <a:pt x="1" y="1"/>
                      </a:cubicBezTo>
                      <a:cubicBezTo>
                        <a:pt x="1" y="1"/>
                        <a:pt x="0" y="0"/>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1" name="Freeform 80"/>
                <p:cNvSpPr>
                  <a:spLocks/>
                </p:cNvSpPr>
                <p:nvPr/>
              </p:nvSpPr>
              <p:spPr bwMode="auto">
                <a:xfrm>
                  <a:off x="17792700" y="2936875"/>
                  <a:ext cx="112713" cy="49213"/>
                </a:xfrm>
                <a:custGeom>
                  <a:avLst/>
                  <a:gdLst/>
                  <a:ahLst/>
                  <a:cxnLst>
                    <a:cxn ang="0">
                      <a:pos x="0" y="0"/>
                    </a:cxn>
                    <a:cxn ang="0">
                      <a:pos x="13" y="3"/>
                    </a:cxn>
                    <a:cxn ang="0">
                      <a:pos x="13" y="3"/>
                    </a:cxn>
                    <a:cxn ang="0">
                      <a:pos x="30" y="13"/>
                    </a:cxn>
                    <a:cxn ang="0">
                      <a:pos x="19" y="10"/>
                    </a:cxn>
                    <a:cxn ang="0">
                      <a:pos x="0" y="0"/>
                    </a:cxn>
                  </a:cxnLst>
                  <a:rect l="0" t="0" r="r" b="b"/>
                  <a:pathLst>
                    <a:path w="30" h="13">
                      <a:moveTo>
                        <a:pt x="0" y="0"/>
                      </a:moveTo>
                      <a:cubicBezTo>
                        <a:pt x="13" y="3"/>
                        <a:pt x="13" y="3"/>
                        <a:pt x="13" y="3"/>
                      </a:cubicBezTo>
                      <a:cubicBezTo>
                        <a:pt x="13" y="3"/>
                        <a:pt x="13" y="3"/>
                        <a:pt x="13" y="3"/>
                      </a:cubicBezTo>
                      <a:cubicBezTo>
                        <a:pt x="21" y="5"/>
                        <a:pt x="29" y="12"/>
                        <a:pt x="30" y="13"/>
                      </a:cubicBezTo>
                      <a:cubicBezTo>
                        <a:pt x="19" y="10"/>
                        <a:pt x="19" y="10"/>
                        <a:pt x="19" y="10"/>
                      </a:cubicBezTo>
                      <a:cubicBezTo>
                        <a:pt x="19" y="10"/>
                        <a:pt x="6" y="1"/>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2" name="Freeform 81"/>
                <p:cNvSpPr>
                  <a:spLocks/>
                </p:cNvSpPr>
                <p:nvPr/>
              </p:nvSpPr>
              <p:spPr bwMode="auto">
                <a:xfrm>
                  <a:off x="17660938" y="3267075"/>
                  <a:ext cx="52388" cy="76200"/>
                </a:xfrm>
                <a:custGeom>
                  <a:avLst/>
                  <a:gdLst/>
                  <a:ahLst/>
                  <a:cxnLst>
                    <a:cxn ang="0">
                      <a:pos x="0" y="19"/>
                    </a:cxn>
                    <a:cxn ang="0">
                      <a:pos x="1" y="0"/>
                    </a:cxn>
                    <a:cxn ang="0">
                      <a:pos x="13" y="4"/>
                    </a:cxn>
                    <a:cxn ang="0">
                      <a:pos x="12" y="19"/>
                    </a:cxn>
                    <a:cxn ang="0">
                      <a:pos x="0" y="20"/>
                    </a:cxn>
                    <a:cxn ang="0">
                      <a:pos x="0" y="19"/>
                    </a:cxn>
                  </a:cxnLst>
                  <a:rect l="0" t="0" r="r" b="b"/>
                  <a:pathLst>
                    <a:path w="14" h="20">
                      <a:moveTo>
                        <a:pt x="0" y="19"/>
                      </a:moveTo>
                      <a:cubicBezTo>
                        <a:pt x="1" y="16"/>
                        <a:pt x="3" y="7"/>
                        <a:pt x="1" y="0"/>
                      </a:cubicBezTo>
                      <a:cubicBezTo>
                        <a:pt x="13" y="4"/>
                        <a:pt x="13" y="4"/>
                        <a:pt x="13" y="4"/>
                      </a:cubicBezTo>
                      <a:cubicBezTo>
                        <a:pt x="14" y="9"/>
                        <a:pt x="12" y="18"/>
                        <a:pt x="12" y="19"/>
                      </a:cubicBezTo>
                      <a:cubicBezTo>
                        <a:pt x="0" y="20"/>
                        <a:pt x="0" y="20"/>
                        <a:pt x="0" y="20"/>
                      </a:cubicBezTo>
                      <a:cubicBezTo>
                        <a:pt x="0" y="20"/>
                        <a:pt x="0" y="20"/>
                        <a:pt x="0" y="19"/>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3" name="Freeform 82"/>
                <p:cNvSpPr>
                  <a:spLocks/>
                </p:cNvSpPr>
                <p:nvPr/>
              </p:nvSpPr>
              <p:spPr bwMode="auto">
                <a:xfrm>
                  <a:off x="17781588" y="3068638"/>
                  <a:ext cx="104775" cy="74613"/>
                </a:xfrm>
                <a:custGeom>
                  <a:avLst/>
                  <a:gdLst/>
                  <a:ahLst/>
                  <a:cxnLst>
                    <a:cxn ang="0">
                      <a:pos x="4" y="2"/>
                    </a:cxn>
                    <a:cxn ang="0">
                      <a:pos x="0" y="3"/>
                    </a:cxn>
                    <a:cxn ang="0">
                      <a:pos x="0" y="3"/>
                    </a:cxn>
                    <a:cxn ang="0">
                      <a:pos x="15" y="4"/>
                    </a:cxn>
                    <a:cxn ang="0">
                      <a:pos x="28" y="20"/>
                    </a:cxn>
                    <a:cxn ang="0">
                      <a:pos x="17" y="20"/>
                    </a:cxn>
                    <a:cxn ang="0">
                      <a:pos x="4" y="2"/>
                    </a:cxn>
                  </a:cxnLst>
                  <a:rect l="0" t="0" r="r" b="b"/>
                  <a:pathLst>
                    <a:path w="28" h="20">
                      <a:moveTo>
                        <a:pt x="4" y="2"/>
                      </a:moveTo>
                      <a:cubicBezTo>
                        <a:pt x="3" y="2"/>
                        <a:pt x="2" y="3"/>
                        <a:pt x="0" y="3"/>
                      </a:cubicBezTo>
                      <a:cubicBezTo>
                        <a:pt x="0" y="3"/>
                        <a:pt x="0" y="3"/>
                        <a:pt x="0" y="3"/>
                      </a:cubicBezTo>
                      <a:cubicBezTo>
                        <a:pt x="4" y="0"/>
                        <a:pt x="15" y="3"/>
                        <a:pt x="15" y="4"/>
                      </a:cubicBezTo>
                      <a:cubicBezTo>
                        <a:pt x="21" y="7"/>
                        <a:pt x="27" y="18"/>
                        <a:pt x="28" y="20"/>
                      </a:cubicBezTo>
                      <a:cubicBezTo>
                        <a:pt x="17" y="20"/>
                        <a:pt x="17" y="20"/>
                        <a:pt x="17" y="20"/>
                      </a:cubicBezTo>
                      <a:cubicBezTo>
                        <a:pt x="17" y="20"/>
                        <a:pt x="10" y="6"/>
                        <a:pt x="4" y="2"/>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4" name="Freeform 83"/>
                <p:cNvSpPr>
                  <a:spLocks/>
                </p:cNvSpPr>
                <p:nvPr/>
              </p:nvSpPr>
              <p:spPr bwMode="auto">
                <a:xfrm>
                  <a:off x="17748250" y="3192463"/>
                  <a:ext cx="66675" cy="79375"/>
                </a:xfrm>
                <a:custGeom>
                  <a:avLst/>
                  <a:gdLst/>
                  <a:ahLst/>
                  <a:cxnLst>
                    <a:cxn ang="0">
                      <a:pos x="0" y="0"/>
                    </a:cxn>
                    <a:cxn ang="0">
                      <a:pos x="0" y="0"/>
                    </a:cxn>
                    <a:cxn ang="0">
                      <a:pos x="12" y="0"/>
                    </a:cxn>
                    <a:cxn ang="0">
                      <a:pos x="12" y="0"/>
                    </a:cxn>
                    <a:cxn ang="0">
                      <a:pos x="18" y="21"/>
                    </a:cxn>
                    <a:cxn ang="0">
                      <a:pos x="6" y="21"/>
                    </a:cxn>
                    <a:cxn ang="0">
                      <a:pos x="0" y="0"/>
                    </a:cxn>
                  </a:cxnLst>
                  <a:rect l="0" t="0" r="r" b="b"/>
                  <a:pathLst>
                    <a:path w="18" h="21">
                      <a:moveTo>
                        <a:pt x="0" y="0"/>
                      </a:moveTo>
                      <a:cubicBezTo>
                        <a:pt x="0" y="0"/>
                        <a:pt x="0" y="0"/>
                        <a:pt x="0" y="0"/>
                      </a:cubicBezTo>
                      <a:cubicBezTo>
                        <a:pt x="12" y="0"/>
                        <a:pt x="12" y="0"/>
                        <a:pt x="12" y="0"/>
                      </a:cubicBezTo>
                      <a:cubicBezTo>
                        <a:pt x="12" y="0"/>
                        <a:pt x="12" y="0"/>
                        <a:pt x="12" y="0"/>
                      </a:cubicBezTo>
                      <a:cubicBezTo>
                        <a:pt x="15" y="5"/>
                        <a:pt x="17" y="19"/>
                        <a:pt x="18" y="21"/>
                      </a:cubicBezTo>
                      <a:cubicBezTo>
                        <a:pt x="6" y="21"/>
                        <a:pt x="6" y="21"/>
                        <a:pt x="6" y="21"/>
                      </a:cubicBezTo>
                      <a:cubicBezTo>
                        <a:pt x="5" y="7"/>
                        <a:pt x="1" y="1"/>
                        <a:pt x="0" y="0"/>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5" name="Freeform 84"/>
                <p:cNvSpPr>
                  <a:spLocks/>
                </p:cNvSpPr>
                <p:nvPr/>
              </p:nvSpPr>
              <p:spPr bwMode="auto">
                <a:xfrm>
                  <a:off x="17533938" y="3286125"/>
                  <a:ext cx="68263" cy="63500"/>
                </a:xfrm>
                <a:custGeom>
                  <a:avLst/>
                  <a:gdLst/>
                  <a:ahLst/>
                  <a:cxnLst>
                    <a:cxn ang="0">
                      <a:pos x="18" y="9"/>
                    </a:cxn>
                    <a:cxn ang="0">
                      <a:pos x="13" y="16"/>
                    </a:cxn>
                    <a:cxn ang="0">
                      <a:pos x="1" y="17"/>
                    </a:cxn>
                    <a:cxn ang="0">
                      <a:pos x="0" y="17"/>
                    </a:cxn>
                    <a:cxn ang="0">
                      <a:pos x="0" y="17"/>
                    </a:cxn>
                    <a:cxn ang="0">
                      <a:pos x="8" y="0"/>
                    </a:cxn>
                    <a:cxn ang="0">
                      <a:pos x="8" y="0"/>
                    </a:cxn>
                    <a:cxn ang="0">
                      <a:pos x="9" y="0"/>
                    </a:cxn>
                    <a:cxn ang="0">
                      <a:pos x="12" y="0"/>
                    </a:cxn>
                    <a:cxn ang="0">
                      <a:pos x="13" y="1"/>
                    </a:cxn>
                    <a:cxn ang="0">
                      <a:pos x="18" y="9"/>
                    </a:cxn>
                  </a:cxnLst>
                  <a:rect l="0" t="0" r="r" b="b"/>
                  <a:pathLst>
                    <a:path w="18" h="17">
                      <a:moveTo>
                        <a:pt x="18" y="9"/>
                      </a:moveTo>
                      <a:cubicBezTo>
                        <a:pt x="17" y="11"/>
                        <a:pt x="13" y="16"/>
                        <a:pt x="13" y="16"/>
                      </a:cubicBezTo>
                      <a:cubicBezTo>
                        <a:pt x="1" y="17"/>
                        <a:pt x="1" y="17"/>
                        <a:pt x="1" y="17"/>
                      </a:cubicBezTo>
                      <a:cubicBezTo>
                        <a:pt x="0" y="17"/>
                        <a:pt x="0" y="17"/>
                        <a:pt x="0" y="17"/>
                      </a:cubicBezTo>
                      <a:cubicBezTo>
                        <a:pt x="0" y="17"/>
                        <a:pt x="0" y="17"/>
                        <a:pt x="0" y="17"/>
                      </a:cubicBezTo>
                      <a:cubicBezTo>
                        <a:pt x="6" y="10"/>
                        <a:pt x="8" y="1"/>
                        <a:pt x="8" y="0"/>
                      </a:cubicBezTo>
                      <a:cubicBezTo>
                        <a:pt x="8" y="0"/>
                        <a:pt x="8" y="0"/>
                        <a:pt x="8" y="0"/>
                      </a:cubicBezTo>
                      <a:cubicBezTo>
                        <a:pt x="9" y="0"/>
                        <a:pt x="9" y="0"/>
                        <a:pt x="9" y="0"/>
                      </a:cubicBezTo>
                      <a:cubicBezTo>
                        <a:pt x="12" y="0"/>
                        <a:pt x="12" y="0"/>
                        <a:pt x="12" y="0"/>
                      </a:cubicBezTo>
                      <a:cubicBezTo>
                        <a:pt x="12" y="0"/>
                        <a:pt x="13" y="1"/>
                        <a:pt x="13" y="1"/>
                      </a:cubicBezTo>
                      <a:cubicBezTo>
                        <a:pt x="14" y="3"/>
                        <a:pt x="18" y="9"/>
                        <a:pt x="18" y="9"/>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6" name="Freeform 85"/>
                <p:cNvSpPr>
                  <a:spLocks noEditPoints="1"/>
                </p:cNvSpPr>
                <p:nvPr/>
              </p:nvSpPr>
              <p:spPr bwMode="auto">
                <a:xfrm>
                  <a:off x="17241838" y="2592388"/>
                  <a:ext cx="622300" cy="757238"/>
                </a:xfrm>
                <a:custGeom>
                  <a:avLst/>
                  <a:gdLst/>
                  <a:ahLst/>
                  <a:cxnLst>
                    <a:cxn ang="0">
                      <a:pos x="5" y="124"/>
                    </a:cxn>
                    <a:cxn ang="0">
                      <a:pos x="1" y="79"/>
                    </a:cxn>
                    <a:cxn ang="0">
                      <a:pos x="27" y="47"/>
                    </a:cxn>
                    <a:cxn ang="0">
                      <a:pos x="54" y="24"/>
                    </a:cxn>
                    <a:cxn ang="0">
                      <a:pos x="93" y="4"/>
                    </a:cxn>
                    <a:cxn ang="0">
                      <a:pos x="132" y="29"/>
                    </a:cxn>
                    <a:cxn ang="0">
                      <a:pos x="143" y="84"/>
                    </a:cxn>
                    <a:cxn ang="0">
                      <a:pos x="144" y="130"/>
                    </a:cxn>
                    <a:cxn ang="0">
                      <a:pos x="145" y="131"/>
                    </a:cxn>
                    <a:cxn ang="0">
                      <a:pos x="146" y="132"/>
                    </a:cxn>
                    <a:cxn ang="0">
                      <a:pos x="148" y="134"/>
                    </a:cxn>
                    <a:cxn ang="0">
                      <a:pos x="155" y="154"/>
                    </a:cxn>
                    <a:cxn ang="0">
                      <a:pos x="138" y="180"/>
                    </a:cxn>
                    <a:cxn ang="0">
                      <a:pos x="109" y="178"/>
                    </a:cxn>
                    <a:cxn ang="0">
                      <a:pos x="98" y="195"/>
                    </a:cxn>
                    <a:cxn ang="0">
                      <a:pos x="83" y="183"/>
                    </a:cxn>
                    <a:cxn ang="0">
                      <a:pos x="83" y="185"/>
                    </a:cxn>
                    <a:cxn ang="0">
                      <a:pos x="83" y="186"/>
                    </a:cxn>
                    <a:cxn ang="0">
                      <a:pos x="83" y="188"/>
                    </a:cxn>
                    <a:cxn ang="0">
                      <a:pos x="82" y="190"/>
                    </a:cxn>
                    <a:cxn ang="0">
                      <a:pos x="81" y="191"/>
                    </a:cxn>
                    <a:cxn ang="0">
                      <a:pos x="80" y="193"/>
                    </a:cxn>
                    <a:cxn ang="0">
                      <a:pos x="78" y="198"/>
                    </a:cxn>
                    <a:cxn ang="0">
                      <a:pos x="77" y="199"/>
                    </a:cxn>
                    <a:cxn ang="0">
                      <a:pos x="77" y="199"/>
                    </a:cxn>
                    <a:cxn ang="0">
                      <a:pos x="78" y="202"/>
                    </a:cxn>
                    <a:cxn ang="0">
                      <a:pos x="91" y="186"/>
                    </a:cxn>
                    <a:cxn ang="0">
                      <a:pos x="103" y="201"/>
                    </a:cxn>
                    <a:cxn ang="0">
                      <a:pos x="107" y="202"/>
                    </a:cxn>
                    <a:cxn ang="0">
                      <a:pos x="117" y="177"/>
                    </a:cxn>
                    <a:cxn ang="0">
                      <a:pos x="135" y="187"/>
                    </a:cxn>
                    <a:cxn ang="0">
                      <a:pos x="141" y="181"/>
                    </a:cxn>
                    <a:cxn ang="0">
                      <a:pos x="161" y="147"/>
                    </a:cxn>
                    <a:cxn ang="0">
                      <a:pos x="166" y="114"/>
                    </a:cxn>
                    <a:cxn ang="0">
                      <a:pos x="154" y="58"/>
                    </a:cxn>
                    <a:cxn ang="0">
                      <a:pos x="111" y="30"/>
                    </a:cxn>
                    <a:cxn ang="0">
                      <a:pos x="76" y="18"/>
                    </a:cxn>
                    <a:cxn ang="0">
                      <a:pos x="33" y="13"/>
                    </a:cxn>
                    <a:cxn ang="0">
                      <a:pos x="7" y="49"/>
                    </a:cxn>
                    <a:cxn ang="0">
                      <a:pos x="13" y="100"/>
                    </a:cxn>
                    <a:cxn ang="0">
                      <a:pos x="16" y="154"/>
                    </a:cxn>
                    <a:cxn ang="0">
                      <a:pos x="40" y="162"/>
                    </a:cxn>
                    <a:cxn ang="0">
                      <a:pos x="40" y="182"/>
                    </a:cxn>
                    <a:cxn ang="0">
                      <a:pos x="60" y="178"/>
                    </a:cxn>
                    <a:cxn ang="0">
                      <a:pos x="70" y="200"/>
                    </a:cxn>
                    <a:cxn ang="0">
                      <a:pos x="70" y="197"/>
                    </a:cxn>
                    <a:cxn ang="0">
                      <a:pos x="53" y="181"/>
                    </a:cxn>
                    <a:cxn ang="0">
                      <a:pos x="41" y="182"/>
                    </a:cxn>
                    <a:cxn ang="0">
                      <a:pos x="40" y="180"/>
                    </a:cxn>
                    <a:cxn ang="0">
                      <a:pos x="40" y="178"/>
                    </a:cxn>
                    <a:cxn ang="0">
                      <a:pos x="40" y="176"/>
                    </a:cxn>
                    <a:cxn ang="0">
                      <a:pos x="40" y="174"/>
                    </a:cxn>
                    <a:cxn ang="0">
                      <a:pos x="40" y="172"/>
                    </a:cxn>
                    <a:cxn ang="0">
                      <a:pos x="40" y="170"/>
                    </a:cxn>
                    <a:cxn ang="0">
                      <a:pos x="40" y="168"/>
                    </a:cxn>
                    <a:cxn ang="0">
                      <a:pos x="41" y="167"/>
                    </a:cxn>
                    <a:cxn ang="0">
                      <a:pos x="41" y="165"/>
                    </a:cxn>
                    <a:cxn ang="0">
                      <a:pos x="41" y="164"/>
                    </a:cxn>
                    <a:cxn ang="0">
                      <a:pos x="41" y="163"/>
                    </a:cxn>
                    <a:cxn ang="0">
                      <a:pos x="41" y="162"/>
                    </a:cxn>
                    <a:cxn ang="0">
                      <a:pos x="35" y="157"/>
                    </a:cxn>
                  </a:cxnLst>
                  <a:rect l="0" t="0" r="r" b="b"/>
                  <a:pathLst>
                    <a:path w="166" h="202">
                      <a:moveTo>
                        <a:pt x="4" y="126"/>
                      </a:moveTo>
                      <a:cubicBezTo>
                        <a:pt x="4" y="126"/>
                        <a:pt x="11" y="132"/>
                        <a:pt x="20" y="131"/>
                      </a:cubicBezTo>
                      <a:cubicBezTo>
                        <a:pt x="20" y="132"/>
                        <a:pt x="21" y="133"/>
                        <a:pt x="22" y="133"/>
                      </a:cubicBezTo>
                      <a:cubicBezTo>
                        <a:pt x="22" y="132"/>
                        <a:pt x="21" y="130"/>
                        <a:pt x="21" y="129"/>
                      </a:cubicBezTo>
                      <a:cubicBezTo>
                        <a:pt x="14" y="130"/>
                        <a:pt x="5" y="124"/>
                        <a:pt x="5" y="124"/>
                      </a:cubicBezTo>
                      <a:cubicBezTo>
                        <a:pt x="5" y="124"/>
                        <a:pt x="5" y="122"/>
                        <a:pt x="4" y="118"/>
                      </a:cubicBezTo>
                      <a:cubicBezTo>
                        <a:pt x="6" y="112"/>
                        <a:pt x="14" y="107"/>
                        <a:pt x="15" y="107"/>
                      </a:cubicBezTo>
                      <a:cubicBezTo>
                        <a:pt x="15" y="105"/>
                        <a:pt x="14" y="102"/>
                        <a:pt x="14" y="98"/>
                      </a:cubicBezTo>
                      <a:cubicBezTo>
                        <a:pt x="8" y="96"/>
                        <a:pt x="1" y="86"/>
                        <a:pt x="1" y="86"/>
                      </a:cubicBezTo>
                      <a:cubicBezTo>
                        <a:pt x="1" y="86"/>
                        <a:pt x="1" y="83"/>
                        <a:pt x="1" y="79"/>
                      </a:cubicBezTo>
                      <a:cubicBezTo>
                        <a:pt x="6" y="75"/>
                        <a:pt x="16" y="75"/>
                        <a:pt x="16" y="75"/>
                      </a:cubicBezTo>
                      <a:cubicBezTo>
                        <a:pt x="16" y="75"/>
                        <a:pt x="17" y="69"/>
                        <a:pt x="18" y="67"/>
                      </a:cubicBezTo>
                      <a:cubicBezTo>
                        <a:pt x="12" y="61"/>
                        <a:pt x="9" y="49"/>
                        <a:pt x="9" y="49"/>
                      </a:cubicBezTo>
                      <a:cubicBezTo>
                        <a:pt x="9" y="49"/>
                        <a:pt x="10" y="46"/>
                        <a:pt x="11" y="43"/>
                      </a:cubicBezTo>
                      <a:cubicBezTo>
                        <a:pt x="17" y="42"/>
                        <a:pt x="26" y="47"/>
                        <a:pt x="27" y="47"/>
                      </a:cubicBezTo>
                      <a:cubicBezTo>
                        <a:pt x="27" y="46"/>
                        <a:pt x="31" y="41"/>
                        <a:pt x="32" y="40"/>
                      </a:cubicBezTo>
                      <a:cubicBezTo>
                        <a:pt x="28" y="32"/>
                        <a:pt x="28" y="20"/>
                        <a:pt x="28" y="20"/>
                      </a:cubicBezTo>
                      <a:cubicBezTo>
                        <a:pt x="28" y="20"/>
                        <a:pt x="31" y="17"/>
                        <a:pt x="33" y="16"/>
                      </a:cubicBezTo>
                      <a:cubicBezTo>
                        <a:pt x="38" y="17"/>
                        <a:pt x="46" y="26"/>
                        <a:pt x="47" y="27"/>
                      </a:cubicBezTo>
                      <a:cubicBezTo>
                        <a:pt x="48" y="27"/>
                        <a:pt x="53" y="24"/>
                        <a:pt x="54" y="24"/>
                      </a:cubicBezTo>
                      <a:cubicBezTo>
                        <a:pt x="54" y="14"/>
                        <a:pt x="58" y="3"/>
                        <a:pt x="58" y="3"/>
                      </a:cubicBezTo>
                      <a:cubicBezTo>
                        <a:pt x="58" y="3"/>
                        <a:pt x="61" y="3"/>
                        <a:pt x="64" y="2"/>
                      </a:cubicBezTo>
                      <a:cubicBezTo>
                        <a:pt x="69" y="7"/>
                        <a:pt x="73" y="18"/>
                        <a:pt x="74" y="20"/>
                      </a:cubicBezTo>
                      <a:cubicBezTo>
                        <a:pt x="75" y="20"/>
                        <a:pt x="81" y="21"/>
                        <a:pt x="83" y="21"/>
                      </a:cubicBezTo>
                      <a:cubicBezTo>
                        <a:pt x="85" y="13"/>
                        <a:pt x="93" y="4"/>
                        <a:pt x="93" y="4"/>
                      </a:cubicBezTo>
                      <a:cubicBezTo>
                        <a:pt x="93" y="4"/>
                        <a:pt x="98" y="6"/>
                        <a:pt x="99" y="6"/>
                      </a:cubicBezTo>
                      <a:cubicBezTo>
                        <a:pt x="103" y="15"/>
                        <a:pt x="103" y="28"/>
                        <a:pt x="103" y="28"/>
                      </a:cubicBezTo>
                      <a:cubicBezTo>
                        <a:pt x="107" y="31"/>
                        <a:pt x="111" y="34"/>
                        <a:pt x="111" y="34"/>
                      </a:cubicBezTo>
                      <a:cubicBezTo>
                        <a:pt x="117" y="27"/>
                        <a:pt x="127" y="24"/>
                        <a:pt x="127" y="24"/>
                      </a:cubicBezTo>
                      <a:cubicBezTo>
                        <a:pt x="127" y="24"/>
                        <a:pt x="130" y="27"/>
                        <a:pt x="132" y="29"/>
                      </a:cubicBezTo>
                      <a:cubicBezTo>
                        <a:pt x="133" y="36"/>
                        <a:pt x="129" y="49"/>
                        <a:pt x="128" y="51"/>
                      </a:cubicBezTo>
                      <a:cubicBezTo>
                        <a:pt x="129" y="53"/>
                        <a:pt x="133" y="59"/>
                        <a:pt x="134" y="60"/>
                      </a:cubicBezTo>
                      <a:cubicBezTo>
                        <a:pt x="141" y="57"/>
                        <a:pt x="152" y="60"/>
                        <a:pt x="152" y="60"/>
                      </a:cubicBezTo>
                      <a:cubicBezTo>
                        <a:pt x="152" y="60"/>
                        <a:pt x="154" y="65"/>
                        <a:pt x="155" y="67"/>
                      </a:cubicBezTo>
                      <a:cubicBezTo>
                        <a:pt x="152" y="76"/>
                        <a:pt x="145" y="83"/>
                        <a:pt x="143" y="84"/>
                      </a:cubicBezTo>
                      <a:cubicBezTo>
                        <a:pt x="144" y="85"/>
                        <a:pt x="145" y="93"/>
                        <a:pt x="145" y="95"/>
                      </a:cubicBezTo>
                      <a:cubicBezTo>
                        <a:pt x="153" y="96"/>
                        <a:pt x="163" y="104"/>
                        <a:pt x="163" y="104"/>
                      </a:cubicBezTo>
                      <a:cubicBezTo>
                        <a:pt x="163" y="104"/>
                        <a:pt x="163" y="105"/>
                        <a:pt x="163" y="112"/>
                      </a:cubicBezTo>
                      <a:cubicBezTo>
                        <a:pt x="159" y="117"/>
                        <a:pt x="148" y="120"/>
                        <a:pt x="146" y="121"/>
                      </a:cubicBezTo>
                      <a:cubicBezTo>
                        <a:pt x="146" y="122"/>
                        <a:pt x="145" y="125"/>
                        <a:pt x="144" y="130"/>
                      </a:cubicBezTo>
                      <a:cubicBezTo>
                        <a:pt x="144" y="130"/>
                        <a:pt x="144" y="130"/>
                        <a:pt x="144" y="130"/>
                      </a:cubicBezTo>
                      <a:cubicBezTo>
                        <a:pt x="144" y="131"/>
                        <a:pt x="144" y="131"/>
                        <a:pt x="145" y="131"/>
                      </a:cubicBezTo>
                      <a:cubicBezTo>
                        <a:pt x="145" y="131"/>
                        <a:pt x="145" y="131"/>
                        <a:pt x="145" y="131"/>
                      </a:cubicBezTo>
                      <a:cubicBezTo>
                        <a:pt x="145" y="131"/>
                        <a:pt x="145" y="131"/>
                        <a:pt x="145" y="131"/>
                      </a:cubicBezTo>
                      <a:cubicBezTo>
                        <a:pt x="145" y="131"/>
                        <a:pt x="145" y="131"/>
                        <a:pt x="145" y="131"/>
                      </a:cubicBezTo>
                      <a:cubicBezTo>
                        <a:pt x="145" y="131"/>
                        <a:pt x="145" y="131"/>
                        <a:pt x="145" y="131"/>
                      </a:cubicBezTo>
                      <a:cubicBezTo>
                        <a:pt x="145" y="131"/>
                        <a:pt x="145" y="131"/>
                        <a:pt x="146" y="132"/>
                      </a:cubicBezTo>
                      <a:cubicBezTo>
                        <a:pt x="146" y="132"/>
                        <a:pt x="146" y="132"/>
                        <a:pt x="146" y="132"/>
                      </a:cubicBezTo>
                      <a:cubicBezTo>
                        <a:pt x="146" y="132"/>
                        <a:pt x="146" y="132"/>
                        <a:pt x="146" y="132"/>
                      </a:cubicBezTo>
                      <a:cubicBezTo>
                        <a:pt x="146" y="132"/>
                        <a:pt x="146" y="132"/>
                        <a:pt x="146" y="132"/>
                      </a:cubicBezTo>
                      <a:cubicBezTo>
                        <a:pt x="146" y="132"/>
                        <a:pt x="147" y="132"/>
                        <a:pt x="147" y="133"/>
                      </a:cubicBezTo>
                      <a:cubicBezTo>
                        <a:pt x="147" y="133"/>
                        <a:pt x="147" y="133"/>
                        <a:pt x="147" y="133"/>
                      </a:cubicBezTo>
                      <a:cubicBezTo>
                        <a:pt x="147" y="133"/>
                        <a:pt x="147" y="133"/>
                        <a:pt x="147" y="133"/>
                      </a:cubicBezTo>
                      <a:cubicBezTo>
                        <a:pt x="147" y="133"/>
                        <a:pt x="147" y="133"/>
                        <a:pt x="147" y="133"/>
                      </a:cubicBezTo>
                      <a:cubicBezTo>
                        <a:pt x="148" y="133"/>
                        <a:pt x="148" y="133"/>
                        <a:pt x="148" y="134"/>
                      </a:cubicBezTo>
                      <a:cubicBezTo>
                        <a:pt x="148" y="134"/>
                        <a:pt x="148" y="134"/>
                        <a:pt x="148" y="134"/>
                      </a:cubicBezTo>
                      <a:cubicBezTo>
                        <a:pt x="153" y="138"/>
                        <a:pt x="157" y="145"/>
                        <a:pt x="157" y="147"/>
                      </a:cubicBezTo>
                      <a:cubicBezTo>
                        <a:pt x="157" y="147"/>
                        <a:pt x="158" y="147"/>
                        <a:pt x="158" y="147"/>
                      </a:cubicBezTo>
                      <a:cubicBezTo>
                        <a:pt x="158" y="147"/>
                        <a:pt x="157" y="147"/>
                        <a:pt x="155" y="154"/>
                      </a:cubicBezTo>
                      <a:cubicBezTo>
                        <a:pt x="155" y="154"/>
                        <a:pt x="155" y="154"/>
                        <a:pt x="155" y="154"/>
                      </a:cubicBezTo>
                      <a:cubicBezTo>
                        <a:pt x="155" y="154"/>
                        <a:pt x="155" y="154"/>
                        <a:pt x="155" y="154"/>
                      </a:cubicBezTo>
                      <a:cubicBezTo>
                        <a:pt x="148" y="156"/>
                        <a:pt x="140" y="153"/>
                        <a:pt x="136" y="152"/>
                      </a:cubicBezTo>
                      <a:cubicBezTo>
                        <a:pt x="135" y="154"/>
                        <a:pt x="131" y="159"/>
                        <a:pt x="131" y="160"/>
                      </a:cubicBezTo>
                      <a:cubicBezTo>
                        <a:pt x="131" y="160"/>
                        <a:pt x="131" y="160"/>
                        <a:pt x="131" y="160"/>
                      </a:cubicBezTo>
                      <a:cubicBezTo>
                        <a:pt x="137" y="169"/>
                        <a:pt x="138" y="180"/>
                        <a:pt x="138" y="180"/>
                      </a:cubicBezTo>
                      <a:cubicBezTo>
                        <a:pt x="138" y="180"/>
                        <a:pt x="138" y="180"/>
                        <a:pt x="133" y="185"/>
                      </a:cubicBezTo>
                      <a:cubicBezTo>
                        <a:pt x="133" y="185"/>
                        <a:pt x="133" y="185"/>
                        <a:pt x="133" y="185"/>
                      </a:cubicBezTo>
                      <a:cubicBezTo>
                        <a:pt x="125" y="183"/>
                        <a:pt x="116" y="174"/>
                        <a:pt x="116" y="174"/>
                      </a:cubicBezTo>
                      <a:cubicBezTo>
                        <a:pt x="116" y="174"/>
                        <a:pt x="116" y="174"/>
                        <a:pt x="116" y="174"/>
                      </a:cubicBezTo>
                      <a:cubicBezTo>
                        <a:pt x="115" y="175"/>
                        <a:pt x="112" y="176"/>
                        <a:pt x="109" y="178"/>
                      </a:cubicBezTo>
                      <a:cubicBezTo>
                        <a:pt x="109" y="178"/>
                        <a:pt x="109" y="178"/>
                        <a:pt x="110" y="178"/>
                      </a:cubicBezTo>
                      <a:cubicBezTo>
                        <a:pt x="112" y="187"/>
                        <a:pt x="109" y="198"/>
                        <a:pt x="109" y="198"/>
                      </a:cubicBezTo>
                      <a:cubicBezTo>
                        <a:pt x="109" y="198"/>
                        <a:pt x="109" y="198"/>
                        <a:pt x="109" y="198"/>
                      </a:cubicBezTo>
                      <a:cubicBezTo>
                        <a:pt x="108" y="198"/>
                        <a:pt x="106" y="199"/>
                        <a:pt x="103" y="200"/>
                      </a:cubicBezTo>
                      <a:cubicBezTo>
                        <a:pt x="102" y="199"/>
                        <a:pt x="100" y="197"/>
                        <a:pt x="98" y="195"/>
                      </a:cubicBezTo>
                      <a:cubicBezTo>
                        <a:pt x="96" y="192"/>
                        <a:pt x="95" y="190"/>
                        <a:pt x="93" y="187"/>
                      </a:cubicBezTo>
                      <a:cubicBezTo>
                        <a:pt x="93" y="187"/>
                        <a:pt x="93" y="186"/>
                        <a:pt x="93" y="186"/>
                      </a:cubicBezTo>
                      <a:cubicBezTo>
                        <a:pt x="92" y="184"/>
                        <a:pt x="91" y="183"/>
                        <a:pt x="91" y="183"/>
                      </a:cubicBezTo>
                      <a:cubicBezTo>
                        <a:pt x="90" y="183"/>
                        <a:pt x="90" y="183"/>
                        <a:pt x="89" y="183"/>
                      </a:cubicBezTo>
                      <a:cubicBezTo>
                        <a:pt x="88" y="183"/>
                        <a:pt x="86" y="183"/>
                        <a:pt x="83" y="183"/>
                      </a:cubicBezTo>
                      <a:cubicBezTo>
                        <a:pt x="83" y="183"/>
                        <a:pt x="83" y="183"/>
                        <a:pt x="83" y="183"/>
                      </a:cubicBezTo>
                      <a:cubicBezTo>
                        <a:pt x="83" y="183"/>
                        <a:pt x="83" y="183"/>
                        <a:pt x="83" y="184"/>
                      </a:cubicBezTo>
                      <a:cubicBezTo>
                        <a:pt x="83" y="184"/>
                        <a:pt x="83" y="184"/>
                        <a:pt x="83" y="184"/>
                      </a:cubicBezTo>
                      <a:cubicBezTo>
                        <a:pt x="83" y="184"/>
                        <a:pt x="83" y="184"/>
                        <a:pt x="83" y="184"/>
                      </a:cubicBezTo>
                      <a:cubicBezTo>
                        <a:pt x="83" y="184"/>
                        <a:pt x="83" y="184"/>
                        <a:pt x="83" y="185"/>
                      </a:cubicBezTo>
                      <a:cubicBezTo>
                        <a:pt x="83" y="185"/>
                        <a:pt x="83" y="185"/>
                        <a:pt x="83" y="185"/>
                      </a:cubicBezTo>
                      <a:cubicBezTo>
                        <a:pt x="83" y="185"/>
                        <a:pt x="83" y="185"/>
                        <a:pt x="83" y="185"/>
                      </a:cubicBezTo>
                      <a:cubicBezTo>
                        <a:pt x="83" y="185"/>
                        <a:pt x="83" y="186"/>
                        <a:pt x="83" y="186"/>
                      </a:cubicBezTo>
                      <a:cubicBezTo>
                        <a:pt x="83" y="186"/>
                        <a:pt x="83" y="186"/>
                        <a:pt x="83" y="186"/>
                      </a:cubicBezTo>
                      <a:cubicBezTo>
                        <a:pt x="83" y="186"/>
                        <a:pt x="83" y="186"/>
                        <a:pt x="83" y="186"/>
                      </a:cubicBezTo>
                      <a:cubicBezTo>
                        <a:pt x="83" y="186"/>
                        <a:pt x="83" y="187"/>
                        <a:pt x="83" y="187"/>
                      </a:cubicBezTo>
                      <a:cubicBezTo>
                        <a:pt x="83" y="187"/>
                        <a:pt x="83" y="187"/>
                        <a:pt x="83" y="187"/>
                      </a:cubicBezTo>
                      <a:cubicBezTo>
                        <a:pt x="83" y="187"/>
                        <a:pt x="83" y="187"/>
                        <a:pt x="83" y="187"/>
                      </a:cubicBezTo>
                      <a:cubicBezTo>
                        <a:pt x="83" y="188"/>
                        <a:pt x="83" y="188"/>
                        <a:pt x="83" y="188"/>
                      </a:cubicBezTo>
                      <a:cubicBezTo>
                        <a:pt x="83" y="188"/>
                        <a:pt x="83" y="188"/>
                        <a:pt x="83" y="188"/>
                      </a:cubicBezTo>
                      <a:cubicBezTo>
                        <a:pt x="82" y="188"/>
                        <a:pt x="82" y="188"/>
                        <a:pt x="82" y="188"/>
                      </a:cubicBezTo>
                      <a:cubicBezTo>
                        <a:pt x="82" y="189"/>
                        <a:pt x="82" y="189"/>
                        <a:pt x="82" y="189"/>
                      </a:cubicBezTo>
                      <a:cubicBezTo>
                        <a:pt x="82" y="189"/>
                        <a:pt x="82" y="189"/>
                        <a:pt x="82" y="189"/>
                      </a:cubicBezTo>
                      <a:cubicBezTo>
                        <a:pt x="82" y="189"/>
                        <a:pt x="82" y="189"/>
                        <a:pt x="82" y="189"/>
                      </a:cubicBezTo>
                      <a:cubicBezTo>
                        <a:pt x="82" y="190"/>
                        <a:pt x="82" y="190"/>
                        <a:pt x="82" y="190"/>
                      </a:cubicBezTo>
                      <a:cubicBezTo>
                        <a:pt x="82" y="190"/>
                        <a:pt x="82" y="190"/>
                        <a:pt x="82" y="190"/>
                      </a:cubicBezTo>
                      <a:cubicBezTo>
                        <a:pt x="82" y="190"/>
                        <a:pt x="82" y="190"/>
                        <a:pt x="82" y="191"/>
                      </a:cubicBezTo>
                      <a:cubicBezTo>
                        <a:pt x="82" y="191"/>
                        <a:pt x="82" y="191"/>
                        <a:pt x="82" y="191"/>
                      </a:cubicBezTo>
                      <a:cubicBezTo>
                        <a:pt x="81" y="191"/>
                        <a:pt x="81" y="191"/>
                        <a:pt x="81" y="191"/>
                      </a:cubicBezTo>
                      <a:cubicBezTo>
                        <a:pt x="81" y="191"/>
                        <a:pt x="81" y="191"/>
                        <a:pt x="81" y="191"/>
                      </a:cubicBezTo>
                      <a:cubicBezTo>
                        <a:pt x="81" y="192"/>
                        <a:pt x="81" y="192"/>
                        <a:pt x="81" y="192"/>
                      </a:cubicBezTo>
                      <a:cubicBezTo>
                        <a:pt x="81" y="192"/>
                        <a:pt x="81" y="192"/>
                        <a:pt x="81" y="192"/>
                      </a:cubicBezTo>
                      <a:cubicBezTo>
                        <a:pt x="81" y="192"/>
                        <a:pt x="81" y="192"/>
                        <a:pt x="81" y="193"/>
                      </a:cubicBezTo>
                      <a:cubicBezTo>
                        <a:pt x="81" y="193"/>
                        <a:pt x="81" y="193"/>
                        <a:pt x="81" y="193"/>
                      </a:cubicBezTo>
                      <a:cubicBezTo>
                        <a:pt x="81" y="193"/>
                        <a:pt x="80" y="193"/>
                        <a:pt x="80" y="193"/>
                      </a:cubicBezTo>
                      <a:cubicBezTo>
                        <a:pt x="80" y="193"/>
                        <a:pt x="80" y="193"/>
                        <a:pt x="80" y="193"/>
                      </a:cubicBezTo>
                      <a:cubicBezTo>
                        <a:pt x="80" y="195"/>
                        <a:pt x="79" y="196"/>
                        <a:pt x="78" y="197"/>
                      </a:cubicBezTo>
                      <a:cubicBezTo>
                        <a:pt x="78" y="197"/>
                        <a:pt x="78" y="197"/>
                        <a:pt x="78" y="197"/>
                      </a:cubicBezTo>
                      <a:cubicBezTo>
                        <a:pt x="78" y="197"/>
                        <a:pt x="78" y="197"/>
                        <a:pt x="78" y="197"/>
                      </a:cubicBezTo>
                      <a:cubicBezTo>
                        <a:pt x="78" y="197"/>
                        <a:pt x="78" y="197"/>
                        <a:pt x="78" y="198"/>
                      </a:cubicBezTo>
                      <a:cubicBezTo>
                        <a:pt x="78" y="198"/>
                        <a:pt x="78" y="198"/>
                        <a:pt x="78" y="198"/>
                      </a:cubicBezTo>
                      <a:cubicBezTo>
                        <a:pt x="78" y="198"/>
                        <a:pt x="78" y="198"/>
                        <a:pt x="78" y="198"/>
                      </a:cubicBezTo>
                      <a:cubicBezTo>
                        <a:pt x="78" y="198"/>
                        <a:pt x="77" y="198"/>
                        <a:pt x="77" y="198"/>
                      </a:cubicBezTo>
                      <a:cubicBezTo>
                        <a:pt x="77" y="198"/>
                        <a:pt x="77" y="198"/>
                        <a:pt x="77" y="198"/>
                      </a:cubicBezTo>
                      <a:cubicBezTo>
                        <a:pt x="77" y="198"/>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7" y="199"/>
                        <a:pt x="77" y="199"/>
                        <a:pt x="77" y="199"/>
                      </a:cubicBezTo>
                      <a:cubicBezTo>
                        <a:pt x="78" y="202"/>
                        <a:pt x="78" y="202"/>
                        <a:pt x="78" y="202"/>
                      </a:cubicBezTo>
                      <a:cubicBezTo>
                        <a:pt x="84" y="195"/>
                        <a:pt x="86" y="186"/>
                        <a:pt x="86" y="185"/>
                      </a:cubicBezTo>
                      <a:cubicBezTo>
                        <a:pt x="86" y="185"/>
                        <a:pt x="86" y="185"/>
                        <a:pt x="86" y="185"/>
                      </a:cubicBezTo>
                      <a:cubicBezTo>
                        <a:pt x="87" y="185"/>
                        <a:pt x="87" y="185"/>
                        <a:pt x="87" y="185"/>
                      </a:cubicBezTo>
                      <a:cubicBezTo>
                        <a:pt x="90" y="185"/>
                        <a:pt x="90" y="185"/>
                        <a:pt x="90" y="185"/>
                      </a:cubicBezTo>
                      <a:cubicBezTo>
                        <a:pt x="90" y="185"/>
                        <a:pt x="91" y="186"/>
                        <a:pt x="91" y="186"/>
                      </a:cubicBezTo>
                      <a:cubicBezTo>
                        <a:pt x="92" y="189"/>
                        <a:pt x="98" y="196"/>
                        <a:pt x="98" y="197"/>
                      </a:cubicBezTo>
                      <a:cubicBezTo>
                        <a:pt x="98" y="197"/>
                        <a:pt x="98" y="197"/>
                        <a:pt x="98" y="197"/>
                      </a:cubicBezTo>
                      <a:cubicBezTo>
                        <a:pt x="98" y="197"/>
                        <a:pt x="98" y="197"/>
                        <a:pt x="98" y="197"/>
                      </a:cubicBezTo>
                      <a:cubicBezTo>
                        <a:pt x="98" y="197"/>
                        <a:pt x="98" y="197"/>
                        <a:pt x="98" y="197"/>
                      </a:cubicBezTo>
                      <a:cubicBezTo>
                        <a:pt x="100" y="198"/>
                        <a:pt x="101" y="200"/>
                        <a:pt x="103" y="201"/>
                      </a:cubicBezTo>
                      <a:cubicBezTo>
                        <a:pt x="103" y="202"/>
                        <a:pt x="104" y="202"/>
                        <a:pt x="104" y="202"/>
                      </a:cubicBezTo>
                      <a:cubicBezTo>
                        <a:pt x="104" y="202"/>
                        <a:pt x="104" y="202"/>
                        <a:pt x="104" y="202"/>
                      </a:cubicBezTo>
                      <a:cubicBezTo>
                        <a:pt x="104" y="202"/>
                        <a:pt x="105" y="202"/>
                        <a:pt x="105" y="202"/>
                      </a:cubicBezTo>
                      <a:cubicBezTo>
                        <a:pt x="105" y="202"/>
                        <a:pt x="106" y="202"/>
                        <a:pt x="106" y="202"/>
                      </a:cubicBezTo>
                      <a:cubicBezTo>
                        <a:pt x="107" y="202"/>
                        <a:pt x="107" y="202"/>
                        <a:pt x="107" y="202"/>
                      </a:cubicBezTo>
                      <a:cubicBezTo>
                        <a:pt x="108" y="201"/>
                        <a:pt x="112" y="200"/>
                        <a:pt x="112" y="200"/>
                      </a:cubicBezTo>
                      <a:cubicBezTo>
                        <a:pt x="112" y="200"/>
                        <a:pt x="112" y="200"/>
                        <a:pt x="112" y="199"/>
                      </a:cubicBezTo>
                      <a:cubicBezTo>
                        <a:pt x="113" y="196"/>
                        <a:pt x="115" y="187"/>
                        <a:pt x="113" y="180"/>
                      </a:cubicBezTo>
                      <a:cubicBezTo>
                        <a:pt x="113" y="180"/>
                        <a:pt x="113" y="180"/>
                        <a:pt x="113" y="180"/>
                      </a:cubicBezTo>
                      <a:cubicBezTo>
                        <a:pt x="117" y="177"/>
                        <a:pt x="117" y="177"/>
                        <a:pt x="117" y="177"/>
                      </a:cubicBezTo>
                      <a:cubicBezTo>
                        <a:pt x="119" y="179"/>
                        <a:pt x="122" y="182"/>
                        <a:pt x="125" y="184"/>
                      </a:cubicBezTo>
                      <a:cubicBezTo>
                        <a:pt x="125" y="184"/>
                        <a:pt x="125" y="184"/>
                        <a:pt x="126" y="184"/>
                      </a:cubicBezTo>
                      <a:cubicBezTo>
                        <a:pt x="129" y="185"/>
                        <a:pt x="132" y="186"/>
                        <a:pt x="132" y="187"/>
                      </a:cubicBezTo>
                      <a:cubicBezTo>
                        <a:pt x="133" y="187"/>
                        <a:pt x="133" y="187"/>
                        <a:pt x="133" y="187"/>
                      </a:cubicBezTo>
                      <a:cubicBezTo>
                        <a:pt x="134" y="187"/>
                        <a:pt x="134" y="187"/>
                        <a:pt x="135" y="187"/>
                      </a:cubicBezTo>
                      <a:cubicBezTo>
                        <a:pt x="135" y="187"/>
                        <a:pt x="135" y="187"/>
                        <a:pt x="135" y="187"/>
                      </a:cubicBezTo>
                      <a:cubicBezTo>
                        <a:pt x="135" y="187"/>
                        <a:pt x="135" y="187"/>
                        <a:pt x="135" y="187"/>
                      </a:cubicBezTo>
                      <a:cubicBezTo>
                        <a:pt x="135" y="187"/>
                        <a:pt x="135" y="187"/>
                        <a:pt x="135" y="187"/>
                      </a:cubicBezTo>
                      <a:cubicBezTo>
                        <a:pt x="135" y="187"/>
                        <a:pt x="138" y="185"/>
                        <a:pt x="141" y="181"/>
                      </a:cubicBezTo>
                      <a:cubicBezTo>
                        <a:pt x="141" y="181"/>
                        <a:pt x="141" y="181"/>
                        <a:pt x="141" y="181"/>
                      </a:cubicBezTo>
                      <a:cubicBezTo>
                        <a:pt x="140" y="167"/>
                        <a:pt x="136" y="161"/>
                        <a:pt x="135" y="160"/>
                      </a:cubicBezTo>
                      <a:cubicBezTo>
                        <a:pt x="135" y="160"/>
                        <a:pt x="135" y="160"/>
                        <a:pt x="135" y="160"/>
                      </a:cubicBezTo>
                      <a:cubicBezTo>
                        <a:pt x="136" y="159"/>
                        <a:pt x="137" y="157"/>
                        <a:pt x="138" y="155"/>
                      </a:cubicBezTo>
                      <a:cubicBezTo>
                        <a:pt x="151" y="159"/>
                        <a:pt x="158" y="156"/>
                        <a:pt x="158" y="156"/>
                      </a:cubicBezTo>
                      <a:cubicBezTo>
                        <a:pt x="161" y="147"/>
                        <a:pt x="161" y="147"/>
                        <a:pt x="161" y="147"/>
                      </a:cubicBezTo>
                      <a:cubicBezTo>
                        <a:pt x="161" y="147"/>
                        <a:pt x="154" y="133"/>
                        <a:pt x="148" y="129"/>
                      </a:cubicBezTo>
                      <a:cubicBezTo>
                        <a:pt x="148" y="129"/>
                        <a:pt x="147" y="129"/>
                        <a:pt x="146" y="129"/>
                      </a:cubicBezTo>
                      <a:cubicBezTo>
                        <a:pt x="147" y="129"/>
                        <a:pt x="147" y="129"/>
                        <a:pt x="147" y="129"/>
                      </a:cubicBezTo>
                      <a:cubicBezTo>
                        <a:pt x="148" y="123"/>
                        <a:pt x="148" y="123"/>
                        <a:pt x="148" y="123"/>
                      </a:cubicBezTo>
                      <a:cubicBezTo>
                        <a:pt x="148" y="123"/>
                        <a:pt x="157" y="121"/>
                        <a:pt x="166" y="114"/>
                      </a:cubicBezTo>
                      <a:cubicBezTo>
                        <a:pt x="166" y="110"/>
                        <a:pt x="166" y="102"/>
                        <a:pt x="166" y="102"/>
                      </a:cubicBezTo>
                      <a:cubicBezTo>
                        <a:pt x="166" y="102"/>
                        <a:pt x="153" y="93"/>
                        <a:pt x="147" y="92"/>
                      </a:cubicBezTo>
                      <a:cubicBezTo>
                        <a:pt x="147" y="90"/>
                        <a:pt x="146" y="85"/>
                        <a:pt x="146" y="85"/>
                      </a:cubicBezTo>
                      <a:cubicBezTo>
                        <a:pt x="146" y="85"/>
                        <a:pt x="155" y="77"/>
                        <a:pt x="158" y="67"/>
                      </a:cubicBezTo>
                      <a:cubicBezTo>
                        <a:pt x="157" y="66"/>
                        <a:pt x="154" y="58"/>
                        <a:pt x="154" y="58"/>
                      </a:cubicBezTo>
                      <a:cubicBezTo>
                        <a:pt x="154" y="58"/>
                        <a:pt x="143" y="54"/>
                        <a:pt x="135" y="57"/>
                      </a:cubicBezTo>
                      <a:cubicBezTo>
                        <a:pt x="134" y="55"/>
                        <a:pt x="131" y="50"/>
                        <a:pt x="131" y="50"/>
                      </a:cubicBezTo>
                      <a:cubicBezTo>
                        <a:pt x="131" y="50"/>
                        <a:pt x="136" y="35"/>
                        <a:pt x="135" y="28"/>
                      </a:cubicBezTo>
                      <a:cubicBezTo>
                        <a:pt x="133" y="27"/>
                        <a:pt x="129" y="21"/>
                        <a:pt x="129" y="21"/>
                      </a:cubicBezTo>
                      <a:cubicBezTo>
                        <a:pt x="129" y="21"/>
                        <a:pt x="118" y="24"/>
                        <a:pt x="111" y="30"/>
                      </a:cubicBezTo>
                      <a:cubicBezTo>
                        <a:pt x="110" y="29"/>
                        <a:pt x="105" y="26"/>
                        <a:pt x="105" y="26"/>
                      </a:cubicBezTo>
                      <a:cubicBezTo>
                        <a:pt x="105" y="26"/>
                        <a:pt x="106" y="10"/>
                        <a:pt x="102" y="4"/>
                      </a:cubicBezTo>
                      <a:cubicBezTo>
                        <a:pt x="99" y="3"/>
                        <a:pt x="93" y="2"/>
                        <a:pt x="93" y="2"/>
                      </a:cubicBezTo>
                      <a:cubicBezTo>
                        <a:pt x="93" y="2"/>
                        <a:pt x="86" y="8"/>
                        <a:pt x="81" y="18"/>
                      </a:cubicBezTo>
                      <a:cubicBezTo>
                        <a:pt x="78" y="18"/>
                        <a:pt x="76" y="18"/>
                        <a:pt x="76" y="18"/>
                      </a:cubicBezTo>
                      <a:cubicBezTo>
                        <a:pt x="76" y="18"/>
                        <a:pt x="72" y="6"/>
                        <a:pt x="65" y="0"/>
                      </a:cubicBezTo>
                      <a:cubicBezTo>
                        <a:pt x="63" y="0"/>
                        <a:pt x="57" y="1"/>
                        <a:pt x="57" y="1"/>
                      </a:cubicBezTo>
                      <a:cubicBezTo>
                        <a:pt x="57" y="1"/>
                        <a:pt x="53" y="12"/>
                        <a:pt x="53" y="22"/>
                      </a:cubicBezTo>
                      <a:cubicBezTo>
                        <a:pt x="51" y="23"/>
                        <a:pt x="48" y="24"/>
                        <a:pt x="48" y="24"/>
                      </a:cubicBezTo>
                      <a:cubicBezTo>
                        <a:pt x="48" y="24"/>
                        <a:pt x="40" y="15"/>
                        <a:pt x="33" y="13"/>
                      </a:cubicBezTo>
                      <a:cubicBezTo>
                        <a:pt x="30" y="16"/>
                        <a:pt x="27" y="19"/>
                        <a:pt x="27" y="19"/>
                      </a:cubicBezTo>
                      <a:cubicBezTo>
                        <a:pt x="27" y="19"/>
                        <a:pt x="26" y="27"/>
                        <a:pt x="30" y="40"/>
                      </a:cubicBezTo>
                      <a:cubicBezTo>
                        <a:pt x="27" y="44"/>
                        <a:pt x="27" y="44"/>
                        <a:pt x="27" y="44"/>
                      </a:cubicBezTo>
                      <a:cubicBezTo>
                        <a:pt x="27" y="44"/>
                        <a:pt x="18" y="40"/>
                        <a:pt x="10" y="41"/>
                      </a:cubicBezTo>
                      <a:cubicBezTo>
                        <a:pt x="8" y="47"/>
                        <a:pt x="7" y="49"/>
                        <a:pt x="7" y="49"/>
                      </a:cubicBezTo>
                      <a:cubicBezTo>
                        <a:pt x="7" y="49"/>
                        <a:pt x="10" y="61"/>
                        <a:pt x="16" y="67"/>
                      </a:cubicBezTo>
                      <a:cubicBezTo>
                        <a:pt x="15" y="73"/>
                        <a:pt x="15" y="73"/>
                        <a:pt x="15" y="73"/>
                      </a:cubicBezTo>
                      <a:cubicBezTo>
                        <a:pt x="15" y="73"/>
                        <a:pt x="4" y="74"/>
                        <a:pt x="0" y="78"/>
                      </a:cubicBezTo>
                      <a:cubicBezTo>
                        <a:pt x="0" y="85"/>
                        <a:pt x="0" y="86"/>
                        <a:pt x="0" y="86"/>
                      </a:cubicBezTo>
                      <a:cubicBezTo>
                        <a:pt x="0" y="86"/>
                        <a:pt x="8" y="97"/>
                        <a:pt x="13" y="100"/>
                      </a:cubicBezTo>
                      <a:cubicBezTo>
                        <a:pt x="13" y="105"/>
                        <a:pt x="13" y="105"/>
                        <a:pt x="13" y="105"/>
                      </a:cubicBezTo>
                      <a:cubicBezTo>
                        <a:pt x="13" y="105"/>
                        <a:pt x="5" y="113"/>
                        <a:pt x="2" y="115"/>
                      </a:cubicBezTo>
                      <a:cubicBezTo>
                        <a:pt x="3" y="122"/>
                        <a:pt x="4" y="126"/>
                        <a:pt x="4" y="126"/>
                      </a:cubicBezTo>
                      <a:close/>
                      <a:moveTo>
                        <a:pt x="17" y="153"/>
                      </a:moveTo>
                      <a:cubicBezTo>
                        <a:pt x="16" y="154"/>
                        <a:pt x="16" y="154"/>
                        <a:pt x="16" y="154"/>
                      </a:cubicBezTo>
                      <a:cubicBezTo>
                        <a:pt x="16" y="154"/>
                        <a:pt x="21" y="161"/>
                        <a:pt x="21" y="161"/>
                      </a:cubicBezTo>
                      <a:cubicBezTo>
                        <a:pt x="21" y="161"/>
                        <a:pt x="22" y="161"/>
                        <a:pt x="22" y="162"/>
                      </a:cubicBezTo>
                      <a:cubicBezTo>
                        <a:pt x="23" y="162"/>
                        <a:pt x="25" y="162"/>
                        <a:pt x="26" y="162"/>
                      </a:cubicBezTo>
                      <a:cubicBezTo>
                        <a:pt x="27" y="162"/>
                        <a:pt x="28" y="162"/>
                        <a:pt x="29" y="162"/>
                      </a:cubicBezTo>
                      <a:cubicBezTo>
                        <a:pt x="34" y="162"/>
                        <a:pt x="39" y="162"/>
                        <a:pt x="40" y="162"/>
                      </a:cubicBezTo>
                      <a:cubicBezTo>
                        <a:pt x="40" y="162"/>
                        <a:pt x="40" y="162"/>
                        <a:pt x="40" y="162"/>
                      </a:cubicBezTo>
                      <a:cubicBezTo>
                        <a:pt x="40" y="162"/>
                        <a:pt x="40" y="162"/>
                        <a:pt x="40" y="162"/>
                      </a:cubicBezTo>
                      <a:cubicBezTo>
                        <a:pt x="39" y="168"/>
                        <a:pt x="39" y="173"/>
                        <a:pt x="39" y="177"/>
                      </a:cubicBezTo>
                      <a:cubicBezTo>
                        <a:pt x="39" y="179"/>
                        <a:pt x="40" y="181"/>
                        <a:pt x="40" y="182"/>
                      </a:cubicBezTo>
                      <a:cubicBezTo>
                        <a:pt x="40" y="182"/>
                        <a:pt x="40" y="182"/>
                        <a:pt x="40" y="182"/>
                      </a:cubicBezTo>
                      <a:cubicBezTo>
                        <a:pt x="40" y="183"/>
                        <a:pt x="40" y="183"/>
                        <a:pt x="40" y="183"/>
                      </a:cubicBezTo>
                      <a:cubicBezTo>
                        <a:pt x="40" y="183"/>
                        <a:pt x="40" y="183"/>
                        <a:pt x="40" y="183"/>
                      </a:cubicBezTo>
                      <a:cubicBezTo>
                        <a:pt x="40" y="183"/>
                        <a:pt x="40" y="183"/>
                        <a:pt x="40" y="183"/>
                      </a:cubicBezTo>
                      <a:cubicBezTo>
                        <a:pt x="46" y="188"/>
                        <a:pt x="46" y="188"/>
                        <a:pt x="46" y="188"/>
                      </a:cubicBezTo>
                      <a:cubicBezTo>
                        <a:pt x="54" y="186"/>
                        <a:pt x="59" y="180"/>
                        <a:pt x="60" y="178"/>
                      </a:cubicBezTo>
                      <a:cubicBezTo>
                        <a:pt x="63" y="178"/>
                        <a:pt x="63" y="178"/>
                        <a:pt x="63" y="178"/>
                      </a:cubicBezTo>
                      <a:cubicBezTo>
                        <a:pt x="63" y="178"/>
                        <a:pt x="63" y="181"/>
                        <a:pt x="64" y="185"/>
                      </a:cubicBezTo>
                      <a:cubicBezTo>
                        <a:pt x="66" y="190"/>
                        <a:pt x="68" y="197"/>
                        <a:pt x="70" y="200"/>
                      </a:cubicBezTo>
                      <a:cubicBezTo>
                        <a:pt x="70" y="200"/>
                        <a:pt x="70" y="200"/>
                        <a:pt x="70" y="200"/>
                      </a:cubicBezTo>
                      <a:cubicBezTo>
                        <a:pt x="70" y="200"/>
                        <a:pt x="70" y="200"/>
                        <a:pt x="70" y="200"/>
                      </a:cubicBezTo>
                      <a:cubicBezTo>
                        <a:pt x="70" y="200"/>
                        <a:pt x="70" y="200"/>
                        <a:pt x="71" y="200"/>
                      </a:cubicBezTo>
                      <a:cubicBezTo>
                        <a:pt x="71" y="200"/>
                        <a:pt x="71" y="200"/>
                        <a:pt x="71" y="200"/>
                      </a:cubicBezTo>
                      <a:cubicBezTo>
                        <a:pt x="71" y="200"/>
                        <a:pt x="71" y="200"/>
                        <a:pt x="71" y="200"/>
                      </a:cubicBezTo>
                      <a:cubicBezTo>
                        <a:pt x="70" y="200"/>
                        <a:pt x="70" y="199"/>
                        <a:pt x="71" y="198"/>
                      </a:cubicBezTo>
                      <a:cubicBezTo>
                        <a:pt x="71" y="198"/>
                        <a:pt x="71" y="198"/>
                        <a:pt x="70" y="197"/>
                      </a:cubicBezTo>
                      <a:cubicBezTo>
                        <a:pt x="66" y="191"/>
                        <a:pt x="65" y="178"/>
                        <a:pt x="65" y="178"/>
                      </a:cubicBezTo>
                      <a:cubicBezTo>
                        <a:pt x="65" y="178"/>
                        <a:pt x="65" y="178"/>
                        <a:pt x="64" y="178"/>
                      </a:cubicBezTo>
                      <a:cubicBezTo>
                        <a:pt x="64" y="178"/>
                        <a:pt x="63" y="177"/>
                        <a:pt x="58" y="175"/>
                      </a:cubicBezTo>
                      <a:cubicBezTo>
                        <a:pt x="57" y="177"/>
                        <a:pt x="56" y="178"/>
                        <a:pt x="54" y="179"/>
                      </a:cubicBezTo>
                      <a:cubicBezTo>
                        <a:pt x="53" y="181"/>
                        <a:pt x="53" y="181"/>
                        <a:pt x="53" y="181"/>
                      </a:cubicBezTo>
                      <a:cubicBezTo>
                        <a:pt x="50" y="184"/>
                        <a:pt x="46" y="185"/>
                        <a:pt x="46" y="185"/>
                      </a:cubicBezTo>
                      <a:cubicBezTo>
                        <a:pt x="46" y="185"/>
                        <a:pt x="46" y="185"/>
                        <a:pt x="46" y="185"/>
                      </a:cubicBezTo>
                      <a:cubicBezTo>
                        <a:pt x="46" y="185"/>
                        <a:pt x="46" y="186"/>
                        <a:pt x="46" y="186"/>
                      </a:cubicBezTo>
                      <a:cubicBezTo>
                        <a:pt x="46" y="185"/>
                        <a:pt x="46" y="185"/>
                        <a:pt x="46" y="185"/>
                      </a:cubicBezTo>
                      <a:cubicBezTo>
                        <a:pt x="45" y="185"/>
                        <a:pt x="43" y="183"/>
                        <a:pt x="41" y="182"/>
                      </a:cubicBezTo>
                      <a:cubicBezTo>
                        <a:pt x="41" y="181"/>
                        <a:pt x="41" y="181"/>
                        <a:pt x="41" y="181"/>
                      </a:cubicBezTo>
                      <a:cubicBezTo>
                        <a:pt x="41" y="181"/>
                        <a:pt x="41" y="181"/>
                        <a:pt x="41" y="181"/>
                      </a:cubicBezTo>
                      <a:cubicBezTo>
                        <a:pt x="41" y="181"/>
                        <a:pt x="41" y="181"/>
                        <a:pt x="41" y="180"/>
                      </a:cubicBezTo>
                      <a:cubicBezTo>
                        <a:pt x="41" y="180"/>
                        <a:pt x="41" y="180"/>
                        <a:pt x="40" y="180"/>
                      </a:cubicBezTo>
                      <a:cubicBezTo>
                        <a:pt x="40" y="180"/>
                        <a:pt x="40" y="180"/>
                        <a:pt x="40" y="180"/>
                      </a:cubicBezTo>
                      <a:cubicBezTo>
                        <a:pt x="40" y="180"/>
                        <a:pt x="40" y="180"/>
                        <a:pt x="40" y="179"/>
                      </a:cubicBezTo>
                      <a:cubicBezTo>
                        <a:pt x="40" y="179"/>
                        <a:pt x="40" y="179"/>
                        <a:pt x="40" y="179"/>
                      </a:cubicBezTo>
                      <a:cubicBezTo>
                        <a:pt x="40" y="179"/>
                        <a:pt x="40" y="179"/>
                        <a:pt x="40" y="179"/>
                      </a:cubicBezTo>
                      <a:cubicBezTo>
                        <a:pt x="40" y="179"/>
                        <a:pt x="40" y="178"/>
                        <a:pt x="40" y="178"/>
                      </a:cubicBezTo>
                      <a:cubicBezTo>
                        <a:pt x="40" y="178"/>
                        <a:pt x="40" y="178"/>
                        <a:pt x="40" y="178"/>
                      </a:cubicBezTo>
                      <a:cubicBezTo>
                        <a:pt x="40" y="178"/>
                        <a:pt x="40" y="178"/>
                        <a:pt x="40" y="178"/>
                      </a:cubicBezTo>
                      <a:cubicBezTo>
                        <a:pt x="40" y="178"/>
                        <a:pt x="40" y="177"/>
                        <a:pt x="40" y="177"/>
                      </a:cubicBezTo>
                      <a:cubicBezTo>
                        <a:pt x="40" y="177"/>
                        <a:pt x="40" y="177"/>
                        <a:pt x="40" y="177"/>
                      </a:cubicBezTo>
                      <a:cubicBezTo>
                        <a:pt x="40" y="177"/>
                        <a:pt x="40" y="177"/>
                        <a:pt x="40" y="177"/>
                      </a:cubicBezTo>
                      <a:cubicBezTo>
                        <a:pt x="40" y="176"/>
                        <a:pt x="40" y="176"/>
                        <a:pt x="40" y="176"/>
                      </a:cubicBezTo>
                      <a:cubicBezTo>
                        <a:pt x="40" y="176"/>
                        <a:pt x="40" y="176"/>
                        <a:pt x="40" y="176"/>
                      </a:cubicBezTo>
                      <a:cubicBezTo>
                        <a:pt x="40" y="176"/>
                        <a:pt x="40" y="175"/>
                        <a:pt x="40" y="175"/>
                      </a:cubicBezTo>
                      <a:cubicBezTo>
                        <a:pt x="40" y="175"/>
                        <a:pt x="40" y="175"/>
                        <a:pt x="40" y="175"/>
                      </a:cubicBezTo>
                      <a:cubicBezTo>
                        <a:pt x="40" y="175"/>
                        <a:pt x="40" y="175"/>
                        <a:pt x="40" y="175"/>
                      </a:cubicBezTo>
                      <a:cubicBezTo>
                        <a:pt x="40" y="174"/>
                        <a:pt x="40" y="174"/>
                        <a:pt x="40" y="174"/>
                      </a:cubicBezTo>
                      <a:cubicBezTo>
                        <a:pt x="40" y="174"/>
                        <a:pt x="40" y="174"/>
                        <a:pt x="40" y="174"/>
                      </a:cubicBezTo>
                      <a:cubicBezTo>
                        <a:pt x="40" y="174"/>
                        <a:pt x="40" y="174"/>
                        <a:pt x="40" y="173"/>
                      </a:cubicBezTo>
                      <a:cubicBezTo>
                        <a:pt x="40" y="173"/>
                        <a:pt x="40" y="173"/>
                        <a:pt x="40" y="173"/>
                      </a:cubicBezTo>
                      <a:cubicBezTo>
                        <a:pt x="40" y="173"/>
                        <a:pt x="40" y="173"/>
                        <a:pt x="40" y="173"/>
                      </a:cubicBezTo>
                      <a:cubicBezTo>
                        <a:pt x="40" y="173"/>
                        <a:pt x="40" y="172"/>
                        <a:pt x="40" y="172"/>
                      </a:cubicBezTo>
                      <a:cubicBezTo>
                        <a:pt x="40" y="172"/>
                        <a:pt x="40" y="172"/>
                        <a:pt x="40" y="172"/>
                      </a:cubicBezTo>
                      <a:cubicBezTo>
                        <a:pt x="40" y="172"/>
                        <a:pt x="40" y="172"/>
                        <a:pt x="40" y="171"/>
                      </a:cubicBezTo>
                      <a:cubicBezTo>
                        <a:pt x="40" y="171"/>
                        <a:pt x="40" y="171"/>
                        <a:pt x="40" y="171"/>
                      </a:cubicBezTo>
                      <a:cubicBezTo>
                        <a:pt x="40" y="171"/>
                        <a:pt x="40" y="171"/>
                        <a:pt x="40" y="171"/>
                      </a:cubicBezTo>
                      <a:cubicBezTo>
                        <a:pt x="40" y="171"/>
                        <a:pt x="40" y="170"/>
                        <a:pt x="40" y="170"/>
                      </a:cubicBezTo>
                      <a:cubicBezTo>
                        <a:pt x="40" y="170"/>
                        <a:pt x="40" y="170"/>
                        <a:pt x="40" y="170"/>
                      </a:cubicBezTo>
                      <a:cubicBezTo>
                        <a:pt x="40" y="170"/>
                        <a:pt x="40" y="170"/>
                        <a:pt x="40" y="170"/>
                      </a:cubicBezTo>
                      <a:cubicBezTo>
                        <a:pt x="40" y="169"/>
                        <a:pt x="40" y="169"/>
                        <a:pt x="40" y="169"/>
                      </a:cubicBezTo>
                      <a:cubicBezTo>
                        <a:pt x="40" y="169"/>
                        <a:pt x="40" y="169"/>
                        <a:pt x="40" y="169"/>
                      </a:cubicBezTo>
                      <a:cubicBezTo>
                        <a:pt x="40" y="169"/>
                        <a:pt x="40" y="169"/>
                        <a:pt x="40" y="168"/>
                      </a:cubicBezTo>
                      <a:cubicBezTo>
                        <a:pt x="40" y="168"/>
                        <a:pt x="40" y="168"/>
                        <a:pt x="40" y="168"/>
                      </a:cubicBezTo>
                      <a:cubicBezTo>
                        <a:pt x="40" y="168"/>
                        <a:pt x="40" y="168"/>
                        <a:pt x="40" y="168"/>
                      </a:cubicBezTo>
                      <a:cubicBezTo>
                        <a:pt x="40" y="168"/>
                        <a:pt x="40" y="168"/>
                        <a:pt x="40" y="167"/>
                      </a:cubicBezTo>
                      <a:cubicBezTo>
                        <a:pt x="40" y="167"/>
                        <a:pt x="40" y="167"/>
                        <a:pt x="40" y="167"/>
                      </a:cubicBezTo>
                      <a:cubicBezTo>
                        <a:pt x="40" y="167"/>
                        <a:pt x="40" y="167"/>
                        <a:pt x="41" y="167"/>
                      </a:cubicBezTo>
                      <a:cubicBezTo>
                        <a:pt x="41" y="167"/>
                        <a:pt x="41" y="167"/>
                        <a:pt x="41" y="166"/>
                      </a:cubicBezTo>
                      <a:cubicBezTo>
                        <a:pt x="41" y="166"/>
                        <a:pt x="41" y="166"/>
                        <a:pt x="41" y="166"/>
                      </a:cubicBezTo>
                      <a:cubicBezTo>
                        <a:pt x="41" y="166"/>
                        <a:pt x="41" y="166"/>
                        <a:pt x="41" y="166"/>
                      </a:cubicBezTo>
                      <a:cubicBezTo>
                        <a:pt x="41" y="166"/>
                        <a:pt x="41" y="166"/>
                        <a:pt x="41" y="166"/>
                      </a:cubicBezTo>
                      <a:cubicBezTo>
                        <a:pt x="41" y="165"/>
                        <a:pt x="41" y="165"/>
                        <a:pt x="41" y="165"/>
                      </a:cubicBezTo>
                      <a:cubicBezTo>
                        <a:pt x="41" y="165"/>
                        <a:pt x="41" y="165"/>
                        <a:pt x="41" y="165"/>
                      </a:cubicBezTo>
                      <a:cubicBezTo>
                        <a:pt x="41" y="165"/>
                        <a:pt x="41" y="165"/>
                        <a:pt x="41" y="165"/>
                      </a:cubicBezTo>
                      <a:cubicBezTo>
                        <a:pt x="41" y="165"/>
                        <a:pt x="41" y="165"/>
                        <a:pt x="41" y="164"/>
                      </a:cubicBezTo>
                      <a:cubicBezTo>
                        <a:pt x="41" y="164"/>
                        <a:pt x="41" y="164"/>
                        <a:pt x="41" y="164"/>
                      </a:cubicBezTo>
                      <a:cubicBezTo>
                        <a:pt x="41" y="164"/>
                        <a:pt x="41" y="164"/>
                        <a:pt x="41" y="164"/>
                      </a:cubicBezTo>
                      <a:cubicBezTo>
                        <a:pt x="41" y="164"/>
                        <a:pt x="41" y="164"/>
                        <a:pt x="41" y="164"/>
                      </a:cubicBezTo>
                      <a:cubicBezTo>
                        <a:pt x="41" y="164"/>
                        <a:pt x="41" y="164"/>
                        <a:pt x="41" y="163"/>
                      </a:cubicBezTo>
                      <a:cubicBezTo>
                        <a:pt x="41" y="163"/>
                        <a:pt x="41" y="163"/>
                        <a:pt x="41" y="163"/>
                      </a:cubicBezTo>
                      <a:cubicBezTo>
                        <a:pt x="41" y="163"/>
                        <a:pt x="41" y="163"/>
                        <a:pt x="41" y="163"/>
                      </a:cubicBezTo>
                      <a:cubicBezTo>
                        <a:pt x="41" y="163"/>
                        <a:pt x="41" y="163"/>
                        <a:pt x="41" y="163"/>
                      </a:cubicBezTo>
                      <a:cubicBezTo>
                        <a:pt x="41" y="163"/>
                        <a:pt x="41" y="163"/>
                        <a:pt x="41" y="163"/>
                      </a:cubicBezTo>
                      <a:cubicBezTo>
                        <a:pt x="41" y="163"/>
                        <a:pt x="41" y="163"/>
                        <a:pt x="41" y="163"/>
                      </a:cubicBezTo>
                      <a:cubicBezTo>
                        <a:pt x="41" y="163"/>
                        <a:pt x="41" y="162"/>
                        <a:pt x="41" y="162"/>
                      </a:cubicBezTo>
                      <a:cubicBezTo>
                        <a:pt x="41" y="162"/>
                        <a:pt x="41" y="162"/>
                        <a:pt x="41" y="162"/>
                      </a:cubicBezTo>
                      <a:cubicBezTo>
                        <a:pt x="41" y="162"/>
                        <a:pt x="41" y="162"/>
                        <a:pt x="41" y="162"/>
                      </a:cubicBezTo>
                      <a:cubicBezTo>
                        <a:pt x="41" y="162"/>
                        <a:pt x="41" y="162"/>
                        <a:pt x="41" y="162"/>
                      </a:cubicBezTo>
                      <a:cubicBezTo>
                        <a:pt x="41" y="162"/>
                        <a:pt x="41" y="162"/>
                        <a:pt x="41" y="162"/>
                      </a:cubicBezTo>
                      <a:cubicBezTo>
                        <a:pt x="41" y="162"/>
                        <a:pt x="40" y="160"/>
                        <a:pt x="38" y="158"/>
                      </a:cubicBezTo>
                      <a:cubicBezTo>
                        <a:pt x="37" y="157"/>
                        <a:pt x="36" y="157"/>
                        <a:pt x="36" y="156"/>
                      </a:cubicBezTo>
                      <a:cubicBezTo>
                        <a:pt x="35" y="156"/>
                        <a:pt x="35" y="156"/>
                        <a:pt x="35" y="157"/>
                      </a:cubicBezTo>
                      <a:cubicBezTo>
                        <a:pt x="30" y="160"/>
                        <a:pt x="21" y="159"/>
                        <a:pt x="21" y="159"/>
                      </a:cubicBezTo>
                      <a:cubicBezTo>
                        <a:pt x="21" y="159"/>
                        <a:pt x="20" y="157"/>
                        <a:pt x="18" y="153"/>
                      </a:cubicBezTo>
                      <a:cubicBezTo>
                        <a:pt x="18" y="153"/>
                        <a:pt x="18" y="153"/>
                        <a:pt x="18" y="153"/>
                      </a:cubicBezTo>
                      <a:lnTo>
                        <a:pt x="17" y="153"/>
                      </a:ln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7" name="Freeform 86"/>
                <p:cNvSpPr>
                  <a:spLocks noEditPoints="1"/>
                </p:cNvSpPr>
                <p:nvPr/>
              </p:nvSpPr>
              <p:spPr bwMode="auto">
                <a:xfrm>
                  <a:off x="17245013" y="2600325"/>
                  <a:ext cx="608013" cy="742950"/>
                </a:xfrm>
                <a:custGeom>
                  <a:avLst/>
                  <a:gdLst/>
                  <a:ahLst/>
                  <a:cxnLst>
                    <a:cxn ang="0">
                      <a:pos x="17" y="151"/>
                    </a:cxn>
                    <a:cxn ang="0">
                      <a:pos x="37" y="156"/>
                    </a:cxn>
                    <a:cxn ang="0">
                      <a:pos x="40" y="160"/>
                    </a:cxn>
                    <a:cxn ang="0">
                      <a:pos x="40" y="161"/>
                    </a:cxn>
                    <a:cxn ang="0">
                      <a:pos x="40" y="162"/>
                    </a:cxn>
                    <a:cxn ang="0">
                      <a:pos x="40" y="163"/>
                    </a:cxn>
                    <a:cxn ang="0">
                      <a:pos x="40" y="164"/>
                    </a:cxn>
                    <a:cxn ang="0">
                      <a:pos x="39" y="165"/>
                    </a:cxn>
                    <a:cxn ang="0">
                      <a:pos x="39" y="166"/>
                    </a:cxn>
                    <a:cxn ang="0">
                      <a:pos x="39" y="168"/>
                    </a:cxn>
                    <a:cxn ang="0">
                      <a:pos x="39" y="169"/>
                    </a:cxn>
                    <a:cxn ang="0">
                      <a:pos x="39" y="171"/>
                    </a:cxn>
                    <a:cxn ang="0">
                      <a:pos x="39" y="173"/>
                    </a:cxn>
                    <a:cxn ang="0">
                      <a:pos x="39" y="174"/>
                    </a:cxn>
                    <a:cxn ang="0">
                      <a:pos x="39" y="176"/>
                    </a:cxn>
                    <a:cxn ang="0">
                      <a:pos x="39" y="177"/>
                    </a:cxn>
                    <a:cxn ang="0">
                      <a:pos x="40" y="178"/>
                    </a:cxn>
                    <a:cxn ang="0">
                      <a:pos x="45" y="183"/>
                    </a:cxn>
                    <a:cxn ang="0">
                      <a:pos x="53" y="177"/>
                    </a:cxn>
                    <a:cxn ang="0">
                      <a:pos x="69" y="195"/>
                    </a:cxn>
                    <a:cxn ang="0">
                      <a:pos x="76" y="197"/>
                    </a:cxn>
                    <a:cxn ang="0">
                      <a:pos x="76" y="197"/>
                    </a:cxn>
                    <a:cxn ang="0">
                      <a:pos x="76" y="197"/>
                    </a:cxn>
                    <a:cxn ang="0">
                      <a:pos x="76" y="196"/>
                    </a:cxn>
                    <a:cxn ang="0">
                      <a:pos x="77" y="196"/>
                    </a:cxn>
                    <a:cxn ang="0">
                      <a:pos x="79" y="191"/>
                    </a:cxn>
                    <a:cxn ang="0">
                      <a:pos x="80" y="190"/>
                    </a:cxn>
                    <a:cxn ang="0">
                      <a:pos x="81" y="189"/>
                    </a:cxn>
                    <a:cxn ang="0">
                      <a:pos x="81" y="187"/>
                    </a:cxn>
                    <a:cxn ang="0">
                      <a:pos x="82" y="186"/>
                    </a:cxn>
                    <a:cxn ang="0">
                      <a:pos x="82" y="185"/>
                    </a:cxn>
                    <a:cxn ang="0">
                      <a:pos x="82" y="183"/>
                    </a:cxn>
                    <a:cxn ang="0">
                      <a:pos x="82" y="182"/>
                    </a:cxn>
                    <a:cxn ang="0">
                      <a:pos x="88" y="181"/>
                    </a:cxn>
                    <a:cxn ang="0">
                      <a:pos x="97" y="193"/>
                    </a:cxn>
                    <a:cxn ang="0">
                      <a:pos x="109" y="176"/>
                    </a:cxn>
                    <a:cxn ang="0">
                      <a:pos x="132" y="183"/>
                    </a:cxn>
                    <a:cxn ang="0">
                      <a:pos x="130" y="158"/>
                    </a:cxn>
                    <a:cxn ang="0">
                      <a:pos x="154" y="152"/>
                    </a:cxn>
                    <a:cxn ang="0">
                      <a:pos x="143" y="128"/>
                    </a:cxn>
                    <a:cxn ang="0">
                      <a:pos x="162" y="110"/>
                    </a:cxn>
                    <a:cxn ang="0">
                      <a:pos x="154" y="65"/>
                    </a:cxn>
                    <a:cxn ang="0">
                      <a:pos x="131" y="27"/>
                    </a:cxn>
                    <a:cxn ang="0">
                      <a:pos x="98" y="4"/>
                    </a:cxn>
                    <a:cxn ang="0">
                      <a:pos x="63" y="0"/>
                    </a:cxn>
                    <a:cxn ang="0">
                      <a:pos x="32" y="14"/>
                    </a:cxn>
                    <a:cxn ang="0">
                      <a:pos x="10" y="41"/>
                    </a:cxn>
                    <a:cxn ang="0">
                      <a:pos x="15" y="73"/>
                    </a:cxn>
                    <a:cxn ang="0">
                      <a:pos x="14" y="105"/>
                    </a:cxn>
                    <a:cxn ang="0">
                      <a:pos x="21" y="131"/>
                    </a:cxn>
                    <a:cxn ang="0">
                      <a:pos x="119" y="110"/>
                    </a:cxn>
                  </a:cxnLst>
                  <a:rect l="0" t="0" r="r" b="b"/>
                  <a:pathLst>
                    <a:path w="162" h="198">
                      <a:moveTo>
                        <a:pt x="21" y="131"/>
                      </a:moveTo>
                      <a:cubicBezTo>
                        <a:pt x="22" y="133"/>
                        <a:pt x="23" y="135"/>
                        <a:pt x="23" y="135"/>
                      </a:cubicBezTo>
                      <a:cubicBezTo>
                        <a:pt x="23" y="135"/>
                        <a:pt x="17" y="144"/>
                        <a:pt x="17" y="151"/>
                      </a:cubicBezTo>
                      <a:cubicBezTo>
                        <a:pt x="17" y="151"/>
                        <a:pt x="17" y="151"/>
                        <a:pt x="17" y="151"/>
                      </a:cubicBezTo>
                      <a:cubicBezTo>
                        <a:pt x="19" y="155"/>
                        <a:pt x="20" y="157"/>
                        <a:pt x="20" y="157"/>
                      </a:cubicBezTo>
                      <a:cubicBezTo>
                        <a:pt x="20" y="157"/>
                        <a:pt x="29" y="158"/>
                        <a:pt x="34" y="155"/>
                      </a:cubicBezTo>
                      <a:cubicBezTo>
                        <a:pt x="34" y="154"/>
                        <a:pt x="34" y="154"/>
                        <a:pt x="35" y="154"/>
                      </a:cubicBezTo>
                      <a:cubicBezTo>
                        <a:pt x="35" y="155"/>
                        <a:pt x="36" y="155"/>
                        <a:pt x="37" y="156"/>
                      </a:cubicBezTo>
                      <a:cubicBezTo>
                        <a:pt x="39" y="158"/>
                        <a:pt x="40" y="160"/>
                        <a:pt x="40" y="160"/>
                      </a:cubicBezTo>
                      <a:cubicBezTo>
                        <a:pt x="40" y="160"/>
                        <a:pt x="40" y="160"/>
                        <a:pt x="40" y="160"/>
                      </a:cubicBezTo>
                      <a:cubicBezTo>
                        <a:pt x="40" y="160"/>
                        <a:pt x="40" y="160"/>
                        <a:pt x="40" y="160"/>
                      </a:cubicBezTo>
                      <a:cubicBezTo>
                        <a:pt x="40" y="160"/>
                        <a:pt x="40" y="160"/>
                        <a:pt x="40" y="160"/>
                      </a:cubicBezTo>
                      <a:cubicBezTo>
                        <a:pt x="40" y="160"/>
                        <a:pt x="40" y="160"/>
                        <a:pt x="40" y="160"/>
                      </a:cubicBezTo>
                      <a:cubicBezTo>
                        <a:pt x="40" y="160"/>
                        <a:pt x="40" y="161"/>
                        <a:pt x="40" y="161"/>
                      </a:cubicBezTo>
                      <a:cubicBezTo>
                        <a:pt x="40" y="161"/>
                        <a:pt x="40" y="161"/>
                        <a:pt x="40" y="161"/>
                      </a:cubicBezTo>
                      <a:cubicBezTo>
                        <a:pt x="40" y="161"/>
                        <a:pt x="40" y="161"/>
                        <a:pt x="40" y="161"/>
                      </a:cubicBezTo>
                      <a:cubicBezTo>
                        <a:pt x="40" y="161"/>
                        <a:pt x="40" y="161"/>
                        <a:pt x="40" y="161"/>
                      </a:cubicBezTo>
                      <a:cubicBezTo>
                        <a:pt x="40" y="161"/>
                        <a:pt x="40" y="161"/>
                        <a:pt x="40" y="161"/>
                      </a:cubicBezTo>
                      <a:cubicBezTo>
                        <a:pt x="40" y="161"/>
                        <a:pt x="40" y="161"/>
                        <a:pt x="40" y="161"/>
                      </a:cubicBezTo>
                      <a:cubicBezTo>
                        <a:pt x="40" y="162"/>
                        <a:pt x="40" y="162"/>
                        <a:pt x="40" y="162"/>
                      </a:cubicBezTo>
                      <a:cubicBezTo>
                        <a:pt x="40" y="162"/>
                        <a:pt x="40" y="162"/>
                        <a:pt x="40" y="162"/>
                      </a:cubicBezTo>
                      <a:cubicBezTo>
                        <a:pt x="40" y="162"/>
                        <a:pt x="40" y="162"/>
                        <a:pt x="40" y="162"/>
                      </a:cubicBezTo>
                      <a:cubicBezTo>
                        <a:pt x="40" y="162"/>
                        <a:pt x="40" y="162"/>
                        <a:pt x="40" y="162"/>
                      </a:cubicBezTo>
                      <a:cubicBezTo>
                        <a:pt x="40" y="163"/>
                        <a:pt x="40" y="163"/>
                        <a:pt x="40" y="163"/>
                      </a:cubicBezTo>
                      <a:cubicBezTo>
                        <a:pt x="40" y="163"/>
                        <a:pt x="40" y="163"/>
                        <a:pt x="40" y="163"/>
                      </a:cubicBezTo>
                      <a:cubicBezTo>
                        <a:pt x="40" y="163"/>
                        <a:pt x="40" y="163"/>
                        <a:pt x="40" y="163"/>
                      </a:cubicBezTo>
                      <a:cubicBezTo>
                        <a:pt x="40" y="163"/>
                        <a:pt x="40" y="163"/>
                        <a:pt x="40" y="164"/>
                      </a:cubicBezTo>
                      <a:cubicBezTo>
                        <a:pt x="40" y="164"/>
                        <a:pt x="40" y="164"/>
                        <a:pt x="40" y="164"/>
                      </a:cubicBezTo>
                      <a:cubicBezTo>
                        <a:pt x="40" y="164"/>
                        <a:pt x="40" y="164"/>
                        <a:pt x="40" y="164"/>
                      </a:cubicBezTo>
                      <a:cubicBezTo>
                        <a:pt x="40" y="164"/>
                        <a:pt x="40" y="164"/>
                        <a:pt x="40" y="164"/>
                      </a:cubicBezTo>
                      <a:cubicBezTo>
                        <a:pt x="40" y="165"/>
                        <a:pt x="40" y="165"/>
                        <a:pt x="40" y="165"/>
                      </a:cubicBezTo>
                      <a:cubicBezTo>
                        <a:pt x="39" y="165"/>
                        <a:pt x="39" y="165"/>
                        <a:pt x="39" y="165"/>
                      </a:cubicBezTo>
                      <a:cubicBezTo>
                        <a:pt x="39" y="165"/>
                        <a:pt x="39" y="165"/>
                        <a:pt x="39" y="165"/>
                      </a:cubicBezTo>
                      <a:cubicBezTo>
                        <a:pt x="39" y="166"/>
                        <a:pt x="39" y="166"/>
                        <a:pt x="39" y="166"/>
                      </a:cubicBezTo>
                      <a:cubicBezTo>
                        <a:pt x="39" y="166"/>
                        <a:pt x="39" y="166"/>
                        <a:pt x="39" y="166"/>
                      </a:cubicBezTo>
                      <a:cubicBezTo>
                        <a:pt x="39" y="166"/>
                        <a:pt x="39" y="166"/>
                        <a:pt x="39" y="166"/>
                      </a:cubicBezTo>
                      <a:cubicBezTo>
                        <a:pt x="39" y="167"/>
                        <a:pt x="39" y="167"/>
                        <a:pt x="39" y="167"/>
                      </a:cubicBezTo>
                      <a:cubicBezTo>
                        <a:pt x="39" y="167"/>
                        <a:pt x="39" y="167"/>
                        <a:pt x="39" y="167"/>
                      </a:cubicBezTo>
                      <a:cubicBezTo>
                        <a:pt x="39" y="167"/>
                        <a:pt x="39" y="167"/>
                        <a:pt x="39" y="168"/>
                      </a:cubicBezTo>
                      <a:cubicBezTo>
                        <a:pt x="39" y="168"/>
                        <a:pt x="39" y="168"/>
                        <a:pt x="39" y="168"/>
                      </a:cubicBezTo>
                      <a:cubicBezTo>
                        <a:pt x="39" y="168"/>
                        <a:pt x="39" y="168"/>
                        <a:pt x="39" y="168"/>
                      </a:cubicBezTo>
                      <a:cubicBezTo>
                        <a:pt x="39" y="168"/>
                        <a:pt x="39" y="169"/>
                        <a:pt x="39" y="169"/>
                      </a:cubicBezTo>
                      <a:cubicBezTo>
                        <a:pt x="39" y="169"/>
                        <a:pt x="39" y="169"/>
                        <a:pt x="39" y="169"/>
                      </a:cubicBezTo>
                      <a:cubicBezTo>
                        <a:pt x="39" y="169"/>
                        <a:pt x="39" y="169"/>
                        <a:pt x="39" y="169"/>
                      </a:cubicBezTo>
                      <a:cubicBezTo>
                        <a:pt x="39" y="170"/>
                        <a:pt x="39" y="170"/>
                        <a:pt x="39" y="170"/>
                      </a:cubicBezTo>
                      <a:cubicBezTo>
                        <a:pt x="39" y="170"/>
                        <a:pt x="39" y="170"/>
                        <a:pt x="39" y="170"/>
                      </a:cubicBezTo>
                      <a:cubicBezTo>
                        <a:pt x="39" y="170"/>
                        <a:pt x="39" y="171"/>
                        <a:pt x="39" y="171"/>
                      </a:cubicBezTo>
                      <a:cubicBezTo>
                        <a:pt x="39" y="171"/>
                        <a:pt x="39" y="171"/>
                        <a:pt x="39" y="171"/>
                      </a:cubicBezTo>
                      <a:cubicBezTo>
                        <a:pt x="39" y="171"/>
                        <a:pt x="39" y="171"/>
                        <a:pt x="39" y="171"/>
                      </a:cubicBezTo>
                      <a:cubicBezTo>
                        <a:pt x="39" y="172"/>
                        <a:pt x="39" y="172"/>
                        <a:pt x="39" y="172"/>
                      </a:cubicBezTo>
                      <a:cubicBezTo>
                        <a:pt x="39" y="172"/>
                        <a:pt x="39" y="172"/>
                        <a:pt x="39" y="172"/>
                      </a:cubicBezTo>
                      <a:cubicBezTo>
                        <a:pt x="39" y="172"/>
                        <a:pt x="39" y="172"/>
                        <a:pt x="39" y="173"/>
                      </a:cubicBezTo>
                      <a:cubicBezTo>
                        <a:pt x="39" y="173"/>
                        <a:pt x="39" y="173"/>
                        <a:pt x="39" y="173"/>
                      </a:cubicBezTo>
                      <a:cubicBezTo>
                        <a:pt x="39" y="173"/>
                        <a:pt x="39" y="173"/>
                        <a:pt x="39" y="173"/>
                      </a:cubicBezTo>
                      <a:cubicBezTo>
                        <a:pt x="39" y="173"/>
                        <a:pt x="39" y="174"/>
                        <a:pt x="39" y="174"/>
                      </a:cubicBezTo>
                      <a:cubicBezTo>
                        <a:pt x="39" y="174"/>
                        <a:pt x="39" y="174"/>
                        <a:pt x="39" y="174"/>
                      </a:cubicBezTo>
                      <a:cubicBezTo>
                        <a:pt x="39" y="174"/>
                        <a:pt x="39" y="174"/>
                        <a:pt x="39" y="175"/>
                      </a:cubicBezTo>
                      <a:cubicBezTo>
                        <a:pt x="39" y="175"/>
                        <a:pt x="39" y="175"/>
                        <a:pt x="39" y="175"/>
                      </a:cubicBezTo>
                      <a:cubicBezTo>
                        <a:pt x="39" y="175"/>
                        <a:pt x="39" y="175"/>
                        <a:pt x="39" y="175"/>
                      </a:cubicBezTo>
                      <a:cubicBezTo>
                        <a:pt x="39" y="175"/>
                        <a:pt x="39" y="176"/>
                        <a:pt x="39" y="176"/>
                      </a:cubicBezTo>
                      <a:cubicBezTo>
                        <a:pt x="39" y="176"/>
                        <a:pt x="39" y="176"/>
                        <a:pt x="39" y="176"/>
                      </a:cubicBezTo>
                      <a:cubicBezTo>
                        <a:pt x="39" y="176"/>
                        <a:pt x="39" y="176"/>
                        <a:pt x="39" y="176"/>
                      </a:cubicBezTo>
                      <a:cubicBezTo>
                        <a:pt x="39" y="176"/>
                        <a:pt x="39" y="177"/>
                        <a:pt x="39" y="177"/>
                      </a:cubicBezTo>
                      <a:cubicBezTo>
                        <a:pt x="39" y="177"/>
                        <a:pt x="39" y="177"/>
                        <a:pt x="39" y="177"/>
                      </a:cubicBezTo>
                      <a:cubicBezTo>
                        <a:pt x="39" y="177"/>
                        <a:pt x="39" y="177"/>
                        <a:pt x="39" y="177"/>
                      </a:cubicBezTo>
                      <a:cubicBezTo>
                        <a:pt x="39" y="178"/>
                        <a:pt x="39" y="178"/>
                        <a:pt x="39" y="178"/>
                      </a:cubicBezTo>
                      <a:cubicBezTo>
                        <a:pt x="39" y="178"/>
                        <a:pt x="39" y="178"/>
                        <a:pt x="39" y="178"/>
                      </a:cubicBezTo>
                      <a:cubicBezTo>
                        <a:pt x="40" y="178"/>
                        <a:pt x="40" y="178"/>
                        <a:pt x="40" y="178"/>
                      </a:cubicBezTo>
                      <a:cubicBezTo>
                        <a:pt x="40" y="179"/>
                        <a:pt x="40" y="179"/>
                        <a:pt x="40" y="179"/>
                      </a:cubicBezTo>
                      <a:cubicBezTo>
                        <a:pt x="40" y="179"/>
                        <a:pt x="40" y="179"/>
                        <a:pt x="40" y="179"/>
                      </a:cubicBezTo>
                      <a:cubicBezTo>
                        <a:pt x="40" y="179"/>
                        <a:pt x="40" y="179"/>
                        <a:pt x="40" y="180"/>
                      </a:cubicBezTo>
                      <a:cubicBezTo>
                        <a:pt x="42" y="181"/>
                        <a:pt x="44" y="183"/>
                        <a:pt x="45" y="183"/>
                      </a:cubicBezTo>
                      <a:cubicBezTo>
                        <a:pt x="45" y="183"/>
                        <a:pt x="45" y="183"/>
                        <a:pt x="45" y="183"/>
                      </a:cubicBezTo>
                      <a:cubicBezTo>
                        <a:pt x="45" y="183"/>
                        <a:pt x="45" y="183"/>
                        <a:pt x="45" y="183"/>
                      </a:cubicBezTo>
                      <a:cubicBezTo>
                        <a:pt x="45" y="183"/>
                        <a:pt x="49" y="182"/>
                        <a:pt x="52" y="179"/>
                      </a:cubicBezTo>
                      <a:cubicBezTo>
                        <a:pt x="53" y="178"/>
                        <a:pt x="53" y="178"/>
                        <a:pt x="53" y="177"/>
                      </a:cubicBezTo>
                      <a:cubicBezTo>
                        <a:pt x="55" y="176"/>
                        <a:pt x="56" y="175"/>
                        <a:pt x="57" y="173"/>
                      </a:cubicBezTo>
                      <a:cubicBezTo>
                        <a:pt x="62" y="175"/>
                        <a:pt x="63" y="176"/>
                        <a:pt x="63" y="176"/>
                      </a:cubicBezTo>
                      <a:cubicBezTo>
                        <a:pt x="64" y="176"/>
                        <a:pt x="64" y="176"/>
                        <a:pt x="64" y="176"/>
                      </a:cubicBezTo>
                      <a:cubicBezTo>
                        <a:pt x="64" y="176"/>
                        <a:pt x="65" y="189"/>
                        <a:pt x="69" y="195"/>
                      </a:cubicBezTo>
                      <a:cubicBezTo>
                        <a:pt x="70" y="196"/>
                        <a:pt x="70" y="196"/>
                        <a:pt x="70" y="196"/>
                      </a:cubicBezTo>
                      <a:cubicBezTo>
                        <a:pt x="70" y="196"/>
                        <a:pt x="70" y="196"/>
                        <a:pt x="70" y="196"/>
                      </a:cubicBezTo>
                      <a:cubicBezTo>
                        <a:pt x="73" y="197"/>
                        <a:pt x="75" y="197"/>
                        <a:pt x="75" y="197"/>
                      </a:cubicBezTo>
                      <a:cubicBezTo>
                        <a:pt x="75"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7"/>
                        <a:pt x="76" y="197"/>
                      </a:cubicBezTo>
                      <a:cubicBezTo>
                        <a:pt x="76" y="197"/>
                        <a:pt x="76" y="196"/>
                        <a:pt x="76" y="196"/>
                      </a:cubicBezTo>
                      <a:cubicBezTo>
                        <a:pt x="76" y="196"/>
                        <a:pt x="76" y="196"/>
                        <a:pt x="76" y="196"/>
                      </a:cubicBezTo>
                      <a:cubicBezTo>
                        <a:pt x="76" y="196"/>
                        <a:pt x="76" y="196"/>
                        <a:pt x="76" y="196"/>
                      </a:cubicBezTo>
                      <a:cubicBezTo>
                        <a:pt x="76" y="196"/>
                        <a:pt x="77" y="196"/>
                        <a:pt x="77" y="196"/>
                      </a:cubicBezTo>
                      <a:cubicBezTo>
                        <a:pt x="77" y="196"/>
                        <a:pt x="77" y="196"/>
                        <a:pt x="77" y="196"/>
                      </a:cubicBezTo>
                      <a:cubicBezTo>
                        <a:pt x="77" y="196"/>
                        <a:pt x="77" y="196"/>
                        <a:pt x="77" y="196"/>
                      </a:cubicBezTo>
                      <a:cubicBezTo>
                        <a:pt x="77" y="195"/>
                        <a:pt x="77" y="195"/>
                        <a:pt x="77" y="195"/>
                      </a:cubicBezTo>
                      <a:cubicBezTo>
                        <a:pt x="77" y="195"/>
                        <a:pt x="77" y="195"/>
                        <a:pt x="77" y="195"/>
                      </a:cubicBezTo>
                      <a:cubicBezTo>
                        <a:pt x="77" y="195"/>
                        <a:pt x="77" y="195"/>
                        <a:pt x="77" y="195"/>
                      </a:cubicBezTo>
                      <a:cubicBezTo>
                        <a:pt x="78" y="194"/>
                        <a:pt x="79" y="193"/>
                        <a:pt x="79" y="191"/>
                      </a:cubicBezTo>
                      <a:cubicBezTo>
                        <a:pt x="79" y="191"/>
                        <a:pt x="79" y="191"/>
                        <a:pt x="79" y="191"/>
                      </a:cubicBezTo>
                      <a:cubicBezTo>
                        <a:pt x="79" y="191"/>
                        <a:pt x="80" y="191"/>
                        <a:pt x="80" y="191"/>
                      </a:cubicBezTo>
                      <a:cubicBezTo>
                        <a:pt x="80" y="191"/>
                        <a:pt x="80" y="191"/>
                        <a:pt x="80" y="191"/>
                      </a:cubicBezTo>
                      <a:cubicBezTo>
                        <a:pt x="80" y="190"/>
                        <a:pt x="80" y="190"/>
                        <a:pt x="80" y="190"/>
                      </a:cubicBezTo>
                      <a:cubicBezTo>
                        <a:pt x="80" y="190"/>
                        <a:pt x="80" y="190"/>
                        <a:pt x="80" y="190"/>
                      </a:cubicBezTo>
                      <a:cubicBezTo>
                        <a:pt x="80" y="190"/>
                        <a:pt x="80" y="190"/>
                        <a:pt x="80" y="189"/>
                      </a:cubicBezTo>
                      <a:cubicBezTo>
                        <a:pt x="80" y="189"/>
                        <a:pt x="80" y="189"/>
                        <a:pt x="80" y="189"/>
                      </a:cubicBezTo>
                      <a:cubicBezTo>
                        <a:pt x="80" y="189"/>
                        <a:pt x="80" y="189"/>
                        <a:pt x="81" y="189"/>
                      </a:cubicBezTo>
                      <a:cubicBezTo>
                        <a:pt x="81" y="189"/>
                        <a:pt x="81" y="189"/>
                        <a:pt x="81" y="189"/>
                      </a:cubicBezTo>
                      <a:cubicBezTo>
                        <a:pt x="81" y="188"/>
                        <a:pt x="81" y="188"/>
                        <a:pt x="81" y="188"/>
                      </a:cubicBezTo>
                      <a:cubicBezTo>
                        <a:pt x="81" y="188"/>
                        <a:pt x="81" y="188"/>
                        <a:pt x="81" y="188"/>
                      </a:cubicBezTo>
                      <a:cubicBezTo>
                        <a:pt x="81" y="188"/>
                        <a:pt x="81" y="188"/>
                        <a:pt x="81" y="187"/>
                      </a:cubicBezTo>
                      <a:cubicBezTo>
                        <a:pt x="81" y="187"/>
                        <a:pt x="81" y="187"/>
                        <a:pt x="81" y="187"/>
                      </a:cubicBezTo>
                      <a:cubicBezTo>
                        <a:pt x="81" y="187"/>
                        <a:pt x="81" y="187"/>
                        <a:pt x="81" y="187"/>
                      </a:cubicBezTo>
                      <a:cubicBezTo>
                        <a:pt x="81" y="187"/>
                        <a:pt x="81" y="187"/>
                        <a:pt x="81" y="186"/>
                      </a:cubicBezTo>
                      <a:cubicBezTo>
                        <a:pt x="81" y="186"/>
                        <a:pt x="81" y="186"/>
                        <a:pt x="82" y="186"/>
                      </a:cubicBezTo>
                      <a:cubicBezTo>
                        <a:pt x="82" y="186"/>
                        <a:pt x="82" y="186"/>
                        <a:pt x="82" y="186"/>
                      </a:cubicBezTo>
                      <a:cubicBezTo>
                        <a:pt x="82" y="186"/>
                        <a:pt x="82" y="186"/>
                        <a:pt x="82" y="185"/>
                      </a:cubicBezTo>
                      <a:cubicBezTo>
                        <a:pt x="82" y="185"/>
                        <a:pt x="82" y="185"/>
                        <a:pt x="82" y="185"/>
                      </a:cubicBezTo>
                      <a:cubicBezTo>
                        <a:pt x="82" y="185"/>
                        <a:pt x="82" y="185"/>
                        <a:pt x="82" y="185"/>
                      </a:cubicBezTo>
                      <a:cubicBezTo>
                        <a:pt x="82" y="185"/>
                        <a:pt x="82" y="184"/>
                        <a:pt x="82" y="184"/>
                      </a:cubicBezTo>
                      <a:cubicBezTo>
                        <a:pt x="82" y="184"/>
                        <a:pt x="82" y="184"/>
                        <a:pt x="82" y="184"/>
                      </a:cubicBezTo>
                      <a:cubicBezTo>
                        <a:pt x="82" y="184"/>
                        <a:pt x="82" y="184"/>
                        <a:pt x="82" y="184"/>
                      </a:cubicBezTo>
                      <a:cubicBezTo>
                        <a:pt x="82" y="184"/>
                        <a:pt x="82" y="183"/>
                        <a:pt x="82" y="183"/>
                      </a:cubicBezTo>
                      <a:cubicBezTo>
                        <a:pt x="82" y="183"/>
                        <a:pt x="82" y="183"/>
                        <a:pt x="82" y="183"/>
                      </a:cubicBezTo>
                      <a:cubicBezTo>
                        <a:pt x="82" y="183"/>
                        <a:pt x="82" y="183"/>
                        <a:pt x="82" y="183"/>
                      </a:cubicBezTo>
                      <a:cubicBezTo>
                        <a:pt x="82" y="182"/>
                        <a:pt x="82" y="182"/>
                        <a:pt x="82" y="182"/>
                      </a:cubicBezTo>
                      <a:cubicBezTo>
                        <a:pt x="82" y="182"/>
                        <a:pt x="82" y="182"/>
                        <a:pt x="82" y="182"/>
                      </a:cubicBezTo>
                      <a:cubicBezTo>
                        <a:pt x="82" y="182"/>
                        <a:pt x="82" y="182"/>
                        <a:pt x="82" y="182"/>
                      </a:cubicBezTo>
                      <a:cubicBezTo>
                        <a:pt x="82" y="181"/>
                        <a:pt x="82" y="181"/>
                        <a:pt x="82" y="181"/>
                      </a:cubicBezTo>
                      <a:cubicBezTo>
                        <a:pt x="82" y="181"/>
                        <a:pt x="82" y="181"/>
                        <a:pt x="82" y="181"/>
                      </a:cubicBezTo>
                      <a:cubicBezTo>
                        <a:pt x="85" y="181"/>
                        <a:pt x="87" y="181"/>
                        <a:pt x="88" y="181"/>
                      </a:cubicBezTo>
                      <a:cubicBezTo>
                        <a:pt x="89" y="181"/>
                        <a:pt x="89" y="181"/>
                        <a:pt x="90" y="181"/>
                      </a:cubicBezTo>
                      <a:cubicBezTo>
                        <a:pt x="90" y="181"/>
                        <a:pt x="91" y="182"/>
                        <a:pt x="92" y="184"/>
                      </a:cubicBezTo>
                      <a:cubicBezTo>
                        <a:pt x="92" y="185"/>
                        <a:pt x="92" y="185"/>
                        <a:pt x="92" y="185"/>
                      </a:cubicBezTo>
                      <a:cubicBezTo>
                        <a:pt x="94" y="188"/>
                        <a:pt x="96" y="190"/>
                        <a:pt x="97" y="193"/>
                      </a:cubicBezTo>
                      <a:cubicBezTo>
                        <a:pt x="99" y="195"/>
                        <a:pt x="101" y="197"/>
                        <a:pt x="102" y="198"/>
                      </a:cubicBezTo>
                      <a:cubicBezTo>
                        <a:pt x="105" y="197"/>
                        <a:pt x="107" y="196"/>
                        <a:pt x="108" y="196"/>
                      </a:cubicBezTo>
                      <a:cubicBezTo>
                        <a:pt x="108" y="196"/>
                        <a:pt x="108" y="196"/>
                        <a:pt x="108" y="196"/>
                      </a:cubicBezTo>
                      <a:cubicBezTo>
                        <a:pt x="108" y="196"/>
                        <a:pt x="111" y="185"/>
                        <a:pt x="109" y="176"/>
                      </a:cubicBezTo>
                      <a:cubicBezTo>
                        <a:pt x="108" y="176"/>
                        <a:pt x="108" y="176"/>
                        <a:pt x="108" y="176"/>
                      </a:cubicBezTo>
                      <a:cubicBezTo>
                        <a:pt x="111" y="174"/>
                        <a:pt x="114" y="173"/>
                        <a:pt x="115" y="172"/>
                      </a:cubicBezTo>
                      <a:cubicBezTo>
                        <a:pt x="115" y="172"/>
                        <a:pt x="115" y="172"/>
                        <a:pt x="115" y="172"/>
                      </a:cubicBezTo>
                      <a:cubicBezTo>
                        <a:pt x="115" y="172"/>
                        <a:pt x="124" y="181"/>
                        <a:pt x="132" y="183"/>
                      </a:cubicBezTo>
                      <a:cubicBezTo>
                        <a:pt x="132" y="183"/>
                        <a:pt x="132" y="183"/>
                        <a:pt x="132" y="183"/>
                      </a:cubicBezTo>
                      <a:cubicBezTo>
                        <a:pt x="137" y="178"/>
                        <a:pt x="137" y="178"/>
                        <a:pt x="137" y="178"/>
                      </a:cubicBezTo>
                      <a:cubicBezTo>
                        <a:pt x="137" y="178"/>
                        <a:pt x="136" y="167"/>
                        <a:pt x="130" y="158"/>
                      </a:cubicBezTo>
                      <a:cubicBezTo>
                        <a:pt x="130" y="158"/>
                        <a:pt x="130" y="158"/>
                        <a:pt x="130" y="158"/>
                      </a:cubicBezTo>
                      <a:cubicBezTo>
                        <a:pt x="130" y="157"/>
                        <a:pt x="134" y="152"/>
                        <a:pt x="135" y="150"/>
                      </a:cubicBezTo>
                      <a:cubicBezTo>
                        <a:pt x="139" y="151"/>
                        <a:pt x="147" y="154"/>
                        <a:pt x="154" y="152"/>
                      </a:cubicBezTo>
                      <a:cubicBezTo>
                        <a:pt x="154" y="152"/>
                        <a:pt x="154" y="152"/>
                        <a:pt x="154" y="152"/>
                      </a:cubicBezTo>
                      <a:cubicBezTo>
                        <a:pt x="154" y="152"/>
                        <a:pt x="154" y="152"/>
                        <a:pt x="154" y="152"/>
                      </a:cubicBezTo>
                      <a:cubicBezTo>
                        <a:pt x="156" y="145"/>
                        <a:pt x="157" y="145"/>
                        <a:pt x="157" y="145"/>
                      </a:cubicBezTo>
                      <a:cubicBezTo>
                        <a:pt x="157" y="145"/>
                        <a:pt x="156" y="145"/>
                        <a:pt x="156" y="145"/>
                      </a:cubicBezTo>
                      <a:cubicBezTo>
                        <a:pt x="155" y="143"/>
                        <a:pt x="150" y="133"/>
                        <a:pt x="144" y="129"/>
                      </a:cubicBezTo>
                      <a:cubicBezTo>
                        <a:pt x="143" y="129"/>
                        <a:pt x="143" y="129"/>
                        <a:pt x="143" y="128"/>
                      </a:cubicBezTo>
                      <a:cubicBezTo>
                        <a:pt x="143" y="128"/>
                        <a:pt x="143" y="128"/>
                        <a:pt x="143" y="128"/>
                      </a:cubicBezTo>
                      <a:cubicBezTo>
                        <a:pt x="144" y="123"/>
                        <a:pt x="145" y="120"/>
                        <a:pt x="145" y="119"/>
                      </a:cubicBezTo>
                      <a:cubicBezTo>
                        <a:pt x="145" y="118"/>
                        <a:pt x="147" y="118"/>
                        <a:pt x="148" y="118"/>
                      </a:cubicBezTo>
                      <a:cubicBezTo>
                        <a:pt x="153" y="116"/>
                        <a:pt x="159" y="114"/>
                        <a:pt x="162" y="110"/>
                      </a:cubicBezTo>
                      <a:cubicBezTo>
                        <a:pt x="162" y="103"/>
                        <a:pt x="162" y="102"/>
                        <a:pt x="162" y="102"/>
                      </a:cubicBezTo>
                      <a:cubicBezTo>
                        <a:pt x="162" y="102"/>
                        <a:pt x="152" y="94"/>
                        <a:pt x="144" y="93"/>
                      </a:cubicBezTo>
                      <a:cubicBezTo>
                        <a:pt x="144" y="91"/>
                        <a:pt x="143" y="83"/>
                        <a:pt x="142" y="82"/>
                      </a:cubicBezTo>
                      <a:cubicBezTo>
                        <a:pt x="144" y="81"/>
                        <a:pt x="151" y="74"/>
                        <a:pt x="154" y="65"/>
                      </a:cubicBezTo>
                      <a:cubicBezTo>
                        <a:pt x="153" y="63"/>
                        <a:pt x="151" y="58"/>
                        <a:pt x="151" y="58"/>
                      </a:cubicBezTo>
                      <a:cubicBezTo>
                        <a:pt x="151" y="58"/>
                        <a:pt x="140" y="55"/>
                        <a:pt x="133" y="58"/>
                      </a:cubicBezTo>
                      <a:cubicBezTo>
                        <a:pt x="132" y="57"/>
                        <a:pt x="128" y="51"/>
                        <a:pt x="127" y="49"/>
                      </a:cubicBezTo>
                      <a:cubicBezTo>
                        <a:pt x="128" y="47"/>
                        <a:pt x="132" y="34"/>
                        <a:pt x="131" y="27"/>
                      </a:cubicBezTo>
                      <a:cubicBezTo>
                        <a:pt x="129" y="25"/>
                        <a:pt x="126" y="22"/>
                        <a:pt x="126" y="22"/>
                      </a:cubicBezTo>
                      <a:cubicBezTo>
                        <a:pt x="126" y="22"/>
                        <a:pt x="116" y="25"/>
                        <a:pt x="110" y="32"/>
                      </a:cubicBezTo>
                      <a:cubicBezTo>
                        <a:pt x="110" y="32"/>
                        <a:pt x="106" y="29"/>
                        <a:pt x="102" y="26"/>
                      </a:cubicBezTo>
                      <a:cubicBezTo>
                        <a:pt x="102" y="26"/>
                        <a:pt x="102" y="13"/>
                        <a:pt x="98" y="4"/>
                      </a:cubicBezTo>
                      <a:cubicBezTo>
                        <a:pt x="97" y="4"/>
                        <a:pt x="92" y="2"/>
                        <a:pt x="92" y="2"/>
                      </a:cubicBezTo>
                      <a:cubicBezTo>
                        <a:pt x="92" y="2"/>
                        <a:pt x="84" y="11"/>
                        <a:pt x="82" y="19"/>
                      </a:cubicBezTo>
                      <a:cubicBezTo>
                        <a:pt x="80" y="19"/>
                        <a:pt x="74" y="18"/>
                        <a:pt x="73" y="18"/>
                      </a:cubicBezTo>
                      <a:cubicBezTo>
                        <a:pt x="72" y="16"/>
                        <a:pt x="68" y="5"/>
                        <a:pt x="63" y="0"/>
                      </a:cubicBezTo>
                      <a:cubicBezTo>
                        <a:pt x="60" y="1"/>
                        <a:pt x="57" y="1"/>
                        <a:pt x="57" y="1"/>
                      </a:cubicBezTo>
                      <a:cubicBezTo>
                        <a:pt x="57" y="1"/>
                        <a:pt x="53" y="12"/>
                        <a:pt x="53" y="22"/>
                      </a:cubicBezTo>
                      <a:cubicBezTo>
                        <a:pt x="52" y="22"/>
                        <a:pt x="47" y="25"/>
                        <a:pt x="46" y="25"/>
                      </a:cubicBezTo>
                      <a:cubicBezTo>
                        <a:pt x="45" y="24"/>
                        <a:pt x="37" y="15"/>
                        <a:pt x="32" y="14"/>
                      </a:cubicBezTo>
                      <a:cubicBezTo>
                        <a:pt x="30" y="15"/>
                        <a:pt x="27" y="18"/>
                        <a:pt x="27" y="18"/>
                      </a:cubicBezTo>
                      <a:cubicBezTo>
                        <a:pt x="27" y="18"/>
                        <a:pt x="27" y="30"/>
                        <a:pt x="31" y="38"/>
                      </a:cubicBezTo>
                      <a:cubicBezTo>
                        <a:pt x="30" y="39"/>
                        <a:pt x="26" y="44"/>
                        <a:pt x="26" y="45"/>
                      </a:cubicBezTo>
                      <a:cubicBezTo>
                        <a:pt x="25" y="45"/>
                        <a:pt x="16" y="40"/>
                        <a:pt x="10" y="41"/>
                      </a:cubicBezTo>
                      <a:cubicBezTo>
                        <a:pt x="9" y="44"/>
                        <a:pt x="8" y="47"/>
                        <a:pt x="8" y="47"/>
                      </a:cubicBezTo>
                      <a:cubicBezTo>
                        <a:pt x="8" y="47"/>
                        <a:pt x="9" y="53"/>
                        <a:pt x="12" y="58"/>
                      </a:cubicBezTo>
                      <a:cubicBezTo>
                        <a:pt x="13" y="60"/>
                        <a:pt x="15" y="63"/>
                        <a:pt x="17" y="65"/>
                      </a:cubicBezTo>
                      <a:cubicBezTo>
                        <a:pt x="16" y="67"/>
                        <a:pt x="15" y="73"/>
                        <a:pt x="15" y="73"/>
                      </a:cubicBezTo>
                      <a:cubicBezTo>
                        <a:pt x="15" y="73"/>
                        <a:pt x="5" y="73"/>
                        <a:pt x="0" y="77"/>
                      </a:cubicBezTo>
                      <a:cubicBezTo>
                        <a:pt x="0" y="81"/>
                        <a:pt x="0" y="84"/>
                        <a:pt x="0" y="84"/>
                      </a:cubicBezTo>
                      <a:cubicBezTo>
                        <a:pt x="0" y="84"/>
                        <a:pt x="7" y="94"/>
                        <a:pt x="13" y="96"/>
                      </a:cubicBezTo>
                      <a:cubicBezTo>
                        <a:pt x="13" y="100"/>
                        <a:pt x="14" y="103"/>
                        <a:pt x="14" y="105"/>
                      </a:cubicBezTo>
                      <a:cubicBezTo>
                        <a:pt x="13" y="105"/>
                        <a:pt x="5" y="110"/>
                        <a:pt x="3" y="116"/>
                      </a:cubicBezTo>
                      <a:cubicBezTo>
                        <a:pt x="4" y="120"/>
                        <a:pt x="4" y="122"/>
                        <a:pt x="4" y="122"/>
                      </a:cubicBezTo>
                      <a:cubicBezTo>
                        <a:pt x="4" y="122"/>
                        <a:pt x="13" y="128"/>
                        <a:pt x="20" y="127"/>
                      </a:cubicBezTo>
                      <a:cubicBezTo>
                        <a:pt x="20" y="128"/>
                        <a:pt x="21" y="130"/>
                        <a:pt x="21" y="131"/>
                      </a:cubicBezTo>
                      <a:close/>
                      <a:moveTo>
                        <a:pt x="34" y="94"/>
                      </a:moveTo>
                      <a:cubicBezTo>
                        <a:pt x="34" y="87"/>
                        <a:pt x="36" y="81"/>
                        <a:pt x="38" y="75"/>
                      </a:cubicBezTo>
                      <a:cubicBezTo>
                        <a:pt x="45" y="57"/>
                        <a:pt x="61" y="46"/>
                        <a:pt x="79" y="49"/>
                      </a:cubicBezTo>
                      <a:cubicBezTo>
                        <a:pt x="103" y="54"/>
                        <a:pt x="121" y="81"/>
                        <a:pt x="119" y="110"/>
                      </a:cubicBezTo>
                      <a:cubicBezTo>
                        <a:pt x="119" y="110"/>
                        <a:pt x="119" y="111"/>
                        <a:pt x="119" y="111"/>
                      </a:cubicBezTo>
                      <a:cubicBezTo>
                        <a:pt x="117" y="138"/>
                        <a:pt x="97" y="157"/>
                        <a:pt x="74" y="153"/>
                      </a:cubicBezTo>
                      <a:cubicBezTo>
                        <a:pt x="51" y="148"/>
                        <a:pt x="33" y="122"/>
                        <a:pt x="34" y="94"/>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sp>
              <p:nvSpPr>
                <p:cNvPr id="298" name="Freeform 87"/>
                <p:cNvSpPr>
                  <a:spLocks/>
                </p:cNvSpPr>
                <p:nvPr/>
              </p:nvSpPr>
              <p:spPr bwMode="auto">
                <a:xfrm>
                  <a:off x="17368838" y="2768600"/>
                  <a:ext cx="322263" cy="412750"/>
                </a:xfrm>
                <a:custGeom>
                  <a:avLst/>
                  <a:gdLst/>
                  <a:ahLst/>
                  <a:cxnLst>
                    <a:cxn ang="0">
                      <a:pos x="1" y="49"/>
                    </a:cxn>
                    <a:cxn ang="0">
                      <a:pos x="5" y="30"/>
                    </a:cxn>
                    <a:cxn ang="0">
                      <a:pos x="46" y="4"/>
                    </a:cxn>
                    <a:cxn ang="0">
                      <a:pos x="86" y="61"/>
                    </a:cxn>
                    <a:cxn ang="0">
                      <a:pos x="54" y="13"/>
                    </a:cxn>
                    <a:cxn ang="0">
                      <a:pos x="21" y="36"/>
                    </a:cxn>
                    <a:cxn ang="0">
                      <a:pos x="18" y="52"/>
                    </a:cxn>
                    <a:cxn ang="0">
                      <a:pos x="51" y="103"/>
                    </a:cxn>
                    <a:cxn ang="0">
                      <a:pos x="72" y="98"/>
                    </a:cxn>
                    <a:cxn ang="0">
                      <a:pos x="42" y="108"/>
                    </a:cxn>
                    <a:cxn ang="0">
                      <a:pos x="1" y="49"/>
                    </a:cxn>
                  </a:cxnLst>
                  <a:rect l="0" t="0" r="r" b="b"/>
                  <a:pathLst>
                    <a:path w="86" h="110">
                      <a:moveTo>
                        <a:pt x="1" y="49"/>
                      </a:moveTo>
                      <a:cubicBezTo>
                        <a:pt x="1" y="42"/>
                        <a:pt x="3" y="36"/>
                        <a:pt x="5" y="30"/>
                      </a:cubicBezTo>
                      <a:cubicBezTo>
                        <a:pt x="12" y="11"/>
                        <a:pt x="28" y="0"/>
                        <a:pt x="46" y="4"/>
                      </a:cubicBezTo>
                      <a:cubicBezTo>
                        <a:pt x="69" y="8"/>
                        <a:pt x="86" y="33"/>
                        <a:pt x="86" y="61"/>
                      </a:cubicBezTo>
                      <a:cubicBezTo>
                        <a:pt x="86" y="38"/>
                        <a:pt x="72" y="17"/>
                        <a:pt x="54" y="13"/>
                      </a:cubicBezTo>
                      <a:cubicBezTo>
                        <a:pt x="40" y="10"/>
                        <a:pt x="27" y="20"/>
                        <a:pt x="21" y="36"/>
                      </a:cubicBezTo>
                      <a:cubicBezTo>
                        <a:pt x="20" y="41"/>
                        <a:pt x="19" y="46"/>
                        <a:pt x="18" y="52"/>
                      </a:cubicBezTo>
                      <a:cubicBezTo>
                        <a:pt x="18" y="77"/>
                        <a:pt x="33" y="100"/>
                        <a:pt x="51" y="103"/>
                      </a:cubicBezTo>
                      <a:cubicBezTo>
                        <a:pt x="59" y="105"/>
                        <a:pt x="66" y="103"/>
                        <a:pt x="72" y="98"/>
                      </a:cubicBezTo>
                      <a:cubicBezTo>
                        <a:pt x="64" y="106"/>
                        <a:pt x="53" y="110"/>
                        <a:pt x="42" y="108"/>
                      </a:cubicBezTo>
                      <a:cubicBezTo>
                        <a:pt x="19" y="103"/>
                        <a:pt x="0" y="77"/>
                        <a:pt x="1" y="49"/>
                      </a:cubicBezTo>
                      <a:close/>
                    </a:path>
                  </a:pathLst>
                </a:custGeom>
                <a:grpFill/>
                <a:ln w="9525">
                  <a:solidFill>
                    <a:sysClr val="window" lastClr="FFFFFF"/>
                  </a:solidFill>
                  <a:round/>
                  <a:headEnd/>
                  <a:tailEnd/>
                </a:ln>
              </p:spPr>
              <p:txBody>
                <a:bodyPr/>
                <a:lstStyle/>
                <a:p>
                  <a:pPr defTabSz="1828891" fontAlgn="auto">
                    <a:spcBef>
                      <a:spcPts val="0"/>
                    </a:spcBef>
                    <a:spcAft>
                      <a:spcPts val="0"/>
                    </a:spcAft>
                    <a:defRPr/>
                  </a:pPr>
                  <a:endParaRPr lang="zh-CN" altLang="en-US" sz="1100" b="1" kern="0" dirty="0">
                    <a:solidFill>
                      <a:prstClr val="black"/>
                    </a:solidFill>
                    <a:latin typeface="+mn-lt"/>
                    <a:ea typeface="+mn-ea"/>
                    <a:cs typeface="Arial" pitchFamily="34" charset="0"/>
                  </a:endParaRPr>
                </a:p>
              </p:txBody>
            </p:sp>
          </p:grpSp>
          <p:sp>
            <p:nvSpPr>
              <p:cNvPr id="249" name="Freeform 29"/>
              <p:cNvSpPr>
                <a:spLocks/>
              </p:cNvSpPr>
              <p:nvPr/>
            </p:nvSpPr>
            <p:spPr bwMode="auto">
              <a:xfrm>
                <a:off x="17118013" y="2460625"/>
                <a:ext cx="209550" cy="1174750"/>
              </a:xfrm>
              <a:custGeom>
                <a:avLst/>
                <a:gdLst>
                  <a:gd name="T0" fmla="*/ 2147483647 w 132"/>
                  <a:gd name="T1" fmla="*/ 2147483647 h 740"/>
                  <a:gd name="T2" fmla="*/ 0 w 132"/>
                  <a:gd name="T3" fmla="*/ 2147483647 h 740"/>
                  <a:gd name="T4" fmla="*/ 0 w 132"/>
                  <a:gd name="T5" fmla="*/ 0 h 740"/>
                  <a:gd name="T6" fmla="*/ 2147483647 w 132"/>
                  <a:gd name="T7" fmla="*/ 2147483647 h 740"/>
                  <a:gd name="T8" fmla="*/ 2147483647 w 132"/>
                  <a:gd name="T9" fmla="*/ 2147483647 h 740"/>
                  <a:gd name="T10" fmla="*/ 0 60000 65536"/>
                  <a:gd name="T11" fmla="*/ 0 60000 65536"/>
                  <a:gd name="T12" fmla="*/ 0 60000 65536"/>
                  <a:gd name="T13" fmla="*/ 0 60000 65536"/>
                  <a:gd name="T14" fmla="*/ 0 60000 65536"/>
                  <a:gd name="T15" fmla="*/ 0 w 132"/>
                  <a:gd name="T16" fmla="*/ 0 h 740"/>
                  <a:gd name="T17" fmla="*/ 132 w 132"/>
                  <a:gd name="T18" fmla="*/ 740 h 740"/>
                </a:gdLst>
                <a:ahLst/>
                <a:cxnLst>
                  <a:cxn ang="T10">
                    <a:pos x="T0" y="T1"/>
                  </a:cxn>
                  <a:cxn ang="T11">
                    <a:pos x="T2" y="T3"/>
                  </a:cxn>
                  <a:cxn ang="T12">
                    <a:pos x="T4" y="T5"/>
                  </a:cxn>
                  <a:cxn ang="T13">
                    <a:pos x="T6" y="T7"/>
                  </a:cxn>
                  <a:cxn ang="T14">
                    <a:pos x="T8" y="T9"/>
                  </a:cxn>
                </a:cxnLst>
                <a:rect l="T15" t="T16" r="T17" b="T18"/>
                <a:pathLst>
                  <a:path w="132" h="740">
                    <a:moveTo>
                      <a:pt x="132" y="740"/>
                    </a:moveTo>
                    <a:lnTo>
                      <a:pt x="0" y="563"/>
                    </a:lnTo>
                    <a:lnTo>
                      <a:pt x="0" y="0"/>
                    </a:lnTo>
                    <a:lnTo>
                      <a:pt x="132" y="140"/>
                    </a:lnTo>
                    <a:lnTo>
                      <a:pt x="132" y="740"/>
                    </a:lnTo>
                    <a:close/>
                  </a:path>
                </a:pathLst>
              </a:custGeom>
              <a:grpFill/>
              <a:ln w="9">
                <a:solidFill>
                  <a:sysClr val="window" lastClr="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250" name="Freeform 26"/>
              <p:cNvSpPr>
                <a:spLocks/>
              </p:cNvSpPr>
              <p:nvPr/>
            </p:nvSpPr>
            <p:spPr bwMode="auto">
              <a:xfrm>
                <a:off x="17054513" y="2333625"/>
                <a:ext cx="228600" cy="1331913"/>
              </a:xfrm>
              <a:custGeom>
                <a:avLst/>
                <a:gdLst>
                  <a:gd name="T0" fmla="*/ 2147483647 w 144"/>
                  <a:gd name="T1" fmla="*/ 2147483647 h 839"/>
                  <a:gd name="T2" fmla="*/ 0 w 144"/>
                  <a:gd name="T3" fmla="*/ 2147483647 h 839"/>
                  <a:gd name="T4" fmla="*/ 0 w 144"/>
                  <a:gd name="T5" fmla="*/ 0 h 839"/>
                  <a:gd name="T6" fmla="*/ 2147483647 w 144"/>
                  <a:gd name="T7" fmla="*/ 2147483647 h 839"/>
                  <a:gd name="T8" fmla="*/ 2147483647 w 144"/>
                  <a:gd name="T9" fmla="*/ 2147483647 h 839"/>
                  <a:gd name="T10" fmla="*/ 0 60000 65536"/>
                  <a:gd name="T11" fmla="*/ 0 60000 65536"/>
                  <a:gd name="T12" fmla="*/ 0 60000 65536"/>
                  <a:gd name="T13" fmla="*/ 0 60000 65536"/>
                  <a:gd name="T14" fmla="*/ 0 60000 65536"/>
                  <a:gd name="T15" fmla="*/ 0 w 144"/>
                  <a:gd name="T16" fmla="*/ 0 h 839"/>
                  <a:gd name="T17" fmla="*/ 144 w 144"/>
                  <a:gd name="T18" fmla="*/ 839 h 839"/>
                </a:gdLst>
                <a:ahLst/>
                <a:cxnLst>
                  <a:cxn ang="T10">
                    <a:pos x="T0" y="T1"/>
                  </a:cxn>
                  <a:cxn ang="T11">
                    <a:pos x="T2" y="T3"/>
                  </a:cxn>
                  <a:cxn ang="T12">
                    <a:pos x="T4" y="T5"/>
                  </a:cxn>
                  <a:cxn ang="T13">
                    <a:pos x="T6" y="T7"/>
                  </a:cxn>
                  <a:cxn ang="T14">
                    <a:pos x="T8" y="T9"/>
                  </a:cxn>
                </a:cxnLst>
                <a:rect l="T15" t="T16" r="T17" b="T18"/>
                <a:pathLst>
                  <a:path w="144" h="839">
                    <a:moveTo>
                      <a:pt x="144" y="839"/>
                    </a:moveTo>
                    <a:lnTo>
                      <a:pt x="0" y="673"/>
                    </a:lnTo>
                    <a:lnTo>
                      <a:pt x="0" y="0"/>
                    </a:lnTo>
                    <a:lnTo>
                      <a:pt x="144" y="118"/>
                    </a:lnTo>
                    <a:lnTo>
                      <a:pt x="144" y="839"/>
                    </a:lnTo>
                    <a:close/>
                  </a:path>
                </a:pathLst>
              </a:custGeom>
              <a:grpFill/>
              <a:ln w="9">
                <a:solidFill>
                  <a:sysClr val="window" lastClr="FFFFFF"/>
                </a:solidFill>
                <a:miter lim="800000"/>
                <a:headEnd/>
                <a:tailEnd/>
              </a:ln>
            </p:spPr>
            <p:txBody>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grpSp>
        <p:sp>
          <p:nvSpPr>
            <p:cNvPr id="309" name="Freeform 14"/>
            <p:cNvSpPr>
              <a:spLocks noEditPoints="1"/>
            </p:cNvSpPr>
            <p:nvPr/>
          </p:nvSpPr>
          <p:spPr bwMode="auto">
            <a:xfrm>
              <a:off x="18157031" y="9750705"/>
              <a:ext cx="829568" cy="724277"/>
            </a:xfrm>
            <a:custGeom>
              <a:avLst/>
              <a:gdLst/>
              <a:ahLst/>
              <a:cxnLst>
                <a:cxn ang="0">
                  <a:pos x="398" y="176"/>
                </a:cxn>
                <a:cxn ang="0">
                  <a:pos x="174" y="400"/>
                </a:cxn>
                <a:cxn ang="0">
                  <a:pos x="154" y="176"/>
                </a:cxn>
                <a:cxn ang="0">
                  <a:pos x="422" y="200"/>
                </a:cxn>
                <a:cxn ang="0">
                  <a:pos x="442" y="424"/>
                </a:cxn>
                <a:cxn ang="0">
                  <a:pos x="210" y="442"/>
                </a:cxn>
                <a:cxn ang="0">
                  <a:pos x="386" y="418"/>
                </a:cxn>
                <a:cxn ang="0">
                  <a:pos x="416" y="380"/>
                </a:cxn>
                <a:cxn ang="0">
                  <a:pos x="352" y="18"/>
                </a:cxn>
                <a:cxn ang="0">
                  <a:pos x="446" y="110"/>
                </a:cxn>
                <a:cxn ang="0">
                  <a:pos x="524" y="134"/>
                </a:cxn>
                <a:cxn ang="0">
                  <a:pos x="580" y="208"/>
                </a:cxn>
                <a:cxn ang="0">
                  <a:pos x="572" y="310"/>
                </a:cxn>
                <a:cxn ang="0">
                  <a:pos x="502" y="264"/>
                </a:cxn>
                <a:cxn ang="0">
                  <a:pos x="472" y="226"/>
                </a:cxn>
                <a:cxn ang="0">
                  <a:pos x="454" y="198"/>
                </a:cxn>
                <a:cxn ang="0">
                  <a:pos x="416" y="176"/>
                </a:cxn>
                <a:cxn ang="0">
                  <a:pos x="392" y="140"/>
                </a:cxn>
                <a:cxn ang="0">
                  <a:pos x="152" y="144"/>
                </a:cxn>
                <a:cxn ang="0">
                  <a:pos x="136" y="380"/>
                </a:cxn>
                <a:cxn ang="0">
                  <a:pos x="50" y="370"/>
                </a:cxn>
                <a:cxn ang="0">
                  <a:pos x="0" y="274"/>
                </a:cxn>
                <a:cxn ang="0">
                  <a:pos x="76" y="164"/>
                </a:cxn>
                <a:cxn ang="0">
                  <a:pos x="124" y="82"/>
                </a:cxn>
                <a:cxn ang="0">
                  <a:pos x="210" y="12"/>
                </a:cxn>
                <a:cxn ang="0">
                  <a:pos x="464" y="244"/>
                </a:cxn>
                <a:cxn ang="0">
                  <a:pos x="484" y="468"/>
                </a:cxn>
                <a:cxn ang="0">
                  <a:pos x="252" y="486"/>
                </a:cxn>
                <a:cxn ang="0">
                  <a:pos x="428" y="462"/>
                </a:cxn>
                <a:cxn ang="0">
                  <a:pos x="460" y="424"/>
                </a:cxn>
                <a:cxn ang="0">
                  <a:pos x="182" y="306"/>
                </a:cxn>
                <a:cxn ang="0">
                  <a:pos x="200" y="244"/>
                </a:cxn>
                <a:cxn ang="0">
                  <a:pos x="250" y="256"/>
                </a:cxn>
                <a:cxn ang="0">
                  <a:pos x="272" y="248"/>
                </a:cxn>
                <a:cxn ang="0">
                  <a:pos x="278" y="300"/>
                </a:cxn>
                <a:cxn ang="0">
                  <a:pos x="250" y="300"/>
                </a:cxn>
                <a:cxn ang="0">
                  <a:pos x="250" y="284"/>
                </a:cxn>
                <a:cxn ang="0">
                  <a:pos x="268" y="292"/>
                </a:cxn>
                <a:cxn ang="0">
                  <a:pos x="268" y="264"/>
                </a:cxn>
                <a:cxn ang="0">
                  <a:pos x="250" y="268"/>
                </a:cxn>
                <a:cxn ang="0">
                  <a:pos x="304" y="252"/>
                </a:cxn>
                <a:cxn ang="0">
                  <a:pos x="330" y="254"/>
                </a:cxn>
                <a:cxn ang="0">
                  <a:pos x="330" y="300"/>
                </a:cxn>
                <a:cxn ang="0">
                  <a:pos x="302" y="328"/>
                </a:cxn>
                <a:cxn ang="0">
                  <a:pos x="306" y="290"/>
                </a:cxn>
                <a:cxn ang="0">
                  <a:pos x="320" y="292"/>
                </a:cxn>
                <a:cxn ang="0">
                  <a:pos x="318" y="260"/>
                </a:cxn>
                <a:cxn ang="0">
                  <a:pos x="302" y="276"/>
                </a:cxn>
                <a:cxn ang="0">
                  <a:pos x="358" y="296"/>
                </a:cxn>
                <a:cxn ang="0">
                  <a:pos x="370" y="290"/>
                </a:cxn>
                <a:cxn ang="0">
                  <a:pos x="346" y="278"/>
                </a:cxn>
                <a:cxn ang="0">
                  <a:pos x="352" y="248"/>
                </a:cxn>
                <a:cxn ang="0">
                  <a:pos x="382" y="262"/>
                </a:cxn>
                <a:cxn ang="0">
                  <a:pos x="354" y="260"/>
                </a:cxn>
                <a:cxn ang="0">
                  <a:pos x="374" y="274"/>
                </a:cxn>
                <a:cxn ang="0">
                  <a:pos x="378" y="302"/>
                </a:cxn>
                <a:cxn ang="0">
                  <a:pos x="346" y="304"/>
                </a:cxn>
              </a:cxnLst>
              <a:rect l="0" t="0" r="r" b="b"/>
              <a:pathLst>
                <a:path w="586" h="488">
                  <a:moveTo>
                    <a:pt x="174" y="154"/>
                  </a:moveTo>
                  <a:lnTo>
                    <a:pt x="378" y="154"/>
                  </a:lnTo>
                  <a:lnTo>
                    <a:pt x="378" y="154"/>
                  </a:lnTo>
                  <a:lnTo>
                    <a:pt x="386" y="156"/>
                  </a:lnTo>
                  <a:lnTo>
                    <a:pt x="392" y="160"/>
                  </a:lnTo>
                  <a:lnTo>
                    <a:pt x="396" y="168"/>
                  </a:lnTo>
                  <a:lnTo>
                    <a:pt x="398" y="176"/>
                  </a:lnTo>
                  <a:lnTo>
                    <a:pt x="398" y="380"/>
                  </a:lnTo>
                  <a:lnTo>
                    <a:pt x="398" y="380"/>
                  </a:lnTo>
                  <a:lnTo>
                    <a:pt x="396" y="388"/>
                  </a:lnTo>
                  <a:lnTo>
                    <a:pt x="392" y="394"/>
                  </a:lnTo>
                  <a:lnTo>
                    <a:pt x="386" y="398"/>
                  </a:lnTo>
                  <a:lnTo>
                    <a:pt x="378" y="400"/>
                  </a:lnTo>
                  <a:lnTo>
                    <a:pt x="174" y="400"/>
                  </a:lnTo>
                  <a:lnTo>
                    <a:pt x="174" y="400"/>
                  </a:lnTo>
                  <a:lnTo>
                    <a:pt x="166" y="398"/>
                  </a:lnTo>
                  <a:lnTo>
                    <a:pt x="160" y="394"/>
                  </a:lnTo>
                  <a:lnTo>
                    <a:pt x="156" y="388"/>
                  </a:lnTo>
                  <a:lnTo>
                    <a:pt x="154" y="380"/>
                  </a:lnTo>
                  <a:lnTo>
                    <a:pt x="154" y="176"/>
                  </a:lnTo>
                  <a:lnTo>
                    <a:pt x="154" y="176"/>
                  </a:lnTo>
                  <a:lnTo>
                    <a:pt x="156" y="168"/>
                  </a:lnTo>
                  <a:lnTo>
                    <a:pt x="160" y="160"/>
                  </a:lnTo>
                  <a:lnTo>
                    <a:pt x="166" y="156"/>
                  </a:lnTo>
                  <a:lnTo>
                    <a:pt x="174" y="154"/>
                  </a:lnTo>
                  <a:lnTo>
                    <a:pt x="174" y="154"/>
                  </a:lnTo>
                  <a:close/>
                  <a:moveTo>
                    <a:pt x="416" y="200"/>
                  </a:moveTo>
                  <a:lnTo>
                    <a:pt x="422" y="200"/>
                  </a:lnTo>
                  <a:lnTo>
                    <a:pt x="422" y="200"/>
                  </a:lnTo>
                  <a:lnTo>
                    <a:pt x="430" y="200"/>
                  </a:lnTo>
                  <a:lnTo>
                    <a:pt x="436" y="206"/>
                  </a:lnTo>
                  <a:lnTo>
                    <a:pt x="440" y="212"/>
                  </a:lnTo>
                  <a:lnTo>
                    <a:pt x="442" y="220"/>
                  </a:lnTo>
                  <a:lnTo>
                    <a:pt x="442" y="424"/>
                  </a:lnTo>
                  <a:lnTo>
                    <a:pt x="442" y="424"/>
                  </a:lnTo>
                  <a:lnTo>
                    <a:pt x="440" y="432"/>
                  </a:lnTo>
                  <a:lnTo>
                    <a:pt x="436" y="438"/>
                  </a:lnTo>
                  <a:lnTo>
                    <a:pt x="430" y="442"/>
                  </a:lnTo>
                  <a:lnTo>
                    <a:pt x="422" y="444"/>
                  </a:lnTo>
                  <a:lnTo>
                    <a:pt x="218" y="444"/>
                  </a:lnTo>
                  <a:lnTo>
                    <a:pt x="218" y="444"/>
                  </a:lnTo>
                  <a:lnTo>
                    <a:pt x="210" y="442"/>
                  </a:lnTo>
                  <a:lnTo>
                    <a:pt x="202" y="438"/>
                  </a:lnTo>
                  <a:lnTo>
                    <a:pt x="198" y="432"/>
                  </a:lnTo>
                  <a:lnTo>
                    <a:pt x="196" y="424"/>
                  </a:lnTo>
                  <a:lnTo>
                    <a:pt x="196" y="418"/>
                  </a:lnTo>
                  <a:lnTo>
                    <a:pt x="378" y="418"/>
                  </a:lnTo>
                  <a:lnTo>
                    <a:pt x="378" y="418"/>
                  </a:lnTo>
                  <a:lnTo>
                    <a:pt x="386" y="418"/>
                  </a:lnTo>
                  <a:lnTo>
                    <a:pt x="392" y="414"/>
                  </a:lnTo>
                  <a:lnTo>
                    <a:pt x="400" y="412"/>
                  </a:lnTo>
                  <a:lnTo>
                    <a:pt x="406" y="406"/>
                  </a:lnTo>
                  <a:lnTo>
                    <a:pt x="410" y="400"/>
                  </a:lnTo>
                  <a:lnTo>
                    <a:pt x="414" y="394"/>
                  </a:lnTo>
                  <a:lnTo>
                    <a:pt x="416" y="388"/>
                  </a:lnTo>
                  <a:lnTo>
                    <a:pt x="416" y="380"/>
                  </a:lnTo>
                  <a:lnTo>
                    <a:pt x="416" y="200"/>
                  </a:lnTo>
                  <a:lnTo>
                    <a:pt x="416" y="200"/>
                  </a:lnTo>
                  <a:close/>
                  <a:moveTo>
                    <a:pt x="274" y="0"/>
                  </a:moveTo>
                  <a:lnTo>
                    <a:pt x="274" y="0"/>
                  </a:lnTo>
                  <a:lnTo>
                    <a:pt x="302" y="2"/>
                  </a:lnTo>
                  <a:lnTo>
                    <a:pt x="328" y="8"/>
                  </a:lnTo>
                  <a:lnTo>
                    <a:pt x="352" y="18"/>
                  </a:lnTo>
                  <a:lnTo>
                    <a:pt x="376" y="30"/>
                  </a:lnTo>
                  <a:lnTo>
                    <a:pt x="396" y="46"/>
                  </a:lnTo>
                  <a:lnTo>
                    <a:pt x="414" y="66"/>
                  </a:lnTo>
                  <a:lnTo>
                    <a:pt x="428" y="88"/>
                  </a:lnTo>
                  <a:lnTo>
                    <a:pt x="440" y="110"/>
                  </a:lnTo>
                  <a:lnTo>
                    <a:pt x="440" y="110"/>
                  </a:lnTo>
                  <a:lnTo>
                    <a:pt x="446" y="110"/>
                  </a:lnTo>
                  <a:lnTo>
                    <a:pt x="446" y="110"/>
                  </a:lnTo>
                  <a:lnTo>
                    <a:pt x="462" y="112"/>
                  </a:lnTo>
                  <a:lnTo>
                    <a:pt x="474" y="114"/>
                  </a:lnTo>
                  <a:lnTo>
                    <a:pt x="488" y="116"/>
                  </a:lnTo>
                  <a:lnTo>
                    <a:pt x="502" y="122"/>
                  </a:lnTo>
                  <a:lnTo>
                    <a:pt x="514" y="128"/>
                  </a:lnTo>
                  <a:lnTo>
                    <a:pt x="524" y="134"/>
                  </a:lnTo>
                  <a:lnTo>
                    <a:pt x="536" y="142"/>
                  </a:lnTo>
                  <a:lnTo>
                    <a:pt x="546" y="152"/>
                  </a:lnTo>
                  <a:lnTo>
                    <a:pt x="554" y="162"/>
                  </a:lnTo>
                  <a:lnTo>
                    <a:pt x="562" y="172"/>
                  </a:lnTo>
                  <a:lnTo>
                    <a:pt x="570" y="184"/>
                  </a:lnTo>
                  <a:lnTo>
                    <a:pt x="576" y="196"/>
                  </a:lnTo>
                  <a:lnTo>
                    <a:pt x="580" y="208"/>
                  </a:lnTo>
                  <a:lnTo>
                    <a:pt x="584" y="222"/>
                  </a:lnTo>
                  <a:lnTo>
                    <a:pt x="586" y="236"/>
                  </a:lnTo>
                  <a:lnTo>
                    <a:pt x="586" y="250"/>
                  </a:lnTo>
                  <a:lnTo>
                    <a:pt x="586" y="250"/>
                  </a:lnTo>
                  <a:lnTo>
                    <a:pt x="584" y="272"/>
                  </a:lnTo>
                  <a:lnTo>
                    <a:pt x="580" y="292"/>
                  </a:lnTo>
                  <a:lnTo>
                    <a:pt x="572" y="310"/>
                  </a:lnTo>
                  <a:lnTo>
                    <a:pt x="562" y="328"/>
                  </a:lnTo>
                  <a:lnTo>
                    <a:pt x="550" y="342"/>
                  </a:lnTo>
                  <a:lnTo>
                    <a:pt x="536" y="356"/>
                  </a:lnTo>
                  <a:lnTo>
                    <a:pt x="520" y="368"/>
                  </a:lnTo>
                  <a:lnTo>
                    <a:pt x="502" y="378"/>
                  </a:lnTo>
                  <a:lnTo>
                    <a:pt x="502" y="264"/>
                  </a:lnTo>
                  <a:lnTo>
                    <a:pt x="502" y="264"/>
                  </a:lnTo>
                  <a:lnTo>
                    <a:pt x="502" y="256"/>
                  </a:lnTo>
                  <a:lnTo>
                    <a:pt x="500" y="250"/>
                  </a:lnTo>
                  <a:lnTo>
                    <a:pt x="496" y="242"/>
                  </a:lnTo>
                  <a:lnTo>
                    <a:pt x="492" y="236"/>
                  </a:lnTo>
                  <a:lnTo>
                    <a:pt x="486" y="232"/>
                  </a:lnTo>
                  <a:lnTo>
                    <a:pt x="480" y="228"/>
                  </a:lnTo>
                  <a:lnTo>
                    <a:pt x="472" y="226"/>
                  </a:lnTo>
                  <a:lnTo>
                    <a:pt x="464" y="226"/>
                  </a:lnTo>
                  <a:lnTo>
                    <a:pt x="460" y="226"/>
                  </a:lnTo>
                  <a:lnTo>
                    <a:pt x="460" y="220"/>
                  </a:lnTo>
                  <a:lnTo>
                    <a:pt x="460" y="220"/>
                  </a:lnTo>
                  <a:lnTo>
                    <a:pt x="458" y="212"/>
                  </a:lnTo>
                  <a:lnTo>
                    <a:pt x="456" y="204"/>
                  </a:lnTo>
                  <a:lnTo>
                    <a:pt x="454" y="198"/>
                  </a:lnTo>
                  <a:lnTo>
                    <a:pt x="448" y="192"/>
                  </a:lnTo>
                  <a:lnTo>
                    <a:pt x="442" y="188"/>
                  </a:lnTo>
                  <a:lnTo>
                    <a:pt x="436" y="184"/>
                  </a:lnTo>
                  <a:lnTo>
                    <a:pt x="428" y="182"/>
                  </a:lnTo>
                  <a:lnTo>
                    <a:pt x="422" y="182"/>
                  </a:lnTo>
                  <a:lnTo>
                    <a:pt x="416" y="182"/>
                  </a:lnTo>
                  <a:lnTo>
                    <a:pt x="416" y="176"/>
                  </a:lnTo>
                  <a:lnTo>
                    <a:pt x="416" y="176"/>
                  </a:lnTo>
                  <a:lnTo>
                    <a:pt x="416" y="168"/>
                  </a:lnTo>
                  <a:lnTo>
                    <a:pt x="414" y="160"/>
                  </a:lnTo>
                  <a:lnTo>
                    <a:pt x="410" y="154"/>
                  </a:lnTo>
                  <a:lnTo>
                    <a:pt x="406" y="148"/>
                  </a:lnTo>
                  <a:lnTo>
                    <a:pt x="400" y="144"/>
                  </a:lnTo>
                  <a:lnTo>
                    <a:pt x="392" y="140"/>
                  </a:lnTo>
                  <a:lnTo>
                    <a:pt x="386" y="138"/>
                  </a:lnTo>
                  <a:lnTo>
                    <a:pt x="378" y="136"/>
                  </a:lnTo>
                  <a:lnTo>
                    <a:pt x="174" y="136"/>
                  </a:lnTo>
                  <a:lnTo>
                    <a:pt x="174" y="136"/>
                  </a:lnTo>
                  <a:lnTo>
                    <a:pt x="166" y="138"/>
                  </a:lnTo>
                  <a:lnTo>
                    <a:pt x="158" y="140"/>
                  </a:lnTo>
                  <a:lnTo>
                    <a:pt x="152" y="144"/>
                  </a:lnTo>
                  <a:lnTo>
                    <a:pt x="146" y="148"/>
                  </a:lnTo>
                  <a:lnTo>
                    <a:pt x="142" y="154"/>
                  </a:lnTo>
                  <a:lnTo>
                    <a:pt x="138" y="160"/>
                  </a:lnTo>
                  <a:lnTo>
                    <a:pt x="136" y="168"/>
                  </a:lnTo>
                  <a:lnTo>
                    <a:pt x="136" y="176"/>
                  </a:lnTo>
                  <a:lnTo>
                    <a:pt x="136" y="380"/>
                  </a:lnTo>
                  <a:lnTo>
                    <a:pt x="136" y="380"/>
                  </a:lnTo>
                  <a:lnTo>
                    <a:pt x="136" y="390"/>
                  </a:lnTo>
                  <a:lnTo>
                    <a:pt x="116" y="390"/>
                  </a:lnTo>
                  <a:lnTo>
                    <a:pt x="116" y="390"/>
                  </a:lnTo>
                  <a:lnTo>
                    <a:pt x="104" y="388"/>
                  </a:lnTo>
                  <a:lnTo>
                    <a:pt x="92" y="388"/>
                  </a:lnTo>
                  <a:lnTo>
                    <a:pt x="70" y="380"/>
                  </a:lnTo>
                  <a:lnTo>
                    <a:pt x="50" y="370"/>
                  </a:lnTo>
                  <a:lnTo>
                    <a:pt x="34" y="356"/>
                  </a:lnTo>
                  <a:lnTo>
                    <a:pt x="20" y="338"/>
                  </a:lnTo>
                  <a:lnTo>
                    <a:pt x="8" y="318"/>
                  </a:lnTo>
                  <a:lnTo>
                    <a:pt x="2" y="296"/>
                  </a:lnTo>
                  <a:lnTo>
                    <a:pt x="0" y="286"/>
                  </a:lnTo>
                  <a:lnTo>
                    <a:pt x="0" y="274"/>
                  </a:lnTo>
                  <a:lnTo>
                    <a:pt x="0" y="274"/>
                  </a:lnTo>
                  <a:lnTo>
                    <a:pt x="2" y="252"/>
                  </a:lnTo>
                  <a:lnTo>
                    <a:pt x="6" y="232"/>
                  </a:lnTo>
                  <a:lnTo>
                    <a:pt x="16" y="214"/>
                  </a:lnTo>
                  <a:lnTo>
                    <a:pt x="28" y="198"/>
                  </a:lnTo>
                  <a:lnTo>
                    <a:pt x="42" y="184"/>
                  </a:lnTo>
                  <a:lnTo>
                    <a:pt x="58" y="172"/>
                  </a:lnTo>
                  <a:lnTo>
                    <a:pt x="76" y="164"/>
                  </a:lnTo>
                  <a:lnTo>
                    <a:pt x="96" y="158"/>
                  </a:lnTo>
                  <a:lnTo>
                    <a:pt x="96" y="158"/>
                  </a:lnTo>
                  <a:lnTo>
                    <a:pt x="100" y="142"/>
                  </a:lnTo>
                  <a:lnTo>
                    <a:pt x="104" y="126"/>
                  </a:lnTo>
                  <a:lnTo>
                    <a:pt x="108" y="110"/>
                  </a:lnTo>
                  <a:lnTo>
                    <a:pt x="116" y="96"/>
                  </a:lnTo>
                  <a:lnTo>
                    <a:pt x="124" y="82"/>
                  </a:lnTo>
                  <a:lnTo>
                    <a:pt x="132" y="68"/>
                  </a:lnTo>
                  <a:lnTo>
                    <a:pt x="144" y="56"/>
                  </a:lnTo>
                  <a:lnTo>
                    <a:pt x="154" y="46"/>
                  </a:lnTo>
                  <a:lnTo>
                    <a:pt x="166" y="36"/>
                  </a:lnTo>
                  <a:lnTo>
                    <a:pt x="180" y="26"/>
                  </a:lnTo>
                  <a:lnTo>
                    <a:pt x="194" y="18"/>
                  </a:lnTo>
                  <a:lnTo>
                    <a:pt x="210" y="12"/>
                  </a:lnTo>
                  <a:lnTo>
                    <a:pt x="224" y="6"/>
                  </a:lnTo>
                  <a:lnTo>
                    <a:pt x="240" y="2"/>
                  </a:lnTo>
                  <a:lnTo>
                    <a:pt x="258" y="0"/>
                  </a:lnTo>
                  <a:lnTo>
                    <a:pt x="274" y="0"/>
                  </a:lnTo>
                  <a:lnTo>
                    <a:pt x="274" y="0"/>
                  </a:lnTo>
                  <a:close/>
                  <a:moveTo>
                    <a:pt x="460" y="244"/>
                  </a:moveTo>
                  <a:lnTo>
                    <a:pt x="464" y="244"/>
                  </a:lnTo>
                  <a:lnTo>
                    <a:pt x="464" y="244"/>
                  </a:lnTo>
                  <a:lnTo>
                    <a:pt x="472" y="246"/>
                  </a:lnTo>
                  <a:lnTo>
                    <a:pt x="478" y="250"/>
                  </a:lnTo>
                  <a:lnTo>
                    <a:pt x="484" y="256"/>
                  </a:lnTo>
                  <a:lnTo>
                    <a:pt x="484" y="264"/>
                  </a:lnTo>
                  <a:lnTo>
                    <a:pt x="484" y="468"/>
                  </a:lnTo>
                  <a:lnTo>
                    <a:pt x="484" y="468"/>
                  </a:lnTo>
                  <a:lnTo>
                    <a:pt x="484" y="476"/>
                  </a:lnTo>
                  <a:lnTo>
                    <a:pt x="478" y="482"/>
                  </a:lnTo>
                  <a:lnTo>
                    <a:pt x="472" y="486"/>
                  </a:lnTo>
                  <a:lnTo>
                    <a:pt x="464" y="488"/>
                  </a:lnTo>
                  <a:lnTo>
                    <a:pt x="260" y="488"/>
                  </a:lnTo>
                  <a:lnTo>
                    <a:pt x="260" y="488"/>
                  </a:lnTo>
                  <a:lnTo>
                    <a:pt x="252" y="486"/>
                  </a:lnTo>
                  <a:lnTo>
                    <a:pt x="246" y="482"/>
                  </a:lnTo>
                  <a:lnTo>
                    <a:pt x="242" y="476"/>
                  </a:lnTo>
                  <a:lnTo>
                    <a:pt x="240" y="468"/>
                  </a:lnTo>
                  <a:lnTo>
                    <a:pt x="240" y="462"/>
                  </a:lnTo>
                  <a:lnTo>
                    <a:pt x="422" y="462"/>
                  </a:lnTo>
                  <a:lnTo>
                    <a:pt x="422" y="462"/>
                  </a:lnTo>
                  <a:lnTo>
                    <a:pt x="428" y="462"/>
                  </a:lnTo>
                  <a:lnTo>
                    <a:pt x="436" y="460"/>
                  </a:lnTo>
                  <a:lnTo>
                    <a:pt x="442" y="456"/>
                  </a:lnTo>
                  <a:lnTo>
                    <a:pt x="448" y="450"/>
                  </a:lnTo>
                  <a:lnTo>
                    <a:pt x="454" y="446"/>
                  </a:lnTo>
                  <a:lnTo>
                    <a:pt x="456" y="438"/>
                  </a:lnTo>
                  <a:lnTo>
                    <a:pt x="458" y="432"/>
                  </a:lnTo>
                  <a:lnTo>
                    <a:pt x="460" y="424"/>
                  </a:lnTo>
                  <a:lnTo>
                    <a:pt x="460" y="244"/>
                  </a:lnTo>
                  <a:lnTo>
                    <a:pt x="460" y="244"/>
                  </a:lnTo>
                  <a:close/>
                  <a:moveTo>
                    <a:pt x="234" y="306"/>
                  </a:moveTo>
                  <a:lnTo>
                    <a:pt x="220" y="306"/>
                  </a:lnTo>
                  <a:lnTo>
                    <a:pt x="214" y="288"/>
                  </a:lnTo>
                  <a:lnTo>
                    <a:pt x="188" y="288"/>
                  </a:lnTo>
                  <a:lnTo>
                    <a:pt x="182" y="306"/>
                  </a:lnTo>
                  <a:lnTo>
                    <a:pt x="168" y="306"/>
                  </a:lnTo>
                  <a:lnTo>
                    <a:pt x="194" y="226"/>
                  </a:lnTo>
                  <a:lnTo>
                    <a:pt x="208" y="226"/>
                  </a:lnTo>
                  <a:lnTo>
                    <a:pt x="234" y="306"/>
                  </a:lnTo>
                  <a:lnTo>
                    <a:pt x="234" y="306"/>
                  </a:lnTo>
                  <a:close/>
                  <a:moveTo>
                    <a:pt x="210" y="274"/>
                  </a:moveTo>
                  <a:lnTo>
                    <a:pt x="200" y="244"/>
                  </a:lnTo>
                  <a:lnTo>
                    <a:pt x="192" y="274"/>
                  </a:lnTo>
                  <a:lnTo>
                    <a:pt x="210" y="274"/>
                  </a:lnTo>
                  <a:lnTo>
                    <a:pt x="210" y="274"/>
                  </a:lnTo>
                  <a:close/>
                  <a:moveTo>
                    <a:pt x="238" y="248"/>
                  </a:moveTo>
                  <a:lnTo>
                    <a:pt x="250" y="248"/>
                  </a:lnTo>
                  <a:lnTo>
                    <a:pt x="250" y="256"/>
                  </a:lnTo>
                  <a:lnTo>
                    <a:pt x="250" y="256"/>
                  </a:lnTo>
                  <a:lnTo>
                    <a:pt x="252" y="252"/>
                  </a:lnTo>
                  <a:lnTo>
                    <a:pt x="256" y="250"/>
                  </a:lnTo>
                  <a:lnTo>
                    <a:pt x="256" y="250"/>
                  </a:lnTo>
                  <a:lnTo>
                    <a:pt x="260" y="248"/>
                  </a:lnTo>
                  <a:lnTo>
                    <a:pt x="264" y="248"/>
                  </a:lnTo>
                  <a:lnTo>
                    <a:pt x="264" y="248"/>
                  </a:lnTo>
                  <a:lnTo>
                    <a:pt x="272" y="248"/>
                  </a:lnTo>
                  <a:lnTo>
                    <a:pt x="278" y="254"/>
                  </a:lnTo>
                  <a:lnTo>
                    <a:pt x="278" y="254"/>
                  </a:lnTo>
                  <a:lnTo>
                    <a:pt x="282" y="264"/>
                  </a:lnTo>
                  <a:lnTo>
                    <a:pt x="284" y="276"/>
                  </a:lnTo>
                  <a:lnTo>
                    <a:pt x="284" y="276"/>
                  </a:lnTo>
                  <a:lnTo>
                    <a:pt x="282" y="290"/>
                  </a:lnTo>
                  <a:lnTo>
                    <a:pt x="278" y="300"/>
                  </a:lnTo>
                  <a:lnTo>
                    <a:pt x="278" y="300"/>
                  </a:lnTo>
                  <a:lnTo>
                    <a:pt x="272" y="306"/>
                  </a:lnTo>
                  <a:lnTo>
                    <a:pt x="264" y="308"/>
                  </a:lnTo>
                  <a:lnTo>
                    <a:pt x="264" y="308"/>
                  </a:lnTo>
                  <a:lnTo>
                    <a:pt x="256" y="306"/>
                  </a:lnTo>
                  <a:lnTo>
                    <a:pt x="256" y="306"/>
                  </a:lnTo>
                  <a:lnTo>
                    <a:pt x="250" y="300"/>
                  </a:lnTo>
                  <a:lnTo>
                    <a:pt x="250" y="328"/>
                  </a:lnTo>
                  <a:lnTo>
                    <a:pt x="238" y="328"/>
                  </a:lnTo>
                  <a:lnTo>
                    <a:pt x="238" y="248"/>
                  </a:lnTo>
                  <a:lnTo>
                    <a:pt x="238" y="248"/>
                  </a:lnTo>
                  <a:close/>
                  <a:moveTo>
                    <a:pt x="250" y="276"/>
                  </a:moveTo>
                  <a:lnTo>
                    <a:pt x="250" y="276"/>
                  </a:lnTo>
                  <a:lnTo>
                    <a:pt x="250" y="284"/>
                  </a:lnTo>
                  <a:lnTo>
                    <a:pt x="254" y="290"/>
                  </a:lnTo>
                  <a:lnTo>
                    <a:pt x="254" y="290"/>
                  </a:lnTo>
                  <a:lnTo>
                    <a:pt x="256" y="294"/>
                  </a:lnTo>
                  <a:lnTo>
                    <a:pt x="260" y="296"/>
                  </a:lnTo>
                  <a:lnTo>
                    <a:pt x="260" y="296"/>
                  </a:lnTo>
                  <a:lnTo>
                    <a:pt x="264" y="294"/>
                  </a:lnTo>
                  <a:lnTo>
                    <a:pt x="268" y="292"/>
                  </a:lnTo>
                  <a:lnTo>
                    <a:pt x="268" y="292"/>
                  </a:lnTo>
                  <a:lnTo>
                    <a:pt x="270" y="286"/>
                  </a:lnTo>
                  <a:lnTo>
                    <a:pt x="272" y="278"/>
                  </a:lnTo>
                  <a:lnTo>
                    <a:pt x="272" y="278"/>
                  </a:lnTo>
                  <a:lnTo>
                    <a:pt x="270" y="270"/>
                  </a:lnTo>
                  <a:lnTo>
                    <a:pt x="268" y="264"/>
                  </a:lnTo>
                  <a:lnTo>
                    <a:pt x="268" y="264"/>
                  </a:lnTo>
                  <a:lnTo>
                    <a:pt x="264" y="260"/>
                  </a:lnTo>
                  <a:lnTo>
                    <a:pt x="260" y="260"/>
                  </a:lnTo>
                  <a:lnTo>
                    <a:pt x="260" y="260"/>
                  </a:lnTo>
                  <a:lnTo>
                    <a:pt x="256" y="260"/>
                  </a:lnTo>
                  <a:lnTo>
                    <a:pt x="254" y="264"/>
                  </a:lnTo>
                  <a:lnTo>
                    <a:pt x="254" y="264"/>
                  </a:lnTo>
                  <a:lnTo>
                    <a:pt x="250" y="268"/>
                  </a:lnTo>
                  <a:lnTo>
                    <a:pt x="250" y="276"/>
                  </a:lnTo>
                  <a:lnTo>
                    <a:pt x="250" y="276"/>
                  </a:lnTo>
                  <a:close/>
                  <a:moveTo>
                    <a:pt x="290" y="248"/>
                  </a:moveTo>
                  <a:lnTo>
                    <a:pt x="302" y="248"/>
                  </a:lnTo>
                  <a:lnTo>
                    <a:pt x="302" y="256"/>
                  </a:lnTo>
                  <a:lnTo>
                    <a:pt x="302" y="256"/>
                  </a:lnTo>
                  <a:lnTo>
                    <a:pt x="304" y="252"/>
                  </a:lnTo>
                  <a:lnTo>
                    <a:pt x="308" y="250"/>
                  </a:lnTo>
                  <a:lnTo>
                    <a:pt x="308" y="250"/>
                  </a:lnTo>
                  <a:lnTo>
                    <a:pt x="312" y="248"/>
                  </a:lnTo>
                  <a:lnTo>
                    <a:pt x="316" y="248"/>
                  </a:lnTo>
                  <a:lnTo>
                    <a:pt x="316" y="248"/>
                  </a:lnTo>
                  <a:lnTo>
                    <a:pt x="324" y="248"/>
                  </a:lnTo>
                  <a:lnTo>
                    <a:pt x="330" y="254"/>
                  </a:lnTo>
                  <a:lnTo>
                    <a:pt x="330" y="254"/>
                  </a:lnTo>
                  <a:lnTo>
                    <a:pt x="336" y="264"/>
                  </a:lnTo>
                  <a:lnTo>
                    <a:pt x="336" y="276"/>
                  </a:lnTo>
                  <a:lnTo>
                    <a:pt x="336" y="276"/>
                  </a:lnTo>
                  <a:lnTo>
                    <a:pt x="336" y="290"/>
                  </a:lnTo>
                  <a:lnTo>
                    <a:pt x="330" y="300"/>
                  </a:lnTo>
                  <a:lnTo>
                    <a:pt x="330" y="300"/>
                  </a:lnTo>
                  <a:lnTo>
                    <a:pt x="324" y="306"/>
                  </a:lnTo>
                  <a:lnTo>
                    <a:pt x="316" y="308"/>
                  </a:lnTo>
                  <a:lnTo>
                    <a:pt x="316" y="308"/>
                  </a:lnTo>
                  <a:lnTo>
                    <a:pt x="310" y="306"/>
                  </a:lnTo>
                  <a:lnTo>
                    <a:pt x="310" y="306"/>
                  </a:lnTo>
                  <a:lnTo>
                    <a:pt x="302" y="300"/>
                  </a:lnTo>
                  <a:lnTo>
                    <a:pt x="302" y="328"/>
                  </a:lnTo>
                  <a:lnTo>
                    <a:pt x="290" y="328"/>
                  </a:lnTo>
                  <a:lnTo>
                    <a:pt x="290" y="248"/>
                  </a:lnTo>
                  <a:lnTo>
                    <a:pt x="290" y="248"/>
                  </a:lnTo>
                  <a:close/>
                  <a:moveTo>
                    <a:pt x="302" y="276"/>
                  </a:moveTo>
                  <a:lnTo>
                    <a:pt x="302" y="276"/>
                  </a:lnTo>
                  <a:lnTo>
                    <a:pt x="304" y="284"/>
                  </a:lnTo>
                  <a:lnTo>
                    <a:pt x="306" y="290"/>
                  </a:lnTo>
                  <a:lnTo>
                    <a:pt x="306" y="290"/>
                  </a:lnTo>
                  <a:lnTo>
                    <a:pt x="310" y="294"/>
                  </a:lnTo>
                  <a:lnTo>
                    <a:pt x="314" y="296"/>
                  </a:lnTo>
                  <a:lnTo>
                    <a:pt x="314" y="296"/>
                  </a:lnTo>
                  <a:lnTo>
                    <a:pt x="318" y="294"/>
                  </a:lnTo>
                  <a:lnTo>
                    <a:pt x="320" y="292"/>
                  </a:lnTo>
                  <a:lnTo>
                    <a:pt x="320" y="292"/>
                  </a:lnTo>
                  <a:lnTo>
                    <a:pt x="324" y="286"/>
                  </a:lnTo>
                  <a:lnTo>
                    <a:pt x="324" y="278"/>
                  </a:lnTo>
                  <a:lnTo>
                    <a:pt x="324" y="278"/>
                  </a:lnTo>
                  <a:lnTo>
                    <a:pt x="324" y="270"/>
                  </a:lnTo>
                  <a:lnTo>
                    <a:pt x="320" y="264"/>
                  </a:lnTo>
                  <a:lnTo>
                    <a:pt x="320" y="264"/>
                  </a:lnTo>
                  <a:lnTo>
                    <a:pt x="318" y="260"/>
                  </a:lnTo>
                  <a:lnTo>
                    <a:pt x="314" y="260"/>
                  </a:lnTo>
                  <a:lnTo>
                    <a:pt x="314" y="260"/>
                  </a:lnTo>
                  <a:lnTo>
                    <a:pt x="310" y="260"/>
                  </a:lnTo>
                  <a:lnTo>
                    <a:pt x="306" y="264"/>
                  </a:lnTo>
                  <a:lnTo>
                    <a:pt x="306" y="264"/>
                  </a:lnTo>
                  <a:lnTo>
                    <a:pt x="304" y="268"/>
                  </a:lnTo>
                  <a:lnTo>
                    <a:pt x="302" y="276"/>
                  </a:lnTo>
                  <a:lnTo>
                    <a:pt x="302" y="276"/>
                  </a:lnTo>
                  <a:close/>
                  <a:moveTo>
                    <a:pt x="338" y="290"/>
                  </a:moveTo>
                  <a:lnTo>
                    <a:pt x="352" y="288"/>
                  </a:lnTo>
                  <a:lnTo>
                    <a:pt x="352" y="288"/>
                  </a:lnTo>
                  <a:lnTo>
                    <a:pt x="352" y="292"/>
                  </a:lnTo>
                  <a:lnTo>
                    <a:pt x="354" y="294"/>
                  </a:lnTo>
                  <a:lnTo>
                    <a:pt x="358" y="296"/>
                  </a:lnTo>
                  <a:lnTo>
                    <a:pt x="362" y="296"/>
                  </a:lnTo>
                  <a:lnTo>
                    <a:pt x="362" y="296"/>
                  </a:lnTo>
                  <a:lnTo>
                    <a:pt x="368" y="294"/>
                  </a:lnTo>
                  <a:lnTo>
                    <a:pt x="368" y="294"/>
                  </a:lnTo>
                  <a:lnTo>
                    <a:pt x="370" y="292"/>
                  </a:lnTo>
                  <a:lnTo>
                    <a:pt x="370" y="290"/>
                  </a:lnTo>
                  <a:lnTo>
                    <a:pt x="370" y="290"/>
                  </a:lnTo>
                  <a:lnTo>
                    <a:pt x="370" y="288"/>
                  </a:lnTo>
                  <a:lnTo>
                    <a:pt x="370" y="288"/>
                  </a:lnTo>
                  <a:lnTo>
                    <a:pt x="366" y="286"/>
                  </a:lnTo>
                  <a:lnTo>
                    <a:pt x="366" y="286"/>
                  </a:lnTo>
                  <a:lnTo>
                    <a:pt x="352" y="282"/>
                  </a:lnTo>
                  <a:lnTo>
                    <a:pt x="346" y="278"/>
                  </a:lnTo>
                  <a:lnTo>
                    <a:pt x="346" y="278"/>
                  </a:lnTo>
                  <a:lnTo>
                    <a:pt x="342" y="272"/>
                  </a:lnTo>
                  <a:lnTo>
                    <a:pt x="340" y="264"/>
                  </a:lnTo>
                  <a:lnTo>
                    <a:pt x="340" y="264"/>
                  </a:lnTo>
                  <a:lnTo>
                    <a:pt x="342" y="258"/>
                  </a:lnTo>
                  <a:lnTo>
                    <a:pt x="346" y="252"/>
                  </a:lnTo>
                  <a:lnTo>
                    <a:pt x="346" y="252"/>
                  </a:lnTo>
                  <a:lnTo>
                    <a:pt x="352" y="248"/>
                  </a:lnTo>
                  <a:lnTo>
                    <a:pt x="360" y="248"/>
                  </a:lnTo>
                  <a:lnTo>
                    <a:pt x="360" y="248"/>
                  </a:lnTo>
                  <a:lnTo>
                    <a:pt x="368" y="248"/>
                  </a:lnTo>
                  <a:lnTo>
                    <a:pt x="374" y="250"/>
                  </a:lnTo>
                  <a:lnTo>
                    <a:pt x="374" y="250"/>
                  </a:lnTo>
                  <a:lnTo>
                    <a:pt x="380" y="256"/>
                  </a:lnTo>
                  <a:lnTo>
                    <a:pt x="382" y="262"/>
                  </a:lnTo>
                  <a:lnTo>
                    <a:pt x="370" y="266"/>
                  </a:lnTo>
                  <a:lnTo>
                    <a:pt x="370" y="266"/>
                  </a:lnTo>
                  <a:lnTo>
                    <a:pt x="366" y="260"/>
                  </a:lnTo>
                  <a:lnTo>
                    <a:pt x="360" y="258"/>
                  </a:lnTo>
                  <a:lnTo>
                    <a:pt x="360" y="258"/>
                  </a:lnTo>
                  <a:lnTo>
                    <a:pt x="354" y="260"/>
                  </a:lnTo>
                  <a:lnTo>
                    <a:pt x="354" y="260"/>
                  </a:lnTo>
                  <a:lnTo>
                    <a:pt x="352" y="262"/>
                  </a:lnTo>
                  <a:lnTo>
                    <a:pt x="352" y="262"/>
                  </a:lnTo>
                  <a:lnTo>
                    <a:pt x="354" y="266"/>
                  </a:lnTo>
                  <a:lnTo>
                    <a:pt x="354" y="266"/>
                  </a:lnTo>
                  <a:lnTo>
                    <a:pt x="366" y="270"/>
                  </a:lnTo>
                  <a:lnTo>
                    <a:pt x="366" y="270"/>
                  </a:lnTo>
                  <a:lnTo>
                    <a:pt x="374" y="274"/>
                  </a:lnTo>
                  <a:lnTo>
                    <a:pt x="380" y="278"/>
                  </a:lnTo>
                  <a:lnTo>
                    <a:pt x="380" y="278"/>
                  </a:lnTo>
                  <a:lnTo>
                    <a:pt x="382" y="282"/>
                  </a:lnTo>
                  <a:lnTo>
                    <a:pt x="384" y="288"/>
                  </a:lnTo>
                  <a:lnTo>
                    <a:pt x="384" y="288"/>
                  </a:lnTo>
                  <a:lnTo>
                    <a:pt x="382" y="296"/>
                  </a:lnTo>
                  <a:lnTo>
                    <a:pt x="378" y="302"/>
                  </a:lnTo>
                  <a:lnTo>
                    <a:pt x="378" y="302"/>
                  </a:lnTo>
                  <a:lnTo>
                    <a:pt x="370" y="306"/>
                  </a:lnTo>
                  <a:lnTo>
                    <a:pt x="362" y="308"/>
                  </a:lnTo>
                  <a:lnTo>
                    <a:pt x="362" y="308"/>
                  </a:lnTo>
                  <a:lnTo>
                    <a:pt x="354" y="306"/>
                  </a:lnTo>
                  <a:lnTo>
                    <a:pt x="346" y="304"/>
                  </a:lnTo>
                  <a:lnTo>
                    <a:pt x="346" y="304"/>
                  </a:lnTo>
                  <a:lnTo>
                    <a:pt x="342" y="298"/>
                  </a:lnTo>
                  <a:lnTo>
                    <a:pt x="338" y="290"/>
                  </a:lnTo>
                  <a:lnTo>
                    <a:pt x="338" y="290"/>
                  </a:lnTo>
                  <a:close/>
                </a:path>
              </a:pathLst>
            </a:custGeom>
            <a:solidFill>
              <a:sysClr val="window" lastClr="FFFFFF">
                <a:lumMod val="95000"/>
              </a:sysClr>
            </a:solidFill>
            <a:ln w="9525">
              <a:noFill/>
              <a:round/>
              <a:headEnd/>
              <a:tailEnd/>
            </a:ln>
          </p:spPr>
          <p:txBody>
            <a:bodyPr vert="horz" wrap="square" lIns="91440" tIns="45720" rIns="91440" bIns="45720" numCol="1" anchor="t" anchorCtr="0" compatLnSpc="1">
              <a:prstTxWarp prst="textNoShape">
                <a:avLst/>
              </a:prstTxWarp>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sp>
          <p:nvSpPr>
            <p:cNvPr id="310" name="Freeform 1127"/>
            <p:cNvSpPr>
              <a:spLocks/>
            </p:cNvSpPr>
            <p:nvPr/>
          </p:nvSpPr>
          <p:spPr bwMode="auto">
            <a:xfrm>
              <a:off x="15185327" y="9806803"/>
              <a:ext cx="655796" cy="612080"/>
            </a:xfrm>
            <a:custGeom>
              <a:avLst/>
              <a:gdLst/>
              <a:ahLst/>
              <a:cxnLst>
                <a:cxn ang="0">
                  <a:pos x="275" y="0"/>
                </a:cxn>
                <a:cxn ang="0">
                  <a:pos x="275" y="0"/>
                </a:cxn>
                <a:cxn ang="0">
                  <a:pos x="265" y="2"/>
                </a:cxn>
                <a:cxn ang="0">
                  <a:pos x="257" y="8"/>
                </a:cxn>
                <a:cxn ang="0">
                  <a:pos x="251" y="17"/>
                </a:cxn>
                <a:cxn ang="0">
                  <a:pos x="249" y="27"/>
                </a:cxn>
                <a:cxn ang="0">
                  <a:pos x="249" y="114"/>
                </a:cxn>
                <a:cxn ang="0">
                  <a:pos x="249" y="114"/>
                </a:cxn>
                <a:cxn ang="0">
                  <a:pos x="247" y="125"/>
                </a:cxn>
                <a:cxn ang="0">
                  <a:pos x="243" y="129"/>
                </a:cxn>
                <a:cxn ang="0">
                  <a:pos x="235" y="131"/>
                </a:cxn>
                <a:cxn ang="0">
                  <a:pos x="226" y="127"/>
                </a:cxn>
                <a:cxn ang="0">
                  <a:pos x="23" y="10"/>
                </a:cxn>
                <a:cxn ang="0">
                  <a:pos x="23" y="10"/>
                </a:cxn>
                <a:cxn ang="0">
                  <a:pos x="14" y="8"/>
                </a:cxn>
                <a:cxn ang="0">
                  <a:pos x="8" y="8"/>
                </a:cxn>
                <a:cxn ang="0">
                  <a:pos x="2" y="15"/>
                </a:cxn>
                <a:cxn ang="0">
                  <a:pos x="0" y="23"/>
                </a:cxn>
                <a:cxn ang="0">
                  <a:pos x="0" y="331"/>
                </a:cxn>
                <a:cxn ang="0">
                  <a:pos x="0" y="331"/>
                </a:cxn>
                <a:cxn ang="0">
                  <a:pos x="2" y="341"/>
                </a:cxn>
                <a:cxn ang="0">
                  <a:pos x="8" y="345"/>
                </a:cxn>
                <a:cxn ang="0">
                  <a:pos x="14" y="347"/>
                </a:cxn>
                <a:cxn ang="0">
                  <a:pos x="23" y="345"/>
                </a:cxn>
                <a:cxn ang="0">
                  <a:pos x="226" y="227"/>
                </a:cxn>
                <a:cxn ang="0">
                  <a:pos x="226" y="227"/>
                </a:cxn>
                <a:cxn ang="0">
                  <a:pos x="235" y="225"/>
                </a:cxn>
                <a:cxn ang="0">
                  <a:pos x="243" y="225"/>
                </a:cxn>
                <a:cxn ang="0">
                  <a:pos x="247" y="231"/>
                </a:cxn>
                <a:cxn ang="0">
                  <a:pos x="249" y="241"/>
                </a:cxn>
                <a:cxn ang="0">
                  <a:pos x="249" y="329"/>
                </a:cxn>
                <a:cxn ang="0">
                  <a:pos x="249" y="329"/>
                </a:cxn>
                <a:cxn ang="0">
                  <a:pos x="251" y="339"/>
                </a:cxn>
                <a:cxn ang="0">
                  <a:pos x="257" y="347"/>
                </a:cxn>
                <a:cxn ang="0">
                  <a:pos x="265" y="353"/>
                </a:cxn>
                <a:cxn ang="0">
                  <a:pos x="275" y="355"/>
                </a:cxn>
                <a:cxn ang="0">
                  <a:pos x="314" y="355"/>
                </a:cxn>
                <a:cxn ang="0">
                  <a:pos x="314" y="355"/>
                </a:cxn>
                <a:cxn ang="0">
                  <a:pos x="324" y="353"/>
                </a:cxn>
                <a:cxn ang="0">
                  <a:pos x="332" y="347"/>
                </a:cxn>
                <a:cxn ang="0">
                  <a:pos x="339" y="339"/>
                </a:cxn>
                <a:cxn ang="0">
                  <a:pos x="341" y="329"/>
                </a:cxn>
                <a:cxn ang="0">
                  <a:pos x="341" y="27"/>
                </a:cxn>
                <a:cxn ang="0">
                  <a:pos x="341" y="27"/>
                </a:cxn>
                <a:cxn ang="0">
                  <a:pos x="339" y="17"/>
                </a:cxn>
                <a:cxn ang="0">
                  <a:pos x="332" y="8"/>
                </a:cxn>
                <a:cxn ang="0">
                  <a:pos x="324" y="2"/>
                </a:cxn>
                <a:cxn ang="0">
                  <a:pos x="314" y="0"/>
                </a:cxn>
                <a:cxn ang="0">
                  <a:pos x="275" y="0"/>
                </a:cxn>
              </a:cxnLst>
              <a:rect l="0" t="0" r="r" b="b"/>
              <a:pathLst>
                <a:path w="341" h="355">
                  <a:moveTo>
                    <a:pt x="275" y="0"/>
                  </a:moveTo>
                  <a:lnTo>
                    <a:pt x="275" y="0"/>
                  </a:lnTo>
                  <a:lnTo>
                    <a:pt x="265" y="2"/>
                  </a:lnTo>
                  <a:lnTo>
                    <a:pt x="257" y="8"/>
                  </a:lnTo>
                  <a:lnTo>
                    <a:pt x="251" y="17"/>
                  </a:lnTo>
                  <a:lnTo>
                    <a:pt x="249" y="27"/>
                  </a:lnTo>
                  <a:lnTo>
                    <a:pt x="249" y="114"/>
                  </a:lnTo>
                  <a:lnTo>
                    <a:pt x="249" y="114"/>
                  </a:lnTo>
                  <a:lnTo>
                    <a:pt x="247" y="125"/>
                  </a:lnTo>
                  <a:lnTo>
                    <a:pt x="243" y="129"/>
                  </a:lnTo>
                  <a:lnTo>
                    <a:pt x="235" y="131"/>
                  </a:lnTo>
                  <a:lnTo>
                    <a:pt x="226" y="127"/>
                  </a:lnTo>
                  <a:lnTo>
                    <a:pt x="23" y="10"/>
                  </a:lnTo>
                  <a:lnTo>
                    <a:pt x="23" y="10"/>
                  </a:lnTo>
                  <a:lnTo>
                    <a:pt x="14" y="8"/>
                  </a:lnTo>
                  <a:lnTo>
                    <a:pt x="8" y="8"/>
                  </a:lnTo>
                  <a:lnTo>
                    <a:pt x="2" y="15"/>
                  </a:lnTo>
                  <a:lnTo>
                    <a:pt x="0" y="23"/>
                  </a:lnTo>
                  <a:lnTo>
                    <a:pt x="0" y="331"/>
                  </a:lnTo>
                  <a:lnTo>
                    <a:pt x="0" y="331"/>
                  </a:lnTo>
                  <a:lnTo>
                    <a:pt x="2" y="341"/>
                  </a:lnTo>
                  <a:lnTo>
                    <a:pt x="8" y="345"/>
                  </a:lnTo>
                  <a:lnTo>
                    <a:pt x="14" y="347"/>
                  </a:lnTo>
                  <a:lnTo>
                    <a:pt x="23" y="345"/>
                  </a:lnTo>
                  <a:lnTo>
                    <a:pt x="226" y="227"/>
                  </a:lnTo>
                  <a:lnTo>
                    <a:pt x="226" y="227"/>
                  </a:lnTo>
                  <a:lnTo>
                    <a:pt x="235" y="225"/>
                  </a:lnTo>
                  <a:lnTo>
                    <a:pt x="243" y="225"/>
                  </a:lnTo>
                  <a:lnTo>
                    <a:pt x="247" y="231"/>
                  </a:lnTo>
                  <a:lnTo>
                    <a:pt x="249" y="241"/>
                  </a:lnTo>
                  <a:lnTo>
                    <a:pt x="249" y="329"/>
                  </a:lnTo>
                  <a:lnTo>
                    <a:pt x="249" y="329"/>
                  </a:lnTo>
                  <a:lnTo>
                    <a:pt x="251" y="339"/>
                  </a:lnTo>
                  <a:lnTo>
                    <a:pt x="257" y="347"/>
                  </a:lnTo>
                  <a:lnTo>
                    <a:pt x="265" y="353"/>
                  </a:lnTo>
                  <a:lnTo>
                    <a:pt x="275" y="355"/>
                  </a:lnTo>
                  <a:lnTo>
                    <a:pt x="314" y="355"/>
                  </a:lnTo>
                  <a:lnTo>
                    <a:pt x="314" y="355"/>
                  </a:lnTo>
                  <a:lnTo>
                    <a:pt x="324" y="353"/>
                  </a:lnTo>
                  <a:lnTo>
                    <a:pt x="332" y="347"/>
                  </a:lnTo>
                  <a:lnTo>
                    <a:pt x="339" y="339"/>
                  </a:lnTo>
                  <a:lnTo>
                    <a:pt x="341" y="329"/>
                  </a:lnTo>
                  <a:lnTo>
                    <a:pt x="341" y="27"/>
                  </a:lnTo>
                  <a:lnTo>
                    <a:pt x="341" y="27"/>
                  </a:lnTo>
                  <a:lnTo>
                    <a:pt x="339" y="17"/>
                  </a:lnTo>
                  <a:lnTo>
                    <a:pt x="332" y="8"/>
                  </a:lnTo>
                  <a:lnTo>
                    <a:pt x="324" y="2"/>
                  </a:lnTo>
                  <a:lnTo>
                    <a:pt x="314" y="0"/>
                  </a:lnTo>
                  <a:lnTo>
                    <a:pt x="275" y="0"/>
                  </a:lnTo>
                  <a:close/>
                </a:path>
              </a:pathLst>
            </a:custGeom>
            <a:solidFill>
              <a:sysClr val="window" lastClr="FFFFFF">
                <a:lumMod val="95000"/>
              </a:sysClr>
            </a:solidFill>
            <a:ln w="9525">
              <a:noFill/>
              <a:round/>
              <a:headEnd/>
              <a:tailEnd/>
            </a:ln>
          </p:spPr>
          <p:txBody>
            <a:bodyPr vert="horz" wrap="square" lIns="91440" tIns="45720" rIns="91440" bIns="45720" numCol="1" anchor="t" anchorCtr="0" compatLnSpc="1">
              <a:prstTxWarp prst="textNoShape">
                <a:avLst/>
              </a:prstTxWarp>
            </a:bodyPr>
            <a:lstStyle/>
            <a:p>
              <a:pPr defTabSz="1828891" fontAlgn="auto">
                <a:spcBef>
                  <a:spcPts val="0"/>
                </a:spcBef>
                <a:spcAft>
                  <a:spcPts val="0"/>
                </a:spcAft>
                <a:defRPr/>
              </a:pPr>
              <a:endParaRPr lang="zh-CN" altLang="en-US" sz="1100" b="1" kern="0" dirty="0" smtClean="0">
                <a:solidFill>
                  <a:prstClr val="black"/>
                </a:solidFill>
                <a:latin typeface="+mn-lt"/>
                <a:ea typeface="+mn-ea"/>
                <a:cs typeface="Arial" pitchFamily="34" charset="0"/>
              </a:endParaRPr>
            </a:p>
          </p:txBody>
        </p:sp>
        <p:grpSp>
          <p:nvGrpSpPr>
            <p:cNvPr id="312" name="组合 311"/>
            <p:cNvGrpSpPr/>
            <p:nvPr/>
          </p:nvGrpSpPr>
          <p:grpSpPr>
            <a:xfrm>
              <a:off x="7846932" y="4671074"/>
              <a:ext cx="2325946" cy="2325946"/>
              <a:chOff x="449631" y="1726209"/>
              <a:chExt cx="932802" cy="932800"/>
            </a:xfrm>
          </p:grpSpPr>
          <p:sp>
            <p:nvSpPr>
              <p:cNvPr id="313" name="Oval 50"/>
              <p:cNvSpPr/>
              <p:nvPr/>
            </p:nvSpPr>
            <p:spPr>
              <a:xfrm>
                <a:off x="449631" y="1726209"/>
                <a:ext cx="932802" cy="932800"/>
              </a:xfrm>
              <a:prstGeom prst="ellipse">
                <a:avLst/>
              </a:prstGeom>
              <a:solidFill>
                <a:srgbClr val="00B0F0"/>
              </a:solidFill>
              <a:ln w="12700" cap="flat" cmpd="sng" algn="ctr">
                <a:noFill/>
                <a:prstDash val="solid"/>
                <a:miter lim="800000"/>
              </a:ln>
              <a:effectLst/>
            </p:spPr>
            <p:txBody>
              <a:bodyPr rtlCol="0" anchor="ctr"/>
              <a:lstStyle/>
              <a:p>
                <a:pPr algn="ctr" defTabSz="2559899" fontAlgn="auto">
                  <a:spcBef>
                    <a:spcPts val="0"/>
                  </a:spcBef>
                  <a:spcAft>
                    <a:spcPts val="0"/>
                  </a:spcAft>
                  <a:buClr>
                    <a:srgbClr val="CC9900"/>
                  </a:buClr>
                  <a:buSzPct val="60000"/>
                  <a:defRPr/>
                </a:pPr>
                <a:endParaRPr lang="en-US" altLang="en-US" sz="1200" b="1" kern="0" smtClean="0">
                  <a:solidFill>
                    <a:prstClr val="white"/>
                  </a:solidFill>
                  <a:latin typeface="+mn-lt"/>
                  <a:ea typeface="+mn-ea"/>
                  <a:sym typeface="Arial"/>
                </a:endParaRPr>
              </a:p>
            </p:txBody>
          </p:sp>
          <p:sp>
            <p:nvSpPr>
              <p:cNvPr id="314" name="Freeform 10"/>
              <p:cNvSpPr>
                <a:spLocks noEditPoints="1"/>
              </p:cNvSpPr>
              <p:nvPr/>
            </p:nvSpPr>
            <p:spPr bwMode="auto">
              <a:xfrm>
                <a:off x="480386" y="1756454"/>
                <a:ext cx="871292" cy="872310"/>
              </a:xfrm>
              <a:custGeom>
                <a:avLst/>
                <a:gdLst/>
                <a:ahLst/>
                <a:cxnLst>
                  <a:cxn ang="0">
                    <a:pos x="28" y="990"/>
                  </a:cxn>
                  <a:cxn ang="0">
                    <a:pos x="84" y="1252"/>
                  </a:cxn>
                  <a:cxn ang="0">
                    <a:pos x="426" y="1636"/>
                  </a:cxn>
                  <a:cxn ang="0">
                    <a:pos x="724" y="1676"/>
                  </a:cxn>
                  <a:cxn ang="0">
                    <a:pos x="982" y="1690"/>
                  </a:cxn>
                  <a:cxn ang="0">
                    <a:pos x="1550" y="1270"/>
                  </a:cxn>
                  <a:cxn ang="0">
                    <a:pos x="1604" y="1222"/>
                  </a:cxn>
                  <a:cxn ang="0">
                    <a:pos x="1698" y="986"/>
                  </a:cxn>
                  <a:cxn ang="0">
                    <a:pos x="1620" y="482"/>
                  </a:cxn>
                  <a:cxn ang="0">
                    <a:pos x="1424" y="258"/>
                  </a:cxn>
                  <a:cxn ang="0">
                    <a:pos x="1230" y="90"/>
                  </a:cxn>
                  <a:cxn ang="0">
                    <a:pos x="490" y="108"/>
                  </a:cxn>
                  <a:cxn ang="0">
                    <a:pos x="250" y="248"/>
                  </a:cxn>
                  <a:cxn ang="0">
                    <a:pos x="138" y="474"/>
                  </a:cxn>
                  <a:cxn ang="0">
                    <a:pos x="12" y="696"/>
                  </a:cxn>
                  <a:cxn ang="0">
                    <a:pos x="954" y="74"/>
                  </a:cxn>
                  <a:cxn ang="0">
                    <a:pos x="490" y="122"/>
                  </a:cxn>
                  <a:cxn ang="0">
                    <a:pos x="1246" y="504"/>
                  </a:cxn>
                  <a:cxn ang="0">
                    <a:pos x="1188" y="1554"/>
                  </a:cxn>
                  <a:cxn ang="0">
                    <a:pos x="1526" y="1222"/>
                  </a:cxn>
                  <a:cxn ang="0">
                    <a:pos x="724" y="1364"/>
                  </a:cxn>
                  <a:cxn ang="0">
                    <a:pos x="286" y="932"/>
                  </a:cxn>
                  <a:cxn ang="0">
                    <a:pos x="40" y="978"/>
                  </a:cxn>
                  <a:cxn ang="0">
                    <a:pos x="1174" y="470"/>
                  </a:cxn>
                  <a:cxn ang="0">
                    <a:pos x="1294" y="1072"/>
                  </a:cxn>
                  <a:cxn ang="0">
                    <a:pos x="1604" y="736"/>
                  </a:cxn>
                  <a:cxn ang="0">
                    <a:pos x="748" y="1366"/>
                  </a:cxn>
                  <a:cxn ang="0">
                    <a:pos x="292" y="1398"/>
                  </a:cxn>
                  <a:cxn ang="0">
                    <a:pos x="724" y="1362"/>
                  </a:cxn>
                  <a:cxn ang="0">
                    <a:pos x="796" y="878"/>
                  </a:cxn>
                  <a:cxn ang="0">
                    <a:pos x="1166" y="502"/>
                  </a:cxn>
                  <a:cxn ang="0">
                    <a:pos x="600" y="394"/>
                  </a:cxn>
                  <a:cxn ang="0">
                    <a:pos x="866" y="858"/>
                  </a:cxn>
                  <a:cxn ang="0">
                    <a:pos x="1206" y="536"/>
                  </a:cxn>
                  <a:cxn ang="0">
                    <a:pos x="1262" y="1094"/>
                  </a:cxn>
                  <a:cxn ang="0">
                    <a:pos x="800" y="820"/>
                  </a:cxn>
                  <a:cxn ang="0">
                    <a:pos x="592" y="396"/>
                  </a:cxn>
                  <a:cxn ang="0">
                    <a:pos x="1168" y="1564"/>
                  </a:cxn>
                  <a:cxn ang="0">
                    <a:pos x="1532" y="1208"/>
                  </a:cxn>
                  <a:cxn ang="0">
                    <a:pos x="1568" y="1192"/>
                  </a:cxn>
                  <a:cxn ang="0">
                    <a:pos x="1170" y="426"/>
                  </a:cxn>
                  <a:cxn ang="0">
                    <a:pos x="470" y="136"/>
                  </a:cxn>
                  <a:cxn ang="0">
                    <a:pos x="458" y="132"/>
                  </a:cxn>
                  <a:cxn ang="0">
                    <a:pos x="302" y="902"/>
                  </a:cxn>
                  <a:cxn ang="0">
                    <a:pos x="140" y="518"/>
                  </a:cxn>
                  <a:cxn ang="0">
                    <a:pos x="30" y="966"/>
                  </a:cxn>
                  <a:cxn ang="0">
                    <a:pos x="94" y="1246"/>
                  </a:cxn>
                  <a:cxn ang="0">
                    <a:pos x="268" y="1400"/>
                  </a:cxn>
                  <a:cxn ang="0">
                    <a:pos x="434" y="1626"/>
                  </a:cxn>
                  <a:cxn ang="0">
                    <a:pos x="686" y="1650"/>
                  </a:cxn>
                  <a:cxn ang="0">
                    <a:pos x="732" y="1652"/>
                  </a:cxn>
                  <a:cxn ang="0">
                    <a:pos x="1176" y="1568"/>
                  </a:cxn>
                  <a:cxn ang="0">
                    <a:pos x="1450" y="1460"/>
                  </a:cxn>
                  <a:cxn ang="0">
                    <a:pos x="1626" y="732"/>
                  </a:cxn>
                  <a:cxn ang="0">
                    <a:pos x="1680" y="1000"/>
                  </a:cxn>
                  <a:cxn ang="0">
                    <a:pos x="1604" y="498"/>
                  </a:cxn>
                  <a:cxn ang="0">
                    <a:pos x="978" y="74"/>
                  </a:cxn>
                  <a:cxn ang="0">
                    <a:pos x="978" y="70"/>
                  </a:cxn>
                  <a:cxn ang="0">
                    <a:pos x="714" y="18"/>
                  </a:cxn>
                  <a:cxn ang="0">
                    <a:pos x="490" y="114"/>
                  </a:cxn>
                  <a:cxn ang="0">
                    <a:pos x="454" y="128"/>
                  </a:cxn>
                  <a:cxn ang="0">
                    <a:pos x="28" y="966"/>
                  </a:cxn>
                </a:cxnLst>
                <a:rect l="0" t="0" r="r" b="b"/>
                <a:pathLst>
                  <a:path w="1700" h="1702">
                    <a:moveTo>
                      <a:pt x="10" y="718"/>
                    </a:moveTo>
                    <a:lnTo>
                      <a:pt x="24" y="966"/>
                    </a:lnTo>
                    <a:lnTo>
                      <a:pt x="24" y="966"/>
                    </a:lnTo>
                    <a:lnTo>
                      <a:pt x="22" y="968"/>
                    </a:lnTo>
                    <a:lnTo>
                      <a:pt x="18" y="970"/>
                    </a:lnTo>
                    <a:lnTo>
                      <a:pt x="16" y="974"/>
                    </a:lnTo>
                    <a:lnTo>
                      <a:pt x="16" y="978"/>
                    </a:lnTo>
                    <a:lnTo>
                      <a:pt x="16" y="978"/>
                    </a:lnTo>
                    <a:lnTo>
                      <a:pt x="16" y="982"/>
                    </a:lnTo>
                    <a:lnTo>
                      <a:pt x="20" y="986"/>
                    </a:lnTo>
                    <a:lnTo>
                      <a:pt x="22" y="988"/>
                    </a:lnTo>
                    <a:lnTo>
                      <a:pt x="28" y="990"/>
                    </a:lnTo>
                    <a:lnTo>
                      <a:pt x="28" y="990"/>
                    </a:lnTo>
                    <a:lnTo>
                      <a:pt x="28" y="990"/>
                    </a:lnTo>
                    <a:lnTo>
                      <a:pt x="80" y="1228"/>
                    </a:lnTo>
                    <a:lnTo>
                      <a:pt x="80" y="1228"/>
                    </a:lnTo>
                    <a:lnTo>
                      <a:pt x="76" y="1230"/>
                    </a:lnTo>
                    <a:lnTo>
                      <a:pt x="74" y="1232"/>
                    </a:lnTo>
                    <a:lnTo>
                      <a:pt x="72" y="1236"/>
                    </a:lnTo>
                    <a:lnTo>
                      <a:pt x="72" y="1240"/>
                    </a:lnTo>
                    <a:lnTo>
                      <a:pt x="72" y="1240"/>
                    </a:lnTo>
                    <a:lnTo>
                      <a:pt x="72" y="1246"/>
                    </a:lnTo>
                    <a:lnTo>
                      <a:pt x="74" y="1248"/>
                    </a:lnTo>
                    <a:lnTo>
                      <a:pt x="78" y="1252"/>
                    </a:lnTo>
                    <a:lnTo>
                      <a:pt x="84" y="1252"/>
                    </a:lnTo>
                    <a:lnTo>
                      <a:pt x="84" y="1252"/>
                    </a:lnTo>
                    <a:lnTo>
                      <a:pt x="88" y="1252"/>
                    </a:lnTo>
                    <a:lnTo>
                      <a:pt x="90" y="1250"/>
                    </a:lnTo>
                    <a:lnTo>
                      <a:pt x="412" y="1618"/>
                    </a:lnTo>
                    <a:lnTo>
                      <a:pt x="412" y="1618"/>
                    </a:lnTo>
                    <a:lnTo>
                      <a:pt x="410" y="1622"/>
                    </a:lnTo>
                    <a:lnTo>
                      <a:pt x="410" y="1626"/>
                    </a:lnTo>
                    <a:lnTo>
                      <a:pt x="410" y="1626"/>
                    </a:lnTo>
                    <a:lnTo>
                      <a:pt x="412" y="1630"/>
                    </a:lnTo>
                    <a:lnTo>
                      <a:pt x="414" y="1634"/>
                    </a:lnTo>
                    <a:lnTo>
                      <a:pt x="418" y="1636"/>
                    </a:lnTo>
                    <a:lnTo>
                      <a:pt x="422" y="1638"/>
                    </a:lnTo>
                    <a:lnTo>
                      <a:pt x="422" y="1638"/>
                    </a:lnTo>
                    <a:lnTo>
                      <a:pt x="426" y="1636"/>
                    </a:lnTo>
                    <a:lnTo>
                      <a:pt x="430" y="1636"/>
                    </a:lnTo>
                    <a:lnTo>
                      <a:pt x="434" y="1630"/>
                    </a:lnTo>
                    <a:lnTo>
                      <a:pt x="686" y="1656"/>
                    </a:lnTo>
                    <a:lnTo>
                      <a:pt x="686" y="1656"/>
                    </a:lnTo>
                    <a:lnTo>
                      <a:pt x="686" y="1658"/>
                    </a:lnTo>
                    <a:lnTo>
                      <a:pt x="686" y="1658"/>
                    </a:lnTo>
                    <a:lnTo>
                      <a:pt x="686" y="1666"/>
                    </a:lnTo>
                    <a:lnTo>
                      <a:pt x="692" y="1674"/>
                    </a:lnTo>
                    <a:lnTo>
                      <a:pt x="700" y="1680"/>
                    </a:lnTo>
                    <a:lnTo>
                      <a:pt x="708" y="1680"/>
                    </a:lnTo>
                    <a:lnTo>
                      <a:pt x="708" y="1680"/>
                    </a:lnTo>
                    <a:lnTo>
                      <a:pt x="716" y="1680"/>
                    </a:lnTo>
                    <a:lnTo>
                      <a:pt x="724" y="1676"/>
                    </a:lnTo>
                    <a:lnTo>
                      <a:pt x="728" y="1670"/>
                    </a:lnTo>
                    <a:lnTo>
                      <a:pt x="732" y="1662"/>
                    </a:lnTo>
                    <a:lnTo>
                      <a:pt x="958" y="1692"/>
                    </a:lnTo>
                    <a:lnTo>
                      <a:pt x="958" y="1692"/>
                    </a:lnTo>
                    <a:lnTo>
                      <a:pt x="958" y="1696"/>
                    </a:lnTo>
                    <a:lnTo>
                      <a:pt x="962" y="1700"/>
                    </a:lnTo>
                    <a:lnTo>
                      <a:pt x="964" y="1702"/>
                    </a:lnTo>
                    <a:lnTo>
                      <a:pt x="970" y="1702"/>
                    </a:lnTo>
                    <a:lnTo>
                      <a:pt x="970" y="1702"/>
                    </a:lnTo>
                    <a:lnTo>
                      <a:pt x="974" y="1702"/>
                    </a:lnTo>
                    <a:lnTo>
                      <a:pt x="978" y="1698"/>
                    </a:lnTo>
                    <a:lnTo>
                      <a:pt x="980" y="1696"/>
                    </a:lnTo>
                    <a:lnTo>
                      <a:pt x="982" y="1690"/>
                    </a:lnTo>
                    <a:lnTo>
                      <a:pt x="982" y="1690"/>
                    </a:lnTo>
                    <a:lnTo>
                      <a:pt x="980" y="1688"/>
                    </a:lnTo>
                    <a:lnTo>
                      <a:pt x="1450" y="1462"/>
                    </a:lnTo>
                    <a:lnTo>
                      <a:pt x="1450" y="1462"/>
                    </a:lnTo>
                    <a:lnTo>
                      <a:pt x="1450" y="1462"/>
                    </a:lnTo>
                    <a:lnTo>
                      <a:pt x="1450" y="1462"/>
                    </a:lnTo>
                    <a:lnTo>
                      <a:pt x="1452" y="1462"/>
                    </a:lnTo>
                    <a:lnTo>
                      <a:pt x="1452" y="1462"/>
                    </a:lnTo>
                    <a:lnTo>
                      <a:pt x="1452" y="1462"/>
                    </a:lnTo>
                    <a:lnTo>
                      <a:pt x="1452" y="1462"/>
                    </a:lnTo>
                    <a:lnTo>
                      <a:pt x="1452" y="1462"/>
                    </a:lnTo>
                    <a:lnTo>
                      <a:pt x="1550" y="1270"/>
                    </a:lnTo>
                    <a:lnTo>
                      <a:pt x="1550" y="1270"/>
                    </a:lnTo>
                    <a:lnTo>
                      <a:pt x="1558" y="1272"/>
                    </a:lnTo>
                    <a:lnTo>
                      <a:pt x="1566" y="1274"/>
                    </a:lnTo>
                    <a:lnTo>
                      <a:pt x="1566" y="1274"/>
                    </a:lnTo>
                    <a:lnTo>
                      <a:pt x="1574" y="1272"/>
                    </a:lnTo>
                    <a:lnTo>
                      <a:pt x="1582" y="1270"/>
                    </a:lnTo>
                    <a:lnTo>
                      <a:pt x="1588" y="1266"/>
                    </a:lnTo>
                    <a:lnTo>
                      <a:pt x="1594" y="1262"/>
                    </a:lnTo>
                    <a:lnTo>
                      <a:pt x="1600" y="1256"/>
                    </a:lnTo>
                    <a:lnTo>
                      <a:pt x="1602" y="1248"/>
                    </a:lnTo>
                    <a:lnTo>
                      <a:pt x="1606" y="1240"/>
                    </a:lnTo>
                    <a:lnTo>
                      <a:pt x="1606" y="1232"/>
                    </a:lnTo>
                    <a:lnTo>
                      <a:pt x="1606" y="1232"/>
                    </a:lnTo>
                    <a:lnTo>
                      <a:pt x="1604" y="1222"/>
                    </a:lnTo>
                    <a:lnTo>
                      <a:pt x="1600" y="1212"/>
                    </a:lnTo>
                    <a:lnTo>
                      <a:pt x="1594" y="1204"/>
                    </a:lnTo>
                    <a:lnTo>
                      <a:pt x="1586" y="1198"/>
                    </a:lnTo>
                    <a:lnTo>
                      <a:pt x="1682" y="1002"/>
                    </a:lnTo>
                    <a:lnTo>
                      <a:pt x="1682" y="1002"/>
                    </a:lnTo>
                    <a:lnTo>
                      <a:pt x="1688" y="1002"/>
                    </a:lnTo>
                    <a:lnTo>
                      <a:pt x="1688" y="1002"/>
                    </a:lnTo>
                    <a:lnTo>
                      <a:pt x="1692" y="1002"/>
                    </a:lnTo>
                    <a:lnTo>
                      <a:pt x="1696" y="1000"/>
                    </a:lnTo>
                    <a:lnTo>
                      <a:pt x="1698" y="996"/>
                    </a:lnTo>
                    <a:lnTo>
                      <a:pt x="1700" y="992"/>
                    </a:lnTo>
                    <a:lnTo>
                      <a:pt x="1700" y="992"/>
                    </a:lnTo>
                    <a:lnTo>
                      <a:pt x="1698" y="986"/>
                    </a:lnTo>
                    <a:lnTo>
                      <a:pt x="1696" y="982"/>
                    </a:lnTo>
                    <a:lnTo>
                      <a:pt x="1692" y="980"/>
                    </a:lnTo>
                    <a:lnTo>
                      <a:pt x="1688" y="980"/>
                    </a:lnTo>
                    <a:lnTo>
                      <a:pt x="1688" y="980"/>
                    </a:lnTo>
                    <a:lnTo>
                      <a:pt x="1686" y="980"/>
                    </a:lnTo>
                    <a:lnTo>
                      <a:pt x="1620" y="504"/>
                    </a:lnTo>
                    <a:lnTo>
                      <a:pt x="1620" y="504"/>
                    </a:lnTo>
                    <a:lnTo>
                      <a:pt x="1626" y="500"/>
                    </a:lnTo>
                    <a:lnTo>
                      <a:pt x="1628" y="492"/>
                    </a:lnTo>
                    <a:lnTo>
                      <a:pt x="1628" y="492"/>
                    </a:lnTo>
                    <a:lnTo>
                      <a:pt x="1626" y="488"/>
                    </a:lnTo>
                    <a:lnTo>
                      <a:pt x="1624" y="484"/>
                    </a:lnTo>
                    <a:lnTo>
                      <a:pt x="1620" y="482"/>
                    </a:lnTo>
                    <a:lnTo>
                      <a:pt x="1616" y="480"/>
                    </a:lnTo>
                    <a:lnTo>
                      <a:pt x="1616" y="480"/>
                    </a:lnTo>
                    <a:lnTo>
                      <a:pt x="1610" y="482"/>
                    </a:lnTo>
                    <a:lnTo>
                      <a:pt x="1442" y="296"/>
                    </a:lnTo>
                    <a:lnTo>
                      <a:pt x="1442" y="296"/>
                    </a:lnTo>
                    <a:lnTo>
                      <a:pt x="1446" y="290"/>
                    </a:lnTo>
                    <a:lnTo>
                      <a:pt x="1448" y="282"/>
                    </a:lnTo>
                    <a:lnTo>
                      <a:pt x="1448" y="282"/>
                    </a:lnTo>
                    <a:lnTo>
                      <a:pt x="1446" y="272"/>
                    </a:lnTo>
                    <a:lnTo>
                      <a:pt x="1440" y="264"/>
                    </a:lnTo>
                    <a:lnTo>
                      <a:pt x="1432" y="260"/>
                    </a:lnTo>
                    <a:lnTo>
                      <a:pt x="1424" y="258"/>
                    </a:lnTo>
                    <a:lnTo>
                      <a:pt x="1424" y="258"/>
                    </a:lnTo>
                    <a:lnTo>
                      <a:pt x="1416" y="258"/>
                    </a:lnTo>
                    <a:lnTo>
                      <a:pt x="1408" y="262"/>
                    </a:lnTo>
                    <a:lnTo>
                      <a:pt x="1250" y="102"/>
                    </a:lnTo>
                    <a:lnTo>
                      <a:pt x="1250" y="102"/>
                    </a:lnTo>
                    <a:lnTo>
                      <a:pt x="1252" y="96"/>
                    </a:lnTo>
                    <a:lnTo>
                      <a:pt x="1252" y="96"/>
                    </a:lnTo>
                    <a:lnTo>
                      <a:pt x="1252" y="90"/>
                    </a:lnTo>
                    <a:lnTo>
                      <a:pt x="1250" y="86"/>
                    </a:lnTo>
                    <a:lnTo>
                      <a:pt x="1246" y="84"/>
                    </a:lnTo>
                    <a:lnTo>
                      <a:pt x="1240" y="84"/>
                    </a:lnTo>
                    <a:lnTo>
                      <a:pt x="1240" y="84"/>
                    </a:lnTo>
                    <a:lnTo>
                      <a:pt x="1234" y="86"/>
                    </a:lnTo>
                    <a:lnTo>
                      <a:pt x="1230" y="90"/>
                    </a:lnTo>
                    <a:lnTo>
                      <a:pt x="736" y="10"/>
                    </a:lnTo>
                    <a:lnTo>
                      <a:pt x="736" y="10"/>
                    </a:lnTo>
                    <a:lnTo>
                      <a:pt x="734" y="6"/>
                    </a:lnTo>
                    <a:lnTo>
                      <a:pt x="732" y="2"/>
                    </a:lnTo>
                    <a:lnTo>
                      <a:pt x="728" y="0"/>
                    </a:lnTo>
                    <a:lnTo>
                      <a:pt x="724" y="0"/>
                    </a:lnTo>
                    <a:lnTo>
                      <a:pt x="724" y="0"/>
                    </a:lnTo>
                    <a:lnTo>
                      <a:pt x="720" y="0"/>
                    </a:lnTo>
                    <a:lnTo>
                      <a:pt x="716" y="4"/>
                    </a:lnTo>
                    <a:lnTo>
                      <a:pt x="712" y="6"/>
                    </a:lnTo>
                    <a:lnTo>
                      <a:pt x="712" y="12"/>
                    </a:lnTo>
                    <a:lnTo>
                      <a:pt x="490" y="108"/>
                    </a:lnTo>
                    <a:lnTo>
                      <a:pt x="490" y="108"/>
                    </a:lnTo>
                    <a:lnTo>
                      <a:pt x="486" y="102"/>
                    </a:lnTo>
                    <a:lnTo>
                      <a:pt x="482" y="98"/>
                    </a:lnTo>
                    <a:lnTo>
                      <a:pt x="476" y="96"/>
                    </a:lnTo>
                    <a:lnTo>
                      <a:pt x="470" y="96"/>
                    </a:lnTo>
                    <a:lnTo>
                      <a:pt x="470" y="96"/>
                    </a:lnTo>
                    <a:lnTo>
                      <a:pt x="462" y="96"/>
                    </a:lnTo>
                    <a:lnTo>
                      <a:pt x="456" y="102"/>
                    </a:lnTo>
                    <a:lnTo>
                      <a:pt x="452" y="108"/>
                    </a:lnTo>
                    <a:lnTo>
                      <a:pt x="450" y="116"/>
                    </a:lnTo>
                    <a:lnTo>
                      <a:pt x="450" y="116"/>
                    </a:lnTo>
                    <a:lnTo>
                      <a:pt x="452" y="122"/>
                    </a:lnTo>
                    <a:lnTo>
                      <a:pt x="454" y="126"/>
                    </a:lnTo>
                    <a:lnTo>
                      <a:pt x="250" y="248"/>
                    </a:lnTo>
                    <a:lnTo>
                      <a:pt x="250" y="248"/>
                    </a:lnTo>
                    <a:lnTo>
                      <a:pt x="248" y="244"/>
                    </a:lnTo>
                    <a:lnTo>
                      <a:pt x="242" y="244"/>
                    </a:lnTo>
                    <a:lnTo>
                      <a:pt x="242" y="244"/>
                    </a:lnTo>
                    <a:lnTo>
                      <a:pt x="238" y="244"/>
                    </a:lnTo>
                    <a:lnTo>
                      <a:pt x="234" y="248"/>
                    </a:lnTo>
                    <a:lnTo>
                      <a:pt x="232" y="250"/>
                    </a:lnTo>
                    <a:lnTo>
                      <a:pt x="230" y="256"/>
                    </a:lnTo>
                    <a:lnTo>
                      <a:pt x="230" y="256"/>
                    </a:lnTo>
                    <a:lnTo>
                      <a:pt x="232" y="260"/>
                    </a:lnTo>
                    <a:lnTo>
                      <a:pt x="236" y="266"/>
                    </a:lnTo>
                    <a:lnTo>
                      <a:pt x="138" y="474"/>
                    </a:lnTo>
                    <a:lnTo>
                      <a:pt x="138" y="474"/>
                    </a:lnTo>
                    <a:lnTo>
                      <a:pt x="130" y="472"/>
                    </a:lnTo>
                    <a:lnTo>
                      <a:pt x="130" y="472"/>
                    </a:lnTo>
                    <a:lnTo>
                      <a:pt x="122" y="474"/>
                    </a:lnTo>
                    <a:lnTo>
                      <a:pt x="114" y="480"/>
                    </a:lnTo>
                    <a:lnTo>
                      <a:pt x="108" y="488"/>
                    </a:lnTo>
                    <a:lnTo>
                      <a:pt x="106" y="496"/>
                    </a:lnTo>
                    <a:lnTo>
                      <a:pt x="106" y="496"/>
                    </a:lnTo>
                    <a:lnTo>
                      <a:pt x="108" y="502"/>
                    </a:lnTo>
                    <a:lnTo>
                      <a:pt x="110" y="508"/>
                    </a:lnTo>
                    <a:lnTo>
                      <a:pt x="116" y="516"/>
                    </a:lnTo>
                    <a:lnTo>
                      <a:pt x="16" y="696"/>
                    </a:lnTo>
                    <a:lnTo>
                      <a:pt x="16" y="696"/>
                    </a:lnTo>
                    <a:lnTo>
                      <a:pt x="12" y="696"/>
                    </a:lnTo>
                    <a:lnTo>
                      <a:pt x="12" y="696"/>
                    </a:lnTo>
                    <a:lnTo>
                      <a:pt x="8" y="696"/>
                    </a:lnTo>
                    <a:lnTo>
                      <a:pt x="4" y="698"/>
                    </a:lnTo>
                    <a:lnTo>
                      <a:pt x="2" y="702"/>
                    </a:lnTo>
                    <a:lnTo>
                      <a:pt x="0" y="708"/>
                    </a:lnTo>
                    <a:lnTo>
                      <a:pt x="0" y="708"/>
                    </a:lnTo>
                    <a:lnTo>
                      <a:pt x="2" y="712"/>
                    </a:lnTo>
                    <a:lnTo>
                      <a:pt x="4" y="714"/>
                    </a:lnTo>
                    <a:lnTo>
                      <a:pt x="6" y="718"/>
                    </a:lnTo>
                    <a:lnTo>
                      <a:pt x="10" y="718"/>
                    </a:lnTo>
                    <a:lnTo>
                      <a:pt x="10" y="718"/>
                    </a:lnTo>
                    <a:close/>
                    <a:moveTo>
                      <a:pt x="954" y="74"/>
                    </a:moveTo>
                    <a:lnTo>
                      <a:pt x="954" y="74"/>
                    </a:lnTo>
                    <a:lnTo>
                      <a:pt x="956" y="80"/>
                    </a:lnTo>
                    <a:lnTo>
                      <a:pt x="602" y="376"/>
                    </a:lnTo>
                    <a:lnTo>
                      <a:pt x="602" y="376"/>
                    </a:lnTo>
                    <a:lnTo>
                      <a:pt x="598" y="374"/>
                    </a:lnTo>
                    <a:lnTo>
                      <a:pt x="592" y="372"/>
                    </a:lnTo>
                    <a:lnTo>
                      <a:pt x="592" y="372"/>
                    </a:lnTo>
                    <a:lnTo>
                      <a:pt x="590" y="372"/>
                    </a:lnTo>
                    <a:lnTo>
                      <a:pt x="542" y="270"/>
                    </a:lnTo>
                    <a:lnTo>
                      <a:pt x="480" y="134"/>
                    </a:lnTo>
                    <a:lnTo>
                      <a:pt x="480" y="134"/>
                    </a:lnTo>
                    <a:lnTo>
                      <a:pt x="484" y="130"/>
                    </a:lnTo>
                    <a:lnTo>
                      <a:pt x="488" y="126"/>
                    </a:lnTo>
                    <a:lnTo>
                      <a:pt x="490" y="122"/>
                    </a:lnTo>
                    <a:lnTo>
                      <a:pt x="492" y="116"/>
                    </a:lnTo>
                    <a:lnTo>
                      <a:pt x="954" y="74"/>
                    </a:lnTo>
                    <a:close/>
                    <a:moveTo>
                      <a:pt x="1424" y="304"/>
                    </a:moveTo>
                    <a:lnTo>
                      <a:pt x="1424" y="304"/>
                    </a:lnTo>
                    <a:lnTo>
                      <a:pt x="1432" y="302"/>
                    </a:lnTo>
                    <a:lnTo>
                      <a:pt x="1514" y="498"/>
                    </a:lnTo>
                    <a:lnTo>
                      <a:pt x="1608" y="726"/>
                    </a:lnTo>
                    <a:lnTo>
                      <a:pt x="1608" y="726"/>
                    </a:lnTo>
                    <a:lnTo>
                      <a:pt x="1606" y="728"/>
                    </a:lnTo>
                    <a:lnTo>
                      <a:pt x="1604" y="732"/>
                    </a:lnTo>
                    <a:lnTo>
                      <a:pt x="1242" y="512"/>
                    </a:lnTo>
                    <a:lnTo>
                      <a:pt x="1242" y="512"/>
                    </a:lnTo>
                    <a:lnTo>
                      <a:pt x="1246" y="504"/>
                    </a:lnTo>
                    <a:lnTo>
                      <a:pt x="1246" y="494"/>
                    </a:lnTo>
                    <a:lnTo>
                      <a:pt x="1246" y="494"/>
                    </a:lnTo>
                    <a:lnTo>
                      <a:pt x="1246" y="486"/>
                    </a:lnTo>
                    <a:lnTo>
                      <a:pt x="1244" y="480"/>
                    </a:lnTo>
                    <a:lnTo>
                      <a:pt x="1240" y="472"/>
                    </a:lnTo>
                    <a:lnTo>
                      <a:pt x="1236" y="466"/>
                    </a:lnTo>
                    <a:lnTo>
                      <a:pt x="1408" y="300"/>
                    </a:lnTo>
                    <a:lnTo>
                      <a:pt x="1408" y="300"/>
                    </a:lnTo>
                    <a:lnTo>
                      <a:pt x="1416" y="304"/>
                    </a:lnTo>
                    <a:lnTo>
                      <a:pt x="1424" y="304"/>
                    </a:lnTo>
                    <a:lnTo>
                      <a:pt x="1424" y="304"/>
                    </a:lnTo>
                    <a:close/>
                    <a:moveTo>
                      <a:pt x="1188" y="1554"/>
                    </a:moveTo>
                    <a:lnTo>
                      <a:pt x="1188" y="1554"/>
                    </a:lnTo>
                    <a:lnTo>
                      <a:pt x="1186" y="1550"/>
                    </a:lnTo>
                    <a:lnTo>
                      <a:pt x="1184" y="1546"/>
                    </a:lnTo>
                    <a:lnTo>
                      <a:pt x="1280" y="1116"/>
                    </a:lnTo>
                    <a:lnTo>
                      <a:pt x="1280" y="1116"/>
                    </a:lnTo>
                    <a:lnTo>
                      <a:pt x="1286" y="1118"/>
                    </a:lnTo>
                    <a:lnTo>
                      <a:pt x="1286" y="1118"/>
                    </a:lnTo>
                    <a:lnTo>
                      <a:pt x="1292" y="1116"/>
                    </a:lnTo>
                    <a:lnTo>
                      <a:pt x="1298" y="1114"/>
                    </a:lnTo>
                    <a:lnTo>
                      <a:pt x="1302" y="1112"/>
                    </a:lnTo>
                    <a:lnTo>
                      <a:pt x="1306" y="1106"/>
                    </a:lnTo>
                    <a:lnTo>
                      <a:pt x="1406" y="1158"/>
                    </a:lnTo>
                    <a:lnTo>
                      <a:pt x="1526" y="1222"/>
                    </a:lnTo>
                    <a:lnTo>
                      <a:pt x="1526" y="1222"/>
                    </a:lnTo>
                    <a:lnTo>
                      <a:pt x="1524" y="1232"/>
                    </a:lnTo>
                    <a:lnTo>
                      <a:pt x="1524" y="1232"/>
                    </a:lnTo>
                    <a:lnTo>
                      <a:pt x="1526" y="1240"/>
                    </a:lnTo>
                    <a:lnTo>
                      <a:pt x="1528" y="1248"/>
                    </a:lnTo>
                    <a:lnTo>
                      <a:pt x="1532" y="1254"/>
                    </a:lnTo>
                    <a:lnTo>
                      <a:pt x="1536" y="1260"/>
                    </a:lnTo>
                    <a:lnTo>
                      <a:pt x="1356" y="1412"/>
                    </a:lnTo>
                    <a:lnTo>
                      <a:pt x="1188" y="1554"/>
                    </a:lnTo>
                    <a:close/>
                    <a:moveTo>
                      <a:pt x="688" y="1648"/>
                    </a:moveTo>
                    <a:lnTo>
                      <a:pt x="290" y="1406"/>
                    </a:lnTo>
                    <a:lnTo>
                      <a:pt x="290" y="1406"/>
                    </a:lnTo>
                    <a:lnTo>
                      <a:pt x="292" y="1400"/>
                    </a:lnTo>
                    <a:lnTo>
                      <a:pt x="724" y="1364"/>
                    </a:lnTo>
                    <a:lnTo>
                      <a:pt x="724" y="1364"/>
                    </a:lnTo>
                    <a:lnTo>
                      <a:pt x="728" y="1372"/>
                    </a:lnTo>
                    <a:lnTo>
                      <a:pt x="732" y="1376"/>
                    </a:lnTo>
                    <a:lnTo>
                      <a:pt x="720" y="1490"/>
                    </a:lnTo>
                    <a:lnTo>
                      <a:pt x="702" y="1634"/>
                    </a:lnTo>
                    <a:lnTo>
                      <a:pt x="702" y="1634"/>
                    </a:lnTo>
                    <a:lnTo>
                      <a:pt x="694" y="1638"/>
                    </a:lnTo>
                    <a:lnTo>
                      <a:pt x="688" y="1648"/>
                    </a:lnTo>
                    <a:lnTo>
                      <a:pt x="688" y="1648"/>
                    </a:lnTo>
                    <a:close/>
                    <a:moveTo>
                      <a:pt x="40" y="978"/>
                    </a:moveTo>
                    <a:lnTo>
                      <a:pt x="40" y="978"/>
                    </a:lnTo>
                    <a:lnTo>
                      <a:pt x="40" y="976"/>
                    </a:lnTo>
                    <a:lnTo>
                      <a:pt x="286" y="932"/>
                    </a:lnTo>
                    <a:lnTo>
                      <a:pt x="286" y="932"/>
                    </a:lnTo>
                    <a:lnTo>
                      <a:pt x="288" y="938"/>
                    </a:lnTo>
                    <a:lnTo>
                      <a:pt x="294" y="944"/>
                    </a:lnTo>
                    <a:lnTo>
                      <a:pt x="300" y="946"/>
                    </a:lnTo>
                    <a:lnTo>
                      <a:pt x="308" y="948"/>
                    </a:lnTo>
                    <a:lnTo>
                      <a:pt x="304" y="990"/>
                    </a:lnTo>
                    <a:lnTo>
                      <a:pt x="280" y="1388"/>
                    </a:lnTo>
                    <a:lnTo>
                      <a:pt x="280" y="1388"/>
                    </a:lnTo>
                    <a:lnTo>
                      <a:pt x="274" y="1390"/>
                    </a:lnTo>
                    <a:lnTo>
                      <a:pt x="34" y="986"/>
                    </a:lnTo>
                    <a:lnTo>
                      <a:pt x="34" y="986"/>
                    </a:lnTo>
                    <a:lnTo>
                      <a:pt x="38" y="982"/>
                    </a:lnTo>
                    <a:lnTo>
                      <a:pt x="40" y="978"/>
                    </a:lnTo>
                    <a:lnTo>
                      <a:pt x="40" y="978"/>
                    </a:lnTo>
                    <a:close/>
                    <a:moveTo>
                      <a:pt x="958" y="82"/>
                    </a:moveTo>
                    <a:lnTo>
                      <a:pt x="958" y="82"/>
                    </a:lnTo>
                    <a:lnTo>
                      <a:pt x="962" y="84"/>
                    </a:lnTo>
                    <a:lnTo>
                      <a:pt x="966" y="84"/>
                    </a:lnTo>
                    <a:lnTo>
                      <a:pt x="966" y="84"/>
                    </a:lnTo>
                    <a:lnTo>
                      <a:pt x="970" y="84"/>
                    </a:lnTo>
                    <a:lnTo>
                      <a:pt x="974" y="80"/>
                    </a:lnTo>
                    <a:lnTo>
                      <a:pt x="1118" y="336"/>
                    </a:lnTo>
                    <a:lnTo>
                      <a:pt x="1186" y="458"/>
                    </a:lnTo>
                    <a:lnTo>
                      <a:pt x="1186" y="458"/>
                    </a:lnTo>
                    <a:lnTo>
                      <a:pt x="1180" y="464"/>
                    </a:lnTo>
                    <a:lnTo>
                      <a:pt x="1174" y="470"/>
                    </a:lnTo>
                    <a:lnTo>
                      <a:pt x="1170" y="476"/>
                    </a:lnTo>
                    <a:lnTo>
                      <a:pt x="1166" y="484"/>
                    </a:lnTo>
                    <a:lnTo>
                      <a:pt x="1062" y="466"/>
                    </a:lnTo>
                    <a:lnTo>
                      <a:pt x="604" y="386"/>
                    </a:lnTo>
                    <a:lnTo>
                      <a:pt x="604" y="386"/>
                    </a:lnTo>
                    <a:lnTo>
                      <a:pt x="604" y="384"/>
                    </a:lnTo>
                    <a:lnTo>
                      <a:pt x="604" y="384"/>
                    </a:lnTo>
                    <a:lnTo>
                      <a:pt x="602" y="380"/>
                    </a:lnTo>
                    <a:lnTo>
                      <a:pt x="958" y="82"/>
                    </a:lnTo>
                    <a:close/>
                    <a:moveTo>
                      <a:pt x="1610" y="746"/>
                    </a:moveTo>
                    <a:lnTo>
                      <a:pt x="1300" y="1074"/>
                    </a:lnTo>
                    <a:lnTo>
                      <a:pt x="1300" y="1074"/>
                    </a:lnTo>
                    <a:lnTo>
                      <a:pt x="1294" y="1072"/>
                    </a:lnTo>
                    <a:lnTo>
                      <a:pt x="1286" y="1070"/>
                    </a:lnTo>
                    <a:lnTo>
                      <a:pt x="1286" y="1070"/>
                    </a:lnTo>
                    <a:lnTo>
                      <a:pt x="1282" y="1070"/>
                    </a:lnTo>
                    <a:lnTo>
                      <a:pt x="1280" y="1054"/>
                    </a:lnTo>
                    <a:lnTo>
                      <a:pt x="1214" y="534"/>
                    </a:lnTo>
                    <a:lnTo>
                      <a:pt x="1214" y="534"/>
                    </a:lnTo>
                    <a:lnTo>
                      <a:pt x="1222" y="532"/>
                    </a:lnTo>
                    <a:lnTo>
                      <a:pt x="1230" y="528"/>
                    </a:lnTo>
                    <a:lnTo>
                      <a:pt x="1236" y="522"/>
                    </a:lnTo>
                    <a:lnTo>
                      <a:pt x="1242" y="514"/>
                    </a:lnTo>
                    <a:lnTo>
                      <a:pt x="1604" y="734"/>
                    </a:lnTo>
                    <a:lnTo>
                      <a:pt x="1604" y="734"/>
                    </a:lnTo>
                    <a:lnTo>
                      <a:pt x="1604" y="736"/>
                    </a:lnTo>
                    <a:lnTo>
                      <a:pt x="1604" y="736"/>
                    </a:lnTo>
                    <a:lnTo>
                      <a:pt x="1606" y="742"/>
                    </a:lnTo>
                    <a:lnTo>
                      <a:pt x="1610" y="746"/>
                    </a:lnTo>
                    <a:lnTo>
                      <a:pt x="1610" y="746"/>
                    </a:lnTo>
                    <a:close/>
                    <a:moveTo>
                      <a:pt x="1176" y="1544"/>
                    </a:moveTo>
                    <a:lnTo>
                      <a:pt x="1176" y="1544"/>
                    </a:lnTo>
                    <a:lnTo>
                      <a:pt x="1172" y="1544"/>
                    </a:lnTo>
                    <a:lnTo>
                      <a:pt x="1168" y="1546"/>
                    </a:lnTo>
                    <a:lnTo>
                      <a:pt x="1166" y="1550"/>
                    </a:lnTo>
                    <a:lnTo>
                      <a:pt x="1164" y="1554"/>
                    </a:lnTo>
                    <a:lnTo>
                      <a:pt x="1058" y="1506"/>
                    </a:lnTo>
                    <a:lnTo>
                      <a:pt x="748" y="1366"/>
                    </a:lnTo>
                    <a:lnTo>
                      <a:pt x="748" y="1366"/>
                    </a:lnTo>
                    <a:lnTo>
                      <a:pt x="748" y="1364"/>
                    </a:lnTo>
                    <a:lnTo>
                      <a:pt x="748" y="1364"/>
                    </a:lnTo>
                    <a:lnTo>
                      <a:pt x="746" y="1358"/>
                    </a:lnTo>
                    <a:lnTo>
                      <a:pt x="1264" y="1104"/>
                    </a:lnTo>
                    <a:lnTo>
                      <a:pt x="1264" y="1104"/>
                    </a:lnTo>
                    <a:lnTo>
                      <a:pt x="1270" y="1112"/>
                    </a:lnTo>
                    <a:lnTo>
                      <a:pt x="1278" y="1116"/>
                    </a:lnTo>
                    <a:lnTo>
                      <a:pt x="1182" y="1546"/>
                    </a:lnTo>
                    <a:lnTo>
                      <a:pt x="1182" y="1546"/>
                    </a:lnTo>
                    <a:lnTo>
                      <a:pt x="1176" y="1544"/>
                    </a:lnTo>
                    <a:lnTo>
                      <a:pt x="1176" y="1544"/>
                    </a:lnTo>
                    <a:close/>
                    <a:moveTo>
                      <a:pt x="292" y="1398"/>
                    </a:moveTo>
                    <a:lnTo>
                      <a:pt x="292" y="1398"/>
                    </a:lnTo>
                    <a:lnTo>
                      <a:pt x="292" y="1394"/>
                    </a:lnTo>
                    <a:lnTo>
                      <a:pt x="290" y="1390"/>
                    </a:lnTo>
                    <a:lnTo>
                      <a:pt x="286" y="1388"/>
                    </a:lnTo>
                    <a:lnTo>
                      <a:pt x="282" y="1388"/>
                    </a:lnTo>
                    <a:lnTo>
                      <a:pt x="302" y="1080"/>
                    </a:lnTo>
                    <a:lnTo>
                      <a:pt x="310" y="948"/>
                    </a:lnTo>
                    <a:lnTo>
                      <a:pt x="310" y="948"/>
                    </a:lnTo>
                    <a:lnTo>
                      <a:pt x="318" y="946"/>
                    </a:lnTo>
                    <a:lnTo>
                      <a:pt x="324" y="942"/>
                    </a:lnTo>
                    <a:lnTo>
                      <a:pt x="458" y="1078"/>
                    </a:lnTo>
                    <a:lnTo>
                      <a:pt x="728" y="1356"/>
                    </a:lnTo>
                    <a:lnTo>
                      <a:pt x="728" y="1356"/>
                    </a:lnTo>
                    <a:lnTo>
                      <a:pt x="724" y="1362"/>
                    </a:lnTo>
                    <a:lnTo>
                      <a:pt x="292" y="1398"/>
                    </a:lnTo>
                    <a:close/>
                    <a:moveTo>
                      <a:pt x="730" y="1354"/>
                    </a:moveTo>
                    <a:lnTo>
                      <a:pt x="326" y="940"/>
                    </a:lnTo>
                    <a:lnTo>
                      <a:pt x="326" y="940"/>
                    </a:lnTo>
                    <a:lnTo>
                      <a:pt x="330" y="932"/>
                    </a:lnTo>
                    <a:lnTo>
                      <a:pt x="332" y="924"/>
                    </a:lnTo>
                    <a:lnTo>
                      <a:pt x="332" y="924"/>
                    </a:lnTo>
                    <a:lnTo>
                      <a:pt x="332" y="924"/>
                    </a:lnTo>
                    <a:lnTo>
                      <a:pt x="682" y="872"/>
                    </a:lnTo>
                    <a:lnTo>
                      <a:pt x="786" y="856"/>
                    </a:lnTo>
                    <a:lnTo>
                      <a:pt x="786" y="856"/>
                    </a:lnTo>
                    <a:lnTo>
                      <a:pt x="790" y="868"/>
                    </a:lnTo>
                    <a:lnTo>
                      <a:pt x="796" y="878"/>
                    </a:lnTo>
                    <a:lnTo>
                      <a:pt x="806" y="886"/>
                    </a:lnTo>
                    <a:lnTo>
                      <a:pt x="818" y="890"/>
                    </a:lnTo>
                    <a:lnTo>
                      <a:pt x="788" y="1060"/>
                    </a:lnTo>
                    <a:lnTo>
                      <a:pt x="736" y="1352"/>
                    </a:lnTo>
                    <a:lnTo>
                      <a:pt x="736" y="1352"/>
                    </a:lnTo>
                    <a:lnTo>
                      <a:pt x="730" y="1354"/>
                    </a:lnTo>
                    <a:lnTo>
                      <a:pt x="730" y="1354"/>
                    </a:lnTo>
                    <a:close/>
                    <a:moveTo>
                      <a:pt x="604" y="388"/>
                    </a:moveTo>
                    <a:lnTo>
                      <a:pt x="1166" y="486"/>
                    </a:lnTo>
                    <a:lnTo>
                      <a:pt x="1166" y="486"/>
                    </a:lnTo>
                    <a:lnTo>
                      <a:pt x="1166" y="494"/>
                    </a:lnTo>
                    <a:lnTo>
                      <a:pt x="1166" y="494"/>
                    </a:lnTo>
                    <a:lnTo>
                      <a:pt x="1166" y="502"/>
                    </a:lnTo>
                    <a:lnTo>
                      <a:pt x="1168" y="508"/>
                    </a:lnTo>
                    <a:lnTo>
                      <a:pt x="1174" y="520"/>
                    </a:lnTo>
                    <a:lnTo>
                      <a:pt x="1040" y="648"/>
                    </a:lnTo>
                    <a:lnTo>
                      <a:pt x="854" y="822"/>
                    </a:lnTo>
                    <a:lnTo>
                      <a:pt x="854" y="822"/>
                    </a:lnTo>
                    <a:lnTo>
                      <a:pt x="848" y="816"/>
                    </a:lnTo>
                    <a:lnTo>
                      <a:pt x="842" y="812"/>
                    </a:lnTo>
                    <a:lnTo>
                      <a:pt x="834" y="810"/>
                    </a:lnTo>
                    <a:lnTo>
                      <a:pt x="826" y="810"/>
                    </a:lnTo>
                    <a:lnTo>
                      <a:pt x="826" y="810"/>
                    </a:lnTo>
                    <a:lnTo>
                      <a:pt x="818" y="810"/>
                    </a:lnTo>
                    <a:lnTo>
                      <a:pt x="810" y="812"/>
                    </a:lnTo>
                    <a:lnTo>
                      <a:pt x="600" y="394"/>
                    </a:lnTo>
                    <a:lnTo>
                      <a:pt x="600" y="394"/>
                    </a:lnTo>
                    <a:lnTo>
                      <a:pt x="604" y="388"/>
                    </a:lnTo>
                    <a:lnTo>
                      <a:pt x="604" y="388"/>
                    </a:lnTo>
                    <a:close/>
                    <a:moveTo>
                      <a:pt x="1206" y="536"/>
                    </a:moveTo>
                    <a:lnTo>
                      <a:pt x="1206" y="536"/>
                    </a:lnTo>
                    <a:lnTo>
                      <a:pt x="1212" y="536"/>
                    </a:lnTo>
                    <a:lnTo>
                      <a:pt x="1280" y="1070"/>
                    </a:lnTo>
                    <a:lnTo>
                      <a:pt x="1280" y="1070"/>
                    </a:lnTo>
                    <a:lnTo>
                      <a:pt x="1270" y="1076"/>
                    </a:lnTo>
                    <a:lnTo>
                      <a:pt x="1264" y="1082"/>
                    </a:lnTo>
                    <a:lnTo>
                      <a:pt x="864" y="866"/>
                    </a:lnTo>
                    <a:lnTo>
                      <a:pt x="864" y="866"/>
                    </a:lnTo>
                    <a:lnTo>
                      <a:pt x="866" y="858"/>
                    </a:lnTo>
                    <a:lnTo>
                      <a:pt x="866" y="850"/>
                    </a:lnTo>
                    <a:lnTo>
                      <a:pt x="866" y="850"/>
                    </a:lnTo>
                    <a:lnTo>
                      <a:pt x="866" y="842"/>
                    </a:lnTo>
                    <a:lnTo>
                      <a:pt x="864" y="836"/>
                    </a:lnTo>
                    <a:lnTo>
                      <a:pt x="860" y="828"/>
                    </a:lnTo>
                    <a:lnTo>
                      <a:pt x="856" y="824"/>
                    </a:lnTo>
                    <a:lnTo>
                      <a:pt x="1176" y="522"/>
                    </a:lnTo>
                    <a:lnTo>
                      <a:pt x="1176" y="522"/>
                    </a:lnTo>
                    <a:lnTo>
                      <a:pt x="1182" y="528"/>
                    </a:lnTo>
                    <a:lnTo>
                      <a:pt x="1190" y="532"/>
                    </a:lnTo>
                    <a:lnTo>
                      <a:pt x="1198" y="534"/>
                    </a:lnTo>
                    <a:lnTo>
                      <a:pt x="1206" y="536"/>
                    </a:lnTo>
                    <a:lnTo>
                      <a:pt x="1206" y="536"/>
                    </a:lnTo>
                    <a:close/>
                    <a:moveTo>
                      <a:pt x="738" y="1352"/>
                    </a:moveTo>
                    <a:lnTo>
                      <a:pt x="822" y="890"/>
                    </a:lnTo>
                    <a:lnTo>
                      <a:pt x="822" y="890"/>
                    </a:lnTo>
                    <a:lnTo>
                      <a:pt x="826" y="890"/>
                    </a:lnTo>
                    <a:lnTo>
                      <a:pt x="826" y="890"/>
                    </a:lnTo>
                    <a:lnTo>
                      <a:pt x="838" y="890"/>
                    </a:lnTo>
                    <a:lnTo>
                      <a:pt x="848" y="884"/>
                    </a:lnTo>
                    <a:lnTo>
                      <a:pt x="856" y="878"/>
                    </a:lnTo>
                    <a:lnTo>
                      <a:pt x="862" y="868"/>
                    </a:lnTo>
                    <a:lnTo>
                      <a:pt x="1264" y="1084"/>
                    </a:lnTo>
                    <a:lnTo>
                      <a:pt x="1264" y="1084"/>
                    </a:lnTo>
                    <a:lnTo>
                      <a:pt x="1262" y="1094"/>
                    </a:lnTo>
                    <a:lnTo>
                      <a:pt x="1262" y="1094"/>
                    </a:lnTo>
                    <a:lnTo>
                      <a:pt x="1264" y="1102"/>
                    </a:lnTo>
                    <a:lnTo>
                      <a:pt x="798" y="1330"/>
                    </a:lnTo>
                    <a:lnTo>
                      <a:pt x="746" y="1356"/>
                    </a:lnTo>
                    <a:lnTo>
                      <a:pt x="746" y="1356"/>
                    </a:lnTo>
                    <a:lnTo>
                      <a:pt x="742" y="1354"/>
                    </a:lnTo>
                    <a:lnTo>
                      <a:pt x="738" y="1352"/>
                    </a:lnTo>
                    <a:lnTo>
                      <a:pt x="738" y="1352"/>
                    </a:lnTo>
                    <a:close/>
                    <a:moveTo>
                      <a:pt x="592" y="396"/>
                    </a:moveTo>
                    <a:lnTo>
                      <a:pt x="592" y="396"/>
                    </a:lnTo>
                    <a:lnTo>
                      <a:pt x="598" y="394"/>
                    </a:lnTo>
                    <a:lnTo>
                      <a:pt x="808" y="814"/>
                    </a:lnTo>
                    <a:lnTo>
                      <a:pt x="808" y="814"/>
                    </a:lnTo>
                    <a:lnTo>
                      <a:pt x="800" y="820"/>
                    </a:lnTo>
                    <a:lnTo>
                      <a:pt x="792" y="828"/>
                    </a:lnTo>
                    <a:lnTo>
                      <a:pt x="786" y="838"/>
                    </a:lnTo>
                    <a:lnTo>
                      <a:pt x="786" y="850"/>
                    </a:lnTo>
                    <a:lnTo>
                      <a:pt x="786" y="850"/>
                    </a:lnTo>
                    <a:lnTo>
                      <a:pt x="786" y="854"/>
                    </a:lnTo>
                    <a:lnTo>
                      <a:pt x="332" y="920"/>
                    </a:lnTo>
                    <a:lnTo>
                      <a:pt x="332" y="920"/>
                    </a:lnTo>
                    <a:lnTo>
                      <a:pt x="328" y="912"/>
                    </a:lnTo>
                    <a:lnTo>
                      <a:pt x="322" y="904"/>
                    </a:lnTo>
                    <a:lnTo>
                      <a:pt x="414" y="730"/>
                    </a:lnTo>
                    <a:lnTo>
                      <a:pt x="590" y="396"/>
                    </a:lnTo>
                    <a:lnTo>
                      <a:pt x="590" y="396"/>
                    </a:lnTo>
                    <a:lnTo>
                      <a:pt x="592" y="396"/>
                    </a:lnTo>
                    <a:lnTo>
                      <a:pt x="592" y="396"/>
                    </a:lnTo>
                    <a:close/>
                    <a:moveTo>
                      <a:pt x="708" y="1634"/>
                    </a:moveTo>
                    <a:lnTo>
                      <a:pt x="708" y="1634"/>
                    </a:lnTo>
                    <a:lnTo>
                      <a:pt x="706" y="1634"/>
                    </a:lnTo>
                    <a:lnTo>
                      <a:pt x="736" y="1376"/>
                    </a:lnTo>
                    <a:lnTo>
                      <a:pt x="736" y="1376"/>
                    </a:lnTo>
                    <a:lnTo>
                      <a:pt x="736" y="1376"/>
                    </a:lnTo>
                    <a:lnTo>
                      <a:pt x="736" y="1376"/>
                    </a:lnTo>
                    <a:lnTo>
                      <a:pt x="744" y="1374"/>
                    </a:lnTo>
                    <a:lnTo>
                      <a:pt x="748" y="1368"/>
                    </a:lnTo>
                    <a:lnTo>
                      <a:pt x="1164" y="1556"/>
                    </a:lnTo>
                    <a:lnTo>
                      <a:pt x="1164" y="1556"/>
                    </a:lnTo>
                    <a:lnTo>
                      <a:pt x="1168" y="1564"/>
                    </a:lnTo>
                    <a:lnTo>
                      <a:pt x="834" y="1630"/>
                    </a:lnTo>
                    <a:lnTo>
                      <a:pt x="732" y="1650"/>
                    </a:lnTo>
                    <a:lnTo>
                      <a:pt x="732" y="1650"/>
                    </a:lnTo>
                    <a:lnTo>
                      <a:pt x="728" y="1644"/>
                    </a:lnTo>
                    <a:lnTo>
                      <a:pt x="724" y="1638"/>
                    </a:lnTo>
                    <a:lnTo>
                      <a:pt x="716" y="1634"/>
                    </a:lnTo>
                    <a:lnTo>
                      <a:pt x="708" y="1634"/>
                    </a:lnTo>
                    <a:lnTo>
                      <a:pt x="708" y="1634"/>
                    </a:lnTo>
                    <a:close/>
                    <a:moveTo>
                      <a:pt x="1566" y="1192"/>
                    </a:moveTo>
                    <a:lnTo>
                      <a:pt x="1566" y="1192"/>
                    </a:lnTo>
                    <a:lnTo>
                      <a:pt x="1552" y="1194"/>
                    </a:lnTo>
                    <a:lnTo>
                      <a:pt x="1542" y="1200"/>
                    </a:lnTo>
                    <a:lnTo>
                      <a:pt x="1532" y="1208"/>
                    </a:lnTo>
                    <a:lnTo>
                      <a:pt x="1526" y="1220"/>
                    </a:lnTo>
                    <a:lnTo>
                      <a:pt x="1306" y="1104"/>
                    </a:lnTo>
                    <a:lnTo>
                      <a:pt x="1306" y="1104"/>
                    </a:lnTo>
                    <a:lnTo>
                      <a:pt x="1308" y="1100"/>
                    </a:lnTo>
                    <a:lnTo>
                      <a:pt x="1310" y="1094"/>
                    </a:lnTo>
                    <a:lnTo>
                      <a:pt x="1310" y="1094"/>
                    </a:lnTo>
                    <a:lnTo>
                      <a:pt x="1308" y="1084"/>
                    </a:lnTo>
                    <a:lnTo>
                      <a:pt x="1302" y="1076"/>
                    </a:lnTo>
                    <a:lnTo>
                      <a:pt x="1614" y="746"/>
                    </a:lnTo>
                    <a:lnTo>
                      <a:pt x="1614" y="746"/>
                    </a:lnTo>
                    <a:lnTo>
                      <a:pt x="1616" y="746"/>
                    </a:lnTo>
                    <a:lnTo>
                      <a:pt x="1568" y="1192"/>
                    </a:lnTo>
                    <a:lnTo>
                      <a:pt x="1568" y="1192"/>
                    </a:lnTo>
                    <a:lnTo>
                      <a:pt x="1566" y="1192"/>
                    </a:lnTo>
                    <a:lnTo>
                      <a:pt x="1566" y="1192"/>
                    </a:lnTo>
                    <a:close/>
                    <a:moveTo>
                      <a:pt x="1406" y="298"/>
                    </a:moveTo>
                    <a:lnTo>
                      <a:pt x="1234" y="464"/>
                    </a:lnTo>
                    <a:lnTo>
                      <a:pt x="1234" y="464"/>
                    </a:lnTo>
                    <a:lnTo>
                      <a:pt x="1228" y="460"/>
                    </a:lnTo>
                    <a:lnTo>
                      <a:pt x="1222" y="456"/>
                    </a:lnTo>
                    <a:lnTo>
                      <a:pt x="1214" y="454"/>
                    </a:lnTo>
                    <a:lnTo>
                      <a:pt x="1206" y="454"/>
                    </a:lnTo>
                    <a:lnTo>
                      <a:pt x="1206" y="454"/>
                    </a:lnTo>
                    <a:lnTo>
                      <a:pt x="1198" y="456"/>
                    </a:lnTo>
                    <a:lnTo>
                      <a:pt x="1190" y="458"/>
                    </a:lnTo>
                    <a:lnTo>
                      <a:pt x="1170" y="426"/>
                    </a:lnTo>
                    <a:lnTo>
                      <a:pt x="976" y="78"/>
                    </a:lnTo>
                    <a:lnTo>
                      <a:pt x="976" y="78"/>
                    </a:lnTo>
                    <a:lnTo>
                      <a:pt x="976" y="76"/>
                    </a:lnTo>
                    <a:lnTo>
                      <a:pt x="1022" y="96"/>
                    </a:lnTo>
                    <a:lnTo>
                      <a:pt x="1402" y="272"/>
                    </a:lnTo>
                    <a:lnTo>
                      <a:pt x="1402" y="272"/>
                    </a:lnTo>
                    <a:lnTo>
                      <a:pt x="1400" y="282"/>
                    </a:lnTo>
                    <a:lnTo>
                      <a:pt x="1400" y="282"/>
                    </a:lnTo>
                    <a:lnTo>
                      <a:pt x="1402" y="290"/>
                    </a:lnTo>
                    <a:lnTo>
                      <a:pt x="1406" y="298"/>
                    </a:lnTo>
                    <a:lnTo>
                      <a:pt x="1406" y="298"/>
                    </a:lnTo>
                    <a:close/>
                    <a:moveTo>
                      <a:pt x="470" y="136"/>
                    </a:moveTo>
                    <a:lnTo>
                      <a:pt x="470" y="136"/>
                    </a:lnTo>
                    <a:lnTo>
                      <a:pt x="478" y="134"/>
                    </a:lnTo>
                    <a:lnTo>
                      <a:pt x="588" y="374"/>
                    </a:lnTo>
                    <a:lnTo>
                      <a:pt x="588" y="374"/>
                    </a:lnTo>
                    <a:lnTo>
                      <a:pt x="582" y="378"/>
                    </a:lnTo>
                    <a:lnTo>
                      <a:pt x="580" y="384"/>
                    </a:lnTo>
                    <a:lnTo>
                      <a:pt x="580" y="384"/>
                    </a:lnTo>
                    <a:lnTo>
                      <a:pt x="580" y="386"/>
                    </a:lnTo>
                    <a:lnTo>
                      <a:pt x="152" y="486"/>
                    </a:lnTo>
                    <a:lnTo>
                      <a:pt x="152" y="486"/>
                    </a:lnTo>
                    <a:lnTo>
                      <a:pt x="148" y="482"/>
                    </a:lnTo>
                    <a:lnTo>
                      <a:pt x="146" y="478"/>
                    </a:lnTo>
                    <a:lnTo>
                      <a:pt x="458" y="132"/>
                    </a:lnTo>
                    <a:lnTo>
                      <a:pt x="458" y="132"/>
                    </a:lnTo>
                    <a:lnTo>
                      <a:pt x="464" y="134"/>
                    </a:lnTo>
                    <a:lnTo>
                      <a:pt x="470" y="136"/>
                    </a:lnTo>
                    <a:lnTo>
                      <a:pt x="470" y="136"/>
                    </a:lnTo>
                    <a:close/>
                    <a:moveTo>
                      <a:pt x="582" y="390"/>
                    </a:moveTo>
                    <a:lnTo>
                      <a:pt x="582" y="390"/>
                    </a:lnTo>
                    <a:lnTo>
                      <a:pt x="584" y="392"/>
                    </a:lnTo>
                    <a:lnTo>
                      <a:pt x="588" y="394"/>
                    </a:lnTo>
                    <a:lnTo>
                      <a:pt x="320" y="904"/>
                    </a:lnTo>
                    <a:lnTo>
                      <a:pt x="320" y="904"/>
                    </a:lnTo>
                    <a:lnTo>
                      <a:pt x="314" y="902"/>
                    </a:lnTo>
                    <a:lnTo>
                      <a:pt x="308" y="900"/>
                    </a:lnTo>
                    <a:lnTo>
                      <a:pt x="308" y="900"/>
                    </a:lnTo>
                    <a:lnTo>
                      <a:pt x="302" y="902"/>
                    </a:lnTo>
                    <a:lnTo>
                      <a:pt x="294" y="882"/>
                    </a:lnTo>
                    <a:lnTo>
                      <a:pt x="142" y="518"/>
                    </a:lnTo>
                    <a:lnTo>
                      <a:pt x="142" y="518"/>
                    </a:lnTo>
                    <a:lnTo>
                      <a:pt x="146" y="514"/>
                    </a:lnTo>
                    <a:lnTo>
                      <a:pt x="150" y="508"/>
                    </a:lnTo>
                    <a:lnTo>
                      <a:pt x="154" y="502"/>
                    </a:lnTo>
                    <a:lnTo>
                      <a:pt x="154" y="496"/>
                    </a:lnTo>
                    <a:lnTo>
                      <a:pt x="154" y="496"/>
                    </a:lnTo>
                    <a:lnTo>
                      <a:pt x="152" y="488"/>
                    </a:lnTo>
                    <a:lnTo>
                      <a:pt x="582" y="390"/>
                    </a:lnTo>
                    <a:close/>
                    <a:moveTo>
                      <a:pt x="130" y="520"/>
                    </a:moveTo>
                    <a:lnTo>
                      <a:pt x="130" y="520"/>
                    </a:lnTo>
                    <a:lnTo>
                      <a:pt x="140" y="518"/>
                    </a:lnTo>
                    <a:lnTo>
                      <a:pt x="300" y="902"/>
                    </a:lnTo>
                    <a:lnTo>
                      <a:pt x="300" y="902"/>
                    </a:lnTo>
                    <a:lnTo>
                      <a:pt x="294" y="906"/>
                    </a:lnTo>
                    <a:lnTo>
                      <a:pt x="288" y="910"/>
                    </a:lnTo>
                    <a:lnTo>
                      <a:pt x="286" y="918"/>
                    </a:lnTo>
                    <a:lnTo>
                      <a:pt x="284" y="924"/>
                    </a:lnTo>
                    <a:lnTo>
                      <a:pt x="284" y="924"/>
                    </a:lnTo>
                    <a:lnTo>
                      <a:pt x="284" y="928"/>
                    </a:lnTo>
                    <a:lnTo>
                      <a:pt x="124" y="958"/>
                    </a:lnTo>
                    <a:lnTo>
                      <a:pt x="38" y="972"/>
                    </a:lnTo>
                    <a:lnTo>
                      <a:pt x="38" y="972"/>
                    </a:lnTo>
                    <a:lnTo>
                      <a:pt x="36" y="968"/>
                    </a:lnTo>
                    <a:lnTo>
                      <a:pt x="30" y="966"/>
                    </a:lnTo>
                    <a:lnTo>
                      <a:pt x="126" y="520"/>
                    </a:lnTo>
                    <a:lnTo>
                      <a:pt x="126" y="520"/>
                    </a:lnTo>
                    <a:lnTo>
                      <a:pt x="130" y="520"/>
                    </a:lnTo>
                    <a:lnTo>
                      <a:pt x="130" y="520"/>
                    </a:lnTo>
                    <a:close/>
                    <a:moveTo>
                      <a:pt x="30" y="988"/>
                    </a:moveTo>
                    <a:lnTo>
                      <a:pt x="30" y="988"/>
                    </a:lnTo>
                    <a:lnTo>
                      <a:pt x="32" y="988"/>
                    </a:lnTo>
                    <a:lnTo>
                      <a:pt x="66" y="1044"/>
                    </a:lnTo>
                    <a:lnTo>
                      <a:pt x="272" y="1392"/>
                    </a:lnTo>
                    <a:lnTo>
                      <a:pt x="272" y="1392"/>
                    </a:lnTo>
                    <a:lnTo>
                      <a:pt x="272" y="1392"/>
                    </a:lnTo>
                    <a:lnTo>
                      <a:pt x="94" y="1246"/>
                    </a:lnTo>
                    <a:lnTo>
                      <a:pt x="94" y="1246"/>
                    </a:lnTo>
                    <a:lnTo>
                      <a:pt x="96" y="1240"/>
                    </a:lnTo>
                    <a:lnTo>
                      <a:pt x="96" y="1240"/>
                    </a:lnTo>
                    <a:lnTo>
                      <a:pt x="94" y="1236"/>
                    </a:lnTo>
                    <a:lnTo>
                      <a:pt x="92" y="1232"/>
                    </a:lnTo>
                    <a:lnTo>
                      <a:pt x="88" y="1230"/>
                    </a:lnTo>
                    <a:lnTo>
                      <a:pt x="84" y="1228"/>
                    </a:lnTo>
                    <a:lnTo>
                      <a:pt x="84" y="1228"/>
                    </a:lnTo>
                    <a:lnTo>
                      <a:pt x="82" y="1228"/>
                    </a:lnTo>
                    <a:lnTo>
                      <a:pt x="30" y="988"/>
                    </a:lnTo>
                    <a:close/>
                    <a:moveTo>
                      <a:pt x="96" y="1250"/>
                    </a:moveTo>
                    <a:lnTo>
                      <a:pt x="270" y="1394"/>
                    </a:lnTo>
                    <a:lnTo>
                      <a:pt x="270" y="1394"/>
                    </a:lnTo>
                    <a:lnTo>
                      <a:pt x="268" y="1400"/>
                    </a:lnTo>
                    <a:lnTo>
                      <a:pt x="268" y="1400"/>
                    </a:lnTo>
                    <a:lnTo>
                      <a:pt x="270" y="1404"/>
                    </a:lnTo>
                    <a:lnTo>
                      <a:pt x="272" y="1408"/>
                    </a:lnTo>
                    <a:lnTo>
                      <a:pt x="276" y="1410"/>
                    </a:lnTo>
                    <a:lnTo>
                      <a:pt x="280" y="1412"/>
                    </a:lnTo>
                    <a:lnTo>
                      <a:pt x="280" y="1412"/>
                    </a:lnTo>
                    <a:lnTo>
                      <a:pt x="284" y="1410"/>
                    </a:lnTo>
                    <a:lnTo>
                      <a:pt x="406" y="1604"/>
                    </a:lnTo>
                    <a:lnTo>
                      <a:pt x="412" y="1614"/>
                    </a:lnTo>
                    <a:lnTo>
                      <a:pt x="96" y="1250"/>
                    </a:lnTo>
                    <a:close/>
                    <a:moveTo>
                      <a:pt x="434" y="1626"/>
                    </a:moveTo>
                    <a:lnTo>
                      <a:pt x="434" y="1626"/>
                    </a:lnTo>
                    <a:lnTo>
                      <a:pt x="434" y="1626"/>
                    </a:lnTo>
                    <a:lnTo>
                      <a:pt x="434" y="1626"/>
                    </a:lnTo>
                    <a:lnTo>
                      <a:pt x="434" y="1622"/>
                    </a:lnTo>
                    <a:lnTo>
                      <a:pt x="430" y="1618"/>
                    </a:lnTo>
                    <a:lnTo>
                      <a:pt x="426" y="1614"/>
                    </a:lnTo>
                    <a:lnTo>
                      <a:pt x="422" y="1614"/>
                    </a:lnTo>
                    <a:lnTo>
                      <a:pt x="422" y="1614"/>
                    </a:lnTo>
                    <a:lnTo>
                      <a:pt x="416" y="1616"/>
                    </a:lnTo>
                    <a:lnTo>
                      <a:pt x="286" y="1410"/>
                    </a:lnTo>
                    <a:lnTo>
                      <a:pt x="286" y="1410"/>
                    </a:lnTo>
                    <a:lnTo>
                      <a:pt x="290" y="1408"/>
                    </a:lnTo>
                    <a:lnTo>
                      <a:pt x="378" y="1462"/>
                    </a:lnTo>
                    <a:lnTo>
                      <a:pt x="686" y="1650"/>
                    </a:lnTo>
                    <a:lnTo>
                      <a:pt x="686" y="1650"/>
                    </a:lnTo>
                    <a:lnTo>
                      <a:pt x="686" y="1654"/>
                    </a:lnTo>
                    <a:lnTo>
                      <a:pt x="434" y="1626"/>
                    </a:lnTo>
                    <a:close/>
                    <a:moveTo>
                      <a:pt x="970" y="1678"/>
                    </a:moveTo>
                    <a:lnTo>
                      <a:pt x="970" y="1678"/>
                    </a:lnTo>
                    <a:lnTo>
                      <a:pt x="964" y="1680"/>
                    </a:lnTo>
                    <a:lnTo>
                      <a:pt x="962" y="1682"/>
                    </a:lnTo>
                    <a:lnTo>
                      <a:pt x="958" y="1684"/>
                    </a:lnTo>
                    <a:lnTo>
                      <a:pt x="958" y="1688"/>
                    </a:lnTo>
                    <a:lnTo>
                      <a:pt x="732" y="1660"/>
                    </a:lnTo>
                    <a:lnTo>
                      <a:pt x="732" y="1660"/>
                    </a:lnTo>
                    <a:lnTo>
                      <a:pt x="732" y="1658"/>
                    </a:lnTo>
                    <a:lnTo>
                      <a:pt x="732" y="1658"/>
                    </a:lnTo>
                    <a:lnTo>
                      <a:pt x="732" y="1652"/>
                    </a:lnTo>
                    <a:lnTo>
                      <a:pt x="1124" y="1574"/>
                    </a:lnTo>
                    <a:lnTo>
                      <a:pt x="1170" y="1566"/>
                    </a:lnTo>
                    <a:lnTo>
                      <a:pt x="1170" y="1566"/>
                    </a:lnTo>
                    <a:lnTo>
                      <a:pt x="1170" y="1566"/>
                    </a:lnTo>
                    <a:lnTo>
                      <a:pt x="980" y="1684"/>
                    </a:lnTo>
                    <a:lnTo>
                      <a:pt x="980" y="1684"/>
                    </a:lnTo>
                    <a:lnTo>
                      <a:pt x="974" y="1680"/>
                    </a:lnTo>
                    <a:lnTo>
                      <a:pt x="970" y="1678"/>
                    </a:lnTo>
                    <a:lnTo>
                      <a:pt x="970" y="1678"/>
                    </a:lnTo>
                    <a:close/>
                    <a:moveTo>
                      <a:pt x="990" y="1680"/>
                    </a:moveTo>
                    <a:lnTo>
                      <a:pt x="1174" y="1568"/>
                    </a:lnTo>
                    <a:lnTo>
                      <a:pt x="1174" y="1568"/>
                    </a:lnTo>
                    <a:lnTo>
                      <a:pt x="1176" y="1568"/>
                    </a:lnTo>
                    <a:lnTo>
                      <a:pt x="1176" y="1568"/>
                    </a:lnTo>
                    <a:lnTo>
                      <a:pt x="1184" y="1566"/>
                    </a:lnTo>
                    <a:lnTo>
                      <a:pt x="1188" y="1560"/>
                    </a:lnTo>
                    <a:lnTo>
                      <a:pt x="1426" y="1472"/>
                    </a:lnTo>
                    <a:lnTo>
                      <a:pt x="990" y="1680"/>
                    </a:lnTo>
                    <a:close/>
                    <a:moveTo>
                      <a:pt x="1450" y="1460"/>
                    </a:moveTo>
                    <a:lnTo>
                      <a:pt x="1188" y="1558"/>
                    </a:lnTo>
                    <a:lnTo>
                      <a:pt x="1188" y="1558"/>
                    </a:lnTo>
                    <a:lnTo>
                      <a:pt x="1188" y="1556"/>
                    </a:lnTo>
                    <a:lnTo>
                      <a:pt x="1538" y="1262"/>
                    </a:lnTo>
                    <a:lnTo>
                      <a:pt x="1538" y="1262"/>
                    </a:lnTo>
                    <a:lnTo>
                      <a:pt x="1546" y="1270"/>
                    </a:lnTo>
                    <a:lnTo>
                      <a:pt x="1450" y="1460"/>
                    </a:lnTo>
                    <a:close/>
                    <a:moveTo>
                      <a:pt x="1680" y="1000"/>
                    </a:moveTo>
                    <a:lnTo>
                      <a:pt x="1584" y="1196"/>
                    </a:lnTo>
                    <a:lnTo>
                      <a:pt x="1584" y="1196"/>
                    </a:lnTo>
                    <a:lnTo>
                      <a:pt x="1576" y="1194"/>
                    </a:lnTo>
                    <a:lnTo>
                      <a:pt x="1570" y="1192"/>
                    </a:lnTo>
                    <a:lnTo>
                      <a:pt x="1618" y="746"/>
                    </a:lnTo>
                    <a:lnTo>
                      <a:pt x="1618" y="746"/>
                    </a:lnTo>
                    <a:lnTo>
                      <a:pt x="1622" y="746"/>
                    </a:lnTo>
                    <a:lnTo>
                      <a:pt x="1624" y="742"/>
                    </a:lnTo>
                    <a:lnTo>
                      <a:pt x="1626" y="740"/>
                    </a:lnTo>
                    <a:lnTo>
                      <a:pt x="1628" y="736"/>
                    </a:lnTo>
                    <a:lnTo>
                      <a:pt x="1628" y="736"/>
                    </a:lnTo>
                    <a:lnTo>
                      <a:pt x="1626" y="732"/>
                    </a:lnTo>
                    <a:lnTo>
                      <a:pt x="1624" y="728"/>
                    </a:lnTo>
                    <a:lnTo>
                      <a:pt x="1622" y="724"/>
                    </a:lnTo>
                    <a:lnTo>
                      <a:pt x="1618" y="724"/>
                    </a:lnTo>
                    <a:lnTo>
                      <a:pt x="1618" y="510"/>
                    </a:lnTo>
                    <a:lnTo>
                      <a:pt x="1684" y="980"/>
                    </a:lnTo>
                    <a:lnTo>
                      <a:pt x="1684" y="980"/>
                    </a:lnTo>
                    <a:lnTo>
                      <a:pt x="1678" y="984"/>
                    </a:lnTo>
                    <a:lnTo>
                      <a:pt x="1676" y="988"/>
                    </a:lnTo>
                    <a:lnTo>
                      <a:pt x="1676" y="992"/>
                    </a:lnTo>
                    <a:lnTo>
                      <a:pt x="1676" y="992"/>
                    </a:lnTo>
                    <a:lnTo>
                      <a:pt x="1676" y="996"/>
                    </a:lnTo>
                    <a:lnTo>
                      <a:pt x="1680" y="1000"/>
                    </a:lnTo>
                    <a:lnTo>
                      <a:pt x="1680" y="1000"/>
                    </a:lnTo>
                    <a:close/>
                    <a:moveTo>
                      <a:pt x="1616" y="504"/>
                    </a:moveTo>
                    <a:lnTo>
                      <a:pt x="1616" y="724"/>
                    </a:lnTo>
                    <a:lnTo>
                      <a:pt x="1616" y="724"/>
                    </a:lnTo>
                    <a:lnTo>
                      <a:pt x="1612" y="724"/>
                    </a:lnTo>
                    <a:lnTo>
                      <a:pt x="1436" y="302"/>
                    </a:lnTo>
                    <a:lnTo>
                      <a:pt x="1436" y="302"/>
                    </a:lnTo>
                    <a:lnTo>
                      <a:pt x="1440" y="298"/>
                    </a:lnTo>
                    <a:lnTo>
                      <a:pt x="1608" y="484"/>
                    </a:lnTo>
                    <a:lnTo>
                      <a:pt x="1608" y="484"/>
                    </a:lnTo>
                    <a:lnTo>
                      <a:pt x="1604" y="488"/>
                    </a:lnTo>
                    <a:lnTo>
                      <a:pt x="1604" y="492"/>
                    </a:lnTo>
                    <a:lnTo>
                      <a:pt x="1604" y="492"/>
                    </a:lnTo>
                    <a:lnTo>
                      <a:pt x="1604" y="498"/>
                    </a:lnTo>
                    <a:lnTo>
                      <a:pt x="1608" y="502"/>
                    </a:lnTo>
                    <a:lnTo>
                      <a:pt x="1612" y="504"/>
                    </a:lnTo>
                    <a:lnTo>
                      <a:pt x="1616" y="504"/>
                    </a:lnTo>
                    <a:lnTo>
                      <a:pt x="1616" y="504"/>
                    </a:lnTo>
                    <a:close/>
                    <a:moveTo>
                      <a:pt x="1240" y="108"/>
                    </a:moveTo>
                    <a:lnTo>
                      <a:pt x="1240" y="108"/>
                    </a:lnTo>
                    <a:lnTo>
                      <a:pt x="1246" y="106"/>
                    </a:lnTo>
                    <a:lnTo>
                      <a:pt x="1250" y="104"/>
                    </a:lnTo>
                    <a:lnTo>
                      <a:pt x="1406" y="264"/>
                    </a:lnTo>
                    <a:lnTo>
                      <a:pt x="1406" y="264"/>
                    </a:lnTo>
                    <a:lnTo>
                      <a:pt x="1402" y="270"/>
                    </a:lnTo>
                    <a:lnTo>
                      <a:pt x="978" y="74"/>
                    </a:lnTo>
                    <a:lnTo>
                      <a:pt x="978" y="74"/>
                    </a:lnTo>
                    <a:lnTo>
                      <a:pt x="978" y="72"/>
                    </a:lnTo>
                    <a:lnTo>
                      <a:pt x="1098" y="84"/>
                    </a:lnTo>
                    <a:lnTo>
                      <a:pt x="1230" y="94"/>
                    </a:lnTo>
                    <a:lnTo>
                      <a:pt x="1230" y="94"/>
                    </a:lnTo>
                    <a:lnTo>
                      <a:pt x="1228" y="96"/>
                    </a:lnTo>
                    <a:lnTo>
                      <a:pt x="1228" y="96"/>
                    </a:lnTo>
                    <a:lnTo>
                      <a:pt x="1230" y="100"/>
                    </a:lnTo>
                    <a:lnTo>
                      <a:pt x="1232" y="104"/>
                    </a:lnTo>
                    <a:lnTo>
                      <a:pt x="1236" y="106"/>
                    </a:lnTo>
                    <a:lnTo>
                      <a:pt x="1240" y="108"/>
                    </a:lnTo>
                    <a:lnTo>
                      <a:pt x="1240" y="108"/>
                    </a:lnTo>
                    <a:close/>
                    <a:moveTo>
                      <a:pt x="1208" y="90"/>
                    </a:moveTo>
                    <a:lnTo>
                      <a:pt x="978" y="70"/>
                    </a:lnTo>
                    <a:lnTo>
                      <a:pt x="978" y="70"/>
                    </a:lnTo>
                    <a:lnTo>
                      <a:pt x="976" y="66"/>
                    </a:lnTo>
                    <a:lnTo>
                      <a:pt x="974" y="64"/>
                    </a:lnTo>
                    <a:lnTo>
                      <a:pt x="970" y="62"/>
                    </a:lnTo>
                    <a:lnTo>
                      <a:pt x="966" y="60"/>
                    </a:lnTo>
                    <a:lnTo>
                      <a:pt x="966" y="60"/>
                    </a:lnTo>
                    <a:lnTo>
                      <a:pt x="960" y="62"/>
                    </a:lnTo>
                    <a:lnTo>
                      <a:pt x="956" y="66"/>
                    </a:lnTo>
                    <a:lnTo>
                      <a:pt x="750" y="16"/>
                    </a:lnTo>
                    <a:lnTo>
                      <a:pt x="1208" y="90"/>
                    </a:lnTo>
                    <a:close/>
                    <a:moveTo>
                      <a:pt x="712" y="14"/>
                    </a:moveTo>
                    <a:lnTo>
                      <a:pt x="712" y="14"/>
                    </a:lnTo>
                    <a:lnTo>
                      <a:pt x="714" y="18"/>
                    </a:lnTo>
                    <a:lnTo>
                      <a:pt x="716" y="20"/>
                    </a:lnTo>
                    <a:lnTo>
                      <a:pt x="720" y="22"/>
                    </a:lnTo>
                    <a:lnTo>
                      <a:pt x="724" y="24"/>
                    </a:lnTo>
                    <a:lnTo>
                      <a:pt x="724" y="24"/>
                    </a:lnTo>
                    <a:lnTo>
                      <a:pt x="728" y="22"/>
                    </a:lnTo>
                    <a:lnTo>
                      <a:pt x="732" y="20"/>
                    </a:lnTo>
                    <a:lnTo>
                      <a:pt x="734" y="18"/>
                    </a:lnTo>
                    <a:lnTo>
                      <a:pt x="736" y="14"/>
                    </a:lnTo>
                    <a:lnTo>
                      <a:pt x="954" y="68"/>
                    </a:lnTo>
                    <a:lnTo>
                      <a:pt x="954" y="68"/>
                    </a:lnTo>
                    <a:lnTo>
                      <a:pt x="954" y="70"/>
                    </a:lnTo>
                    <a:lnTo>
                      <a:pt x="490" y="114"/>
                    </a:lnTo>
                    <a:lnTo>
                      <a:pt x="490" y="114"/>
                    </a:lnTo>
                    <a:lnTo>
                      <a:pt x="490" y="110"/>
                    </a:lnTo>
                    <a:lnTo>
                      <a:pt x="712" y="14"/>
                    </a:lnTo>
                    <a:close/>
                    <a:moveTo>
                      <a:pt x="238" y="266"/>
                    </a:moveTo>
                    <a:lnTo>
                      <a:pt x="238" y="266"/>
                    </a:lnTo>
                    <a:lnTo>
                      <a:pt x="242" y="268"/>
                    </a:lnTo>
                    <a:lnTo>
                      <a:pt x="242" y="268"/>
                    </a:lnTo>
                    <a:lnTo>
                      <a:pt x="246" y="266"/>
                    </a:lnTo>
                    <a:lnTo>
                      <a:pt x="250" y="264"/>
                    </a:lnTo>
                    <a:lnTo>
                      <a:pt x="254" y="260"/>
                    </a:lnTo>
                    <a:lnTo>
                      <a:pt x="254" y="256"/>
                    </a:lnTo>
                    <a:lnTo>
                      <a:pt x="254" y="256"/>
                    </a:lnTo>
                    <a:lnTo>
                      <a:pt x="252" y="250"/>
                    </a:lnTo>
                    <a:lnTo>
                      <a:pt x="454" y="128"/>
                    </a:lnTo>
                    <a:lnTo>
                      <a:pt x="454" y="128"/>
                    </a:lnTo>
                    <a:lnTo>
                      <a:pt x="456" y="130"/>
                    </a:lnTo>
                    <a:lnTo>
                      <a:pt x="408" y="184"/>
                    </a:lnTo>
                    <a:lnTo>
                      <a:pt x="142" y="476"/>
                    </a:lnTo>
                    <a:lnTo>
                      <a:pt x="142" y="476"/>
                    </a:lnTo>
                    <a:lnTo>
                      <a:pt x="140" y="474"/>
                    </a:lnTo>
                    <a:lnTo>
                      <a:pt x="238" y="266"/>
                    </a:lnTo>
                    <a:close/>
                    <a:moveTo>
                      <a:pt x="118" y="516"/>
                    </a:moveTo>
                    <a:lnTo>
                      <a:pt x="118" y="516"/>
                    </a:lnTo>
                    <a:lnTo>
                      <a:pt x="124" y="520"/>
                    </a:lnTo>
                    <a:lnTo>
                      <a:pt x="28" y="966"/>
                    </a:lnTo>
                    <a:lnTo>
                      <a:pt x="28" y="966"/>
                    </a:lnTo>
                    <a:lnTo>
                      <a:pt x="28" y="966"/>
                    </a:lnTo>
                    <a:lnTo>
                      <a:pt x="28" y="966"/>
                    </a:lnTo>
                    <a:lnTo>
                      <a:pt x="28" y="966"/>
                    </a:lnTo>
                    <a:lnTo>
                      <a:pt x="14" y="720"/>
                    </a:lnTo>
                    <a:lnTo>
                      <a:pt x="14" y="720"/>
                    </a:lnTo>
                    <a:lnTo>
                      <a:pt x="18" y="718"/>
                    </a:lnTo>
                    <a:lnTo>
                      <a:pt x="22" y="716"/>
                    </a:lnTo>
                    <a:lnTo>
                      <a:pt x="24" y="712"/>
                    </a:lnTo>
                    <a:lnTo>
                      <a:pt x="24" y="708"/>
                    </a:lnTo>
                    <a:lnTo>
                      <a:pt x="24" y="708"/>
                    </a:lnTo>
                    <a:lnTo>
                      <a:pt x="22" y="702"/>
                    </a:lnTo>
                    <a:lnTo>
                      <a:pt x="18" y="696"/>
                    </a:lnTo>
                    <a:lnTo>
                      <a:pt x="118" y="516"/>
                    </a:lnTo>
                    <a:close/>
                  </a:path>
                </a:pathLst>
              </a:custGeom>
              <a:gradFill>
                <a:gsLst>
                  <a:gs pos="0">
                    <a:sysClr val="window" lastClr="FFFFFF">
                      <a:alpha val="30000"/>
                    </a:sysClr>
                  </a:gs>
                  <a:gs pos="71000">
                    <a:sysClr val="window" lastClr="FFFFFF">
                      <a:alpha val="60000"/>
                    </a:sysClr>
                  </a:gs>
                </a:gsLst>
                <a:path path="circle">
                  <a:fillToRect l="50000" t="50000" r="50000" b="50000"/>
                </a:path>
              </a:gradFill>
              <a:ln w="9525">
                <a:noFill/>
                <a:round/>
                <a:headEnd/>
                <a:tailEnd/>
              </a:ln>
            </p:spPr>
            <p:txBody>
              <a:bodyPr vert="horz" wrap="square" lIns="91419" tIns="45709" rIns="91419" bIns="45709" numCol="1" anchor="t" anchorCtr="0" compatLnSpc="1">
                <a:prstTxWarp prst="textNoShape">
                  <a:avLst/>
                </a:prstTxWarp>
              </a:bodyPr>
              <a:lstStyle/>
              <a:p>
                <a:pPr defTabSz="1828891" fontAlgn="auto">
                  <a:spcBef>
                    <a:spcPts val="0"/>
                  </a:spcBef>
                  <a:spcAft>
                    <a:spcPts val="0"/>
                  </a:spcAft>
                  <a:defRPr/>
                </a:pPr>
                <a:endParaRPr lang="zh-CN" altLang="en-US" sz="4400" kern="0" smtClean="0">
                  <a:solidFill>
                    <a:prstClr val="black"/>
                  </a:solidFill>
                  <a:latin typeface="+mn-lt"/>
                  <a:ea typeface="+mn-ea"/>
                </a:endParaRPr>
              </a:p>
            </p:txBody>
          </p:sp>
        </p:grpSp>
        <p:grpSp>
          <p:nvGrpSpPr>
            <p:cNvPr id="315" name="组合 314"/>
            <p:cNvGrpSpPr/>
            <p:nvPr/>
          </p:nvGrpSpPr>
          <p:grpSpPr>
            <a:xfrm>
              <a:off x="8790041" y="6336112"/>
              <a:ext cx="2325946" cy="2325946"/>
              <a:chOff x="449631" y="1726209"/>
              <a:chExt cx="932802" cy="932800"/>
            </a:xfrm>
          </p:grpSpPr>
          <p:sp>
            <p:nvSpPr>
              <p:cNvPr id="316" name="Oval 50"/>
              <p:cNvSpPr/>
              <p:nvPr/>
            </p:nvSpPr>
            <p:spPr>
              <a:xfrm>
                <a:off x="449631" y="1726209"/>
                <a:ext cx="932802" cy="932800"/>
              </a:xfrm>
              <a:prstGeom prst="ellipse">
                <a:avLst/>
              </a:prstGeom>
              <a:solidFill>
                <a:srgbClr val="4472C4">
                  <a:lumMod val="60000"/>
                  <a:lumOff val="40000"/>
                </a:srgbClr>
              </a:solidFill>
              <a:ln w="12700" cap="flat" cmpd="sng" algn="ctr">
                <a:noFill/>
                <a:prstDash val="solid"/>
                <a:miter lim="800000"/>
              </a:ln>
              <a:effectLst/>
            </p:spPr>
            <p:txBody>
              <a:bodyPr rtlCol="0" anchor="ctr"/>
              <a:lstStyle/>
              <a:p>
                <a:pPr algn="ctr" defTabSz="2559899" fontAlgn="auto">
                  <a:spcBef>
                    <a:spcPts val="0"/>
                  </a:spcBef>
                  <a:spcAft>
                    <a:spcPts val="0"/>
                  </a:spcAft>
                  <a:buClr>
                    <a:srgbClr val="CC9900"/>
                  </a:buClr>
                  <a:buSzPct val="60000"/>
                  <a:defRPr/>
                </a:pPr>
                <a:endParaRPr lang="en-US" altLang="en-US" sz="1200" b="1" kern="0" smtClean="0">
                  <a:solidFill>
                    <a:prstClr val="white"/>
                  </a:solidFill>
                  <a:latin typeface="+mn-lt"/>
                  <a:ea typeface="+mn-ea"/>
                  <a:sym typeface="Arial"/>
                </a:endParaRPr>
              </a:p>
            </p:txBody>
          </p:sp>
          <p:sp>
            <p:nvSpPr>
              <p:cNvPr id="317" name="Freeform 10"/>
              <p:cNvSpPr>
                <a:spLocks noEditPoints="1"/>
              </p:cNvSpPr>
              <p:nvPr/>
            </p:nvSpPr>
            <p:spPr bwMode="auto">
              <a:xfrm>
                <a:off x="480386" y="1756454"/>
                <a:ext cx="871292" cy="872310"/>
              </a:xfrm>
              <a:custGeom>
                <a:avLst/>
                <a:gdLst/>
                <a:ahLst/>
                <a:cxnLst>
                  <a:cxn ang="0">
                    <a:pos x="28" y="990"/>
                  </a:cxn>
                  <a:cxn ang="0">
                    <a:pos x="84" y="1252"/>
                  </a:cxn>
                  <a:cxn ang="0">
                    <a:pos x="426" y="1636"/>
                  </a:cxn>
                  <a:cxn ang="0">
                    <a:pos x="724" y="1676"/>
                  </a:cxn>
                  <a:cxn ang="0">
                    <a:pos x="982" y="1690"/>
                  </a:cxn>
                  <a:cxn ang="0">
                    <a:pos x="1550" y="1270"/>
                  </a:cxn>
                  <a:cxn ang="0">
                    <a:pos x="1604" y="1222"/>
                  </a:cxn>
                  <a:cxn ang="0">
                    <a:pos x="1698" y="986"/>
                  </a:cxn>
                  <a:cxn ang="0">
                    <a:pos x="1620" y="482"/>
                  </a:cxn>
                  <a:cxn ang="0">
                    <a:pos x="1424" y="258"/>
                  </a:cxn>
                  <a:cxn ang="0">
                    <a:pos x="1230" y="90"/>
                  </a:cxn>
                  <a:cxn ang="0">
                    <a:pos x="490" y="108"/>
                  </a:cxn>
                  <a:cxn ang="0">
                    <a:pos x="250" y="248"/>
                  </a:cxn>
                  <a:cxn ang="0">
                    <a:pos x="138" y="474"/>
                  </a:cxn>
                  <a:cxn ang="0">
                    <a:pos x="12" y="696"/>
                  </a:cxn>
                  <a:cxn ang="0">
                    <a:pos x="954" y="74"/>
                  </a:cxn>
                  <a:cxn ang="0">
                    <a:pos x="490" y="122"/>
                  </a:cxn>
                  <a:cxn ang="0">
                    <a:pos x="1246" y="504"/>
                  </a:cxn>
                  <a:cxn ang="0">
                    <a:pos x="1188" y="1554"/>
                  </a:cxn>
                  <a:cxn ang="0">
                    <a:pos x="1526" y="1222"/>
                  </a:cxn>
                  <a:cxn ang="0">
                    <a:pos x="724" y="1364"/>
                  </a:cxn>
                  <a:cxn ang="0">
                    <a:pos x="286" y="932"/>
                  </a:cxn>
                  <a:cxn ang="0">
                    <a:pos x="40" y="978"/>
                  </a:cxn>
                  <a:cxn ang="0">
                    <a:pos x="1174" y="470"/>
                  </a:cxn>
                  <a:cxn ang="0">
                    <a:pos x="1294" y="1072"/>
                  </a:cxn>
                  <a:cxn ang="0">
                    <a:pos x="1604" y="736"/>
                  </a:cxn>
                  <a:cxn ang="0">
                    <a:pos x="748" y="1366"/>
                  </a:cxn>
                  <a:cxn ang="0">
                    <a:pos x="292" y="1398"/>
                  </a:cxn>
                  <a:cxn ang="0">
                    <a:pos x="724" y="1362"/>
                  </a:cxn>
                  <a:cxn ang="0">
                    <a:pos x="796" y="878"/>
                  </a:cxn>
                  <a:cxn ang="0">
                    <a:pos x="1166" y="502"/>
                  </a:cxn>
                  <a:cxn ang="0">
                    <a:pos x="600" y="394"/>
                  </a:cxn>
                  <a:cxn ang="0">
                    <a:pos x="866" y="858"/>
                  </a:cxn>
                  <a:cxn ang="0">
                    <a:pos x="1206" y="536"/>
                  </a:cxn>
                  <a:cxn ang="0">
                    <a:pos x="1262" y="1094"/>
                  </a:cxn>
                  <a:cxn ang="0">
                    <a:pos x="800" y="820"/>
                  </a:cxn>
                  <a:cxn ang="0">
                    <a:pos x="592" y="396"/>
                  </a:cxn>
                  <a:cxn ang="0">
                    <a:pos x="1168" y="1564"/>
                  </a:cxn>
                  <a:cxn ang="0">
                    <a:pos x="1532" y="1208"/>
                  </a:cxn>
                  <a:cxn ang="0">
                    <a:pos x="1568" y="1192"/>
                  </a:cxn>
                  <a:cxn ang="0">
                    <a:pos x="1170" y="426"/>
                  </a:cxn>
                  <a:cxn ang="0">
                    <a:pos x="470" y="136"/>
                  </a:cxn>
                  <a:cxn ang="0">
                    <a:pos x="458" y="132"/>
                  </a:cxn>
                  <a:cxn ang="0">
                    <a:pos x="302" y="902"/>
                  </a:cxn>
                  <a:cxn ang="0">
                    <a:pos x="140" y="518"/>
                  </a:cxn>
                  <a:cxn ang="0">
                    <a:pos x="30" y="966"/>
                  </a:cxn>
                  <a:cxn ang="0">
                    <a:pos x="94" y="1246"/>
                  </a:cxn>
                  <a:cxn ang="0">
                    <a:pos x="268" y="1400"/>
                  </a:cxn>
                  <a:cxn ang="0">
                    <a:pos x="434" y="1626"/>
                  </a:cxn>
                  <a:cxn ang="0">
                    <a:pos x="686" y="1650"/>
                  </a:cxn>
                  <a:cxn ang="0">
                    <a:pos x="732" y="1652"/>
                  </a:cxn>
                  <a:cxn ang="0">
                    <a:pos x="1176" y="1568"/>
                  </a:cxn>
                  <a:cxn ang="0">
                    <a:pos x="1450" y="1460"/>
                  </a:cxn>
                  <a:cxn ang="0">
                    <a:pos x="1626" y="732"/>
                  </a:cxn>
                  <a:cxn ang="0">
                    <a:pos x="1680" y="1000"/>
                  </a:cxn>
                  <a:cxn ang="0">
                    <a:pos x="1604" y="498"/>
                  </a:cxn>
                  <a:cxn ang="0">
                    <a:pos x="978" y="74"/>
                  </a:cxn>
                  <a:cxn ang="0">
                    <a:pos x="978" y="70"/>
                  </a:cxn>
                  <a:cxn ang="0">
                    <a:pos x="714" y="18"/>
                  </a:cxn>
                  <a:cxn ang="0">
                    <a:pos x="490" y="114"/>
                  </a:cxn>
                  <a:cxn ang="0">
                    <a:pos x="454" y="128"/>
                  </a:cxn>
                  <a:cxn ang="0">
                    <a:pos x="28" y="966"/>
                  </a:cxn>
                </a:cxnLst>
                <a:rect l="0" t="0" r="r" b="b"/>
                <a:pathLst>
                  <a:path w="1700" h="1702">
                    <a:moveTo>
                      <a:pt x="10" y="718"/>
                    </a:moveTo>
                    <a:lnTo>
                      <a:pt x="24" y="966"/>
                    </a:lnTo>
                    <a:lnTo>
                      <a:pt x="24" y="966"/>
                    </a:lnTo>
                    <a:lnTo>
                      <a:pt x="22" y="968"/>
                    </a:lnTo>
                    <a:lnTo>
                      <a:pt x="18" y="970"/>
                    </a:lnTo>
                    <a:lnTo>
                      <a:pt x="16" y="974"/>
                    </a:lnTo>
                    <a:lnTo>
                      <a:pt x="16" y="978"/>
                    </a:lnTo>
                    <a:lnTo>
                      <a:pt x="16" y="978"/>
                    </a:lnTo>
                    <a:lnTo>
                      <a:pt x="16" y="982"/>
                    </a:lnTo>
                    <a:lnTo>
                      <a:pt x="20" y="986"/>
                    </a:lnTo>
                    <a:lnTo>
                      <a:pt x="22" y="988"/>
                    </a:lnTo>
                    <a:lnTo>
                      <a:pt x="28" y="990"/>
                    </a:lnTo>
                    <a:lnTo>
                      <a:pt x="28" y="990"/>
                    </a:lnTo>
                    <a:lnTo>
                      <a:pt x="28" y="990"/>
                    </a:lnTo>
                    <a:lnTo>
                      <a:pt x="80" y="1228"/>
                    </a:lnTo>
                    <a:lnTo>
                      <a:pt x="80" y="1228"/>
                    </a:lnTo>
                    <a:lnTo>
                      <a:pt x="76" y="1230"/>
                    </a:lnTo>
                    <a:lnTo>
                      <a:pt x="74" y="1232"/>
                    </a:lnTo>
                    <a:lnTo>
                      <a:pt x="72" y="1236"/>
                    </a:lnTo>
                    <a:lnTo>
                      <a:pt x="72" y="1240"/>
                    </a:lnTo>
                    <a:lnTo>
                      <a:pt x="72" y="1240"/>
                    </a:lnTo>
                    <a:lnTo>
                      <a:pt x="72" y="1246"/>
                    </a:lnTo>
                    <a:lnTo>
                      <a:pt x="74" y="1248"/>
                    </a:lnTo>
                    <a:lnTo>
                      <a:pt x="78" y="1252"/>
                    </a:lnTo>
                    <a:lnTo>
                      <a:pt x="84" y="1252"/>
                    </a:lnTo>
                    <a:lnTo>
                      <a:pt x="84" y="1252"/>
                    </a:lnTo>
                    <a:lnTo>
                      <a:pt x="88" y="1252"/>
                    </a:lnTo>
                    <a:lnTo>
                      <a:pt x="90" y="1250"/>
                    </a:lnTo>
                    <a:lnTo>
                      <a:pt x="412" y="1618"/>
                    </a:lnTo>
                    <a:lnTo>
                      <a:pt x="412" y="1618"/>
                    </a:lnTo>
                    <a:lnTo>
                      <a:pt x="410" y="1622"/>
                    </a:lnTo>
                    <a:lnTo>
                      <a:pt x="410" y="1626"/>
                    </a:lnTo>
                    <a:lnTo>
                      <a:pt x="410" y="1626"/>
                    </a:lnTo>
                    <a:lnTo>
                      <a:pt x="412" y="1630"/>
                    </a:lnTo>
                    <a:lnTo>
                      <a:pt x="414" y="1634"/>
                    </a:lnTo>
                    <a:lnTo>
                      <a:pt x="418" y="1636"/>
                    </a:lnTo>
                    <a:lnTo>
                      <a:pt x="422" y="1638"/>
                    </a:lnTo>
                    <a:lnTo>
                      <a:pt x="422" y="1638"/>
                    </a:lnTo>
                    <a:lnTo>
                      <a:pt x="426" y="1636"/>
                    </a:lnTo>
                    <a:lnTo>
                      <a:pt x="430" y="1636"/>
                    </a:lnTo>
                    <a:lnTo>
                      <a:pt x="434" y="1630"/>
                    </a:lnTo>
                    <a:lnTo>
                      <a:pt x="686" y="1656"/>
                    </a:lnTo>
                    <a:lnTo>
                      <a:pt x="686" y="1656"/>
                    </a:lnTo>
                    <a:lnTo>
                      <a:pt x="686" y="1658"/>
                    </a:lnTo>
                    <a:lnTo>
                      <a:pt x="686" y="1658"/>
                    </a:lnTo>
                    <a:lnTo>
                      <a:pt x="686" y="1666"/>
                    </a:lnTo>
                    <a:lnTo>
                      <a:pt x="692" y="1674"/>
                    </a:lnTo>
                    <a:lnTo>
                      <a:pt x="700" y="1680"/>
                    </a:lnTo>
                    <a:lnTo>
                      <a:pt x="708" y="1680"/>
                    </a:lnTo>
                    <a:lnTo>
                      <a:pt x="708" y="1680"/>
                    </a:lnTo>
                    <a:lnTo>
                      <a:pt x="716" y="1680"/>
                    </a:lnTo>
                    <a:lnTo>
                      <a:pt x="724" y="1676"/>
                    </a:lnTo>
                    <a:lnTo>
                      <a:pt x="728" y="1670"/>
                    </a:lnTo>
                    <a:lnTo>
                      <a:pt x="732" y="1662"/>
                    </a:lnTo>
                    <a:lnTo>
                      <a:pt x="958" y="1692"/>
                    </a:lnTo>
                    <a:lnTo>
                      <a:pt x="958" y="1692"/>
                    </a:lnTo>
                    <a:lnTo>
                      <a:pt x="958" y="1696"/>
                    </a:lnTo>
                    <a:lnTo>
                      <a:pt x="962" y="1700"/>
                    </a:lnTo>
                    <a:lnTo>
                      <a:pt x="964" y="1702"/>
                    </a:lnTo>
                    <a:lnTo>
                      <a:pt x="970" y="1702"/>
                    </a:lnTo>
                    <a:lnTo>
                      <a:pt x="970" y="1702"/>
                    </a:lnTo>
                    <a:lnTo>
                      <a:pt x="974" y="1702"/>
                    </a:lnTo>
                    <a:lnTo>
                      <a:pt x="978" y="1698"/>
                    </a:lnTo>
                    <a:lnTo>
                      <a:pt x="980" y="1696"/>
                    </a:lnTo>
                    <a:lnTo>
                      <a:pt x="982" y="1690"/>
                    </a:lnTo>
                    <a:lnTo>
                      <a:pt x="982" y="1690"/>
                    </a:lnTo>
                    <a:lnTo>
                      <a:pt x="980" y="1688"/>
                    </a:lnTo>
                    <a:lnTo>
                      <a:pt x="1450" y="1462"/>
                    </a:lnTo>
                    <a:lnTo>
                      <a:pt x="1450" y="1462"/>
                    </a:lnTo>
                    <a:lnTo>
                      <a:pt x="1450" y="1462"/>
                    </a:lnTo>
                    <a:lnTo>
                      <a:pt x="1450" y="1462"/>
                    </a:lnTo>
                    <a:lnTo>
                      <a:pt x="1452" y="1462"/>
                    </a:lnTo>
                    <a:lnTo>
                      <a:pt x="1452" y="1462"/>
                    </a:lnTo>
                    <a:lnTo>
                      <a:pt x="1452" y="1462"/>
                    </a:lnTo>
                    <a:lnTo>
                      <a:pt x="1452" y="1462"/>
                    </a:lnTo>
                    <a:lnTo>
                      <a:pt x="1452" y="1462"/>
                    </a:lnTo>
                    <a:lnTo>
                      <a:pt x="1550" y="1270"/>
                    </a:lnTo>
                    <a:lnTo>
                      <a:pt x="1550" y="1270"/>
                    </a:lnTo>
                    <a:lnTo>
                      <a:pt x="1558" y="1272"/>
                    </a:lnTo>
                    <a:lnTo>
                      <a:pt x="1566" y="1274"/>
                    </a:lnTo>
                    <a:lnTo>
                      <a:pt x="1566" y="1274"/>
                    </a:lnTo>
                    <a:lnTo>
                      <a:pt x="1574" y="1272"/>
                    </a:lnTo>
                    <a:lnTo>
                      <a:pt x="1582" y="1270"/>
                    </a:lnTo>
                    <a:lnTo>
                      <a:pt x="1588" y="1266"/>
                    </a:lnTo>
                    <a:lnTo>
                      <a:pt x="1594" y="1262"/>
                    </a:lnTo>
                    <a:lnTo>
                      <a:pt x="1600" y="1256"/>
                    </a:lnTo>
                    <a:lnTo>
                      <a:pt x="1602" y="1248"/>
                    </a:lnTo>
                    <a:lnTo>
                      <a:pt x="1606" y="1240"/>
                    </a:lnTo>
                    <a:lnTo>
                      <a:pt x="1606" y="1232"/>
                    </a:lnTo>
                    <a:lnTo>
                      <a:pt x="1606" y="1232"/>
                    </a:lnTo>
                    <a:lnTo>
                      <a:pt x="1604" y="1222"/>
                    </a:lnTo>
                    <a:lnTo>
                      <a:pt x="1600" y="1212"/>
                    </a:lnTo>
                    <a:lnTo>
                      <a:pt x="1594" y="1204"/>
                    </a:lnTo>
                    <a:lnTo>
                      <a:pt x="1586" y="1198"/>
                    </a:lnTo>
                    <a:lnTo>
                      <a:pt x="1682" y="1002"/>
                    </a:lnTo>
                    <a:lnTo>
                      <a:pt x="1682" y="1002"/>
                    </a:lnTo>
                    <a:lnTo>
                      <a:pt x="1688" y="1002"/>
                    </a:lnTo>
                    <a:lnTo>
                      <a:pt x="1688" y="1002"/>
                    </a:lnTo>
                    <a:lnTo>
                      <a:pt x="1692" y="1002"/>
                    </a:lnTo>
                    <a:lnTo>
                      <a:pt x="1696" y="1000"/>
                    </a:lnTo>
                    <a:lnTo>
                      <a:pt x="1698" y="996"/>
                    </a:lnTo>
                    <a:lnTo>
                      <a:pt x="1700" y="992"/>
                    </a:lnTo>
                    <a:lnTo>
                      <a:pt x="1700" y="992"/>
                    </a:lnTo>
                    <a:lnTo>
                      <a:pt x="1698" y="986"/>
                    </a:lnTo>
                    <a:lnTo>
                      <a:pt x="1696" y="982"/>
                    </a:lnTo>
                    <a:lnTo>
                      <a:pt x="1692" y="980"/>
                    </a:lnTo>
                    <a:lnTo>
                      <a:pt x="1688" y="980"/>
                    </a:lnTo>
                    <a:lnTo>
                      <a:pt x="1688" y="980"/>
                    </a:lnTo>
                    <a:lnTo>
                      <a:pt x="1686" y="980"/>
                    </a:lnTo>
                    <a:lnTo>
                      <a:pt x="1620" y="504"/>
                    </a:lnTo>
                    <a:lnTo>
                      <a:pt x="1620" y="504"/>
                    </a:lnTo>
                    <a:lnTo>
                      <a:pt x="1626" y="500"/>
                    </a:lnTo>
                    <a:lnTo>
                      <a:pt x="1628" y="492"/>
                    </a:lnTo>
                    <a:lnTo>
                      <a:pt x="1628" y="492"/>
                    </a:lnTo>
                    <a:lnTo>
                      <a:pt x="1626" y="488"/>
                    </a:lnTo>
                    <a:lnTo>
                      <a:pt x="1624" y="484"/>
                    </a:lnTo>
                    <a:lnTo>
                      <a:pt x="1620" y="482"/>
                    </a:lnTo>
                    <a:lnTo>
                      <a:pt x="1616" y="480"/>
                    </a:lnTo>
                    <a:lnTo>
                      <a:pt x="1616" y="480"/>
                    </a:lnTo>
                    <a:lnTo>
                      <a:pt x="1610" y="482"/>
                    </a:lnTo>
                    <a:lnTo>
                      <a:pt x="1442" y="296"/>
                    </a:lnTo>
                    <a:lnTo>
                      <a:pt x="1442" y="296"/>
                    </a:lnTo>
                    <a:lnTo>
                      <a:pt x="1446" y="290"/>
                    </a:lnTo>
                    <a:lnTo>
                      <a:pt x="1448" y="282"/>
                    </a:lnTo>
                    <a:lnTo>
                      <a:pt x="1448" y="282"/>
                    </a:lnTo>
                    <a:lnTo>
                      <a:pt x="1446" y="272"/>
                    </a:lnTo>
                    <a:lnTo>
                      <a:pt x="1440" y="264"/>
                    </a:lnTo>
                    <a:lnTo>
                      <a:pt x="1432" y="260"/>
                    </a:lnTo>
                    <a:lnTo>
                      <a:pt x="1424" y="258"/>
                    </a:lnTo>
                    <a:lnTo>
                      <a:pt x="1424" y="258"/>
                    </a:lnTo>
                    <a:lnTo>
                      <a:pt x="1416" y="258"/>
                    </a:lnTo>
                    <a:lnTo>
                      <a:pt x="1408" y="262"/>
                    </a:lnTo>
                    <a:lnTo>
                      <a:pt x="1250" y="102"/>
                    </a:lnTo>
                    <a:lnTo>
                      <a:pt x="1250" y="102"/>
                    </a:lnTo>
                    <a:lnTo>
                      <a:pt x="1252" y="96"/>
                    </a:lnTo>
                    <a:lnTo>
                      <a:pt x="1252" y="96"/>
                    </a:lnTo>
                    <a:lnTo>
                      <a:pt x="1252" y="90"/>
                    </a:lnTo>
                    <a:lnTo>
                      <a:pt x="1250" y="86"/>
                    </a:lnTo>
                    <a:lnTo>
                      <a:pt x="1246" y="84"/>
                    </a:lnTo>
                    <a:lnTo>
                      <a:pt x="1240" y="84"/>
                    </a:lnTo>
                    <a:lnTo>
                      <a:pt x="1240" y="84"/>
                    </a:lnTo>
                    <a:lnTo>
                      <a:pt x="1234" y="86"/>
                    </a:lnTo>
                    <a:lnTo>
                      <a:pt x="1230" y="90"/>
                    </a:lnTo>
                    <a:lnTo>
                      <a:pt x="736" y="10"/>
                    </a:lnTo>
                    <a:lnTo>
                      <a:pt x="736" y="10"/>
                    </a:lnTo>
                    <a:lnTo>
                      <a:pt x="734" y="6"/>
                    </a:lnTo>
                    <a:lnTo>
                      <a:pt x="732" y="2"/>
                    </a:lnTo>
                    <a:lnTo>
                      <a:pt x="728" y="0"/>
                    </a:lnTo>
                    <a:lnTo>
                      <a:pt x="724" y="0"/>
                    </a:lnTo>
                    <a:lnTo>
                      <a:pt x="724" y="0"/>
                    </a:lnTo>
                    <a:lnTo>
                      <a:pt x="720" y="0"/>
                    </a:lnTo>
                    <a:lnTo>
                      <a:pt x="716" y="4"/>
                    </a:lnTo>
                    <a:lnTo>
                      <a:pt x="712" y="6"/>
                    </a:lnTo>
                    <a:lnTo>
                      <a:pt x="712" y="12"/>
                    </a:lnTo>
                    <a:lnTo>
                      <a:pt x="490" y="108"/>
                    </a:lnTo>
                    <a:lnTo>
                      <a:pt x="490" y="108"/>
                    </a:lnTo>
                    <a:lnTo>
                      <a:pt x="486" y="102"/>
                    </a:lnTo>
                    <a:lnTo>
                      <a:pt x="482" y="98"/>
                    </a:lnTo>
                    <a:lnTo>
                      <a:pt x="476" y="96"/>
                    </a:lnTo>
                    <a:lnTo>
                      <a:pt x="470" y="96"/>
                    </a:lnTo>
                    <a:lnTo>
                      <a:pt x="470" y="96"/>
                    </a:lnTo>
                    <a:lnTo>
                      <a:pt x="462" y="96"/>
                    </a:lnTo>
                    <a:lnTo>
                      <a:pt x="456" y="102"/>
                    </a:lnTo>
                    <a:lnTo>
                      <a:pt x="452" y="108"/>
                    </a:lnTo>
                    <a:lnTo>
                      <a:pt x="450" y="116"/>
                    </a:lnTo>
                    <a:lnTo>
                      <a:pt x="450" y="116"/>
                    </a:lnTo>
                    <a:lnTo>
                      <a:pt x="452" y="122"/>
                    </a:lnTo>
                    <a:lnTo>
                      <a:pt x="454" y="126"/>
                    </a:lnTo>
                    <a:lnTo>
                      <a:pt x="250" y="248"/>
                    </a:lnTo>
                    <a:lnTo>
                      <a:pt x="250" y="248"/>
                    </a:lnTo>
                    <a:lnTo>
                      <a:pt x="248" y="244"/>
                    </a:lnTo>
                    <a:lnTo>
                      <a:pt x="242" y="244"/>
                    </a:lnTo>
                    <a:lnTo>
                      <a:pt x="242" y="244"/>
                    </a:lnTo>
                    <a:lnTo>
                      <a:pt x="238" y="244"/>
                    </a:lnTo>
                    <a:lnTo>
                      <a:pt x="234" y="248"/>
                    </a:lnTo>
                    <a:lnTo>
                      <a:pt x="232" y="250"/>
                    </a:lnTo>
                    <a:lnTo>
                      <a:pt x="230" y="256"/>
                    </a:lnTo>
                    <a:lnTo>
                      <a:pt x="230" y="256"/>
                    </a:lnTo>
                    <a:lnTo>
                      <a:pt x="232" y="260"/>
                    </a:lnTo>
                    <a:lnTo>
                      <a:pt x="236" y="266"/>
                    </a:lnTo>
                    <a:lnTo>
                      <a:pt x="138" y="474"/>
                    </a:lnTo>
                    <a:lnTo>
                      <a:pt x="138" y="474"/>
                    </a:lnTo>
                    <a:lnTo>
                      <a:pt x="130" y="472"/>
                    </a:lnTo>
                    <a:lnTo>
                      <a:pt x="130" y="472"/>
                    </a:lnTo>
                    <a:lnTo>
                      <a:pt x="122" y="474"/>
                    </a:lnTo>
                    <a:lnTo>
                      <a:pt x="114" y="480"/>
                    </a:lnTo>
                    <a:lnTo>
                      <a:pt x="108" y="488"/>
                    </a:lnTo>
                    <a:lnTo>
                      <a:pt x="106" y="496"/>
                    </a:lnTo>
                    <a:lnTo>
                      <a:pt x="106" y="496"/>
                    </a:lnTo>
                    <a:lnTo>
                      <a:pt x="108" y="502"/>
                    </a:lnTo>
                    <a:lnTo>
                      <a:pt x="110" y="508"/>
                    </a:lnTo>
                    <a:lnTo>
                      <a:pt x="116" y="516"/>
                    </a:lnTo>
                    <a:lnTo>
                      <a:pt x="16" y="696"/>
                    </a:lnTo>
                    <a:lnTo>
                      <a:pt x="16" y="696"/>
                    </a:lnTo>
                    <a:lnTo>
                      <a:pt x="12" y="696"/>
                    </a:lnTo>
                    <a:lnTo>
                      <a:pt x="12" y="696"/>
                    </a:lnTo>
                    <a:lnTo>
                      <a:pt x="8" y="696"/>
                    </a:lnTo>
                    <a:lnTo>
                      <a:pt x="4" y="698"/>
                    </a:lnTo>
                    <a:lnTo>
                      <a:pt x="2" y="702"/>
                    </a:lnTo>
                    <a:lnTo>
                      <a:pt x="0" y="708"/>
                    </a:lnTo>
                    <a:lnTo>
                      <a:pt x="0" y="708"/>
                    </a:lnTo>
                    <a:lnTo>
                      <a:pt x="2" y="712"/>
                    </a:lnTo>
                    <a:lnTo>
                      <a:pt x="4" y="714"/>
                    </a:lnTo>
                    <a:lnTo>
                      <a:pt x="6" y="718"/>
                    </a:lnTo>
                    <a:lnTo>
                      <a:pt x="10" y="718"/>
                    </a:lnTo>
                    <a:lnTo>
                      <a:pt x="10" y="718"/>
                    </a:lnTo>
                    <a:close/>
                    <a:moveTo>
                      <a:pt x="954" y="74"/>
                    </a:moveTo>
                    <a:lnTo>
                      <a:pt x="954" y="74"/>
                    </a:lnTo>
                    <a:lnTo>
                      <a:pt x="956" y="80"/>
                    </a:lnTo>
                    <a:lnTo>
                      <a:pt x="602" y="376"/>
                    </a:lnTo>
                    <a:lnTo>
                      <a:pt x="602" y="376"/>
                    </a:lnTo>
                    <a:lnTo>
                      <a:pt x="598" y="374"/>
                    </a:lnTo>
                    <a:lnTo>
                      <a:pt x="592" y="372"/>
                    </a:lnTo>
                    <a:lnTo>
                      <a:pt x="592" y="372"/>
                    </a:lnTo>
                    <a:lnTo>
                      <a:pt x="590" y="372"/>
                    </a:lnTo>
                    <a:lnTo>
                      <a:pt x="542" y="270"/>
                    </a:lnTo>
                    <a:lnTo>
                      <a:pt x="480" y="134"/>
                    </a:lnTo>
                    <a:lnTo>
                      <a:pt x="480" y="134"/>
                    </a:lnTo>
                    <a:lnTo>
                      <a:pt x="484" y="130"/>
                    </a:lnTo>
                    <a:lnTo>
                      <a:pt x="488" y="126"/>
                    </a:lnTo>
                    <a:lnTo>
                      <a:pt x="490" y="122"/>
                    </a:lnTo>
                    <a:lnTo>
                      <a:pt x="492" y="116"/>
                    </a:lnTo>
                    <a:lnTo>
                      <a:pt x="954" y="74"/>
                    </a:lnTo>
                    <a:close/>
                    <a:moveTo>
                      <a:pt x="1424" y="304"/>
                    </a:moveTo>
                    <a:lnTo>
                      <a:pt x="1424" y="304"/>
                    </a:lnTo>
                    <a:lnTo>
                      <a:pt x="1432" y="302"/>
                    </a:lnTo>
                    <a:lnTo>
                      <a:pt x="1514" y="498"/>
                    </a:lnTo>
                    <a:lnTo>
                      <a:pt x="1608" y="726"/>
                    </a:lnTo>
                    <a:lnTo>
                      <a:pt x="1608" y="726"/>
                    </a:lnTo>
                    <a:lnTo>
                      <a:pt x="1606" y="728"/>
                    </a:lnTo>
                    <a:lnTo>
                      <a:pt x="1604" y="732"/>
                    </a:lnTo>
                    <a:lnTo>
                      <a:pt x="1242" y="512"/>
                    </a:lnTo>
                    <a:lnTo>
                      <a:pt x="1242" y="512"/>
                    </a:lnTo>
                    <a:lnTo>
                      <a:pt x="1246" y="504"/>
                    </a:lnTo>
                    <a:lnTo>
                      <a:pt x="1246" y="494"/>
                    </a:lnTo>
                    <a:lnTo>
                      <a:pt x="1246" y="494"/>
                    </a:lnTo>
                    <a:lnTo>
                      <a:pt x="1246" y="486"/>
                    </a:lnTo>
                    <a:lnTo>
                      <a:pt x="1244" y="480"/>
                    </a:lnTo>
                    <a:lnTo>
                      <a:pt x="1240" y="472"/>
                    </a:lnTo>
                    <a:lnTo>
                      <a:pt x="1236" y="466"/>
                    </a:lnTo>
                    <a:lnTo>
                      <a:pt x="1408" y="300"/>
                    </a:lnTo>
                    <a:lnTo>
                      <a:pt x="1408" y="300"/>
                    </a:lnTo>
                    <a:lnTo>
                      <a:pt x="1416" y="304"/>
                    </a:lnTo>
                    <a:lnTo>
                      <a:pt x="1424" y="304"/>
                    </a:lnTo>
                    <a:lnTo>
                      <a:pt x="1424" y="304"/>
                    </a:lnTo>
                    <a:close/>
                    <a:moveTo>
                      <a:pt x="1188" y="1554"/>
                    </a:moveTo>
                    <a:lnTo>
                      <a:pt x="1188" y="1554"/>
                    </a:lnTo>
                    <a:lnTo>
                      <a:pt x="1186" y="1550"/>
                    </a:lnTo>
                    <a:lnTo>
                      <a:pt x="1184" y="1546"/>
                    </a:lnTo>
                    <a:lnTo>
                      <a:pt x="1280" y="1116"/>
                    </a:lnTo>
                    <a:lnTo>
                      <a:pt x="1280" y="1116"/>
                    </a:lnTo>
                    <a:lnTo>
                      <a:pt x="1286" y="1118"/>
                    </a:lnTo>
                    <a:lnTo>
                      <a:pt x="1286" y="1118"/>
                    </a:lnTo>
                    <a:lnTo>
                      <a:pt x="1292" y="1116"/>
                    </a:lnTo>
                    <a:lnTo>
                      <a:pt x="1298" y="1114"/>
                    </a:lnTo>
                    <a:lnTo>
                      <a:pt x="1302" y="1112"/>
                    </a:lnTo>
                    <a:lnTo>
                      <a:pt x="1306" y="1106"/>
                    </a:lnTo>
                    <a:lnTo>
                      <a:pt x="1406" y="1158"/>
                    </a:lnTo>
                    <a:lnTo>
                      <a:pt x="1526" y="1222"/>
                    </a:lnTo>
                    <a:lnTo>
                      <a:pt x="1526" y="1222"/>
                    </a:lnTo>
                    <a:lnTo>
                      <a:pt x="1524" y="1232"/>
                    </a:lnTo>
                    <a:lnTo>
                      <a:pt x="1524" y="1232"/>
                    </a:lnTo>
                    <a:lnTo>
                      <a:pt x="1526" y="1240"/>
                    </a:lnTo>
                    <a:lnTo>
                      <a:pt x="1528" y="1248"/>
                    </a:lnTo>
                    <a:lnTo>
                      <a:pt x="1532" y="1254"/>
                    </a:lnTo>
                    <a:lnTo>
                      <a:pt x="1536" y="1260"/>
                    </a:lnTo>
                    <a:lnTo>
                      <a:pt x="1356" y="1412"/>
                    </a:lnTo>
                    <a:lnTo>
                      <a:pt x="1188" y="1554"/>
                    </a:lnTo>
                    <a:close/>
                    <a:moveTo>
                      <a:pt x="688" y="1648"/>
                    </a:moveTo>
                    <a:lnTo>
                      <a:pt x="290" y="1406"/>
                    </a:lnTo>
                    <a:lnTo>
                      <a:pt x="290" y="1406"/>
                    </a:lnTo>
                    <a:lnTo>
                      <a:pt x="292" y="1400"/>
                    </a:lnTo>
                    <a:lnTo>
                      <a:pt x="724" y="1364"/>
                    </a:lnTo>
                    <a:lnTo>
                      <a:pt x="724" y="1364"/>
                    </a:lnTo>
                    <a:lnTo>
                      <a:pt x="728" y="1372"/>
                    </a:lnTo>
                    <a:lnTo>
                      <a:pt x="732" y="1376"/>
                    </a:lnTo>
                    <a:lnTo>
                      <a:pt x="720" y="1490"/>
                    </a:lnTo>
                    <a:lnTo>
                      <a:pt x="702" y="1634"/>
                    </a:lnTo>
                    <a:lnTo>
                      <a:pt x="702" y="1634"/>
                    </a:lnTo>
                    <a:lnTo>
                      <a:pt x="694" y="1638"/>
                    </a:lnTo>
                    <a:lnTo>
                      <a:pt x="688" y="1648"/>
                    </a:lnTo>
                    <a:lnTo>
                      <a:pt x="688" y="1648"/>
                    </a:lnTo>
                    <a:close/>
                    <a:moveTo>
                      <a:pt x="40" y="978"/>
                    </a:moveTo>
                    <a:lnTo>
                      <a:pt x="40" y="978"/>
                    </a:lnTo>
                    <a:lnTo>
                      <a:pt x="40" y="976"/>
                    </a:lnTo>
                    <a:lnTo>
                      <a:pt x="286" y="932"/>
                    </a:lnTo>
                    <a:lnTo>
                      <a:pt x="286" y="932"/>
                    </a:lnTo>
                    <a:lnTo>
                      <a:pt x="288" y="938"/>
                    </a:lnTo>
                    <a:lnTo>
                      <a:pt x="294" y="944"/>
                    </a:lnTo>
                    <a:lnTo>
                      <a:pt x="300" y="946"/>
                    </a:lnTo>
                    <a:lnTo>
                      <a:pt x="308" y="948"/>
                    </a:lnTo>
                    <a:lnTo>
                      <a:pt x="304" y="990"/>
                    </a:lnTo>
                    <a:lnTo>
                      <a:pt x="280" y="1388"/>
                    </a:lnTo>
                    <a:lnTo>
                      <a:pt x="280" y="1388"/>
                    </a:lnTo>
                    <a:lnTo>
                      <a:pt x="274" y="1390"/>
                    </a:lnTo>
                    <a:lnTo>
                      <a:pt x="34" y="986"/>
                    </a:lnTo>
                    <a:lnTo>
                      <a:pt x="34" y="986"/>
                    </a:lnTo>
                    <a:lnTo>
                      <a:pt x="38" y="982"/>
                    </a:lnTo>
                    <a:lnTo>
                      <a:pt x="40" y="978"/>
                    </a:lnTo>
                    <a:lnTo>
                      <a:pt x="40" y="978"/>
                    </a:lnTo>
                    <a:close/>
                    <a:moveTo>
                      <a:pt x="958" y="82"/>
                    </a:moveTo>
                    <a:lnTo>
                      <a:pt x="958" y="82"/>
                    </a:lnTo>
                    <a:lnTo>
                      <a:pt x="962" y="84"/>
                    </a:lnTo>
                    <a:lnTo>
                      <a:pt x="966" y="84"/>
                    </a:lnTo>
                    <a:lnTo>
                      <a:pt x="966" y="84"/>
                    </a:lnTo>
                    <a:lnTo>
                      <a:pt x="970" y="84"/>
                    </a:lnTo>
                    <a:lnTo>
                      <a:pt x="974" y="80"/>
                    </a:lnTo>
                    <a:lnTo>
                      <a:pt x="1118" y="336"/>
                    </a:lnTo>
                    <a:lnTo>
                      <a:pt x="1186" y="458"/>
                    </a:lnTo>
                    <a:lnTo>
                      <a:pt x="1186" y="458"/>
                    </a:lnTo>
                    <a:lnTo>
                      <a:pt x="1180" y="464"/>
                    </a:lnTo>
                    <a:lnTo>
                      <a:pt x="1174" y="470"/>
                    </a:lnTo>
                    <a:lnTo>
                      <a:pt x="1170" y="476"/>
                    </a:lnTo>
                    <a:lnTo>
                      <a:pt x="1166" y="484"/>
                    </a:lnTo>
                    <a:lnTo>
                      <a:pt x="1062" y="466"/>
                    </a:lnTo>
                    <a:lnTo>
                      <a:pt x="604" y="386"/>
                    </a:lnTo>
                    <a:lnTo>
                      <a:pt x="604" y="386"/>
                    </a:lnTo>
                    <a:lnTo>
                      <a:pt x="604" y="384"/>
                    </a:lnTo>
                    <a:lnTo>
                      <a:pt x="604" y="384"/>
                    </a:lnTo>
                    <a:lnTo>
                      <a:pt x="602" y="380"/>
                    </a:lnTo>
                    <a:lnTo>
                      <a:pt x="958" y="82"/>
                    </a:lnTo>
                    <a:close/>
                    <a:moveTo>
                      <a:pt x="1610" y="746"/>
                    </a:moveTo>
                    <a:lnTo>
                      <a:pt x="1300" y="1074"/>
                    </a:lnTo>
                    <a:lnTo>
                      <a:pt x="1300" y="1074"/>
                    </a:lnTo>
                    <a:lnTo>
                      <a:pt x="1294" y="1072"/>
                    </a:lnTo>
                    <a:lnTo>
                      <a:pt x="1286" y="1070"/>
                    </a:lnTo>
                    <a:lnTo>
                      <a:pt x="1286" y="1070"/>
                    </a:lnTo>
                    <a:lnTo>
                      <a:pt x="1282" y="1070"/>
                    </a:lnTo>
                    <a:lnTo>
                      <a:pt x="1280" y="1054"/>
                    </a:lnTo>
                    <a:lnTo>
                      <a:pt x="1214" y="534"/>
                    </a:lnTo>
                    <a:lnTo>
                      <a:pt x="1214" y="534"/>
                    </a:lnTo>
                    <a:lnTo>
                      <a:pt x="1222" y="532"/>
                    </a:lnTo>
                    <a:lnTo>
                      <a:pt x="1230" y="528"/>
                    </a:lnTo>
                    <a:lnTo>
                      <a:pt x="1236" y="522"/>
                    </a:lnTo>
                    <a:lnTo>
                      <a:pt x="1242" y="514"/>
                    </a:lnTo>
                    <a:lnTo>
                      <a:pt x="1604" y="734"/>
                    </a:lnTo>
                    <a:lnTo>
                      <a:pt x="1604" y="734"/>
                    </a:lnTo>
                    <a:lnTo>
                      <a:pt x="1604" y="736"/>
                    </a:lnTo>
                    <a:lnTo>
                      <a:pt x="1604" y="736"/>
                    </a:lnTo>
                    <a:lnTo>
                      <a:pt x="1606" y="742"/>
                    </a:lnTo>
                    <a:lnTo>
                      <a:pt x="1610" y="746"/>
                    </a:lnTo>
                    <a:lnTo>
                      <a:pt x="1610" y="746"/>
                    </a:lnTo>
                    <a:close/>
                    <a:moveTo>
                      <a:pt x="1176" y="1544"/>
                    </a:moveTo>
                    <a:lnTo>
                      <a:pt x="1176" y="1544"/>
                    </a:lnTo>
                    <a:lnTo>
                      <a:pt x="1172" y="1544"/>
                    </a:lnTo>
                    <a:lnTo>
                      <a:pt x="1168" y="1546"/>
                    </a:lnTo>
                    <a:lnTo>
                      <a:pt x="1166" y="1550"/>
                    </a:lnTo>
                    <a:lnTo>
                      <a:pt x="1164" y="1554"/>
                    </a:lnTo>
                    <a:lnTo>
                      <a:pt x="1058" y="1506"/>
                    </a:lnTo>
                    <a:lnTo>
                      <a:pt x="748" y="1366"/>
                    </a:lnTo>
                    <a:lnTo>
                      <a:pt x="748" y="1366"/>
                    </a:lnTo>
                    <a:lnTo>
                      <a:pt x="748" y="1364"/>
                    </a:lnTo>
                    <a:lnTo>
                      <a:pt x="748" y="1364"/>
                    </a:lnTo>
                    <a:lnTo>
                      <a:pt x="746" y="1358"/>
                    </a:lnTo>
                    <a:lnTo>
                      <a:pt x="1264" y="1104"/>
                    </a:lnTo>
                    <a:lnTo>
                      <a:pt x="1264" y="1104"/>
                    </a:lnTo>
                    <a:lnTo>
                      <a:pt x="1270" y="1112"/>
                    </a:lnTo>
                    <a:lnTo>
                      <a:pt x="1278" y="1116"/>
                    </a:lnTo>
                    <a:lnTo>
                      <a:pt x="1182" y="1546"/>
                    </a:lnTo>
                    <a:lnTo>
                      <a:pt x="1182" y="1546"/>
                    </a:lnTo>
                    <a:lnTo>
                      <a:pt x="1176" y="1544"/>
                    </a:lnTo>
                    <a:lnTo>
                      <a:pt x="1176" y="1544"/>
                    </a:lnTo>
                    <a:close/>
                    <a:moveTo>
                      <a:pt x="292" y="1398"/>
                    </a:moveTo>
                    <a:lnTo>
                      <a:pt x="292" y="1398"/>
                    </a:lnTo>
                    <a:lnTo>
                      <a:pt x="292" y="1394"/>
                    </a:lnTo>
                    <a:lnTo>
                      <a:pt x="290" y="1390"/>
                    </a:lnTo>
                    <a:lnTo>
                      <a:pt x="286" y="1388"/>
                    </a:lnTo>
                    <a:lnTo>
                      <a:pt x="282" y="1388"/>
                    </a:lnTo>
                    <a:lnTo>
                      <a:pt x="302" y="1080"/>
                    </a:lnTo>
                    <a:lnTo>
                      <a:pt x="310" y="948"/>
                    </a:lnTo>
                    <a:lnTo>
                      <a:pt x="310" y="948"/>
                    </a:lnTo>
                    <a:lnTo>
                      <a:pt x="318" y="946"/>
                    </a:lnTo>
                    <a:lnTo>
                      <a:pt x="324" y="942"/>
                    </a:lnTo>
                    <a:lnTo>
                      <a:pt x="458" y="1078"/>
                    </a:lnTo>
                    <a:lnTo>
                      <a:pt x="728" y="1356"/>
                    </a:lnTo>
                    <a:lnTo>
                      <a:pt x="728" y="1356"/>
                    </a:lnTo>
                    <a:lnTo>
                      <a:pt x="724" y="1362"/>
                    </a:lnTo>
                    <a:lnTo>
                      <a:pt x="292" y="1398"/>
                    </a:lnTo>
                    <a:close/>
                    <a:moveTo>
                      <a:pt x="730" y="1354"/>
                    </a:moveTo>
                    <a:lnTo>
                      <a:pt x="326" y="940"/>
                    </a:lnTo>
                    <a:lnTo>
                      <a:pt x="326" y="940"/>
                    </a:lnTo>
                    <a:lnTo>
                      <a:pt x="330" y="932"/>
                    </a:lnTo>
                    <a:lnTo>
                      <a:pt x="332" y="924"/>
                    </a:lnTo>
                    <a:lnTo>
                      <a:pt x="332" y="924"/>
                    </a:lnTo>
                    <a:lnTo>
                      <a:pt x="332" y="924"/>
                    </a:lnTo>
                    <a:lnTo>
                      <a:pt x="682" y="872"/>
                    </a:lnTo>
                    <a:lnTo>
                      <a:pt x="786" y="856"/>
                    </a:lnTo>
                    <a:lnTo>
                      <a:pt x="786" y="856"/>
                    </a:lnTo>
                    <a:lnTo>
                      <a:pt x="790" y="868"/>
                    </a:lnTo>
                    <a:lnTo>
                      <a:pt x="796" y="878"/>
                    </a:lnTo>
                    <a:lnTo>
                      <a:pt x="806" y="886"/>
                    </a:lnTo>
                    <a:lnTo>
                      <a:pt x="818" y="890"/>
                    </a:lnTo>
                    <a:lnTo>
                      <a:pt x="788" y="1060"/>
                    </a:lnTo>
                    <a:lnTo>
                      <a:pt x="736" y="1352"/>
                    </a:lnTo>
                    <a:lnTo>
                      <a:pt x="736" y="1352"/>
                    </a:lnTo>
                    <a:lnTo>
                      <a:pt x="730" y="1354"/>
                    </a:lnTo>
                    <a:lnTo>
                      <a:pt x="730" y="1354"/>
                    </a:lnTo>
                    <a:close/>
                    <a:moveTo>
                      <a:pt x="604" y="388"/>
                    </a:moveTo>
                    <a:lnTo>
                      <a:pt x="1166" y="486"/>
                    </a:lnTo>
                    <a:lnTo>
                      <a:pt x="1166" y="486"/>
                    </a:lnTo>
                    <a:lnTo>
                      <a:pt x="1166" y="494"/>
                    </a:lnTo>
                    <a:lnTo>
                      <a:pt x="1166" y="494"/>
                    </a:lnTo>
                    <a:lnTo>
                      <a:pt x="1166" y="502"/>
                    </a:lnTo>
                    <a:lnTo>
                      <a:pt x="1168" y="508"/>
                    </a:lnTo>
                    <a:lnTo>
                      <a:pt x="1174" y="520"/>
                    </a:lnTo>
                    <a:lnTo>
                      <a:pt x="1040" y="648"/>
                    </a:lnTo>
                    <a:lnTo>
                      <a:pt x="854" y="822"/>
                    </a:lnTo>
                    <a:lnTo>
                      <a:pt x="854" y="822"/>
                    </a:lnTo>
                    <a:lnTo>
                      <a:pt x="848" y="816"/>
                    </a:lnTo>
                    <a:lnTo>
                      <a:pt x="842" y="812"/>
                    </a:lnTo>
                    <a:lnTo>
                      <a:pt x="834" y="810"/>
                    </a:lnTo>
                    <a:lnTo>
                      <a:pt x="826" y="810"/>
                    </a:lnTo>
                    <a:lnTo>
                      <a:pt x="826" y="810"/>
                    </a:lnTo>
                    <a:lnTo>
                      <a:pt x="818" y="810"/>
                    </a:lnTo>
                    <a:lnTo>
                      <a:pt x="810" y="812"/>
                    </a:lnTo>
                    <a:lnTo>
                      <a:pt x="600" y="394"/>
                    </a:lnTo>
                    <a:lnTo>
                      <a:pt x="600" y="394"/>
                    </a:lnTo>
                    <a:lnTo>
                      <a:pt x="604" y="388"/>
                    </a:lnTo>
                    <a:lnTo>
                      <a:pt x="604" y="388"/>
                    </a:lnTo>
                    <a:close/>
                    <a:moveTo>
                      <a:pt x="1206" y="536"/>
                    </a:moveTo>
                    <a:lnTo>
                      <a:pt x="1206" y="536"/>
                    </a:lnTo>
                    <a:lnTo>
                      <a:pt x="1212" y="536"/>
                    </a:lnTo>
                    <a:lnTo>
                      <a:pt x="1280" y="1070"/>
                    </a:lnTo>
                    <a:lnTo>
                      <a:pt x="1280" y="1070"/>
                    </a:lnTo>
                    <a:lnTo>
                      <a:pt x="1270" y="1076"/>
                    </a:lnTo>
                    <a:lnTo>
                      <a:pt x="1264" y="1082"/>
                    </a:lnTo>
                    <a:lnTo>
                      <a:pt x="864" y="866"/>
                    </a:lnTo>
                    <a:lnTo>
                      <a:pt x="864" y="866"/>
                    </a:lnTo>
                    <a:lnTo>
                      <a:pt x="866" y="858"/>
                    </a:lnTo>
                    <a:lnTo>
                      <a:pt x="866" y="850"/>
                    </a:lnTo>
                    <a:lnTo>
                      <a:pt x="866" y="850"/>
                    </a:lnTo>
                    <a:lnTo>
                      <a:pt x="866" y="842"/>
                    </a:lnTo>
                    <a:lnTo>
                      <a:pt x="864" y="836"/>
                    </a:lnTo>
                    <a:lnTo>
                      <a:pt x="860" y="828"/>
                    </a:lnTo>
                    <a:lnTo>
                      <a:pt x="856" y="824"/>
                    </a:lnTo>
                    <a:lnTo>
                      <a:pt x="1176" y="522"/>
                    </a:lnTo>
                    <a:lnTo>
                      <a:pt x="1176" y="522"/>
                    </a:lnTo>
                    <a:lnTo>
                      <a:pt x="1182" y="528"/>
                    </a:lnTo>
                    <a:lnTo>
                      <a:pt x="1190" y="532"/>
                    </a:lnTo>
                    <a:lnTo>
                      <a:pt x="1198" y="534"/>
                    </a:lnTo>
                    <a:lnTo>
                      <a:pt x="1206" y="536"/>
                    </a:lnTo>
                    <a:lnTo>
                      <a:pt x="1206" y="536"/>
                    </a:lnTo>
                    <a:close/>
                    <a:moveTo>
                      <a:pt x="738" y="1352"/>
                    </a:moveTo>
                    <a:lnTo>
                      <a:pt x="822" y="890"/>
                    </a:lnTo>
                    <a:lnTo>
                      <a:pt x="822" y="890"/>
                    </a:lnTo>
                    <a:lnTo>
                      <a:pt x="826" y="890"/>
                    </a:lnTo>
                    <a:lnTo>
                      <a:pt x="826" y="890"/>
                    </a:lnTo>
                    <a:lnTo>
                      <a:pt x="838" y="890"/>
                    </a:lnTo>
                    <a:lnTo>
                      <a:pt x="848" y="884"/>
                    </a:lnTo>
                    <a:lnTo>
                      <a:pt x="856" y="878"/>
                    </a:lnTo>
                    <a:lnTo>
                      <a:pt x="862" y="868"/>
                    </a:lnTo>
                    <a:lnTo>
                      <a:pt x="1264" y="1084"/>
                    </a:lnTo>
                    <a:lnTo>
                      <a:pt x="1264" y="1084"/>
                    </a:lnTo>
                    <a:lnTo>
                      <a:pt x="1262" y="1094"/>
                    </a:lnTo>
                    <a:lnTo>
                      <a:pt x="1262" y="1094"/>
                    </a:lnTo>
                    <a:lnTo>
                      <a:pt x="1264" y="1102"/>
                    </a:lnTo>
                    <a:lnTo>
                      <a:pt x="798" y="1330"/>
                    </a:lnTo>
                    <a:lnTo>
                      <a:pt x="746" y="1356"/>
                    </a:lnTo>
                    <a:lnTo>
                      <a:pt x="746" y="1356"/>
                    </a:lnTo>
                    <a:lnTo>
                      <a:pt x="742" y="1354"/>
                    </a:lnTo>
                    <a:lnTo>
                      <a:pt x="738" y="1352"/>
                    </a:lnTo>
                    <a:lnTo>
                      <a:pt x="738" y="1352"/>
                    </a:lnTo>
                    <a:close/>
                    <a:moveTo>
                      <a:pt x="592" y="396"/>
                    </a:moveTo>
                    <a:lnTo>
                      <a:pt x="592" y="396"/>
                    </a:lnTo>
                    <a:lnTo>
                      <a:pt x="598" y="394"/>
                    </a:lnTo>
                    <a:lnTo>
                      <a:pt x="808" y="814"/>
                    </a:lnTo>
                    <a:lnTo>
                      <a:pt x="808" y="814"/>
                    </a:lnTo>
                    <a:lnTo>
                      <a:pt x="800" y="820"/>
                    </a:lnTo>
                    <a:lnTo>
                      <a:pt x="792" y="828"/>
                    </a:lnTo>
                    <a:lnTo>
                      <a:pt x="786" y="838"/>
                    </a:lnTo>
                    <a:lnTo>
                      <a:pt x="786" y="850"/>
                    </a:lnTo>
                    <a:lnTo>
                      <a:pt x="786" y="850"/>
                    </a:lnTo>
                    <a:lnTo>
                      <a:pt x="786" y="854"/>
                    </a:lnTo>
                    <a:lnTo>
                      <a:pt x="332" y="920"/>
                    </a:lnTo>
                    <a:lnTo>
                      <a:pt x="332" y="920"/>
                    </a:lnTo>
                    <a:lnTo>
                      <a:pt x="328" y="912"/>
                    </a:lnTo>
                    <a:lnTo>
                      <a:pt x="322" y="904"/>
                    </a:lnTo>
                    <a:lnTo>
                      <a:pt x="414" y="730"/>
                    </a:lnTo>
                    <a:lnTo>
                      <a:pt x="590" y="396"/>
                    </a:lnTo>
                    <a:lnTo>
                      <a:pt x="590" y="396"/>
                    </a:lnTo>
                    <a:lnTo>
                      <a:pt x="592" y="396"/>
                    </a:lnTo>
                    <a:lnTo>
                      <a:pt x="592" y="396"/>
                    </a:lnTo>
                    <a:close/>
                    <a:moveTo>
                      <a:pt x="708" y="1634"/>
                    </a:moveTo>
                    <a:lnTo>
                      <a:pt x="708" y="1634"/>
                    </a:lnTo>
                    <a:lnTo>
                      <a:pt x="706" y="1634"/>
                    </a:lnTo>
                    <a:lnTo>
                      <a:pt x="736" y="1376"/>
                    </a:lnTo>
                    <a:lnTo>
                      <a:pt x="736" y="1376"/>
                    </a:lnTo>
                    <a:lnTo>
                      <a:pt x="736" y="1376"/>
                    </a:lnTo>
                    <a:lnTo>
                      <a:pt x="736" y="1376"/>
                    </a:lnTo>
                    <a:lnTo>
                      <a:pt x="744" y="1374"/>
                    </a:lnTo>
                    <a:lnTo>
                      <a:pt x="748" y="1368"/>
                    </a:lnTo>
                    <a:lnTo>
                      <a:pt x="1164" y="1556"/>
                    </a:lnTo>
                    <a:lnTo>
                      <a:pt x="1164" y="1556"/>
                    </a:lnTo>
                    <a:lnTo>
                      <a:pt x="1168" y="1564"/>
                    </a:lnTo>
                    <a:lnTo>
                      <a:pt x="834" y="1630"/>
                    </a:lnTo>
                    <a:lnTo>
                      <a:pt x="732" y="1650"/>
                    </a:lnTo>
                    <a:lnTo>
                      <a:pt x="732" y="1650"/>
                    </a:lnTo>
                    <a:lnTo>
                      <a:pt x="728" y="1644"/>
                    </a:lnTo>
                    <a:lnTo>
                      <a:pt x="724" y="1638"/>
                    </a:lnTo>
                    <a:lnTo>
                      <a:pt x="716" y="1634"/>
                    </a:lnTo>
                    <a:lnTo>
                      <a:pt x="708" y="1634"/>
                    </a:lnTo>
                    <a:lnTo>
                      <a:pt x="708" y="1634"/>
                    </a:lnTo>
                    <a:close/>
                    <a:moveTo>
                      <a:pt x="1566" y="1192"/>
                    </a:moveTo>
                    <a:lnTo>
                      <a:pt x="1566" y="1192"/>
                    </a:lnTo>
                    <a:lnTo>
                      <a:pt x="1552" y="1194"/>
                    </a:lnTo>
                    <a:lnTo>
                      <a:pt x="1542" y="1200"/>
                    </a:lnTo>
                    <a:lnTo>
                      <a:pt x="1532" y="1208"/>
                    </a:lnTo>
                    <a:lnTo>
                      <a:pt x="1526" y="1220"/>
                    </a:lnTo>
                    <a:lnTo>
                      <a:pt x="1306" y="1104"/>
                    </a:lnTo>
                    <a:lnTo>
                      <a:pt x="1306" y="1104"/>
                    </a:lnTo>
                    <a:lnTo>
                      <a:pt x="1308" y="1100"/>
                    </a:lnTo>
                    <a:lnTo>
                      <a:pt x="1310" y="1094"/>
                    </a:lnTo>
                    <a:lnTo>
                      <a:pt x="1310" y="1094"/>
                    </a:lnTo>
                    <a:lnTo>
                      <a:pt x="1308" y="1084"/>
                    </a:lnTo>
                    <a:lnTo>
                      <a:pt x="1302" y="1076"/>
                    </a:lnTo>
                    <a:lnTo>
                      <a:pt x="1614" y="746"/>
                    </a:lnTo>
                    <a:lnTo>
                      <a:pt x="1614" y="746"/>
                    </a:lnTo>
                    <a:lnTo>
                      <a:pt x="1616" y="746"/>
                    </a:lnTo>
                    <a:lnTo>
                      <a:pt x="1568" y="1192"/>
                    </a:lnTo>
                    <a:lnTo>
                      <a:pt x="1568" y="1192"/>
                    </a:lnTo>
                    <a:lnTo>
                      <a:pt x="1566" y="1192"/>
                    </a:lnTo>
                    <a:lnTo>
                      <a:pt x="1566" y="1192"/>
                    </a:lnTo>
                    <a:close/>
                    <a:moveTo>
                      <a:pt x="1406" y="298"/>
                    </a:moveTo>
                    <a:lnTo>
                      <a:pt x="1234" y="464"/>
                    </a:lnTo>
                    <a:lnTo>
                      <a:pt x="1234" y="464"/>
                    </a:lnTo>
                    <a:lnTo>
                      <a:pt x="1228" y="460"/>
                    </a:lnTo>
                    <a:lnTo>
                      <a:pt x="1222" y="456"/>
                    </a:lnTo>
                    <a:lnTo>
                      <a:pt x="1214" y="454"/>
                    </a:lnTo>
                    <a:lnTo>
                      <a:pt x="1206" y="454"/>
                    </a:lnTo>
                    <a:lnTo>
                      <a:pt x="1206" y="454"/>
                    </a:lnTo>
                    <a:lnTo>
                      <a:pt x="1198" y="456"/>
                    </a:lnTo>
                    <a:lnTo>
                      <a:pt x="1190" y="458"/>
                    </a:lnTo>
                    <a:lnTo>
                      <a:pt x="1170" y="426"/>
                    </a:lnTo>
                    <a:lnTo>
                      <a:pt x="976" y="78"/>
                    </a:lnTo>
                    <a:lnTo>
                      <a:pt x="976" y="78"/>
                    </a:lnTo>
                    <a:lnTo>
                      <a:pt x="976" y="76"/>
                    </a:lnTo>
                    <a:lnTo>
                      <a:pt x="1022" y="96"/>
                    </a:lnTo>
                    <a:lnTo>
                      <a:pt x="1402" y="272"/>
                    </a:lnTo>
                    <a:lnTo>
                      <a:pt x="1402" y="272"/>
                    </a:lnTo>
                    <a:lnTo>
                      <a:pt x="1400" y="282"/>
                    </a:lnTo>
                    <a:lnTo>
                      <a:pt x="1400" y="282"/>
                    </a:lnTo>
                    <a:lnTo>
                      <a:pt x="1402" y="290"/>
                    </a:lnTo>
                    <a:lnTo>
                      <a:pt x="1406" y="298"/>
                    </a:lnTo>
                    <a:lnTo>
                      <a:pt x="1406" y="298"/>
                    </a:lnTo>
                    <a:close/>
                    <a:moveTo>
                      <a:pt x="470" y="136"/>
                    </a:moveTo>
                    <a:lnTo>
                      <a:pt x="470" y="136"/>
                    </a:lnTo>
                    <a:lnTo>
                      <a:pt x="478" y="134"/>
                    </a:lnTo>
                    <a:lnTo>
                      <a:pt x="588" y="374"/>
                    </a:lnTo>
                    <a:lnTo>
                      <a:pt x="588" y="374"/>
                    </a:lnTo>
                    <a:lnTo>
                      <a:pt x="582" y="378"/>
                    </a:lnTo>
                    <a:lnTo>
                      <a:pt x="580" y="384"/>
                    </a:lnTo>
                    <a:lnTo>
                      <a:pt x="580" y="384"/>
                    </a:lnTo>
                    <a:lnTo>
                      <a:pt x="580" y="386"/>
                    </a:lnTo>
                    <a:lnTo>
                      <a:pt x="152" y="486"/>
                    </a:lnTo>
                    <a:lnTo>
                      <a:pt x="152" y="486"/>
                    </a:lnTo>
                    <a:lnTo>
                      <a:pt x="148" y="482"/>
                    </a:lnTo>
                    <a:lnTo>
                      <a:pt x="146" y="478"/>
                    </a:lnTo>
                    <a:lnTo>
                      <a:pt x="458" y="132"/>
                    </a:lnTo>
                    <a:lnTo>
                      <a:pt x="458" y="132"/>
                    </a:lnTo>
                    <a:lnTo>
                      <a:pt x="464" y="134"/>
                    </a:lnTo>
                    <a:lnTo>
                      <a:pt x="470" y="136"/>
                    </a:lnTo>
                    <a:lnTo>
                      <a:pt x="470" y="136"/>
                    </a:lnTo>
                    <a:close/>
                    <a:moveTo>
                      <a:pt x="582" y="390"/>
                    </a:moveTo>
                    <a:lnTo>
                      <a:pt x="582" y="390"/>
                    </a:lnTo>
                    <a:lnTo>
                      <a:pt x="584" y="392"/>
                    </a:lnTo>
                    <a:lnTo>
                      <a:pt x="588" y="394"/>
                    </a:lnTo>
                    <a:lnTo>
                      <a:pt x="320" y="904"/>
                    </a:lnTo>
                    <a:lnTo>
                      <a:pt x="320" y="904"/>
                    </a:lnTo>
                    <a:lnTo>
                      <a:pt x="314" y="902"/>
                    </a:lnTo>
                    <a:lnTo>
                      <a:pt x="308" y="900"/>
                    </a:lnTo>
                    <a:lnTo>
                      <a:pt x="308" y="900"/>
                    </a:lnTo>
                    <a:lnTo>
                      <a:pt x="302" y="902"/>
                    </a:lnTo>
                    <a:lnTo>
                      <a:pt x="294" y="882"/>
                    </a:lnTo>
                    <a:lnTo>
                      <a:pt x="142" y="518"/>
                    </a:lnTo>
                    <a:lnTo>
                      <a:pt x="142" y="518"/>
                    </a:lnTo>
                    <a:lnTo>
                      <a:pt x="146" y="514"/>
                    </a:lnTo>
                    <a:lnTo>
                      <a:pt x="150" y="508"/>
                    </a:lnTo>
                    <a:lnTo>
                      <a:pt x="154" y="502"/>
                    </a:lnTo>
                    <a:lnTo>
                      <a:pt x="154" y="496"/>
                    </a:lnTo>
                    <a:lnTo>
                      <a:pt x="154" y="496"/>
                    </a:lnTo>
                    <a:lnTo>
                      <a:pt x="152" y="488"/>
                    </a:lnTo>
                    <a:lnTo>
                      <a:pt x="582" y="390"/>
                    </a:lnTo>
                    <a:close/>
                    <a:moveTo>
                      <a:pt x="130" y="520"/>
                    </a:moveTo>
                    <a:lnTo>
                      <a:pt x="130" y="520"/>
                    </a:lnTo>
                    <a:lnTo>
                      <a:pt x="140" y="518"/>
                    </a:lnTo>
                    <a:lnTo>
                      <a:pt x="300" y="902"/>
                    </a:lnTo>
                    <a:lnTo>
                      <a:pt x="300" y="902"/>
                    </a:lnTo>
                    <a:lnTo>
                      <a:pt x="294" y="906"/>
                    </a:lnTo>
                    <a:lnTo>
                      <a:pt x="288" y="910"/>
                    </a:lnTo>
                    <a:lnTo>
                      <a:pt x="286" y="918"/>
                    </a:lnTo>
                    <a:lnTo>
                      <a:pt x="284" y="924"/>
                    </a:lnTo>
                    <a:lnTo>
                      <a:pt x="284" y="924"/>
                    </a:lnTo>
                    <a:lnTo>
                      <a:pt x="284" y="928"/>
                    </a:lnTo>
                    <a:lnTo>
                      <a:pt x="124" y="958"/>
                    </a:lnTo>
                    <a:lnTo>
                      <a:pt x="38" y="972"/>
                    </a:lnTo>
                    <a:lnTo>
                      <a:pt x="38" y="972"/>
                    </a:lnTo>
                    <a:lnTo>
                      <a:pt x="36" y="968"/>
                    </a:lnTo>
                    <a:lnTo>
                      <a:pt x="30" y="966"/>
                    </a:lnTo>
                    <a:lnTo>
                      <a:pt x="126" y="520"/>
                    </a:lnTo>
                    <a:lnTo>
                      <a:pt x="126" y="520"/>
                    </a:lnTo>
                    <a:lnTo>
                      <a:pt x="130" y="520"/>
                    </a:lnTo>
                    <a:lnTo>
                      <a:pt x="130" y="520"/>
                    </a:lnTo>
                    <a:close/>
                    <a:moveTo>
                      <a:pt x="30" y="988"/>
                    </a:moveTo>
                    <a:lnTo>
                      <a:pt x="30" y="988"/>
                    </a:lnTo>
                    <a:lnTo>
                      <a:pt x="32" y="988"/>
                    </a:lnTo>
                    <a:lnTo>
                      <a:pt x="66" y="1044"/>
                    </a:lnTo>
                    <a:lnTo>
                      <a:pt x="272" y="1392"/>
                    </a:lnTo>
                    <a:lnTo>
                      <a:pt x="272" y="1392"/>
                    </a:lnTo>
                    <a:lnTo>
                      <a:pt x="272" y="1392"/>
                    </a:lnTo>
                    <a:lnTo>
                      <a:pt x="94" y="1246"/>
                    </a:lnTo>
                    <a:lnTo>
                      <a:pt x="94" y="1246"/>
                    </a:lnTo>
                    <a:lnTo>
                      <a:pt x="96" y="1240"/>
                    </a:lnTo>
                    <a:lnTo>
                      <a:pt x="96" y="1240"/>
                    </a:lnTo>
                    <a:lnTo>
                      <a:pt x="94" y="1236"/>
                    </a:lnTo>
                    <a:lnTo>
                      <a:pt x="92" y="1232"/>
                    </a:lnTo>
                    <a:lnTo>
                      <a:pt x="88" y="1230"/>
                    </a:lnTo>
                    <a:lnTo>
                      <a:pt x="84" y="1228"/>
                    </a:lnTo>
                    <a:lnTo>
                      <a:pt x="84" y="1228"/>
                    </a:lnTo>
                    <a:lnTo>
                      <a:pt x="82" y="1228"/>
                    </a:lnTo>
                    <a:lnTo>
                      <a:pt x="30" y="988"/>
                    </a:lnTo>
                    <a:close/>
                    <a:moveTo>
                      <a:pt x="96" y="1250"/>
                    </a:moveTo>
                    <a:lnTo>
                      <a:pt x="270" y="1394"/>
                    </a:lnTo>
                    <a:lnTo>
                      <a:pt x="270" y="1394"/>
                    </a:lnTo>
                    <a:lnTo>
                      <a:pt x="268" y="1400"/>
                    </a:lnTo>
                    <a:lnTo>
                      <a:pt x="268" y="1400"/>
                    </a:lnTo>
                    <a:lnTo>
                      <a:pt x="270" y="1404"/>
                    </a:lnTo>
                    <a:lnTo>
                      <a:pt x="272" y="1408"/>
                    </a:lnTo>
                    <a:lnTo>
                      <a:pt x="276" y="1410"/>
                    </a:lnTo>
                    <a:lnTo>
                      <a:pt x="280" y="1412"/>
                    </a:lnTo>
                    <a:lnTo>
                      <a:pt x="280" y="1412"/>
                    </a:lnTo>
                    <a:lnTo>
                      <a:pt x="284" y="1410"/>
                    </a:lnTo>
                    <a:lnTo>
                      <a:pt x="406" y="1604"/>
                    </a:lnTo>
                    <a:lnTo>
                      <a:pt x="412" y="1614"/>
                    </a:lnTo>
                    <a:lnTo>
                      <a:pt x="96" y="1250"/>
                    </a:lnTo>
                    <a:close/>
                    <a:moveTo>
                      <a:pt x="434" y="1626"/>
                    </a:moveTo>
                    <a:lnTo>
                      <a:pt x="434" y="1626"/>
                    </a:lnTo>
                    <a:lnTo>
                      <a:pt x="434" y="1626"/>
                    </a:lnTo>
                    <a:lnTo>
                      <a:pt x="434" y="1626"/>
                    </a:lnTo>
                    <a:lnTo>
                      <a:pt x="434" y="1622"/>
                    </a:lnTo>
                    <a:lnTo>
                      <a:pt x="430" y="1618"/>
                    </a:lnTo>
                    <a:lnTo>
                      <a:pt x="426" y="1614"/>
                    </a:lnTo>
                    <a:lnTo>
                      <a:pt x="422" y="1614"/>
                    </a:lnTo>
                    <a:lnTo>
                      <a:pt x="422" y="1614"/>
                    </a:lnTo>
                    <a:lnTo>
                      <a:pt x="416" y="1616"/>
                    </a:lnTo>
                    <a:lnTo>
                      <a:pt x="286" y="1410"/>
                    </a:lnTo>
                    <a:lnTo>
                      <a:pt x="286" y="1410"/>
                    </a:lnTo>
                    <a:lnTo>
                      <a:pt x="290" y="1408"/>
                    </a:lnTo>
                    <a:lnTo>
                      <a:pt x="378" y="1462"/>
                    </a:lnTo>
                    <a:lnTo>
                      <a:pt x="686" y="1650"/>
                    </a:lnTo>
                    <a:lnTo>
                      <a:pt x="686" y="1650"/>
                    </a:lnTo>
                    <a:lnTo>
                      <a:pt x="686" y="1654"/>
                    </a:lnTo>
                    <a:lnTo>
                      <a:pt x="434" y="1626"/>
                    </a:lnTo>
                    <a:close/>
                    <a:moveTo>
                      <a:pt x="970" y="1678"/>
                    </a:moveTo>
                    <a:lnTo>
                      <a:pt x="970" y="1678"/>
                    </a:lnTo>
                    <a:lnTo>
                      <a:pt x="964" y="1680"/>
                    </a:lnTo>
                    <a:lnTo>
                      <a:pt x="962" y="1682"/>
                    </a:lnTo>
                    <a:lnTo>
                      <a:pt x="958" y="1684"/>
                    </a:lnTo>
                    <a:lnTo>
                      <a:pt x="958" y="1688"/>
                    </a:lnTo>
                    <a:lnTo>
                      <a:pt x="732" y="1660"/>
                    </a:lnTo>
                    <a:lnTo>
                      <a:pt x="732" y="1660"/>
                    </a:lnTo>
                    <a:lnTo>
                      <a:pt x="732" y="1658"/>
                    </a:lnTo>
                    <a:lnTo>
                      <a:pt x="732" y="1658"/>
                    </a:lnTo>
                    <a:lnTo>
                      <a:pt x="732" y="1652"/>
                    </a:lnTo>
                    <a:lnTo>
                      <a:pt x="1124" y="1574"/>
                    </a:lnTo>
                    <a:lnTo>
                      <a:pt x="1170" y="1566"/>
                    </a:lnTo>
                    <a:lnTo>
                      <a:pt x="1170" y="1566"/>
                    </a:lnTo>
                    <a:lnTo>
                      <a:pt x="1170" y="1566"/>
                    </a:lnTo>
                    <a:lnTo>
                      <a:pt x="980" y="1684"/>
                    </a:lnTo>
                    <a:lnTo>
                      <a:pt x="980" y="1684"/>
                    </a:lnTo>
                    <a:lnTo>
                      <a:pt x="974" y="1680"/>
                    </a:lnTo>
                    <a:lnTo>
                      <a:pt x="970" y="1678"/>
                    </a:lnTo>
                    <a:lnTo>
                      <a:pt x="970" y="1678"/>
                    </a:lnTo>
                    <a:close/>
                    <a:moveTo>
                      <a:pt x="990" y="1680"/>
                    </a:moveTo>
                    <a:lnTo>
                      <a:pt x="1174" y="1568"/>
                    </a:lnTo>
                    <a:lnTo>
                      <a:pt x="1174" y="1568"/>
                    </a:lnTo>
                    <a:lnTo>
                      <a:pt x="1176" y="1568"/>
                    </a:lnTo>
                    <a:lnTo>
                      <a:pt x="1176" y="1568"/>
                    </a:lnTo>
                    <a:lnTo>
                      <a:pt x="1184" y="1566"/>
                    </a:lnTo>
                    <a:lnTo>
                      <a:pt x="1188" y="1560"/>
                    </a:lnTo>
                    <a:lnTo>
                      <a:pt x="1426" y="1472"/>
                    </a:lnTo>
                    <a:lnTo>
                      <a:pt x="990" y="1680"/>
                    </a:lnTo>
                    <a:close/>
                    <a:moveTo>
                      <a:pt x="1450" y="1460"/>
                    </a:moveTo>
                    <a:lnTo>
                      <a:pt x="1188" y="1558"/>
                    </a:lnTo>
                    <a:lnTo>
                      <a:pt x="1188" y="1558"/>
                    </a:lnTo>
                    <a:lnTo>
                      <a:pt x="1188" y="1556"/>
                    </a:lnTo>
                    <a:lnTo>
                      <a:pt x="1538" y="1262"/>
                    </a:lnTo>
                    <a:lnTo>
                      <a:pt x="1538" y="1262"/>
                    </a:lnTo>
                    <a:lnTo>
                      <a:pt x="1546" y="1270"/>
                    </a:lnTo>
                    <a:lnTo>
                      <a:pt x="1450" y="1460"/>
                    </a:lnTo>
                    <a:close/>
                    <a:moveTo>
                      <a:pt x="1680" y="1000"/>
                    </a:moveTo>
                    <a:lnTo>
                      <a:pt x="1584" y="1196"/>
                    </a:lnTo>
                    <a:lnTo>
                      <a:pt x="1584" y="1196"/>
                    </a:lnTo>
                    <a:lnTo>
                      <a:pt x="1576" y="1194"/>
                    </a:lnTo>
                    <a:lnTo>
                      <a:pt x="1570" y="1192"/>
                    </a:lnTo>
                    <a:lnTo>
                      <a:pt x="1618" y="746"/>
                    </a:lnTo>
                    <a:lnTo>
                      <a:pt x="1618" y="746"/>
                    </a:lnTo>
                    <a:lnTo>
                      <a:pt x="1622" y="746"/>
                    </a:lnTo>
                    <a:lnTo>
                      <a:pt x="1624" y="742"/>
                    </a:lnTo>
                    <a:lnTo>
                      <a:pt x="1626" y="740"/>
                    </a:lnTo>
                    <a:lnTo>
                      <a:pt x="1628" y="736"/>
                    </a:lnTo>
                    <a:lnTo>
                      <a:pt x="1628" y="736"/>
                    </a:lnTo>
                    <a:lnTo>
                      <a:pt x="1626" y="732"/>
                    </a:lnTo>
                    <a:lnTo>
                      <a:pt x="1624" y="728"/>
                    </a:lnTo>
                    <a:lnTo>
                      <a:pt x="1622" y="724"/>
                    </a:lnTo>
                    <a:lnTo>
                      <a:pt x="1618" y="724"/>
                    </a:lnTo>
                    <a:lnTo>
                      <a:pt x="1618" y="510"/>
                    </a:lnTo>
                    <a:lnTo>
                      <a:pt x="1684" y="980"/>
                    </a:lnTo>
                    <a:lnTo>
                      <a:pt x="1684" y="980"/>
                    </a:lnTo>
                    <a:lnTo>
                      <a:pt x="1678" y="984"/>
                    </a:lnTo>
                    <a:lnTo>
                      <a:pt x="1676" y="988"/>
                    </a:lnTo>
                    <a:lnTo>
                      <a:pt x="1676" y="992"/>
                    </a:lnTo>
                    <a:lnTo>
                      <a:pt x="1676" y="992"/>
                    </a:lnTo>
                    <a:lnTo>
                      <a:pt x="1676" y="996"/>
                    </a:lnTo>
                    <a:lnTo>
                      <a:pt x="1680" y="1000"/>
                    </a:lnTo>
                    <a:lnTo>
                      <a:pt x="1680" y="1000"/>
                    </a:lnTo>
                    <a:close/>
                    <a:moveTo>
                      <a:pt x="1616" y="504"/>
                    </a:moveTo>
                    <a:lnTo>
                      <a:pt x="1616" y="724"/>
                    </a:lnTo>
                    <a:lnTo>
                      <a:pt x="1616" y="724"/>
                    </a:lnTo>
                    <a:lnTo>
                      <a:pt x="1612" y="724"/>
                    </a:lnTo>
                    <a:lnTo>
                      <a:pt x="1436" y="302"/>
                    </a:lnTo>
                    <a:lnTo>
                      <a:pt x="1436" y="302"/>
                    </a:lnTo>
                    <a:lnTo>
                      <a:pt x="1440" y="298"/>
                    </a:lnTo>
                    <a:lnTo>
                      <a:pt x="1608" y="484"/>
                    </a:lnTo>
                    <a:lnTo>
                      <a:pt x="1608" y="484"/>
                    </a:lnTo>
                    <a:lnTo>
                      <a:pt x="1604" y="488"/>
                    </a:lnTo>
                    <a:lnTo>
                      <a:pt x="1604" y="492"/>
                    </a:lnTo>
                    <a:lnTo>
                      <a:pt x="1604" y="492"/>
                    </a:lnTo>
                    <a:lnTo>
                      <a:pt x="1604" y="498"/>
                    </a:lnTo>
                    <a:lnTo>
                      <a:pt x="1608" y="502"/>
                    </a:lnTo>
                    <a:lnTo>
                      <a:pt x="1612" y="504"/>
                    </a:lnTo>
                    <a:lnTo>
                      <a:pt x="1616" y="504"/>
                    </a:lnTo>
                    <a:lnTo>
                      <a:pt x="1616" y="504"/>
                    </a:lnTo>
                    <a:close/>
                    <a:moveTo>
                      <a:pt x="1240" y="108"/>
                    </a:moveTo>
                    <a:lnTo>
                      <a:pt x="1240" y="108"/>
                    </a:lnTo>
                    <a:lnTo>
                      <a:pt x="1246" y="106"/>
                    </a:lnTo>
                    <a:lnTo>
                      <a:pt x="1250" y="104"/>
                    </a:lnTo>
                    <a:lnTo>
                      <a:pt x="1406" y="264"/>
                    </a:lnTo>
                    <a:lnTo>
                      <a:pt x="1406" y="264"/>
                    </a:lnTo>
                    <a:lnTo>
                      <a:pt x="1402" y="270"/>
                    </a:lnTo>
                    <a:lnTo>
                      <a:pt x="978" y="74"/>
                    </a:lnTo>
                    <a:lnTo>
                      <a:pt x="978" y="74"/>
                    </a:lnTo>
                    <a:lnTo>
                      <a:pt x="978" y="72"/>
                    </a:lnTo>
                    <a:lnTo>
                      <a:pt x="1098" y="84"/>
                    </a:lnTo>
                    <a:lnTo>
                      <a:pt x="1230" y="94"/>
                    </a:lnTo>
                    <a:lnTo>
                      <a:pt x="1230" y="94"/>
                    </a:lnTo>
                    <a:lnTo>
                      <a:pt x="1228" y="96"/>
                    </a:lnTo>
                    <a:lnTo>
                      <a:pt x="1228" y="96"/>
                    </a:lnTo>
                    <a:lnTo>
                      <a:pt x="1230" y="100"/>
                    </a:lnTo>
                    <a:lnTo>
                      <a:pt x="1232" y="104"/>
                    </a:lnTo>
                    <a:lnTo>
                      <a:pt x="1236" y="106"/>
                    </a:lnTo>
                    <a:lnTo>
                      <a:pt x="1240" y="108"/>
                    </a:lnTo>
                    <a:lnTo>
                      <a:pt x="1240" y="108"/>
                    </a:lnTo>
                    <a:close/>
                    <a:moveTo>
                      <a:pt x="1208" y="90"/>
                    </a:moveTo>
                    <a:lnTo>
                      <a:pt x="978" y="70"/>
                    </a:lnTo>
                    <a:lnTo>
                      <a:pt x="978" y="70"/>
                    </a:lnTo>
                    <a:lnTo>
                      <a:pt x="976" y="66"/>
                    </a:lnTo>
                    <a:lnTo>
                      <a:pt x="974" y="64"/>
                    </a:lnTo>
                    <a:lnTo>
                      <a:pt x="970" y="62"/>
                    </a:lnTo>
                    <a:lnTo>
                      <a:pt x="966" y="60"/>
                    </a:lnTo>
                    <a:lnTo>
                      <a:pt x="966" y="60"/>
                    </a:lnTo>
                    <a:lnTo>
                      <a:pt x="960" y="62"/>
                    </a:lnTo>
                    <a:lnTo>
                      <a:pt x="956" y="66"/>
                    </a:lnTo>
                    <a:lnTo>
                      <a:pt x="750" y="16"/>
                    </a:lnTo>
                    <a:lnTo>
                      <a:pt x="1208" y="90"/>
                    </a:lnTo>
                    <a:close/>
                    <a:moveTo>
                      <a:pt x="712" y="14"/>
                    </a:moveTo>
                    <a:lnTo>
                      <a:pt x="712" y="14"/>
                    </a:lnTo>
                    <a:lnTo>
                      <a:pt x="714" y="18"/>
                    </a:lnTo>
                    <a:lnTo>
                      <a:pt x="716" y="20"/>
                    </a:lnTo>
                    <a:lnTo>
                      <a:pt x="720" y="22"/>
                    </a:lnTo>
                    <a:lnTo>
                      <a:pt x="724" y="24"/>
                    </a:lnTo>
                    <a:lnTo>
                      <a:pt x="724" y="24"/>
                    </a:lnTo>
                    <a:lnTo>
                      <a:pt x="728" y="22"/>
                    </a:lnTo>
                    <a:lnTo>
                      <a:pt x="732" y="20"/>
                    </a:lnTo>
                    <a:lnTo>
                      <a:pt x="734" y="18"/>
                    </a:lnTo>
                    <a:lnTo>
                      <a:pt x="736" y="14"/>
                    </a:lnTo>
                    <a:lnTo>
                      <a:pt x="954" y="68"/>
                    </a:lnTo>
                    <a:lnTo>
                      <a:pt x="954" y="68"/>
                    </a:lnTo>
                    <a:lnTo>
                      <a:pt x="954" y="70"/>
                    </a:lnTo>
                    <a:lnTo>
                      <a:pt x="490" y="114"/>
                    </a:lnTo>
                    <a:lnTo>
                      <a:pt x="490" y="114"/>
                    </a:lnTo>
                    <a:lnTo>
                      <a:pt x="490" y="110"/>
                    </a:lnTo>
                    <a:lnTo>
                      <a:pt x="712" y="14"/>
                    </a:lnTo>
                    <a:close/>
                    <a:moveTo>
                      <a:pt x="238" y="266"/>
                    </a:moveTo>
                    <a:lnTo>
                      <a:pt x="238" y="266"/>
                    </a:lnTo>
                    <a:lnTo>
                      <a:pt x="242" y="268"/>
                    </a:lnTo>
                    <a:lnTo>
                      <a:pt x="242" y="268"/>
                    </a:lnTo>
                    <a:lnTo>
                      <a:pt x="246" y="266"/>
                    </a:lnTo>
                    <a:lnTo>
                      <a:pt x="250" y="264"/>
                    </a:lnTo>
                    <a:lnTo>
                      <a:pt x="254" y="260"/>
                    </a:lnTo>
                    <a:lnTo>
                      <a:pt x="254" y="256"/>
                    </a:lnTo>
                    <a:lnTo>
                      <a:pt x="254" y="256"/>
                    </a:lnTo>
                    <a:lnTo>
                      <a:pt x="252" y="250"/>
                    </a:lnTo>
                    <a:lnTo>
                      <a:pt x="454" y="128"/>
                    </a:lnTo>
                    <a:lnTo>
                      <a:pt x="454" y="128"/>
                    </a:lnTo>
                    <a:lnTo>
                      <a:pt x="456" y="130"/>
                    </a:lnTo>
                    <a:lnTo>
                      <a:pt x="408" y="184"/>
                    </a:lnTo>
                    <a:lnTo>
                      <a:pt x="142" y="476"/>
                    </a:lnTo>
                    <a:lnTo>
                      <a:pt x="142" y="476"/>
                    </a:lnTo>
                    <a:lnTo>
                      <a:pt x="140" y="474"/>
                    </a:lnTo>
                    <a:lnTo>
                      <a:pt x="238" y="266"/>
                    </a:lnTo>
                    <a:close/>
                    <a:moveTo>
                      <a:pt x="118" y="516"/>
                    </a:moveTo>
                    <a:lnTo>
                      <a:pt x="118" y="516"/>
                    </a:lnTo>
                    <a:lnTo>
                      <a:pt x="124" y="520"/>
                    </a:lnTo>
                    <a:lnTo>
                      <a:pt x="28" y="966"/>
                    </a:lnTo>
                    <a:lnTo>
                      <a:pt x="28" y="966"/>
                    </a:lnTo>
                    <a:lnTo>
                      <a:pt x="28" y="966"/>
                    </a:lnTo>
                    <a:lnTo>
                      <a:pt x="28" y="966"/>
                    </a:lnTo>
                    <a:lnTo>
                      <a:pt x="28" y="966"/>
                    </a:lnTo>
                    <a:lnTo>
                      <a:pt x="14" y="720"/>
                    </a:lnTo>
                    <a:lnTo>
                      <a:pt x="14" y="720"/>
                    </a:lnTo>
                    <a:lnTo>
                      <a:pt x="18" y="718"/>
                    </a:lnTo>
                    <a:lnTo>
                      <a:pt x="22" y="716"/>
                    </a:lnTo>
                    <a:lnTo>
                      <a:pt x="24" y="712"/>
                    </a:lnTo>
                    <a:lnTo>
                      <a:pt x="24" y="708"/>
                    </a:lnTo>
                    <a:lnTo>
                      <a:pt x="24" y="708"/>
                    </a:lnTo>
                    <a:lnTo>
                      <a:pt x="22" y="702"/>
                    </a:lnTo>
                    <a:lnTo>
                      <a:pt x="18" y="696"/>
                    </a:lnTo>
                    <a:lnTo>
                      <a:pt x="118" y="516"/>
                    </a:lnTo>
                    <a:close/>
                  </a:path>
                </a:pathLst>
              </a:custGeom>
              <a:gradFill>
                <a:gsLst>
                  <a:gs pos="0">
                    <a:sysClr val="window" lastClr="FFFFFF">
                      <a:alpha val="30000"/>
                    </a:sysClr>
                  </a:gs>
                  <a:gs pos="71000">
                    <a:sysClr val="window" lastClr="FFFFFF">
                      <a:alpha val="60000"/>
                    </a:sysClr>
                  </a:gs>
                </a:gsLst>
                <a:path path="circle">
                  <a:fillToRect l="50000" t="50000" r="50000" b="50000"/>
                </a:path>
              </a:gradFill>
              <a:ln w="9525">
                <a:noFill/>
                <a:round/>
                <a:headEnd/>
                <a:tailEnd/>
              </a:ln>
            </p:spPr>
            <p:txBody>
              <a:bodyPr vert="horz" wrap="square" lIns="91419" tIns="45709" rIns="91419" bIns="45709" numCol="1" anchor="t" anchorCtr="0" compatLnSpc="1">
                <a:prstTxWarp prst="textNoShape">
                  <a:avLst/>
                </a:prstTxWarp>
              </a:bodyPr>
              <a:lstStyle/>
              <a:p>
                <a:pPr defTabSz="1828891" fontAlgn="auto">
                  <a:spcBef>
                    <a:spcPts val="0"/>
                  </a:spcBef>
                  <a:spcAft>
                    <a:spcPts val="0"/>
                  </a:spcAft>
                  <a:defRPr/>
                </a:pPr>
                <a:endParaRPr lang="zh-CN" altLang="en-US" sz="4400" kern="0" smtClean="0">
                  <a:solidFill>
                    <a:prstClr val="black"/>
                  </a:solidFill>
                  <a:latin typeface="+mn-lt"/>
                  <a:ea typeface="+mn-ea"/>
                </a:endParaRPr>
              </a:p>
            </p:txBody>
          </p:sp>
        </p:grpSp>
        <p:grpSp>
          <p:nvGrpSpPr>
            <p:cNvPr id="318" name="组合 317"/>
            <p:cNvGrpSpPr/>
            <p:nvPr/>
          </p:nvGrpSpPr>
          <p:grpSpPr>
            <a:xfrm>
              <a:off x="6903821" y="6336112"/>
              <a:ext cx="2325946" cy="2325946"/>
              <a:chOff x="449630" y="1726209"/>
              <a:chExt cx="932802" cy="932800"/>
            </a:xfrm>
          </p:grpSpPr>
          <p:sp>
            <p:nvSpPr>
              <p:cNvPr id="319" name="Oval 50"/>
              <p:cNvSpPr/>
              <p:nvPr/>
            </p:nvSpPr>
            <p:spPr>
              <a:xfrm>
                <a:off x="449630" y="1726209"/>
                <a:ext cx="932802" cy="932800"/>
              </a:xfrm>
              <a:prstGeom prst="ellipse">
                <a:avLst/>
              </a:prstGeom>
              <a:solidFill>
                <a:srgbClr val="92D050"/>
              </a:solidFill>
              <a:ln w="12700" cap="flat" cmpd="sng" algn="ctr">
                <a:noFill/>
                <a:prstDash val="solid"/>
                <a:miter lim="800000"/>
              </a:ln>
              <a:effectLst/>
            </p:spPr>
            <p:txBody>
              <a:bodyPr rtlCol="0" anchor="ctr"/>
              <a:lstStyle/>
              <a:p>
                <a:pPr algn="ctr" defTabSz="2559899" fontAlgn="auto">
                  <a:spcBef>
                    <a:spcPts val="0"/>
                  </a:spcBef>
                  <a:spcAft>
                    <a:spcPts val="0"/>
                  </a:spcAft>
                  <a:buClr>
                    <a:srgbClr val="CC9900"/>
                  </a:buClr>
                  <a:buSzPct val="60000"/>
                  <a:defRPr/>
                </a:pPr>
                <a:endParaRPr lang="en-US" altLang="en-US" sz="1200" b="1" kern="0" smtClean="0">
                  <a:solidFill>
                    <a:prstClr val="white"/>
                  </a:solidFill>
                  <a:latin typeface="+mn-lt"/>
                  <a:ea typeface="+mn-ea"/>
                  <a:sym typeface="Arial"/>
                </a:endParaRPr>
              </a:p>
            </p:txBody>
          </p:sp>
          <p:sp>
            <p:nvSpPr>
              <p:cNvPr id="320" name="Freeform 10"/>
              <p:cNvSpPr>
                <a:spLocks noEditPoints="1"/>
              </p:cNvSpPr>
              <p:nvPr/>
            </p:nvSpPr>
            <p:spPr bwMode="auto">
              <a:xfrm>
                <a:off x="480386" y="1756454"/>
                <a:ext cx="871292" cy="872310"/>
              </a:xfrm>
              <a:custGeom>
                <a:avLst/>
                <a:gdLst/>
                <a:ahLst/>
                <a:cxnLst>
                  <a:cxn ang="0">
                    <a:pos x="28" y="990"/>
                  </a:cxn>
                  <a:cxn ang="0">
                    <a:pos x="84" y="1252"/>
                  </a:cxn>
                  <a:cxn ang="0">
                    <a:pos x="426" y="1636"/>
                  </a:cxn>
                  <a:cxn ang="0">
                    <a:pos x="724" y="1676"/>
                  </a:cxn>
                  <a:cxn ang="0">
                    <a:pos x="982" y="1690"/>
                  </a:cxn>
                  <a:cxn ang="0">
                    <a:pos x="1550" y="1270"/>
                  </a:cxn>
                  <a:cxn ang="0">
                    <a:pos x="1604" y="1222"/>
                  </a:cxn>
                  <a:cxn ang="0">
                    <a:pos x="1698" y="986"/>
                  </a:cxn>
                  <a:cxn ang="0">
                    <a:pos x="1620" y="482"/>
                  </a:cxn>
                  <a:cxn ang="0">
                    <a:pos x="1424" y="258"/>
                  </a:cxn>
                  <a:cxn ang="0">
                    <a:pos x="1230" y="90"/>
                  </a:cxn>
                  <a:cxn ang="0">
                    <a:pos x="490" y="108"/>
                  </a:cxn>
                  <a:cxn ang="0">
                    <a:pos x="250" y="248"/>
                  </a:cxn>
                  <a:cxn ang="0">
                    <a:pos x="138" y="474"/>
                  </a:cxn>
                  <a:cxn ang="0">
                    <a:pos x="12" y="696"/>
                  </a:cxn>
                  <a:cxn ang="0">
                    <a:pos x="954" y="74"/>
                  </a:cxn>
                  <a:cxn ang="0">
                    <a:pos x="490" y="122"/>
                  </a:cxn>
                  <a:cxn ang="0">
                    <a:pos x="1246" y="504"/>
                  </a:cxn>
                  <a:cxn ang="0">
                    <a:pos x="1188" y="1554"/>
                  </a:cxn>
                  <a:cxn ang="0">
                    <a:pos x="1526" y="1222"/>
                  </a:cxn>
                  <a:cxn ang="0">
                    <a:pos x="724" y="1364"/>
                  </a:cxn>
                  <a:cxn ang="0">
                    <a:pos x="286" y="932"/>
                  </a:cxn>
                  <a:cxn ang="0">
                    <a:pos x="40" y="978"/>
                  </a:cxn>
                  <a:cxn ang="0">
                    <a:pos x="1174" y="470"/>
                  </a:cxn>
                  <a:cxn ang="0">
                    <a:pos x="1294" y="1072"/>
                  </a:cxn>
                  <a:cxn ang="0">
                    <a:pos x="1604" y="736"/>
                  </a:cxn>
                  <a:cxn ang="0">
                    <a:pos x="748" y="1366"/>
                  </a:cxn>
                  <a:cxn ang="0">
                    <a:pos x="292" y="1398"/>
                  </a:cxn>
                  <a:cxn ang="0">
                    <a:pos x="724" y="1362"/>
                  </a:cxn>
                  <a:cxn ang="0">
                    <a:pos x="796" y="878"/>
                  </a:cxn>
                  <a:cxn ang="0">
                    <a:pos x="1166" y="502"/>
                  </a:cxn>
                  <a:cxn ang="0">
                    <a:pos x="600" y="394"/>
                  </a:cxn>
                  <a:cxn ang="0">
                    <a:pos x="866" y="858"/>
                  </a:cxn>
                  <a:cxn ang="0">
                    <a:pos x="1206" y="536"/>
                  </a:cxn>
                  <a:cxn ang="0">
                    <a:pos x="1262" y="1094"/>
                  </a:cxn>
                  <a:cxn ang="0">
                    <a:pos x="800" y="820"/>
                  </a:cxn>
                  <a:cxn ang="0">
                    <a:pos x="592" y="396"/>
                  </a:cxn>
                  <a:cxn ang="0">
                    <a:pos x="1168" y="1564"/>
                  </a:cxn>
                  <a:cxn ang="0">
                    <a:pos x="1532" y="1208"/>
                  </a:cxn>
                  <a:cxn ang="0">
                    <a:pos x="1568" y="1192"/>
                  </a:cxn>
                  <a:cxn ang="0">
                    <a:pos x="1170" y="426"/>
                  </a:cxn>
                  <a:cxn ang="0">
                    <a:pos x="470" y="136"/>
                  </a:cxn>
                  <a:cxn ang="0">
                    <a:pos x="458" y="132"/>
                  </a:cxn>
                  <a:cxn ang="0">
                    <a:pos x="302" y="902"/>
                  </a:cxn>
                  <a:cxn ang="0">
                    <a:pos x="140" y="518"/>
                  </a:cxn>
                  <a:cxn ang="0">
                    <a:pos x="30" y="966"/>
                  </a:cxn>
                  <a:cxn ang="0">
                    <a:pos x="94" y="1246"/>
                  </a:cxn>
                  <a:cxn ang="0">
                    <a:pos x="268" y="1400"/>
                  </a:cxn>
                  <a:cxn ang="0">
                    <a:pos x="434" y="1626"/>
                  </a:cxn>
                  <a:cxn ang="0">
                    <a:pos x="686" y="1650"/>
                  </a:cxn>
                  <a:cxn ang="0">
                    <a:pos x="732" y="1652"/>
                  </a:cxn>
                  <a:cxn ang="0">
                    <a:pos x="1176" y="1568"/>
                  </a:cxn>
                  <a:cxn ang="0">
                    <a:pos x="1450" y="1460"/>
                  </a:cxn>
                  <a:cxn ang="0">
                    <a:pos x="1626" y="732"/>
                  </a:cxn>
                  <a:cxn ang="0">
                    <a:pos x="1680" y="1000"/>
                  </a:cxn>
                  <a:cxn ang="0">
                    <a:pos x="1604" y="498"/>
                  </a:cxn>
                  <a:cxn ang="0">
                    <a:pos x="978" y="74"/>
                  </a:cxn>
                  <a:cxn ang="0">
                    <a:pos x="978" y="70"/>
                  </a:cxn>
                  <a:cxn ang="0">
                    <a:pos x="714" y="18"/>
                  </a:cxn>
                  <a:cxn ang="0">
                    <a:pos x="490" y="114"/>
                  </a:cxn>
                  <a:cxn ang="0">
                    <a:pos x="454" y="128"/>
                  </a:cxn>
                  <a:cxn ang="0">
                    <a:pos x="28" y="966"/>
                  </a:cxn>
                </a:cxnLst>
                <a:rect l="0" t="0" r="r" b="b"/>
                <a:pathLst>
                  <a:path w="1700" h="1702">
                    <a:moveTo>
                      <a:pt x="10" y="718"/>
                    </a:moveTo>
                    <a:lnTo>
                      <a:pt x="24" y="966"/>
                    </a:lnTo>
                    <a:lnTo>
                      <a:pt x="24" y="966"/>
                    </a:lnTo>
                    <a:lnTo>
                      <a:pt x="22" y="968"/>
                    </a:lnTo>
                    <a:lnTo>
                      <a:pt x="18" y="970"/>
                    </a:lnTo>
                    <a:lnTo>
                      <a:pt x="16" y="974"/>
                    </a:lnTo>
                    <a:lnTo>
                      <a:pt x="16" y="978"/>
                    </a:lnTo>
                    <a:lnTo>
                      <a:pt x="16" y="978"/>
                    </a:lnTo>
                    <a:lnTo>
                      <a:pt x="16" y="982"/>
                    </a:lnTo>
                    <a:lnTo>
                      <a:pt x="20" y="986"/>
                    </a:lnTo>
                    <a:lnTo>
                      <a:pt x="22" y="988"/>
                    </a:lnTo>
                    <a:lnTo>
                      <a:pt x="28" y="990"/>
                    </a:lnTo>
                    <a:lnTo>
                      <a:pt x="28" y="990"/>
                    </a:lnTo>
                    <a:lnTo>
                      <a:pt x="28" y="990"/>
                    </a:lnTo>
                    <a:lnTo>
                      <a:pt x="80" y="1228"/>
                    </a:lnTo>
                    <a:lnTo>
                      <a:pt x="80" y="1228"/>
                    </a:lnTo>
                    <a:lnTo>
                      <a:pt x="76" y="1230"/>
                    </a:lnTo>
                    <a:lnTo>
                      <a:pt x="74" y="1232"/>
                    </a:lnTo>
                    <a:lnTo>
                      <a:pt x="72" y="1236"/>
                    </a:lnTo>
                    <a:lnTo>
                      <a:pt x="72" y="1240"/>
                    </a:lnTo>
                    <a:lnTo>
                      <a:pt x="72" y="1240"/>
                    </a:lnTo>
                    <a:lnTo>
                      <a:pt x="72" y="1246"/>
                    </a:lnTo>
                    <a:lnTo>
                      <a:pt x="74" y="1248"/>
                    </a:lnTo>
                    <a:lnTo>
                      <a:pt x="78" y="1252"/>
                    </a:lnTo>
                    <a:lnTo>
                      <a:pt x="84" y="1252"/>
                    </a:lnTo>
                    <a:lnTo>
                      <a:pt x="84" y="1252"/>
                    </a:lnTo>
                    <a:lnTo>
                      <a:pt x="88" y="1252"/>
                    </a:lnTo>
                    <a:lnTo>
                      <a:pt x="90" y="1250"/>
                    </a:lnTo>
                    <a:lnTo>
                      <a:pt x="412" y="1618"/>
                    </a:lnTo>
                    <a:lnTo>
                      <a:pt x="412" y="1618"/>
                    </a:lnTo>
                    <a:lnTo>
                      <a:pt x="410" y="1622"/>
                    </a:lnTo>
                    <a:lnTo>
                      <a:pt x="410" y="1626"/>
                    </a:lnTo>
                    <a:lnTo>
                      <a:pt x="410" y="1626"/>
                    </a:lnTo>
                    <a:lnTo>
                      <a:pt x="412" y="1630"/>
                    </a:lnTo>
                    <a:lnTo>
                      <a:pt x="414" y="1634"/>
                    </a:lnTo>
                    <a:lnTo>
                      <a:pt x="418" y="1636"/>
                    </a:lnTo>
                    <a:lnTo>
                      <a:pt x="422" y="1638"/>
                    </a:lnTo>
                    <a:lnTo>
                      <a:pt x="422" y="1638"/>
                    </a:lnTo>
                    <a:lnTo>
                      <a:pt x="426" y="1636"/>
                    </a:lnTo>
                    <a:lnTo>
                      <a:pt x="430" y="1636"/>
                    </a:lnTo>
                    <a:lnTo>
                      <a:pt x="434" y="1630"/>
                    </a:lnTo>
                    <a:lnTo>
                      <a:pt x="686" y="1656"/>
                    </a:lnTo>
                    <a:lnTo>
                      <a:pt x="686" y="1656"/>
                    </a:lnTo>
                    <a:lnTo>
                      <a:pt x="686" y="1658"/>
                    </a:lnTo>
                    <a:lnTo>
                      <a:pt x="686" y="1658"/>
                    </a:lnTo>
                    <a:lnTo>
                      <a:pt x="686" y="1666"/>
                    </a:lnTo>
                    <a:lnTo>
                      <a:pt x="692" y="1674"/>
                    </a:lnTo>
                    <a:lnTo>
                      <a:pt x="700" y="1680"/>
                    </a:lnTo>
                    <a:lnTo>
                      <a:pt x="708" y="1680"/>
                    </a:lnTo>
                    <a:lnTo>
                      <a:pt x="708" y="1680"/>
                    </a:lnTo>
                    <a:lnTo>
                      <a:pt x="716" y="1680"/>
                    </a:lnTo>
                    <a:lnTo>
                      <a:pt x="724" y="1676"/>
                    </a:lnTo>
                    <a:lnTo>
                      <a:pt x="728" y="1670"/>
                    </a:lnTo>
                    <a:lnTo>
                      <a:pt x="732" y="1662"/>
                    </a:lnTo>
                    <a:lnTo>
                      <a:pt x="958" y="1692"/>
                    </a:lnTo>
                    <a:lnTo>
                      <a:pt x="958" y="1692"/>
                    </a:lnTo>
                    <a:lnTo>
                      <a:pt x="958" y="1696"/>
                    </a:lnTo>
                    <a:lnTo>
                      <a:pt x="962" y="1700"/>
                    </a:lnTo>
                    <a:lnTo>
                      <a:pt x="964" y="1702"/>
                    </a:lnTo>
                    <a:lnTo>
                      <a:pt x="970" y="1702"/>
                    </a:lnTo>
                    <a:lnTo>
                      <a:pt x="970" y="1702"/>
                    </a:lnTo>
                    <a:lnTo>
                      <a:pt x="974" y="1702"/>
                    </a:lnTo>
                    <a:lnTo>
                      <a:pt x="978" y="1698"/>
                    </a:lnTo>
                    <a:lnTo>
                      <a:pt x="980" y="1696"/>
                    </a:lnTo>
                    <a:lnTo>
                      <a:pt x="982" y="1690"/>
                    </a:lnTo>
                    <a:lnTo>
                      <a:pt x="982" y="1690"/>
                    </a:lnTo>
                    <a:lnTo>
                      <a:pt x="980" y="1688"/>
                    </a:lnTo>
                    <a:lnTo>
                      <a:pt x="1450" y="1462"/>
                    </a:lnTo>
                    <a:lnTo>
                      <a:pt x="1450" y="1462"/>
                    </a:lnTo>
                    <a:lnTo>
                      <a:pt x="1450" y="1462"/>
                    </a:lnTo>
                    <a:lnTo>
                      <a:pt x="1450" y="1462"/>
                    </a:lnTo>
                    <a:lnTo>
                      <a:pt x="1452" y="1462"/>
                    </a:lnTo>
                    <a:lnTo>
                      <a:pt x="1452" y="1462"/>
                    </a:lnTo>
                    <a:lnTo>
                      <a:pt x="1452" y="1462"/>
                    </a:lnTo>
                    <a:lnTo>
                      <a:pt x="1452" y="1462"/>
                    </a:lnTo>
                    <a:lnTo>
                      <a:pt x="1452" y="1462"/>
                    </a:lnTo>
                    <a:lnTo>
                      <a:pt x="1550" y="1270"/>
                    </a:lnTo>
                    <a:lnTo>
                      <a:pt x="1550" y="1270"/>
                    </a:lnTo>
                    <a:lnTo>
                      <a:pt x="1558" y="1272"/>
                    </a:lnTo>
                    <a:lnTo>
                      <a:pt x="1566" y="1274"/>
                    </a:lnTo>
                    <a:lnTo>
                      <a:pt x="1566" y="1274"/>
                    </a:lnTo>
                    <a:lnTo>
                      <a:pt x="1574" y="1272"/>
                    </a:lnTo>
                    <a:lnTo>
                      <a:pt x="1582" y="1270"/>
                    </a:lnTo>
                    <a:lnTo>
                      <a:pt x="1588" y="1266"/>
                    </a:lnTo>
                    <a:lnTo>
                      <a:pt x="1594" y="1262"/>
                    </a:lnTo>
                    <a:lnTo>
                      <a:pt x="1600" y="1256"/>
                    </a:lnTo>
                    <a:lnTo>
                      <a:pt x="1602" y="1248"/>
                    </a:lnTo>
                    <a:lnTo>
                      <a:pt x="1606" y="1240"/>
                    </a:lnTo>
                    <a:lnTo>
                      <a:pt x="1606" y="1232"/>
                    </a:lnTo>
                    <a:lnTo>
                      <a:pt x="1606" y="1232"/>
                    </a:lnTo>
                    <a:lnTo>
                      <a:pt x="1604" y="1222"/>
                    </a:lnTo>
                    <a:lnTo>
                      <a:pt x="1600" y="1212"/>
                    </a:lnTo>
                    <a:lnTo>
                      <a:pt x="1594" y="1204"/>
                    </a:lnTo>
                    <a:lnTo>
                      <a:pt x="1586" y="1198"/>
                    </a:lnTo>
                    <a:lnTo>
                      <a:pt x="1682" y="1002"/>
                    </a:lnTo>
                    <a:lnTo>
                      <a:pt x="1682" y="1002"/>
                    </a:lnTo>
                    <a:lnTo>
                      <a:pt x="1688" y="1002"/>
                    </a:lnTo>
                    <a:lnTo>
                      <a:pt x="1688" y="1002"/>
                    </a:lnTo>
                    <a:lnTo>
                      <a:pt x="1692" y="1002"/>
                    </a:lnTo>
                    <a:lnTo>
                      <a:pt x="1696" y="1000"/>
                    </a:lnTo>
                    <a:lnTo>
                      <a:pt x="1698" y="996"/>
                    </a:lnTo>
                    <a:lnTo>
                      <a:pt x="1700" y="992"/>
                    </a:lnTo>
                    <a:lnTo>
                      <a:pt x="1700" y="992"/>
                    </a:lnTo>
                    <a:lnTo>
                      <a:pt x="1698" y="986"/>
                    </a:lnTo>
                    <a:lnTo>
                      <a:pt x="1696" y="982"/>
                    </a:lnTo>
                    <a:lnTo>
                      <a:pt x="1692" y="980"/>
                    </a:lnTo>
                    <a:lnTo>
                      <a:pt x="1688" y="980"/>
                    </a:lnTo>
                    <a:lnTo>
                      <a:pt x="1688" y="980"/>
                    </a:lnTo>
                    <a:lnTo>
                      <a:pt x="1686" y="980"/>
                    </a:lnTo>
                    <a:lnTo>
                      <a:pt x="1620" y="504"/>
                    </a:lnTo>
                    <a:lnTo>
                      <a:pt x="1620" y="504"/>
                    </a:lnTo>
                    <a:lnTo>
                      <a:pt x="1626" y="500"/>
                    </a:lnTo>
                    <a:lnTo>
                      <a:pt x="1628" y="492"/>
                    </a:lnTo>
                    <a:lnTo>
                      <a:pt x="1628" y="492"/>
                    </a:lnTo>
                    <a:lnTo>
                      <a:pt x="1626" y="488"/>
                    </a:lnTo>
                    <a:lnTo>
                      <a:pt x="1624" y="484"/>
                    </a:lnTo>
                    <a:lnTo>
                      <a:pt x="1620" y="482"/>
                    </a:lnTo>
                    <a:lnTo>
                      <a:pt x="1616" y="480"/>
                    </a:lnTo>
                    <a:lnTo>
                      <a:pt x="1616" y="480"/>
                    </a:lnTo>
                    <a:lnTo>
                      <a:pt x="1610" y="482"/>
                    </a:lnTo>
                    <a:lnTo>
                      <a:pt x="1442" y="296"/>
                    </a:lnTo>
                    <a:lnTo>
                      <a:pt x="1442" y="296"/>
                    </a:lnTo>
                    <a:lnTo>
                      <a:pt x="1446" y="290"/>
                    </a:lnTo>
                    <a:lnTo>
                      <a:pt x="1448" y="282"/>
                    </a:lnTo>
                    <a:lnTo>
                      <a:pt x="1448" y="282"/>
                    </a:lnTo>
                    <a:lnTo>
                      <a:pt x="1446" y="272"/>
                    </a:lnTo>
                    <a:lnTo>
                      <a:pt x="1440" y="264"/>
                    </a:lnTo>
                    <a:lnTo>
                      <a:pt x="1432" y="260"/>
                    </a:lnTo>
                    <a:lnTo>
                      <a:pt x="1424" y="258"/>
                    </a:lnTo>
                    <a:lnTo>
                      <a:pt x="1424" y="258"/>
                    </a:lnTo>
                    <a:lnTo>
                      <a:pt x="1416" y="258"/>
                    </a:lnTo>
                    <a:lnTo>
                      <a:pt x="1408" y="262"/>
                    </a:lnTo>
                    <a:lnTo>
                      <a:pt x="1250" y="102"/>
                    </a:lnTo>
                    <a:lnTo>
                      <a:pt x="1250" y="102"/>
                    </a:lnTo>
                    <a:lnTo>
                      <a:pt x="1252" y="96"/>
                    </a:lnTo>
                    <a:lnTo>
                      <a:pt x="1252" y="96"/>
                    </a:lnTo>
                    <a:lnTo>
                      <a:pt x="1252" y="90"/>
                    </a:lnTo>
                    <a:lnTo>
                      <a:pt x="1250" y="86"/>
                    </a:lnTo>
                    <a:lnTo>
                      <a:pt x="1246" y="84"/>
                    </a:lnTo>
                    <a:lnTo>
                      <a:pt x="1240" y="84"/>
                    </a:lnTo>
                    <a:lnTo>
                      <a:pt x="1240" y="84"/>
                    </a:lnTo>
                    <a:lnTo>
                      <a:pt x="1234" y="86"/>
                    </a:lnTo>
                    <a:lnTo>
                      <a:pt x="1230" y="90"/>
                    </a:lnTo>
                    <a:lnTo>
                      <a:pt x="736" y="10"/>
                    </a:lnTo>
                    <a:lnTo>
                      <a:pt x="736" y="10"/>
                    </a:lnTo>
                    <a:lnTo>
                      <a:pt x="734" y="6"/>
                    </a:lnTo>
                    <a:lnTo>
                      <a:pt x="732" y="2"/>
                    </a:lnTo>
                    <a:lnTo>
                      <a:pt x="728" y="0"/>
                    </a:lnTo>
                    <a:lnTo>
                      <a:pt x="724" y="0"/>
                    </a:lnTo>
                    <a:lnTo>
                      <a:pt x="724" y="0"/>
                    </a:lnTo>
                    <a:lnTo>
                      <a:pt x="720" y="0"/>
                    </a:lnTo>
                    <a:lnTo>
                      <a:pt x="716" y="4"/>
                    </a:lnTo>
                    <a:lnTo>
                      <a:pt x="712" y="6"/>
                    </a:lnTo>
                    <a:lnTo>
                      <a:pt x="712" y="12"/>
                    </a:lnTo>
                    <a:lnTo>
                      <a:pt x="490" y="108"/>
                    </a:lnTo>
                    <a:lnTo>
                      <a:pt x="490" y="108"/>
                    </a:lnTo>
                    <a:lnTo>
                      <a:pt x="486" y="102"/>
                    </a:lnTo>
                    <a:lnTo>
                      <a:pt x="482" y="98"/>
                    </a:lnTo>
                    <a:lnTo>
                      <a:pt x="476" y="96"/>
                    </a:lnTo>
                    <a:lnTo>
                      <a:pt x="470" y="96"/>
                    </a:lnTo>
                    <a:lnTo>
                      <a:pt x="470" y="96"/>
                    </a:lnTo>
                    <a:lnTo>
                      <a:pt x="462" y="96"/>
                    </a:lnTo>
                    <a:lnTo>
                      <a:pt x="456" y="102"/>
                    </a:lnTo>
                    <a:lnTo>
                      <a:pt x="452" y="108"/>
                    </a:lnTo>
                    <a:lnTo>
                      <a:pt x="450" y="116"/>
                    </a:lnTo>
                    <a:lnTo>
                      <a:pt x="450" y="116"/>
                    </a:lnTo>
                    <a:lnTo>
                      <a:pt x="452" y="122"/>
                    </a:lnTo>
                    <a:lnTo>
                      <a:pt x="454" y="126"/>
                    </a:lnTo>
                    <a:lnTo>
                      <a:pt x="250" y="248"/>
                    </a:lnTo>
                    <a:lnTo>
                      <a:pt x="250" y="248"/>
                    </a:lnTo>
                    <a:lnTo>
                      <a:pt x="248" y="244"/>
                    </a:lnTo>
                    <a:lnTo>
                      <a:pt x="242" y="244"/>
                    </a:lnTo>
                    <a:lnTo>
                      <a:pt x="242" y="244"/>
                    </a:lnTo>
                    <a:lnTo>
                      <a:pt x="238" y="244"/>
                    </a:lnTo>
                    <a:lnTo>
                      <a:pt x="234" y="248"/>
                    </a:lnTo>
                    <a:lnTo>
                      <a:pt x="232" y="250"/>
                    </a:lnTo>
                    <a:lnTo>
                      <a:pt x="230" y="256"/>
                    </a:lnTo>
                    <a:lnTo>
                      <a:pt x="230" y="256"/>
                    </a:lnTo>
                    <a:lnTo>
                      <a:pt x="232" y="260"/>
                    </a:lnTo>
                    <a:lnTo>
                      <a:pt x="236" y="266"/>
                    </a:lnTo>
                    <a:lnTo>
                      <a:pt x="138" y="474"/>
                    </a:lnTo>
                    <a:lnTo>
                      <a:pt x="138" y="474"/>
                    </a:lnTo>
                    <a:lnTo>
                      <a:pt x="130" y="472"/>
                    </a:lnTo>
                    <a:lnTo>
                      <a:pt x="130" y="472"/>
                    </a:lnTo>
                    <a:lnTo>
                      <a:pt x="122" y="474"/>
                    </a:lnTo>
                    <a:lnTo>
                      <a:pt x="114" y="480"/>
                    </a:lnTo>
                    <a:lnTo>
                      <a:pt x="108" y="488"/>
                    </a:lnTo>
                    <a:lnTo>
                      <a:pt x="106" y="496"/>
                    </a:lnTo>
                    <a:lnTo>
                      <a:pt x="106" y="496"/>
                    </a:lnTo>
                    <a:lnTo>
                      <a:pt x="108" y="502"/>
                    </a:lnTo>
                    <a:lnTo>
                      <a:pt x="110" y="508"/>
                    </a:lnTo>
                    <a:lnTo>
                      <a:pt x="116" y="516"/>
                    </a:lnTo>
                    <a:lnTo>
                      <a:pt x="16" y="696"/>
                    </a:lnTo>
                    <a:lnTo>
                      <a:pt x="16" y="696"/>
                    </a:lnTo>
                    <a:lnTo>
                      <a:pt x="12" y="696"/>
                    </a:lnTo>
                    <a:lnTo>
                      <a:pt x="12" y="696"/>
                    </a:lnTo>
                    <a:lnTo>
                      <a:pt x="8" y="696"/>
                    </a:lnTo>
                    <a:lnTo>
                      <a:pt x="4" y="698"/>
                    </a:lnTo>
                    <a:lnTo>
                      <a:pt x="2" y="702"/>
                    </a:lnTo>
                    <a:lnTo>
                      <a:pt x="0" y="708"/>
                    </a:lnTo>
                    <a:lnTo>
                      <a:pt x="0" y="708"/>
                    </a:lnTo>
                    <a:lnTo>
                      <a:pt x="2" y="712"/>
                    </a:lnTo>
                    <a:lnTo>
                      <a:pt x="4" y="714"/>
                    </a:lnTo>
                    <a:lnTo>
                      <a:pt x="6" y="718"/>
                    </a:lnTo>
                    <a:lnTo>
                      <a:pt x="10" y="718"/>
                    </a:lnTo>
                    <a:lnTo>
                      <a:pt x="10" y="718"/>
                    </a:lnTo>
                    <a:close/>
                    <a:moveTo>
                      <a:pt x="954" y="74"/>
                    </a:moveTo>
                    <a:lnTo>
                      <a:pt x="954" y="74"/>
                    </a:lnTo>
                    <a:lnTo>
                      <a:pt x="956" y="80"/>
                    </a:lnTo>
                    <a:lnTo>
                      <a:pt x="602" y="376"/>
                    </a:lnTo>
                    <a:lnTo>
                      <a:pt x="602" y="376"/>
                    </a:lnTo>
                    <a:lnTo>
                      <a:pt x="598" y="374"/>
                    </a:lnTo>
                    <a:lnTo>
                      <a:pt x="592" y="372"/>
                    </a:lnTo>
                    <a:lnTo>
                      <a:pt x="592" y="372"/>
                    </a:lnTo>
                    <a:lnTo>
                      <a:pt x="590" y="372"/>
                    </a:lnTo>
                    <a:lnTo>
                      <a:pt x="542" y="270"/>
                    </a:lnTo>
                    <a:lnTo>
                      <a:pt x="480" y="134"/>
                    </a:lnTo>
                    <a:lnTo>
                      <a:pt x="480" y="134"/>
                    </a:lnTo>
                    <a:lnTo>
                      <a:pt x="484" y="130"/>
                    </a:lnTo>
                    <a:lnTo>
                      <a:pt x="488" y="126"/>
                    </a:lnTo>
                    <a:lnTo>
                      <a:pt x="490" y="122"/>
                    </a:lnTo>
                    <a:lnTo>
                      <a:pt x="492" y="116"/>
                    </a:lnTo>
                    <a:lnTo>
                      <a:pt x="954" y="74"/>
                    </a:lnTo>
                    <a:close/>
                    <a:moveTo>
                      <a:pt x="1424" y="304"/>
                    </a:moveTo>
                    <a:lnTo>
                      <a:pt x="1424" y="304"/>
                    </a:lnTo>
                    <a:lnTo>
                      <a:pt x="1432" y="302"/>
                    </a:lnTo>
                    <a:lnTo>
                      <a:pt x="1514" y="498"/>
                    </a:lnTo>
                    <a:lnTo>
                      <a:pt x="1608" y="726"/>
                    </a:lnTo>
                    <a:lnTo>
                      <a:pt x="1608" y="726"/>
                    </a:lnTo>
                    <a:lnTo>
                      <a:pt x="1606" y="728"/>
                    </a:lnTo>
                    <a:lnTo>
                      <a:pt x="1604" y="732"/>
                    </a:lnTo>
                    <a:lnTo>
                      <a:pt x="1242" y="512"/>
                    </a:lnTo>
                    <a:lnTo>
                      <a:pt x="1242" y="512"/>
                    </a:lnTo>
                    <a:lnTo>
                      <a:pt x="1246" y="504"/>
                    </a:lnTo>
                    <a:lnTo>
                      <a:pt x="1246" y="494"/>
                    </a:lnTo>
                    <a:lnTo>
                      <a:pt x="1246" y="494"/>
                    </a:lnTo>
                    <a:lnTo>
                      <a:pt x="1246" y="486"/>
                    </a:lnTo>
                    <a:lnTo>
                      <a:pt x="1244" y="480"/>
                    </a:lnTo>
                    <a:lnTo>
                      <a:pt x="1240" y="472"/>
                    </a:lnTo>
                    <a:lnTo>
                      <a:pt x="1236" y="466"/>
                    </a:lnTo>
                    <a:lnTo>
                      <a:pt x="1408" y="300"/>
                    </a:lnTo>
                    <a:lnTo>
                      <a:pt x="1408" y="300"/>
                    </a:lnTo>
                    <a:lnTo>
                      <a:pt x="1416" y="304"/>
                    </a:lnTo>
                    <a:lnTo>
                      <a:pt x="1424" y="304"/>
                    </a:lnTo>
                    <a:lnTo>
                      <a:pt x="1424" y="304"/>
                    </a:lnTo>
                    <a:close/>
                    <a:moveTo>
                      <a:pt x="1188" y="1554"/>
                    </a:moveTo>
                    <a:lnTo>
                      <a:pt x="1188" y="1554"/>
                    </a:lnTo>
                    <a:lnTo>
                      <a:pt x="1186" y="1550"/>
                    </a:lnTo>
                    <a:lnTo>
                      <a:pt x="1184" y="1546"/>
                    </a:lnTo>
                    <a:lnTo>
                      <a:pt x="1280" y="1116"/>
                    </a:lnTo>
                    <a:lnTo>
                      <a:pt x="1280" y="1116"/>
                    </a:lnTo>
                    <a:lnTo>
                      <a:pt x="1286" y="1118"/>
                    </a:lnTo>
                    <a:lnTo>
                      <a:pt x="1286" y="1118"/>
                    </a:lnTo>
                    <a:lnTo>
                      <a:pt x="1292" y="1116"/>
                    </a:lnTo>
                    <a:lnTo>
                      <a:pt x="1298" y="1114"/>
                    </a:lnTo>
                    <a:lnTo>
                      <a:pt x="1302" y="1112"/>
                    </a:lnTo>
                    <a:lnTo>
                      <a:pt x="1306" y="1106"/>
                    </a:lnTo>
                    <a:lnTo>
                      <a:pt x="1406" y="1158"/>
                    </a:lnTo>
                    <a:lnTo>
                      <a:pt x="1526" y="1222"/>
                    </a:lnTo>
                    <a:lnTo>
                      <a:pt x="1526" y="1222"/>
                    </a:lnTo>
                    <a:lnTo>
                      <a:pt x="1524" y="1232"/>
                    </a:lnTo>
                    <a:lnTo>
                      <a:pt x="1524" y="1232"/>
                    </a:lnTo>
                    <a:lnTo>
                      <a:pt x="1526" y="1240"/>
                    </a:lnTo>
                    <a:lnTo>
                      <a:pt x="1528" y="1248"/>
                    </a:lnTo>
                    <a:lnTo>
                      <a:pt x="1532" y="1254"/>
                    </a:lnTo>
                    <a:lnTo>
                      <a:pt x="1536" y="1260"/>
                    </a:lnTo>
                    <a:lnTo>
                      <a:pt x="1356" y="1412"/>
                    </a:lnTo>
                    <a:lnTo>
                      <a:pt x="1188" y="1554"/>
                    </a:lnTo>
                    <a:close/>
                    <a:moveTo>
                      <a:pt x="688" y="1648"/>
                    </a:moveTo>
                    <a:lnTo>
                      <a:pt x="290" y="1406"/>
                    </a:lnTo>
                    <a:lnTo>
                      <a:pt x="290" y="1406"/>
                    </a:lnTo>
                    <a:lnTo>
                      <a:pt x="292" y="1400"/>
                    </a:lnTo>
                    <a:lnTo>
                      <a:pt x="724" y="1364"/>
                    </a:lnTo>
                    <a:lnTo>
                      <a:pt x="724" y="1364"/>
                    </a:lnTo>
                    <a:lnTo>
                      <a:pt x="728" y="1372"/>
                    </a:lnTo>
                    <a:lnTo>
                      <a:pt x="732" y="1376"/>
                    </a:lnTo>
                    <a:lnTo>
                      <a:pt x="720" y="1490"/>
                    </a:lnTo>
                    <a:lnTo>
                      <a:pt x="702" y="1634"/>
                    </a:lnTo>
                    <a:lnTo>
                      <a:pt x="702" y="1634"/>
                    </a:lnTo>
                    <a:lnTo>
                      <a:pt x="694" y="1638"/>
                    </a:lnTo>
                    <a:lnTo>
                      <a:pt x="688" y="1648"/>
                    </a:lnTo>
                    <a:lnTo>
                      <a:pt x="688" y="1648"/>
                    </a:lnTo>
                    <a:close/>
                    <a:moveTo>
                      <a:pt x="40" y="978"/>
                    </a:moveTo>
                    <a:lnTo>
                      <a:pt x="40" y="978"/>
                    </a:lnTo>
                    <a:lnTo>
                      <a:pt x="40" y="976"/>
                    </a:lnTo>
                    <a:lnTo>
                      <a:pt x="286" y="932"/>
                    </a:lnTo>
                    <a:lnTo>
                      <a:pt x="286" y="932"/>
                    </a:lnTo>
                    <a:lnTo>
                      <a:pt x="288" y="938"/>
                    </a:lnTo>
                    <a:lnTo>
                      <a:pt x="294" y="944"/>
                    </a:lnTo>
                    <a:lnTo>
                      <a:pt x="300" y="946"/>
                    </a:lnTo>
                    <a:lnTo>
                      <a:pt x="308" y="948"/>
                    </a:lnTo>
                    <a:lnTo>
                      <a:pt x="304" y="990"/>
                    </a:lnTo>
                    <a:lnTo>
                      <a:pt x="280" y="1388"/>
                    </a:lnTo>
                    <a:lnTo>
                      <a:pt x="280" y="1388"/>
                    </a:lnTo>
                    <a:lnTo>
                      <a:pt x="274" y="1390"/>
                    </a:lnTo>
                    <a:lnTo>
                      <a:pt x="34" y="986"/>
                    </a:lnTo>
                    <a:lnTo>
                      <a:pt x="34" y="986"/>
                    </a:lnTo>
                    <a:lnTo>
                      <a:pt x="38" y="982"/>
                    </a:lnTo>
                    <a:lnTo>
                      <a:pt x="40" y="978"/>
                    </a:lnTo>
                    <a:lnTo>
                      <a:pt x="40" y="978"/>
                    </a:lnTo>
                    <a:close/>
                    <a:moveTo>
                      <a:pt x="958" y="82"/>
                    </a:moveTo>
                    <a:lnTo>
                      <a:pt x="958" y="82"/>
                    </a:lnTo>
                    <a:lnTo>
                      <a:pt x="962" y="84"/>
                    </a:lnTo>
                    <a:lnTo>
                      <a:pt x="966" y="84"/>
                    </a:lnTo>
                    <a:lnTo>
                      <a:pt x="966" y="84"/>
                    </a:lnTo>
                    <a:lnTo>
                      <a:pt x="970" y="84"/>
                    </a:lnTo>
                    <a:lnTo>
                      <a:pt x="974" y="80"/>
                    </a:lnTo>
                    <a:lnTo>
                      <a:pt x="1118" y="336"/>
                    </a:lnTo>
                    <a:lnTo>
                      <a:pt x="1186" y="458"/>
                    </a:lnTo>
                    <a:lnTo>
                      <a:pt x="1186" y="458"/>
                    </a:lnTo>
                    <a:lnTo>
                      <a:pt x="1180" y="464"/>
                    </a:lnTo>
                    <a:lnTo>
                      <a:pt x="1174" y="470"/>
                    </a:lnTo>
                    <a:lnTo>
                      <a:pt x="1170" y="476"/>
                    </a:lnTo>
                    <a:lnTo>
                      <a:pt x="1166" y="484"/>
                    </a:lnTo>
                    <a:lnTo>
                      <a:pt x="1062" y="466"/>
                    </a:lnTo>
                    <a:lnTo>
                      <a:pt x="604" y="386"/>
                    </a:lnTo>
                    <a:lnTo>
                      <a:pt x="604" y="386"/>
                    </a:lnTo>
                    <a:lnTo>
                      <a:pt x="604" y="384"/>
                    </a:lnTo>
                    <a:lnTo>
                      <a:pt x="604" y="384"/>
                    </a:lnTo>
                    <a:lnTo>
                      <a:pt x="602" y="380"/>
                    </a:lnTo>
                    <a:lnTo>
                      <a:pt x="958" y="82"/>
                    </a:lnTo>
                    <a:close/>
                    <a:moveTo>
                      <a:pt x="1610" y="746"/>
                    </a:moveTo>
                    <a:lnTo>
                      <a:pt x="1300" y="1074"/>
                    </a:lnTo>
                    <a:lnTo>
                      <a:pt x="1300" y="1074"/>
                    </a:lnTo>
                    <a:lnTo>
                      <a:pt x="1294" y="1072"/>
                    </a:lnTo>
                    <a:lnTo>
                      <a:pt x="1286" y="1070"/>
                    </a:lnTo>
                    <a:lnTo>
                      <a:pt x="1286" y="1070"/>
                    </a:lnTo>
                    <a:lnTo>
                      <a:pt x="1282" y="1070"/>
                    </a:lnTo>
                    <a:lnTo>
                      <a:pt x="1280" y="1054"/>
                    </a:lnTo>
                    <a:lnTo>
                      <a:pt x="1214" y="534"/>
                    </a:lnTo>
                    <a:lnTo>
                      <a:pt x="1214" y="534"/>
                    </a:lnTo>
                    <a:lnTo>
                      <a:pt x="1222" y="532"/>
                    </a:lnTo>
                    <a:lnTo>
                      <a:pt x="1230" y="528"/>
                    </a:lnTo>
                    <a:lnTo>
                      <a:pt x="1236" y="522"/>
                    </a:lnTo>
                    <a:lnTo>
                      <a:pt x="1242" y="514"/>
                    </a:lnTo>
                    <a:lnTo>
                      <a:pt x="1604" y="734"/>
                    </a:lnTo>
                    <a:lnTo>
                      <a:pt x="1604" y="734"/>
                    </a:lnTo>
                    <a:lnTo>
                      <a:pt x="1604" y="736"/>
                    </a:lnTo>
                    <a:lnTo>
                      <a:pt x="1604" y="736"/>
                    </a:lnTo>
                    <a:lnTo>
                      <a:pt x="1606" y="742"/>
                    </a:lnTo>
                    <a:lnTo>
                      <a:pt x="1610" y="746"/>
                    </a:lnTo>
                    <a:lnTo>
                      <a:pt x="1610" y="746"/>
                    </a:lnTo>
                    <a:close/>
                    <a:moveTo>
                      <a:pt x="1176" y="1544"/>
                    </a:moveTo>
                    <a:lnTo>
                      <a:pt x="1176" y="1544"/>
                    </a:lnTo>
                    <a:lnTo>
                      <a:pt x="1172" y="1544"/>
                    </a:lnTo>
                    <a:lnTo>
                      <a:pt x="1168" y="1546"/>
                    </a:lnTo>
                    <a:lnTo>
                      <a:pt x="1166" y="1550"/>
                    </a:lnTo>
                    <a:lnTo>
                      <a:pt x="1164" y="1554"/>
                    </a:lnTo>
                    <a:lnTo>
                      <a:pt x="1058" y="1506"/>
                    </a:lnTo>
                    <a:lnTo>
                      <a:pt x="748" y="1366"/>
                    </a:lnTo>
                    <a:lnTo>
                      <a:pt x="748" y="1366"/>
                    </a:lnTo>
                    <a:lnTo>
                      <a:pt x="748" y="1364"/>
                    </a:lnTo>
                    <a:lnTo>
                      <a:pt x="748" y="1364"/>
                    </a:lnTo>
                    <a:lnTo>
                      <a:pt x="746" y="1358"/>
                    </a:lnTo>
                    <a:lnTo>
                      <a:pt x="1264" y="1104"/>
                    </a:lnTo>
                    <a:lnTo>
                      <a:pt x="1264" y="1104"/>
                    </a:lnTo>
                    <a:lnTo>
                      <a:pt x="1270" y="1112"/>
                    </a:lnTo>
                    <a:lnTo>
                      <a:pt x="1278" y="1116"/>
                    </a:lnTo>
                    <a:lnTo>
                      <a:pt x="1182" y="1546"/>
                    </a:lnTo>
                    <a:lnTo>
                      <a:pt x="1182" y="1546"/>
                    </a:lnTo>
                    <a:lnTo>
                      <a:pt x="1176" y="1544"/>
                    </a:lnTo>
                    <a:lnTo>
                      <a:pt x="1176" y="1544"/>
                    </a:lnTo>
                    <a:close/>
                    <a:moveTo>
                      <a:pt x="292" y="1398"/>
                    </a:moveTo>
                    <a:lnTo>
                      <a:pt x="292" y="1398"/>
                    </a:lnTo>
                    <a:lnTo>
                      <a:pt x="292" y="1394"/>
                    </a:lnTo>
                    <a:lnTo>
                      <a:pt x="290" y="1390"/>
                    </a:lnTo>
                    <a:lnTo>
                      <a:pt x="286" y="1388"/>
                    </a:lnTo>
                    <a:lnTo>
                      <a:pt x="282" y="1388"/>
                    </a:lnTo>
                    <a:lnTo>
                      <a:pt x="302" y="1080"/>
                    </a:lnTo>
                    <a:lnTo>
                      <a:pt x="310" y="948"/>
                    </a:lnTo>
                    <a:lnTo>
                      <a:pt x="310" y="948"/>
                    </a:lnTo>
                    <a:lnTo>
                      <a:pt x="318" y="946"/>
                    </a:lnTo>
                    <a:lnTo>
                      <a:pt x="324" y="942"/>
                    </a:lnTo>
                    <a:lnTo>
                      <a:pt x="458" y="1078"/>
                    </a:lnTo>
                    <a:lnTo>
                      <a:pt x="728" y="1356"/>
                    </a:lnTo>
                    <a:lnTo>
                      <a:pt x="728" y="1356"/>
                    </a:lnTo>
                    <a:lnTo>
                      <a:pt x="724" y="1362"/>
                    </a:lnTo>
                    <a:lnTo>
                      <a:pt x="292" y="1398"/>
                    </a:lnTo>
                    <a:close/>
                    <a:moveTo>
                      <a:pt x="730" y="1354"/>
                    </a:moveTo>
                    <a:lnTo>
                      <a:pt x="326" y="940"/>
                    </a:lnTo>
                    <a:lnTo>
                      <a:pt x="326" y="940"/>
                    </a:lnTo>
                    <a:lnTo>
                      <a:pt x="330" y="932"/>
                    </a:lnTo>
                    <a:lnTo>
                      <a:pt x="332" y="924"/>
                    </a:lnTo>
                    <a:lnTo>
                      <a:pt x="332" y="924"/>
                    </a:lnTo>
                    <a:lnTo>
                      <a:pt x="332" y="924"/>
                    </a:lnTo>
                    <a:lnTo>
                      <a:pt x="682" y="872"/>
                    </a:lnTo>
                    <a:lnTo>
                      <a:pt x="786" y="856"/>
                    </a:lnTo>
                    <a:lnTo>
                      <a:pt x="786" y="856"/>
                    </a:lnTo>
                    <a:lnTo>
                      <a:pt x="790" y="868"/>
                    </a:lnTo>
                    <a:lnTo>
                      <a:pt x="796" y="878"/>
                    </a:lnTo>
                    <a:lnTo>
                      <a:pt x="806" y="886"/>
                    </a:lnTo>
                    <a:lnTo>
                      <a:pt x="818" y="890"/>
                    </a:lnTo>
                    <a:lnTo>
                      <a:pt x="788" y="1060"/>
                    </a:lnTo>
                    <a:lnTo>
                      <a:pt x="736" y="1352"/>
                    </a:lnTo>
                    <a:lnTo>
                      <a:pt x="736" y="1352"/>
                    </a:lnTo>
                    <a:lnTo>
                      <a:pt x="730" y="1354"/>
                    </a:lnTo>
                    <a:lnTo>
                      <a:pt x="730" y="1354"/>
                    </a:lnTo>
                    <a:close/>
                    <a:moveTo>
                      <a:pt x="604" y="388"/>
                    </a:moveTo>
                    <a:lnTo>
                      <a:pt x="1166" y="486"/>
                    </a:lnTo>
                    <a:lnTo>
                      <a:pt x="1166" y="486"/>
                    </a:lnTo>
                    <a:lnTo>
                      <a:pt x="1166" y="494"/>
                    </a:lnTo>
                    <a:lnTo>
                      <a:pt x="1166" y="494"/>
                    </a:lnTo>
                    <a:lnTo>
                      <a:pt x="1166" y="502"/>
                    </a:lnTo>
                    <a:lnTo>
                      <a:pt x="1168" y="508"/>
                    </a:lnTo>
                    <a:lnTo>
                      <a:pt x="1174" y="520"/>
                    </a:lnTo>
                    <a:lnTo>
                      <a:pt x="1040" y="648"/>
                    </a:lnTo>
                    <a:lnTo>
                      <a:pt x="854" y="822"/>
                    </a:lnTo>
                    <a:lnTo>
                      <a:pt x="854" y="822"/>
                    </a:lnTo>
                    <a:lnTo>
                      <a:pt x="848" y="816"/>
                    </a:lnTo>
                    <a:lnTo>
                      <a:pt x="842" y="812"/>
                    </a:lnTo>
                    <a:lnTo>
                      <a:pt x="834" y="810"/>
                    </a:lnTo>
                    <a:lnTo>
                      <a:pt x="826" y="810"/>
                    </a:lnTo>
                    <a:lnTo>
                      <a:pt x="826" y="810"/>
                    </a:lnTo>
                    <a:lnTo>
                      <a:pt x="818" y="810"/>
                    </a:lnTo>
                    <a:lnTo>
                      <a:pt x="810" y="812"/>
                    </a:lnTo>
                    <a:lnTo>
                      <a:pt x="600" y="394"/>
                    </a:lnTo>
                    <a:lnTo>
                      <a:pt x="600" y="394"/>
                    </a:lnTo>
                    <a:lnTo>
                      <a:pt x="604" y="388"/>
                    </a:lnTo>
                    <a:lnTo>
                      <a:pt x="604" y="388"/>
                    </a:lnTo>
                    <a:close/>
                    <a:moveTo>
                      <a:pt x="1206" y="536"/>
                    </a:moveTo>
                    <a:lnTo>
                      <a:pt x="1206" y="536"/>
                    </a:lnTo>
                    <a:lnTo>
                      <a:pt x="1212" y="536"/>
                    </a:lnTo>
                    <a:lnTo>
                      <a:pt x="1280" y="1070"/>
                    </a:lnTo>
                    <a:lnTo>
                      <a:pt x="1280" y="1070"/>
                    </a:lnTo>
                    <a:lnTo>
                      <a:pt x="1270" y="1076"/>
                    </a:lnTo>
                    <a:lnTo>
                      <a:pt x="1264" y="1082"/>
                    </a:lnTo>
                    <a:lnTo>
                      <a:pt x="864" y="866"/>
                    </a:lnTo>
                    <a:lnTo>
                      <a:pt x="864" y="866"/>
                    </a:lnTo>
                    <a:lnTo>
                      <a:pt x="866" y="858"/>
                    </a:lnTo>
                    <a:lnTo>
                      <a:pt x="866" y="850"/>
                    </a:lnTo>
                    <a:lnTo>
                      <a:pt x="866" y="850"/>
                    </a:lnTo>
                    <a:lnTo>
                      <a:pt x="866" y="842"/>
                    </a:lnTo>
                    <a:lnTo>
                      <a:pt x="864" y="836"/>
                    </a:lnTo>
                    <a:lnTo>
                      <a:pt x="860" y="828"/>
                    </a:lnTo>
                    <a:lnTo>
                      <a:pt x="856" y="824"/>
                    </a:lnTo>
                    <a:lnTo>
                      <a:pt x="1176" y="522"/>
                    </a:lnTo>
                    <a:lnTo>
                      <a:pt x="1176" y="522"/>
                    </a:lnTo>
                    <a:lnTo>
                      <a:pt x="1182" y="528"/>
                    </a:lnTo>
                    <a:lnTo>
                      <a:pt x="1190" y="532"/>
                    </a:lnTo>
                    <a:lnTo>
                      <a:pt x="1198" y="534"/>
                    </a:lnTo>
                    <a:lnTo>
                      <a:pt x="1206" y="536"/>
                    </a:lnTo>
                    <a:lnTo>
                      <a:pt x="1206" y="536"/>
                    </a:lnTo>
                    <a:close/>
                    <a:moveTo>
                      <a:pt x="738" y="1352"/>
                    </a:moveTo>
                    <a:lnTo>
                      <a:pt x="822" y="890"/>
                    </a:lnTo>
                    <a:lnTo>
                      <a:pt x="822" y="890"/>
                    </a:lnTo>
                    <a:lnTo>
                      <a:pt x="826" y="890"/>
                    </a:lnTo>
                    <a:lnTo>
                      <a:pt x="826" y="890"/>
                    </a:lnTo>
                    <a:lnTo>
                      <a:pt x="838" y="890"/>
                    </a:lnTo>
                    <a:lnTo>
                      <a:pt x="848" y="884"/>
                    </a:lnTo>
                    <a:lnTo>
                      <a:pt x="856" y="878"/>
                    </a:lnTo>
                    <a:lnTo>
                      <a:pt x="862" y="868"/>
                    </a:lnTo>
                    <a:lnTo>
                      <a:pt x="1264" y="1084"/>
                    </a:lnTo>
                    <a:lnTo>
                      <a:pt x="1264" y="1084"/>
                    </a:lnTo>
                    <a:lnTo>
                      <a:pt x="1262" y="1094"/>
                    </a:lnTo>
                    <a:lnTo>
                      <a:pt x="1262" y="1094"/>
                    </a:lnTo>
                    <a:lnTo>
                      <a:pt x="1264" y="1102"/>
                    </a:lnTo>
                    <a:lnTo>
                      <a:pt x="798" y="1330"/>
                    </a:lnTo>
                    <a:lnTo>
                      <a:pt x="746" y="1356"/>
                    </a:lnTo>
                    <a:lnTo>
                      <a:pt x="746" y="1356"/>
                    </a:lnTo>
                    <a:lnTo>
                      <a:pt x="742" y="1354"/>
                    </a:lnTo>
                    <a:lnTo>
                      <a:pt x="738" y="1352"/>
                    </a:lnTo>
                    <a:lnTo>
                      <a:pt x="738" y="1352"/>
                    </a:lnTo>
                    <a:close/>
                    <a:moveTo>
                      <a:pt x="592" y="396"/>
                    </a:moveTo>
                    <a:lnTo>
                      <a:pt x="592" y="396"/>
                    </a:lnTo>
                    <a:lnTo>
                      <a:pt x="598" y="394"/>
                    </a:lnTo>
                    <a:lnTo>
                      <a:pt x="808" y="814"/>
                    </a:lnTo>
                    <a:lnTo>
                      <a:pt x="808" y="814"/>
                    </a:lnTo>
                    <a:lnTo>
                      <a:pt x="800" y="820"/>
                    </a:lnTo>
                    <a:lnTo>
                      <a:pt x="792" y="828"/>
                    </a:lnTo>
                    <a:lnTo>
                      <a:pt x="786" y="838"/>
                    </a:lnTo>
                    <a:lnTo>
                      <a:pt x="786" y="850"/>
                    </a:lnTo>
                    <a:lnTo>
                      <a:pt x="786" y="850"/>
                    </a:lnTo>
                    <a:lnTo>
                      <a:pt x="786" y="854"/>
                    </a:lnTo>
                    <a:lnTo>
                      <a:pt x="332" y="920"/>
                    </a:lnTo>
                    <a:lnTo>
                      <a:pt x="332" y="920"/>
                    </a:lnTo>
                    <a:lnTo>
                      <a:pt x="328" y="912"/>
                    </a:lnTo>
                    <a:lnTo>
                      <a:pt x="322" y="904"/>
                    </a:lnTo>
                    <a:lnTo>
                      <a:pt x="414" y="730"/>
                    </a:lnTo>
                    <a:lnTo>
                      <a:pt x="590" y="396"/>
                    </a:lnTo>
                    <a:lnTo>
                      <a:pt x="590" y="396"/>
                    </a:lnTo>
                    <a:lnTo>
                      <a:pt x="592" y="396"/>
                    </a:lnTo>
                    <a:lnTo>
                      <a:pt x="592" y="396"/>
                    </a:lnTo>
                    <a:close/>
                    <a:moveTo>
                      <a:pt x="708" y="1634"/>
                    </a:moveTo>
                    <a:lnTo>
                      <a:pt x="708" y="1634"/>
                    </a:lnTo>
                    <a:lnTo>
                      <a:pt x="706" y="1634"/>
                    </a:lnTo>
                    <a:lnTo>
                      <a:pt x="736" y="1376"/>
                    </a:lnTo>
                    <a:lnTo>
                      <a:pt x="736" y="1376"/>
                    </a:lnTo>
                    <a:lnTo>
                      <a:pt x="736" y="1376"/>
                    </a:lnTo>
                    <a:lnTo>
                      <a:pt x="736" y="1376"/>
                    </a:lnTo>
                    <a:lnTo>
                      <a:pt x="744" y="1374"/>
                    </a:lnTo>
                    <a:lnTo>
                      <a:pt x="748" y="1368"/>
                    </a:lnTo>
                    <a:lnTo>
                      <a:pt x="1164" y="1556"/>
                    </a:lnTo>
                    <a:lnTo>
                      <a:pt x="1164" y="1556"/>
                    </a:lnTo>
                    <a:lnTo>
                      <a:pt x="1168" y="1564"/>
                    </a:lnTo>
                    <a:lnTo>
                      <a:pt x="834" y="1630"/>
                    </a:lnTo>
                    <a:lnTo>
                      <a:pt x="732" y="1650"/>
                    </a:lnTo>
                    <a:lnTo>
                      <a:pt x="732" y="1650"/>
                    </a:lnTo>
                    <a:lnTo>
                      <a:pt x="728" y="1644"/>
                    </a:lnTo>
                    <a:lnTo>
                      <a:pt x="724" y="1638"/>
                    </a:lnTo>
                    <a:lnTo>
                      <a:pt x="716" y="1634"/>
                    </a:lnTo>
                    <a:lnTo>
                      <a:pt x="708" y="1634"/>
                    </a:lnTo>
                    <a:lnTo>
                      <a:pt x="708" y="1634"/>
                    </a:lnTo>
                    <a:close/>
                    <a:moveTo>
                      <a:pt x="1566" y="1192"/>
                    </a:moveTo>
                    <a:lnTo>
                      <a:pt x="1566" y="1192"/>
                    </a:lnTo>
                    <a:lnTo>
                      <a:pt x="1552" y="1194"/>
                    </a:lnTo>
                    <a:lnTo>
                      <a:pt x="1542" y="1200"/>
                    </a:lnTo>
                    <a:lnTo>
                      <a:pt x="1532" y="1208"/>
                    </a:lnTo>
                    <a:lnTo>
                      <a:pt x="1526" y="1220"/>
                    </a:lnTo>
                    <a:lnTo>
                      <a:pt x="1306" y="1104"/>
                    </a:lnTo>
                    <a:lnTo>
                      <a:pt x="1306" y="1104"/>
                    </a:lnTo>
                    <a:lnTo>
                      <a:pt x="1308" y="1100"/>
                    </a:lnTo>
                    <a:lnTo>
                      <a:pt x="1310" y="1094"/>
                    </a:lnTo>
                    <a:lnTo>
                      <a:pt x="1310" y="1094"/>
                    </a:lnTo>
                    <a:lnTo>
                      <a:pt x="1308" y="1084"/>
                    </a:lnTo>
                    <a:lnTo>
                      <a:pt x="1302" y="1076"/>
                    </a:lnTo>
                    <a:lnTo>
                      <a:pt x="1614" y="746"/>
                    </a:lnTo>
                    <a:lnTo>
                      <a:pt x="1614" y="746"/>
                    </a:lnTo>
                    <a:lnTo>
                      <a:pt x="1616" y="746"/>
                    </a:lnTo>
                    <a:lnTo>
                      <a:pt x="1568" y="1192"/>
                    </a:lnTo>
                    <a:lnTo>
                      <a:pt x="1568" y="1192"/>
                    </a:lnTo>
                    <a:lnTo>
                      <a:pt x="1566" y="1192"/>
                    </a:lnTo>
                    <a:lnTo>
                      <a:pt x="1566" y="1192"/>
                    </a:lnTo>
                    <a:close/>
                    <a:moveTo>
                      <a:pt x="1406" y="298"/>
                    </a:moveTo>
                    <a:lnTo>
                      <a:pt x="1234" y="464"/>
                    </a:lnTo>
                    <a:lnTo>
                      <a:pt x="1234" y="464"/>
                    </a:lnTo>
                    <a:lnTo>
                      <a:pt x="1228" y="460"/>
                    </a:lnTo>
                    <a:lnTo>
                      <a:pt x="1222" y="456"/>
                    </a:lnTo>
                    <a:lnTo>
                      <a:pt x="1214" y="454"/>
                    </a:lnTo>
                    <a:lnTo>
                      <a:pt x="1206" y="454"/>
                    </a:lnTo>
                    <a:lnTo>
                      <a:pt x="1206" y="454"/>
                    </a:lnTo>
                    <a:lnTo>
                      <a:pt x="1198" y="456"/>
                    </a:lnTo>
                    <a:lnTo>
                      <a:pt x="1190" y="458"/>
                    </a:lnTo>
                    <a:lnTo>
                      <a:pt x="1170" y="426"/>
                    </a:lnTo>
                    <a:lnTo>
                      <a:pt x="976" y="78"/>
                    </a:lnTo>
                    <a:lnTo>
                      <a:pt x="976" y="78"/>
                    </a:lnTo>
                    <a:lnTo>
                      <a:pt x="976" y="76"/>
                    </a:lnTo>
                    <a:lnTo>
                      <a:pt x="1022" y="96"/>
                    </a:lnTo>
                    <a:lnTo>
                      <a:pt x="1402" y="272"/>
                    </a:lnTo>
                    <a:lnTo>
                      <a:pt x="1402" y="272"/>
                    </a:lnTo>
                    <a:lnTo>
                      <a:pt x="1400" y="282"/>
                    </a:lnTo>
                    <a:lnTo>
                      <a:pt x="1400" y="282"/>
                    </a:lnTo>
                    <a:lnTo>
                      <a:pt x="1402" y="290"/>
                    </a:lnTo>
                    <a:lnTo>
                      <a:pt x="1406" y="298"/>
                    </a:lnTo>
                    <a:lnTo>
                      <a:pt x="1406" y="298"/>
                    </a:lnTo>
                    <a:close/>
                    <a:moveTo>
                      <a:pt x="470" y="136"/>
                    </a:moveTo>
                    <a:lnTo>
                      <a:pt x="470" y="136"/>
                    </a:lnTo>
                    <a:lnTo>
                      <a:pt x="478" y="134"/>
                    </a:lnTo>
                    <a:lnTo>
                      <a:pt x="588" y="374"/>
                    </a:lnTo>
                    <a:lnTo>
                      <a:pt x="588" y="374"/>
                    </a:lnTo>
                    <a:lnTo>
                      <a:pt x="582" y="378"/>
                    </a:lnTo>
                    <a:lnTo>
                      <a:pt x="580" y="384"/>
                    </a:lnTo>
                    <a:lnTo>
                      <a:pt x="580" y="384"/>
                    </a:lnTo>
                    <a:lnTo>
                      <a:pt x="580" y="386"/>
                    </a:lnTo>
                    <a:lnTo>
                      <a:pt x="152" y="486"/>
                    </a:lnTo>
                    <a:lnTo>
                      <a:pt x="152" y="486"/>
                    </a:lnTo>
                    <a:lnTo>
                      <a:pt x="148" y="482"/>
                    </a:lnTo>
                    <a:lnTo>
                      <a:pt x="146" y="478"/>
                    </a:lnTo>
                    <a:lnTo>
                      <a:pt x="458" y="132"/>
                    </a:lnTo>
                    <a:lnTo>
                      <a:pt x="458" y="132"/>
                    </a:lnTo>
                    <a:lnTo>
                      <a:pt x="464" y="134"/>
                    </a:lnTo>
                    <a:lnTo>
                      <a:pt x="470" y="136"/>
                    </a:lnTo>
                    <a:lnTo>
                      <a:pt x="470" y="136"/>
                    </a:lnTo>
                    <a:close/>
                    <a:moveTo>
                      <a:pt x="582" y="390"/>
                    </a:moveTo>
                    <a:lnTo>
                      <a:pt x="582" y="390"/>
                    </a:lnTo>
                    <a:lnTo>
                      <a:pt x="584" y="392"/>
                    </a:lnTo>
                    <a:lnTo>
                      <a:pt x="588" y="394"/>
                    </a:lnTo>
                    <a:lnTo>
                      <a:pt x="320" y="904"/>
                    </a:lnTo>
                    <a:lnTo>
                      <a:pt x="320" y="904"/>
                    </a:lnTo>
                    <a:lnTo>
                      <a:pt x="314" y="902"/>
                    </a:lnTo>
                    <a:lnTo>
                      <a:pt x="308" y="900"/>
                    </a:lnTo>
                    <a:lnTo>
                      <a:pt x="308" y="900"/>
                    </a:lnTo>
                    <a:lnTo>
                      <a:pt x="302" y="902"/>
                    </a:lnTo>
                    <a:lnTo>
                      <a:pt x="294" y="882"/>
                    </a:lnTo>
                    <a:lnTo>
                      <a:pt x="142" y="518"/>
                    </a:lnTo>
                    <a:lnTo>
                      <a:pt x="142" y="518"/>
                    </a:lnTo>
                    <a:lnTo>
                      <a:pt x="146" y="514"/>
                    </a:lnTo>
                    <a:lnTo>
                      <a:pt x="150" y="508"/>
                    </a:lnTo>
                    <a:lnTo>
                      <a:pt x="154" y="502"/>
                    </a:lnTo>
                    <a:lnTo>
                      <a:pt x="154" y="496"/>
                    </a:lnTo>
                    <a:lnTo>
                      <a:pt x="154" y="496"/>
                    </a:lnTo>
                    <a:lnTo>
                      <a:pt x="152" y="488"/>
                    </a:lnTo>
                    <a:lnTo>
                      <a:pt x="582" y="390"/>
                    </a:lnTo>
                    <a:close/>
                    <a:moveTo>
                      <a:pt x="130" y="520"/>
                    </a:moveTo>
                    <a:lnTo>
                      <a:pt x="130" y="520"/>
                    </a:lnTo>
                    <a:lnTo>
                      <a:pt x="140" y="518"/>
                    </a:lnTo>
                    <a:lnTo>
                      <a:pt x="300" y="902"/>
                    </a:lnTo>
                    <a:lnTo>
                      <a:pt x="300" y="902"/>
                    </a:lnTo>
                    <a:lnTo>
                      <a:pt x="294" y="906"/>
                    </a:lnTo>
                    <a:lnTo>
                      <a:pt x="288" y="910"/>
                    </a:lnTo>
                    <a:lnTo>
                      <a:pt x="286" y="918"/>
                    </a:lnTo>
                    <a:lnTo>
                      <a:pt x="284" y="924"/>
                    </a:lnTo>
                    <a:lnTo>
                      <a:pt x="284" y="924"/>
                    </a:lnTo>
                    <a:lnTo>
                      <a:pt x="284" y="928"/>
                    </a:lnTo>
                    <a:lnTo>
                      <a:pt x="124" y="958"/>
                    </a:lnTo>
                    <a:lnTo>
                      <a:pt x="38" y="972"/>
                    </a:lnTo>
                    <a:lnTo>
                      <a:pt x="38" y="972"/>
                    </a:lnTo>
                    <a:lnTo>
                      <a:pt x="36" y="968"/>
                    </a:lnTo>
                    <a:lnTo>
                      <a:pt x="30" y="966"/>
                    </a:lnTo>
                    <a:lnTo>
                      <a:pt x="126" y="520"/>
                    </a:lnTo>
                    <a:lnTo>
                      <a:pt x="126" y="520"/>
                    </a:lnTo>
                    <a:lnTo>
                      <a:pt x="130" y="520"/>
                    </a:lnTo>
                    <a:lnTo>
                      <a:pt x="130" y="520"/>
                    </a:lnTo>
                    <a:close/>
                    <a:moveTo>
                      <a:pt x="30" y="988"/>
                    </a:moveTo>
                    <a:lnTo>
                      <a:pt x="30" y="988"/>
                    </a:lnTo>
                    <a:lnTo>
                      <a:pt x="32" y="988"/>
                    </a:lnTo>
                    <a:lnTo>
                      <a:pt x="66" y="1044"/>
                    </a:lnTo>
                    <a:lnTo>
                      <a:pt x="272" y="1392"/>
                    </a:lnTo>
                    <a:lnTo>
                      <a:pt x="272" y="1392"/>
                    </a:lnTo>
                    <a:lnTo>
                      <a:pt x="272" y="1392"/>
                    </a:lnTo>
                    <a:lnTo>
                      <a:pt x="94" y="1246"/>
                    </a:lnTo>
                    <a:lnTo>
                      <a:pt x="94" y="1246"/>
                    </a:lnTo>
                    <a:lnTo>
                      <a:pt x="96" y="1240"/>
                    </a:lnTo>
                    <a:lnTo>
                      <a:pt x="96" y="1240"/>
                    </a:lnTo>
                    <a:lnTo>
                      <a:pt x="94" y="1236"/>
                    </a:lnTo>
                    <a:lnTo>
                      <a:pt x="92" y="1232"/>
                    </a:lnTo>
                    <a:lnTo>
                      <a:pt x="88" y="1230"/>
                    </a:lnTo>
                    <a:lnTo>
                      <a:pt x="84" y="1228"/>
                    </a:lnTo>
                    <a:lnTo>
                      <a:pt x="84" y="1228"/>
                    </a:lnTo>
                    <a:lnTo>
                      <a:pt x="82" y="1228"/>
                    </a:lnTo>
                    <a:lnTo>
                      <a:pt x="30" y="988"/>
                    </a:lnTo>
                    <a:close/>
                    <a:moveTo>
                      <a:pt x="96" y="1250"/>
                    </a:moveTo>
                    <a:lnTo>
                      <a:pt x="270" y="1394"/>
                    </a:lnTo>
                    <a:lnTo>
                      <a:pt x="270" y="1394"/>
                    </a:lnTo>
                    <a:lnTo>
                      <a:pt x="268" y="1400"/>
                    </a:lnTo>
                    <a:lnTo>
                      <a:pt x="268" y="1400"/>
                    </a:lnTo>
                    <a:lnTo>
                      <a:pt x="270" y="1404"/>
                    </a:lnTo>
                    <a:lnTo>
                      <a:pt x="272" y="1408"/>
                    </a:lnTo>
                    <a:lnTo>
                      <a:pt x="276" y="1410"/>
                    </a:lnTo>
                    <a:lnTo>
                      <a:pt x="280" y="1412"/>
                    </a:lnTo>
                    <a:lnTo>
                      <a:pt x="280" y="1412"/>
                    </a:lnTo>
                    <a:lnTo>
                      <a:pt x="284" y="1410"/>
                    </a:lnTo>
                    <a:lnTo>
                      <a:pt x="406" y="1604"/>
                    </a:lnTo>
                    <a:lnTo>
                      <a:pt x="412" y="1614"/>
                    </a:lnTo>
                    <a:lnTo>
                      <a:pt x="96" y="1250"/>
                    </a:lnTo>
                    <a:close/>
                    <a:moveTo>
                      <a:pt x="434" y="1626"/>
                    </a:moveTo>
                    <a:lnTo>
                      <a:pt x="434" y="1626"/>
                    </a:lnTo>
                    <a:lnTo>
                      <a:pt x="434" y="1626"/>
                    </a:lnTo>
                    <a:lnTo>
                      <a:pt x="434" y="1626"/>
                    </a:lnTo>
                    <a:lnTo>
                      <a:pt x="434" y="1622"/>
                    </a:lnTo>
                    <a:lnTo>
                      <a:pt x="430" y="1618"/>
                    </a:lnTo>
                    <a:lnTo>
                      <a:pt x="426" y="1614"/>
                    </a:lnTo>
                    <a:lnTo>
                      <a:pt x="422" y="1614"/>
                    </a:lnTo>
                    <a:lnTo>
                      <a:pt x="422" y="1614"/>
                    </a:lnTo>
                    <a:lnTo>
                      <a:pt x="416" y="1616"/>
                    </a:lnTo>
                    <a:lnTo>
                      <a:pt x="286" y="1410"/>
                    </a:lnTo>
                    <a:lnTo>
                      <a:pt x="286" y="1410"/>
                    </a:lnTo>
                    <a:lnTo>
                      <a:pt x="290" y="1408"/>
                    </a:lnTo>
                    <a:lnTo>
                      <a:pt x="378" y="1462"/>
                    </a:lnTo>
                    <a:lnTo>
                      <a:pt x="686" y="1650"/>
                    </a:lnTo>
                    <a:lnTo>
                      <a:pt x="686" y="1650"/>
                    </a:lnTo>
                    <a:lnTo>
                      <a:pt x="686" y="1654"/>
                    </a:lnTo>
                    <a:lnTo>
                      <a:pt x="434" y="1626"/>
                    </a:lnTo>
                    <a:close/>
                    <a:moveTo>
                      <a:pt x="970" y="1678"/>
                    </a:moveTo>
                    <a:lnTo>
                      <a:pt x="970" y="1678"/>
                    </a:lnTo>
                    <a:lnTo>
                      <a:pt x="964" y="1680"/>
                    </a:lnTo>
                    <a:lnTo>
                      <a:pt x="962" y="1682"/>
                    </a:lnTo>
                    <a:lnTo>
                      <a:pt x="958" y="1684"/>
                    </a:lnTo>
                    <a:lnTo>
                      <a:pt x="958" y="1688"/>
                    </a:lnTo>
                    <a:lnTo>
                      <a:pt x="732" y="1660"/>
                    </a:lnTo>
                    <a:lnTo>
                      <a:pt x="732" y="1660"/>
                    </a:lnTo>
                    <a:lnTo>
                      <a:pt x="732" y="1658"/>
                    </a:lnTo>
                    <a:lnTo>
                      <a:pt x="732" y="1658"/>
                    </a:lnTo>
                    <a:lnTo>
                      <a:pt x="732" y="1652"/>
                    </a:lnTo>
                    <a:lnTo>
                      <a:pt x="1124" y="1574"/>
                    </a:lnTo>
                    <a:lnTo>
                      <a:pt x="1170" y="1566"/>
                    </a:lnTo>
                    <a:lnTo>
                      <a:pt x="1170" y="1566"/>
                    </a:lnTo>
                    <a:lnTo>
                      <a:pt x="1170" y="1566"/>
                    </a:lnTo>
                    <a:lnTo>
                      <a:pt x="980" y="1684"/>
                    </a:lnTo>
                    <a:lnTo>
                      <a:pt x="980" y="1684"/>
                    </a:lnTo>
                    <a:lnTo>
                      <a:pt x="974" y="1680"/>
                    </a:lnTo>
                    <a:lnTo>
                      <a:pt x="970" y="1678"/>
                    </a:lnTo>
                    <a:lnTo>
                      <a:pt x="970" y="1678"/>
                    </a:lnTo>
                    <a:close/>
                    <a:moveTo>
                      <a:pt x="990" y="1680"/>
                    </a:moveTo>
                    <a:lnTo>
                      <a:pt x="1174" y="1568"/>
                    </a:lnTo>
                    <a:lnTo>
                      <a:pt x="1174" y="1568"/>
                    </a:lnTo>
                    <a:lnTo>
                      <a:pt x="1176" y="1568"/>
                    </a:lnTo>
                    <a:lnTo>
                      <a:pt x="1176" y="1568"/>
                    </a:lnTo>
                    <a:lnTo>
                      <a:pt x="1184" y="1566"/>
                    </a:lnTo>
                    <a:lnTo>
                      <a:pt x="1188" y="1560"/>
                    </a:lnTo>
                    <a:lnTo>
                      <a:pt x="1426" y="1472"/>
                    </a:lnTo>
                    <a:lnTo>
                      <a:pt x="990" y="1680"/>
                    </a:lnTo>
                    <a:close/>
                    <a:moveTo>
                      <a:pt x="1450" y="1460"/>
                    </a:moveTo>
                    <a:lnTo>
                      <a:pt x="1188" y="1558"/>
                    </a:lnTo>
                    <a:lnTo>
                      <a:pt x="1188" y="1558"/>
                    </a:lnTo>
                    <a:lnTo>
                      <a:pt x="1188" y="1556"/>
                    </a:lnTo>
                    <a:lnTo>
                      <a:pt x="1538" y="1262"/>
                    </a:lnTo>
                    <a:lnTo>
                      <a:pt x="1538" y="1262"/>
                    </a:lnTo>
                    <a:lnTo>
                      <a:pt x="1546" y="1270"/>
                    </a:lnTo>
                    <a:lnTo>
                      <a:pt x="1450" y="1460"/>
                    </a:lnTo>
                    <a:close/>
                    <a:moveTo>
                      <a:pt x="1680" y="1000"/>
                    </a:moveTo>
                    <a:lnTo>
                      <a:pt x="1584" y="1196"/>
                    </a:lnTo>
                    <a:lnTo>
                      <a:pt x="1584" y="1196"/>
                    </a:lnTo>
                    <a:lnTo>
                      <a:pt x="1576" y="1194"/>
                    </a:lnTo>
                    <a:lnTo>
                      <a:pt x="1570" y="1192"/>
                    </a:lnTo>
                    <a:lnTo>
                      <a:pt x="1618" y="746"/>
                    </a:lnTo>
                    <a:lnTo>
                      <a:pt x="1618" y="746"/>
                    </a:lnTo>
                    <a:lnTo>
                      <a:pt x="1622" y="746"/>
                    </a:lnTo>
                    <a:lnTo>
                      <a:pt x="1624" y="742"/>
                    </a:lnTo>
                    <a:lnTo>
                      <a:pt x="1626" y="740"/>
                    </a:lnTo>
                    <a:lnTo>
                      <a:pt x="1628" y="736"/>
                    </a:lnTo>
                    <a:lnTo>
                      <a:pt x="1628" y="736"/>
                    </a:lnTo>
                    <a:lnTo>
                      <a:pt x="1626" y="732"/>
                    </a:lnTo>
                    <a:lnTo>
                      <a:pt x="1624" y="728"/>
                    </a:lnTo>
                    <a:lnTo>
                      <a:pt x="1622" y="724"/>
                    </a:lnTo>
                    <a:lnTo>
                      <a:pt x="1618" y="724"/>
                    </a:lnTo>
                    <a:lnTo>
                      <a:pt x="1618" y="510"/>
                    </a:lnTo>
                    <a:lnTo>
                      <a:pt x="1684" y="980"/>
                    </a:lnTo>
                    <a:lnTo>
                      <a:pt x="1684" y="980"/>
                    </a:lnTo>
                    <a:lnTo>
                      <a:pt x="1678" y="984"/>
                    </a:lnTo>
                    <a:lnTo>
                      <a:pt x="1676" y="988"/>
                    </a:lnTo>
                    <a:lnTo>
                      <a:pt x="1676" y="992"/>
                    </a:lnTo>
                    <a:lnTo>
                      <a:pt x="1676" y="992"/>
                    </a:lnTo>
                    <a:lnTo>
                      <a:pt x="1676" y="996"/>
                    </a:lnTo>
                    <a:lnTo>
                      <a:pt x="1680" y="1000"/>
                    </a:lnTo>
                    <a:lnTo>
                      <a:pt x="1680" y="1000"/>
                    </a:lnTo>
                    <a:close/>
                    <a:moveTo>
                      <a:pt x="1616" y="504"/>
                    </a:moveTo>
                    <a:lnTo>
                      <a:pt x="1616" y="724"/>
                    </a:lnTo>
                    <a:lnTo>
                      <a:pt x="1616" y="724"/>
                    </a:lnTo>
                    <a:lnTo>
                      <a:pt x="1612" y="724"/>
                    </a:lnTo>
                    <a:lnTo>
                      <a:pt x="1436" y="302"/>
                    </a:lnTo>
                    <a:lnTo>
                      <a:pt x="1436" y="302"/>
                    </a:lnTo>
                    <a:lnTo>
                      <a:pt x="1440" y="298"/>
                    </a:lnTo>
                    <a:lnTo>
                      <a:pt x="1608" y="484"/>
                    </a:lnTo>
                    <a:lnTo>
                      <a:pt x="1608" y="484"/>
                    </a:lnTo>
                    <a:lnTo>
                      <a:pt x="1604" y="488"/>
                    </a:lnTo>
                    <a:lnTo>
                      <a:pt x="1604" y="492"/>
                    </a:lnTo>
                    <a:lnTo>
                      <a:pt x="1604" y="492"/>
                    </a:lnTo>
                    <a:lnTo>
                      <a:pt x="1604" y="498"/>
                    </a:lnTo>
                    <a:lnTo>
                      <a:pt x="1608" y="502"/>
                    </a:lnTo>
                    <a:lnTo>
                      <a:pt x="1612" y="504"/>
                    </a:lnTo>
                    <a:lnTo>
                      <a:pt x="1616" y="504"/>
                    </a:lnTo>
                    <a:lnTo>
                      <a:pt x="1616" y="504"/>
                    </a:lnTo>
                    <a:close/>
                    <a:moveTo>
                      <a:pt x="1240" y="108"/>
                    </a:moveTo>
                    <a:lnTo>
                      <a:pt x="1240" y="108"/>
                    </a:lnTo>
                    <a:lnTo>
                      <a:pt x="1246" y="106"/>
                    </a:lnTo>
                    <a:lnTo>
                      <a:pt x="1250" y="104"/>
                    </a:lnTo>
                    <a:lnTo>
                      <a:pt x="1406" y="264"/>
                    </a:lnTo>
                    <a:lnTo>
                      <a:pt x="1406" y="264"/>
                    </a:lnTo>
                    <a:lnTo>
                      <a:pt x="1402" y="270"/>
                    </a:lnTo>
                    <a:lnTo>
                      <a:pt x="978" y="74"/>
                    </a:lnTo>
                    <a:lnTo>
                      <a:pt x="978" y="74"/>
                    </a:lnTo>
                    <a:lnTo>
                      <a:pt x="978" y="72"/>
                    </a:lnTo>
                    <a:lnTo>
                      <a:pt x="1098" y="84"/>
                    </a:lnTo>
                    <a:lnTo>
                      <a:pt x="1230" y="94"/>
                    </a:lnTo>
                    <a:lnTo>
                      <a:pt x="1230" y="94"/>
                    </a:lnTo>
                    <a:lnTo>
                      <a:pt x="1228" y="96"/>
                    </a:lnTo>
                    <a:lnTo>
                      <a:pt x="1228" y="96"/>
                    </a:lnTo>
                    <a:lnTo>
                      <a:pt x="1230" y="100"/>
                    </a:lnTo>
                    <a:lnTo>
                      <a:pt x="1232" y="104"/>
                    </a:lnTo>
                    <a:lnTo>
                      <a:pt x="1236" y="106"/>
                    </a:lnTo>
                    <a:lnTo>
                      <a:pt x="1240" y="108"/>
                    </a:lnTo>
                    <a:lnTo>
                      <a:pt x="1240" y="108"/>
                    </a:lnTo>
                    <a:close/>
                    <a:moveTo>
                      <a:pt x="1208" y="90"/>
                    </a:moveTo>
                    <a:lnTo>
                      <a:pt x="978" y="70"/>
                    </a:lnTo>
                    <a:lnTo>
                      <a:pt x="978" y="70"/>
                    </a:lnTo>
                    <a:lnTo>
                      <a:pt x="976" y="66"/>
                    </a:lnTo>
                    <a:lnTo>
                      <a:pt x="974" y="64"/>
                    </a:lnTo>
                    <a:lnTo>
                      <a:pt x="970" y="62"/>
                    </a:lnTo>
                    <a:lnTo>
                      <a:pt x="966" y="60"/>
                    </a:lnTo>
                    <a:lnTo>
                      <a:pt x="966" y="60"/>
                    </a:lnTo>
                    <a:lnTo>
                      <a:pt x="960" y="62"/>
                    </a:lnTo>
                    <a:lnTo>
                      <a:pt x="956" y="66"/>
                    </a:lnTo>
                    <a:lnTo>
                      <a:pt x="750" y="16"/>
                    </a:lnTo>
                    <a:lnTo>
                      <a:pt x="1208" y="90"/>
                    </a:lnTo>
                    <a:close/>
                    <a:moveTo>
                      <a:pt x="712" y="14"/>
                    </a:moveTo>
                    <a:lnTo>
                      <a:pt x="712" y="14"/>
                    </a:lnTo>
                    <a:lnTo>
                      <a:pt x="714" y="18"/>
                    </a:lnTo>
                    <a:lnTo>
                      <a:pt x="716" y="20"/>
                    </a:lnTo>
                    <a:lnTo>
                      <a:pt x="720" y="22"/>
                    </a:lnTo>
                    <a:lnTo>
                      <a:pt x="724" y="24"/>
                    </a:lnTo>
                    <a:lnTo>
                      <a:pt x="724" y="24"/>
                    </a:lnTo>
                    <a:lnTo>
                      <a:pt x="728" y="22"/>
                    </a:lnTo>
                    <a:lnTo>
                      <a:pt x="732" y="20"/>
                    </a:lnTo>
                    <a:lnTo>
                      <a:pt x="734" y="18"/>
                    </a:lnTo>
                    <a:lnTo>
                      <a:pt x="736" y="14"/>
                    </a:lnTo>
                    <a:lnTo>
                      <a:pt x="954" y="68"/>
                    </a:lnTo>
                    <a:lnTo>
                      <a:pt x="954" y="68"/>
                    </a:lnTo>
                    <a:lnTo>
                      <a:pt x="954" y="70"/>
                    </a:lnTo>
                    <a:lnTo>
                      <a:pt x="490" y="114"/>
                    </a:lnTo>
                    <a:lnTo>
                      <a:pt x="490" y="114"/>
                    </a:lnTo>
                    <a:lnTo>
                      <a:pt x="490" y="110"/>
                    </a:lnTo>
                    <a:lnTo>
                      <a:pt x="712" y="14"/>
                    </a:lnTo>
                    <a:close/>
                    <a:moveTo>
                      <a:pt x="238" y="266"/>
                    </a:moveTo>
                    <a:lnTo>
                      <a:pt x="238" y="266"/>
                    </a:lnTo>
                    <a:lnTo>
                      <a:pt x="242" y="268"/>
                    </a:lnTo>
                    <a:lnTo>
                      <a:pt x="242" y="268"/>
                    </a:lnTo>
                    <a:lnTo>
                      <a:pt x="246" y="266"/>
                    </a:lnTo>
                    <a:lnTo>
                      <a:pt x="250" y="264"/>
                    </a:lnTo>
                    <a:lnTo>
                      <a:pt x="254" y="260"/>
                    </a:lnTo>
                    <a:lnTo>
                      <a:pt x="254" y="256"/>
                    </a:lnTo>
                    <a:lnTo>
                      <a:pt x="254" y="256"/>
                    </a:lnTo>
                    <a:lnTo>
                      <a:pt x="252" y="250"/>
                    </a:lnTo>
                    <a:lnTo>
                      <a:pt x="454" y="128"/>
                    </a:lnTo>
                    <a:lnTo>
                      <a:pt x="454" y="128"/>
                    </a:lnTo>
                    <a:lnTo>
                      <a:pt x="456" y="130"/>
                    </a:lnTo>
                    <a:lnTo>
                      <a:pt x="408" y="184"/>
                    </a:lnTo>
                    <a:lnTo>
                      <a:pt x="142" y="476"/>
                    </a:lnTo>
                    <a:lnTo>
                      <a:pt x="142" y="476"/>
                    </a:lnTo>
                    <a:lnTo>
                      <a:pt x="140" y="474"/>
                    </a:lnTo>
                    <a:lnTo>
                      <a:pt x="238" y="266"/>
                    </a:lnTo>
                    <a:close/>
                    <a:moveTo>
                      <a:pt x="118" y="516"/>
                    </a:moveTo>
                    <a:lnTo>
                      <a:pt x="118" y="516"/>
                    </a:lnTo>
                    <a:lnTo>
                      <a:pt x="124" y="520"/>
                    </a:lnTo>
                    <a:lnTo>
                      <a:pt x="28" y="966"/>
                    </a:lnTo>
                    <a:lnTo>
                      <a:pt x="28" y="966"/>
                    </a:lnTo>
                    <a:lnTo>
                      <a:pt x="28" y="966"/>
                    </a:lnTo>
                    <a:lnTo>
                      <a:pt x="28" y="966"/>
                    </a:lnTo>
                    <a:lnTo>
                      <a:pt x="28" y="966"/>
                    </a:lnTo>
                    <a:lnTo>
                      <a:pt x="14" y="720"/>
                    </a:lnTo>
                    <a:lnTo>
                      <a:pt x="14" y="720"/>
                    </a:lnTo>
                    <a:lnTo>
                      <a:pt x="18" y="718"/>
                    </a:lnTo>
                    <a:lnTo>
                      <a:pt x="22" y="716"/>
                    </a:lnTo>
                    <a:lnTo>
                      <a:pt x="24" y="712"/>
                    </a:lnTo>
                    <a:lnTo>
                      <a:pt x="24" y="708"/>
                    </a:lnTo>
                    <a:lnTo>
                      <a:pt x="24" y="708"/>
                    </a:lnTo>
                    <a:lnTo>
                      <a:pt x="22" y="702"/>
                    </a:lnTo>
                    <a:lnTo>
                      <a:pt x="18" y="696"/>
                    </a:lnTo>
                    <a:lnTo>
                      <a:pt x="118" y="516"/>
                    </a:lnTo>
                    <a:close/>
                  </a:path>
                </a:pathLst>
              </a:custGeom>
              <a:gradFill>
                <a:gsLst>
                  <a:gs pos="0">
                    <a:sysClr val="window" lastClr="FFFFFF">
                      <a:alpha val="30000"/>
                    </a:sysClr>
                  </a:gs>
                  <a:gs pos="71000">
                    <a:sysClr val="window" lastClr="FFFFFF">
                      <a:alpha val="60000"/>
                    </a:sysClr>
                  </a:gs>
                </a:gsLst>
                <a:path path="circle">
                  <a:fillToRect l="50000" t="50000" r="50000" b="50000"/>
                </a:path>
              </a:gradFill>
              <a:ln w="9525">
                <a:noFill/>
                <a:round/>
                <a:headEnd/>
                <a:tailEnd/>
              </a:ln>
            </p:spPr>
            <p:txBody>
              <a:bodyPr vert="horz" wrap="square" lIns="91419" tIns="45709" rIns="91419" bIns="45709" numCol="1" anchor="t" anchorCtr="0" compatLnSpc="1">
                <a:prstTxWarp prst="textNoShape">
                  <a:avLst/>
                </a:prstTxWarp>
              </a:bodyPr>
              <a:lstStyle/>
              <a:p>
                <a:pPr defTabSz="1828891" fontAlgn="auto">
                  <a:spcBef>
                    <a:spcPts val="0"/>
                  </a:spcBef>
                  <a:spcAft>
                    <a:spcPts val="0"/>
                  </a:spcAft>
                  <a:defRPr/>
                </a:pPr>
                <a:endParaRPr lang="zh-CN" altLang="en-US" sz="4400" kern="0" smtClean="0">
                  <a:solidFill>
                    <a:prstClr val="black"/>
                  </a:solidFill>
                  <a:latin typeface="+mn-lt"/>
                  <a:ea typeface="+mn-ea"/>
                </a:endParaRPr>
              </a:p>
            </p:txBody>
          </p:sp>
        </p:grpSp>
        <p:sp>
          <p:nvSpPr>
            <p:cNvPr id="321" name="矩形 320"/>
            <p:cNvSpPr/>
            <p:nvPr/>
          </p:nvSpPr>
          <p:spPr>
            <a:xfrm>
              <a:off x="8097565" y="5397165"/>
              <a:ext cx="1788158" cy="572729"/>
            </a:xfrm>
            <a:prstGeom prst="rect">
              <a:avLst/>
            </a:prstGeom>
          </p:spPr>
          <p:txBody>
            <a:bodyPr wrap="square" anchor="ctr">
              <a:spAutoFit/>
            </a:bodyPr>
            <a:lstStyle/>
            <a:p>
              <a:pPr algn="ctr" defTabSz="1828891" fontAlgn="auto">
                <a:lnSpc>
                  <a:spcPct val="130000"/>
                </a:lnSpc>
                <a:spcBef>
                  <a:spcPts val="0"/>
                </a:spcBef>
                <a:spcAft>
                  <a:spcPts val="0"/>
                </a:spcAft>
              </a:pPr>
              <a:r>
                <a:rPr lang="zh-CN" altLang="en-US" sz="1100" b="1" dirty="0">
                  <a:solidFill>
                    <a:prstClr val="white"/>
                  </a:solidFill>
                  <a:effectLst>
                    <a:outerShdw blurRad="38100" dist="38100" dir="2700000" algn="tl">
                      <a:srgbClr val="000000">
                        <a:alpha val="43137"/>
                      </a:srgbClr>
                    </a:outerShdw>
                  </a:effectLst>
                  <a:latin typeface="+mn-lt"/>
                  <a:ea typeface="+mn-ea"/>
                </a:rPr>
                <a:t>华</a:t>
              </a:r>
              <a:r>
                <a:rPr lang="zh-CN" altLang="en-US" sz="1100" b="1" dirty="0" smtClean="0">
                  <a:solidFill>
                    <a:prstClr val="white"/>
                  </a:solidFill>
                  <a:effectLst>
                    <a:outerShdw blurRad="38100" dist="38100" dir="2700000" algn="tl">
                      <a:srgbClr val="000000">
                        <a:alpha val="43137"/>
                      </a:srgbClr>
                    </a:outerShdw>
                  </a:effectLst>
                  <a:latin typeface="+mn-lt"/>
                  <a:ea typeface="+mn-ea"/>
                </a:rPr>
                <a:t>为研发实践</a:t>
              </a:r>
              <a:endParaRPr lang="zh-CN" altLang="en-US" sz="1100" b="1" dirty="0">
                <a:solidFill>
                  <a:prstClr val="white"/>
                </a:solidFill>
                <a:effectLst>
                  <a:outerShdw blurRad="38100" dist="38100" dir="2700000" algn="tl">
                    <a:srgbClr val="000000">
                      <a:alpha val="43137"/>
                    </a:srgbClr>
                  </a:outerShdw>
                </a:effectLst>
                <a:latin typeface="+mn-lt"/>
                <a:ea typeface="+mn-ea"/>
              </a:endParaRPr>
            </a:p>
          </p:txBody>
        </p:sp>
        <p:sp>
          <p:nvSpPr>
            <p:cNvPr id="322" name="矩形 321"/>
            <p:cNvSpPr/>
            <p:nvPr/>
          </p:nvSpPr>
          <p:spPr>
            <a:xfrm>
              <a:off x="7145025" y="7155785"/>
              <a:ext cx="1838258" cy="572729"/>
            </a:xfrm>
            <a:prstGeom prst="rect">
              <a:avLst/>
            </a:prstGeom>
          </p:spPr>
          <p:txBody>
            <a:bodyPr wrap="square" anchor="ctr">
              <a:spAutoFit/>
            </a:bodyPr>
            <a:lstStyle/>
            <a:p>
              <a:pPr algn="ctr" defTabSz="1828891" fontAlgn="auto">
                <a:lnSpc>
                  <a:spcPct val="130000"/>
                </a:lnSpc>
                <a:spcBef>
                  <a:spcPts val="0"/>
                </a:spcBef>
                <a:spcAft>
                  <a:spcPts val="0"/>
                </a:spcAft>
              </a:pPr>
              <a:r>
                <a:rPr lang="zh-CN" altLang="en-US" sz="1100" b="1" dirty="0" smtClean="0">
                  <a:solidFill>
                    <a:prstClr val="white"/>
                  </a:solidFill>
                  <a:effectLst>
                    <a:outerShdw blurRad="38100" dist="38100" dir="2700000" algn="tl">
                      <a:srgbClr val="000000">
                        <a:alpha val="43137"/>
                      </a:srgbClr>
                    </a:outerShdw>
                  </a:effectLst>
                  <a:latin typeface="+mn-lt"/>
                  <a:ea typeface="+mn-ea"/>
                </a:rPr>
                <a:t>前沿研发理念</a:t>
              </a:r>
              <a:endParaRPr lang="en-US" altLang="zh-CN" sz="1100" b="1" dirty="0" smtClean="0">
                <a:solidFill>
                  <a:prstClr val="white"/>
                </a:solidFill>
                <a:effectLst>
                  <a:outerShdw blurRad="38100" dist="38100" dir="2700000" algn="tl">
                    <a:srgbClr val="000000">
                      <a:alpha val="43137"/>
                    </a:srgbClr>
                  </a:outerShdw>
                </a:effectLst>
                <a:latin typeface="+mn-lt"/>
                <a:ea typeface="+mn-ea"/>
              </a:endParaRPr>
            </a:p>
          </p:txBody>
        </p:sp>
        <p:sp>
          <p:nvSpPr>
            <p:cNvPr id="323" name="矩形 322"/>
            <p:cNvSpPr/>
            <p:nvPr/>
          </p:nvSpPr>
          <p:spPr>
            <a:xfrm>
              <a:off x="9228707" y="7155785"/>
              <a:ext cx="1764633" cy="572729"/>
            </a:xfrm>
            <a:prstGeom prst="rect">
              <a:avLst/>
            </a:prstGeom>
          </p:spPr>
          <p:txBody>
            <a:bodyPr wrap="square" anchor="ctr">
              <a:spAutoFit/>
            </a:bodyPr>
            <a:lstStyle/>
            <a:p>
              <a:pPr algn="ctr" defTabSz="1828891" fontAlgn="auto">
                <a:lnSpc>
                  <a:spcPct val="130000"/>
                </a:lnSpc>
                <a:spcBef>
                  <a:spcPts val="0"/>
                </a:spcBef>
                <a:spcAft>
                  <a:spcPts val="0"/>
                </a:spcAft>
              </a:pPr>
              <a:r>
                <a:rPr lang="zh-CN" altLang="en-US" sz="1100" b="1" dirty="0" smtClean="0">
                  <a:solidFill>
                    <a:prstClr val="white"/>
                  </a:solidFill>
                  <a:effectLst>
                    <a:outerShdw blurRad="38100" dist="38100" dir="2700000" algn="tl">
                      <a:srgbClr val="000000">
                        <a:alpha val="43137"/>
                      </a:srgbClr>
                    </a:outerShdw>
                  </a:effectLst>
                  <a:latin typeface="+mn-lt"/>
                  <a:ea typeface="+mn-ea"/>
                </a:rPr>
                <a:t>先进研发工具</a:t>
              </a:r>
              <a:endParaRPr lang="en-US" altLang="zh-CN" sz="1100" b="1" dirty="0" smtClean="0">
                <a:solidFill>
                  <a:prstClr val="white"/>
                </a:solidFill>
                <a:effectLst>
                  <a:outerShdw blurRad="38100" dist="38100" dir="2700000" algn="tl">
                    <a:srgbClr val="000000">
                      <a:alpha val="43137"/>
                    </a:srgbClr>
                  </a:outerShdw>
                </a:effectLst>
                <a:latin typeface="+mn-lt"/>
                <a:ea typeface="+mn-ea"/>
              </a:endParaRPr>
            </a:p>
          </p:txBody>
        </p:sp>
        <p:grpSp>
          <p:nvGrpSpPr>
            <p:cNvPr id="324" name="组合 323"/>
            <p:cNvGrpSpPr/>
            <p:nvPr/>
          </p:nvGrpSpPr>
          <p:grpSpPr>
            <a:xfrm>
              <a:off x="4965574" y="9655244"/>
              <a:ext cx="1698473" cy="969051"/>
              <a:chOff x="4965574" y="9655244"/>
              <a:chExt cx="1698473" cy="969051"/>
            </a:xfrm>
          </p:grpSpPr>
          <p:grpSp>
            <p:nvGrpSpPr>
              <p:cNvPr id="325" name="组合 324"/>
              <p:cNvGrpSpPr/>
              <p:nvPr/>
            </p:nvGrpSpPr>
            <p:grpSpPr>
              <a:xfrm>
                <a:off x="4965574" y="9655244"/>
                <a:ext cx="1698473" cy="915198"/>
                <a:chOff x="1646728" y="5937648"/>
                <a:chExt cx="5586489" cy="3010202"/>
              </a:xfrm>
            </p:grpSpPr>
            <p:sp>
              <p:nvSpPr>
                <p:cNvPr id="327" name="Freeform 8"/>
                <p:cNvSpPr>
                  <a:spLocks/>
                </p:cNvSpPr>
                <p:nvPr/>
              </p:nvSpPr>
              <p:spPr bwMode="auto">
                <a:xfrm>
                  <a:off x="1646728" y="5937648"/>
                  <a:ext cx="5586489" cy="3010202"/>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noFill/>
                <a:ln w="6350" cap="flat" cmpd="sng" algn="ctr">
                  <a:gradFill>
                    <a:gsLst>
                      <a:gs pos="0">
                        <a:srgbClr val="FFFFFF"/>
                      </a:gs>
                      <a:gs pos="50000">
                        <a:srgbClr val="00B0F0">
                          <a:alpha val="83000"/>
                        </a:srgbClr>
                      </a:gs>
                      <a:gs pos="100000">
                        <a:srgbClr val="4F81BD">
                          <a:tint val="23500"/>
                          <a:satMod val="160000"/>
                        </a:srgbClr>
                      </a:gs>
                    </a:gsLst>
                    <a:lin ang="5400000" scaled="0"/>
                  </a:gradFill>
                  <a:prstDash val="solid"/>
                </a:ln>
                <a:effectLst>
                  <a:glow rad="63500">
                    <a:srgbClr val="267DE6">
                      <a:alpha val="23922"/>
                    </a:srgbClr>
                  </a:glow>
                </a:effectLst>
              </p:spPr>
              <p:txBody>
                <a:bodyPr rtlCol="0" anchor="ctr"/>
                <a:lstStyle/>
                <a:p>
                  <a:pPr algn="ctr" fontAlgn="auto">
                    <a:spcBef>
                      <a:spcPts val="0"/>
                    </a:spcBef>
                    <a:spcAft>
                      <a:spcPts val="0"/>
                    </a:spcAft>
                    <a:defRPr/>
                  </a:pPr>
                  <a:endParaRPr lang="zh-CN" altLang="en-US" sz="800" kern="0">
                    <a:solidFill>
                      <a:srgbClr val="FFFFFF"/>
                    </a:solidFill>
                    <a:latin typeface="+mn-lt"/>
                    <a:ea typeface="+mn-ea"/>
                  </a:endParaRPr>
                </a:p>
              </p:txBody>
            </p:sp>
            <p:pic>
              <p:nvPicPr>
                <p:cNvPr id="328" name="Picture 10" descr="C:\Users\Administrator\Desktop\云2-02.png"/>
                <p:cNvPicPr>
                  <a:picLocks noChangeAspect="1" noChangeArrowheads="1"/>
                </p:cNvPicPr>
                <p:nvPr/>
              </p:nvPicPr>
              <p:blipFill>
                <a:blip r:embed="rId3" cstate="print">
                  <a:lum contrast="100000"/>
                </a:blip>
                <a:srcRect/>
                <a:stretch>
                  <a:fillRect/>
                </a:stretch>
              </p:blipFill>
              <p:spPr bwMode="auto">
                <a:xfrm>
                  <a:off x="1735155" y="5985097"/>
                  <a:ext cx="5409635" cy="2915305"/>
                </a:xfrm>
                <a:prstGeom prst="rect">
                  <a:avLst/>
                </a:prstGeom>
                <a:noFill/>
              </p:spPr>
            </p:pic>
          </p:grpSp>
          <p:sp>
            <p:nvSpPr>
              <p:cNvPr id="326" name="矩形 325"/>
              <p:cNvSpPr/>
              <p:nvPr/>
            </p:nvSpPr>
            <p:spPr>
              <a:xfrm>
                <a:off x="5479316" y="10003604"/>
                <a:ext cx="832824" cy="620691"/>
              </a:xfrm>
              <a:prstGeom prst="rect">
                <a:avLst/>
              </a:prstGeom>
            </p:spPr>
            <p:txBody>
              <a:bodyPr wrap="none">
                <a:spAutoFit/>
              </a:bodyPr>
              <a:lstStyle/>
              <a:p>
                <a:pPr defTabSz="1828891" eaLnBrk="0" fontAlgn="auto" hangingPunct="0">
                  <a:spcBef>
                    <a:spcPts val="0"/>
                  </a:spcBef>
                  <a:spcAft>
                    <a:spcPts val="0"/>
                  </a:spcAft>
                </a:pPr>
                <a:r>
                  <a:rPr lang="en-US" altLang="zh-CN" sz="1600" b="1" dirty="0">
                    <a:solidFill>
                      <a:srgbClr val="000000"/>
                    </a:solidFill>
                    <a:latin typeface="+mn-lt"/>
                    <a:ea typeface="+mn-ea"/>
                    <a:cs typeface="Arial" panose="020B0604020202020204" pitchFamily="34" charset="0"/>
                  </a:rPr>
                  <a:t>IDE</a:t>
                </a:r>
                <a:endParaRPr lang="zh-CN" altLang="en-US" sz="1600" b="1" dirty="0">
                  <a:solidFill>
                    <a:srgbClr val="000000"/>
                  </a:solidFill>
                  <a:latin typeface="+mn-lt"/>
                  <a:ea typeface="+mn-ea"/>
                  <a:cs typeface="Arial" panose="020B0604020202020204" pitchFamily="34" charset="0"/>
                </a:endParaRPr>
              </a:p>
            </p:txBody>
          </p:sp>
        </p:grpSp>
        <p:sp>
          <p:nvSpPr>
            <p:cNvPr id="329" name="矩形 328"/>
            <p:cNvSpPr/>
            <p:nvPr/>
          </p:nvSpPr>
          <p:spPr>
            <a:xfrm>
              <a:off x="13084635" y="5210603"/>
              <a:ext cx="4439682" cy="507839"/>
            </a:xfrm>
            <a:prstGeom prst="rect">
              <a:avLst/>
            </a:prstGeom>
          </p:spPr>
          <p:txBody>
            <a:bodyPr wrap="square">
              <a:spAutoFit/>
            </a:bodyPr>
            <a:lstStyle/>
            <a:p>
              <a:pPr algn="ctr" defTabSz="914118" fontAlgn="auto">
                <a:spcBef>
                  <a:spcPts val="0"/>
                </a:spcBef>
                <a:spcAft>
                  <a:spcPts val="0"/>
                </a:spcAft>
                <a:defRPr/>
              </a:pPr>
              <a:r>
                <a:rPr lang="en-US" altLang="zh-CN" sz="1200" b="1" kern="0" dirty="0" smtClean="0">
                  <a:solidFill>
                    <a:prstClr val="white"/>
                  </a:solidFill>
                  <a:latin typeface="+mn-lt"/>
                  <a:ea typeface="+mn-ea"/>
                  <a:cs typeface="Segoe UI" pitchFamily="34" charset="0"/>
                </a:rPr>
                <a:t>Web</a:t>
              </a:r>
              <a:r>
                <a:rPr lang="zh-CN" altLang="en-US" sz="1200" b="1" kern="0" dirty="0" smtClean="0">
                  <a:solidFill>
                    <a:prstClr val="white"/>
                  </a:solidFill>
                  <a:latin typeface="+mn-lt"/>
                  <a:ea typeface="+mn-ea"/>
                  <a:cs typeface="Segoe UI" pitchFamily="34" charset="0"/>
                </a:rPr>
                <a:t>开发（</a:t>
              </a:r>
              <a:r>
                <a:rPr lang="en-US" altLang="zh-CN" sz="1200" b="1" kern="0" dirty="0" smtClean="0">
                  <a:solidFill>
                    <a:prstClr val="white"/>
                  </a:solidFill>
                  <a:latin typeface="+mn-lt"/>
                  <a:ea typeface="+mn-ea"/>
                  <a:cs typeface="Segoe UI" pitchFamily="34" charset="0"/>
                </a:rPr>
                <a:t>Web Application</a:t>
              </a:r>
              <a:r>
                <a:rPr lang="zh-CN" altLang="en-US" sz="1200" b="1" kern="0" dirty="0" smtClean="0">
                  <a:solidFill>
                    <a:prstClr val="white"/>
                  </a:solidFill>
                  <a:latin typeface="+mn-lt"/>
                  <a:ea typeface="+mn-ea"/>
                  <a:cs typeface="Segoe UI" pitchFamily="34" charset="0"/>
                </a:rPr>
                <a:t>）</a:t>
              </a:r>
              <a:endParaRPr lang="en-US" altLang="zh-CN" sz="1200" b="1" kern="0" dirty="0">
                <a:solidFill>
                  <a:prstClr val="white"/>
                </a:solidFill>
                <a:latin typeface="+mn-lt"/>
                <a:ea typeface="+mn-ea"/>
                <a:cs typeface="Segoe UI" pitchFamily="34" charset="0"/>
              </a:endParaRPr>
            </a:p>
          </p:txBody>
        </p:sp>
        <p:sp>
          <p:nvSpPr>
            <p:cNvPr id="330" name="圆角矩形 329"/>
            <p:cNvSpPr/>
            <p:nvPr/>
          </p:nvSpPr>
          <p:spPr>
            <a:xfrm>
              <a:off x="13051237" y="6179661"/>
              <a:ext cx="4473079" cy="875622"/>
            </a:xfrm>
            <a:prstGeom prst="roundRect">
              <a:avLst>
                <a:gd name="adj" fmla="val 8174"/>
              </a:avLst>
            </a:prstGeom>
            <a:solidFill>
              <a:srgbClr val="F3A339"/>
            </a:solidFill>
            <a:ln w="12700" cap="flat" cmpd="sng" algn="ctr">
              <a:noFill/>
              <a:prstDash val="solid"/>
              <a:miter lim="800000"/>
            </a:ln>
            <a:effectLst/>
          </p:spPr>
          <p:txBody>
            <a:bodyPr rtlCol="0" anchor="ctr"/>
            <a:lstStyle/>
            <a:p>
              <a:pPr algn="ctr" defTabSz="1828891" fontAlgn="auto">
                <a:spcBef>
                  <a:spcPts val="0"/>
                </a:spcBef>
                <a:spcAft>
                  <a:spcPts val="0"/>
                </a:spcAft>
                <a:defRPr/>
              </a:pPr>
              <a:endParaRPr lang="zh-CN" altLang="en-US" sz="3600" kern="0" smtClean="0">
                <a:solidFill>
                  <a:prstClr val="white"/>
                </a:solidFill>
                <a:latin typeface="+mn-lt"/>
                <a:ea typeface="+mn-ea"/>
              </a:endParaRPr>
            </a:p>
          </p:txBody>
        </p:sp>
        <p:sp>
          <p:nvSpPr>
            <p:cNvPr id="332" name="圆角矩形 331"/>
            <p:cNvSpPr/>
            <p:nvPr/>
          </p:nvSpPr>
          <p:spPr>
            <a:xfrm>
              <a:off x="13063188" y="7354962"/>
              <a:ext cx="4473079" cy="875622"/>
            </a:xfrm>
            <a:prstGeom prst="roundRect">
              <a:avLst>
                <a:gd name="adj" fmla="val 8174"/>
              </a:avLst>
            </a:prstGeom>
            <a:solidFill>
              <a:srgbClr val="06CC81"/>
            </a:solidFill>
            <a:ln w="12700" cap="flat" cmpd="sng" algn="ctr">
              <a:noFill/>
              <a:prstDash val="solid"/>
              <a:miter lim="800000"/>
            </a:ln>
            <a:effectLst/>
          </p:spPr>
          <p:txBody>
            <a:bodyPr rtlCol="0" anchor="ctr"/>
            <a:lstStyle/>
            <a:p>
              <a:pPr algn="ctr" defTabSz="1828891" fontAlgn="auto">
                <a:spcBef>
                  <a:spcPts val="0"/>
                </a:spcBef>
                <a:spcAft>
                  <a:spcPts val="0"/>
                </a:spcAft>
                <a:defRPr/>
              </a:pPr>
              <a:endParaRPr lang="zh-CN" altLang="en-US" sz="3600" kern="0" smtClean="0">
                <a:solidFill>
                  <a:prstClr val="white"/>
                </a:solidFill>
                <a:latin typeface="+mn-lt"/>
                <a:ea typeface="+mn-ea"/>
              </a:endParaRPr>
            </a:p>
          </p:txBody>
        </p:sp>
      </p:grpSp>
      <p:sp>
        <p:nvSpPr>
          <p:cNvPr id="339" name="矩形 338"/>
          <p:cNvSpPr/>
          <p:nvPr/>
        </p:nvSpPr>
        <p:spPr>
          <a:xfrm>
            <a:off x="5033357" y="3062540"/>
            <a:ext cx="2684969" cy="276999"/>
          </a:xfrm>
          <a:prstGeom prst="rect">
            <a:avLst/>
          </a:prstGeom>
        </p:spPr>
        <p:txBody>
          <a:bodyPr wrap="square">
            <a:spAutoFit/>
          </a:bodyPr>
          <a:lstStyle/>
          <a:p>
            <a:pPr algn="ctr" defTabSz="914118" fontAlgn="auto">
              <a:spcBef>
                <a:spcPts val="0"/>
              </a:spcBef>
              <a:spcAft>
                <a:spcPts val="0"/>
              </a:spcAft>
              <a:defRPr/>
            </a:pPr>
            <a:r>
              <a:rPr lang="zh-CN" altLang="en-US" sz="1200" b="1" kern="0" dirty="0">
                <a:solidFill>
                  <a:prstClr val="white"/>
                </a:solidFill>
                <a:latin typeface="+mn-lt"/>
                <a:ea typeface="+mn-ea"/>
                <a:cs typeface="Segoe UI" pitchFamily="34" charset="0"/>
              </a:rPr>
              <a:t>微服务</a:t>
            </a:r>
            <a:r>
              <a:rPr lang="zh-CN" altLang="en-US" sz="1200" b="1" kern="0" dirty="0" smtClean="0">
                <a:solidFill>
                  <a:prstClr val="white"/>
                </a:solidFill>
                <a:latin typeface="+mn-lt"/>
                <a:ea typeface="+mn-ea"/>
                <a:cs typeface="Segoe UI" pitchFamily="34" charset="0"/>
              </a:rPr>
              <a:t>开发（</a:t>
            </a:r>
            <a:r>
              <a:rPr lang="en-US" altLang="zh-CN" sz="1200" b="1" kern="0" dirty="0" err="1" smtClean="0">
                <a:solidFill>
                  <a:prstClr val="white"/>
                </a:solidFill>
                <a:latin typeface="+mn-lt"/>
                <a:ea typeface="+mn-ea"/>
                <a:cs typeface="Segoe UI" pitchFamily="34" charset="0"/>
              </a:rPr>
              <a:t>MicroService</a:t>
            </a:r>
            <a:r>
              <a:rPr lang="zh-CN" altLang="en-US" sz="1200" b="1" kern="0" dirty="0" smtClean="0">
                <a:solidFill>
                  <a:prstClr val="white"/>
                </a:solidFill>
                <a:latin typeface="+mn-lt"/>
                <a:ea typeface="+mn-ea"/>
                <a:cs typeface="Segoe UI" pitchFamily="34" charset="0"/>
              </a:rPr>
              <a:t>）</a:t>
            </a:r>
            <a:endParaRPr lang="en-US" altLang="zh-CN" sz="1200" b="1" kern="0" dirty="0">
              <a:solidFill>
                <a:prstClr val="white"/>
              </a:solidFill>
              <a:latin typeface="+mn-lt"/>
              <a:ea typeface="+mn-ea"/>
              <a:cs typeface="Segoe UI" pitchFamily="34" charset="0"/>
            </a:endParaRPr>
          </a:p>
        </p:txBody>
      </p:sp>
      <p:sp>
        <p:nvSpPr>
          <p:cNvPr id="340" name="矩形 339"/>
          <p:cNvSpPr/>
          <p:nvPr/>
        </p:nvSpPr>
        <p:spPr>
          <a:xfrm>
            <a:off x="5076056" y="3716338"/>
            <a:ext cx="2684969" cy="276999"/>
          </a:xfrm>
          <a:prstGeom prst="rect">
            <a:avLst/>
          </a:prstGeom>
        </p:spPr>
        <p:txBody>
          <a:bodyPr wrap="square">
            <a:spAutoFit/>
          </a:bodyPr>
          <a:lstStyle/>
          <a:p>
            <a:pPr algn="ctr" defTabSz="914118" fontAlgn="auto">
              <a:spcBef>
                <a:spcPts val="0"/>
              </a:spcBef>
              <a:spcAft>
                <a:spcPts val="0"/>
              </a:spcAft>
              <a:defRPr/>
            </a:pPr>
            <a:r>
              <a:rPr lang="zh-CN" altLang="en-US" sz="1200" b="1" kern="0" dirty="0">
                <a:solidFill>
                  <a:prstClr val="white"/>
                </a:solidFill>
                <a:latin typeface="+mn-lt"/>
                <a:ea typeface="+mn-ea"/>
                <a:cs typeface="Segoe UI" pitchFamily="34" charset="0"/>
              </a:rPr>
              <a:t>移动应用</a:t>
            </a:r>
            <a:r>
              <a:rPr lang="zh-CN" altLang="en-US" sz="1200" b="1" kern="0" dirty="0" smtClean="0">
                <a:solidFill>
                  <a:prstClr val="white"/>
                </a:solidFill>
                <a:latin typeface="+mn-lt"/>
                <a:ea typeface="+mn-ea"/>
                <a:cs typeface="Segoe UI" pitchFamily="34" charset="0"/>
              </a:rPr>
              <a:t>开发（</a:t>
            </a:r>
            <a:r>
              <a:rPr lang="en-US" altLang="zh-CN" sz="1200" b="1" kern="0" dirty="0" smtClean="0">
                <a:solidFill>
                  <a:prstClr val="white"/>
                </a:solidFill>
                <a:latin typeface="+mn-lt"/>
                <a:ea typeface="+mn-ea"/>
                <a:cs typeface="Segoe UI" pitchFamily="34" charset="0"/>
              </a:rPr>
              <a:t>Mobile APP</a:t>
            </a:r>
            <a:r>
              <a:rPr lang="zh-CN" altLang="en-US" sz="1200" b="1" kern="0" dirty="0" smtClean="0">
                <a:solidFill>
                  <a:prstClr val="white"/>
                </a:solidFill>
                <a:latin typeface="+mn-lt"/>
                <a:ea typeface="+mn-ea"/>
                <a:cs typeface="Segoe UI" pitchFamily="34" charset="0"/>
              </a:rPr>
              <a:t>）</a:t>
            </a:r>
            <a:endParaRPr lang="en-US" altLang="zh-CN" sz="1200" b="1" kern="0" dirty="0">
              <a:solidFill>
                <a:prstClr val="white"/>
              </a:solidFill>
              <a:latin typeface="+mn-lt"/>
              <a:ea typeface="+mn-ea"/>
              <a:cs typeface="Segoe UI" pitchFamily="34" charset="0"/>
            </a:endParaRPr>
          </a:p>
        </p:txBody>
      </p:sp>
    </p:spTree>
    <p:extLst>
      <p:ext uri="{BB962C8B-B14F-4D97-AF65-F5344CB8AC3E}">
        <p14:creationId xmlns:p14="http://schemas.microsoft.com/office/powerpoint/2010/main" val="3951970907"/>
      </p:ext>
    </p:extLst>
  </p:cSld>
  <p:clrMapOvr>
    <a:masterClrMapping/>
  </p:clrMapOvr>
  <p:transition advClick="0" advTm="8000">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Devcloud</a:t>
            </a:r>
            <a:r>
              <a:rPr lang="zh-CN" altLang="en-US" dirty="0" smtClean="0"/>
              <a:t>如何进行发布管理</a:t>
            </a:r>
            <a:endParaRPr lang="en-US" altLang="zh-CN" dirty="0"/>
          </a:p>
        </p:txBody>
      </p:sp>
      <p:sp>
        <p:nvSpPr>
          <p:cNvPr id="23" name="文本占位符 22"/>
          <p:cNvSpPr>
            <a:spLocks noGrp="1"/>
          </p:cNvSpPr>
          <p:nvPr>
            <p:ph type="body" sz="quarter" idx="10"/>
          </p:nvPr>
        </p:nvSpPr>
        <p:spPr/>
        <p:txBody>
          <a:bodyPr/>
          <a:lstStyle/>
          <a:p>
            <a:r>
              <a:rPr lang="zh-CN" altLang="en-US" sz="1600" dirty="0" smtClean="0"/>
              <a:t>上个章节中介绍了</a:t>
            </a:r>
            <a:r>
              <a:rPr lang="en-US" altLang="zh-CN" sz="1600" dirty="0" smtClean="0"/>
              <a:t>ITIL</a:t>
            </a:r>
            <a:r>
              <a:rPr lang="zh-CN" altLang="en-US" sz="1600" dirty="0" smtClean="0"/>
              <a:t>和</a:t>
            </a:r>
            <a:r>
              <a:rPr lang="en-US" altLang="zh-CN" sz="1600" dirty="0" smtClean="0"/>
              <a:t>ISO/IEC 2000</a:t>
            </a:r>
            <a:r>
              <a:rPr lang="zh-CN" altLang="en-US" sz="1600" dirty="0" smtClean="0"/>
              <a:t>中对发布管理的定义、流程等内容，但是上述内容只是一个指导性的标准体系，较多的强调流程和管控。在正式的实践中往往需要根据具体的交付模式、组织来调整并通过工具来配合提升发布管理的效率。</a:t>
            </a:r>
          </a:p>
          <a:p>
            <a:endParaRPr lang="en-US" sz="1600" dirty="0"/>
          </a:p>
        </p:txBody>
      </p:sp>
      <p:grpSp>
        <p:nvGrpSpPr>
          <p:cNvPr id="311" name="组合 310"/>
          <p:cNvGrpSpPr/>
          <p:nvPr/>
        </p:nvGrpSpPr>
        <p:grpSpPr>
          <a:xfrm>
            <a:off x="0" y="2492896"/>
            <a:ext cx="8852857" cy="3744392"/>
            <a:chOff x="-16539" y="1376772"/>
            <a:chExt cx="8848181" cy="3625958"/>
          </a:xfrm>
        </p:grpSpPr>
        <p:sp>
          <p:nvSpPr>
            <p:cNvPr id="20" name="矩形 19"/>
            <p:cNvSpPr/>
            <p:nvPr/>
          </p:nvSpPr>
          <p:spPr bwMode="auto">
            <a:xfrm>
              <a:off x="6941432" y="1850183"/>
              <a:ext cx="1865954" cy="972107"/>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ctr"/>
              <a:r>
                <a:rPr lang="zh-CN" altLang="en-US" b="1" dirty="0" smtClean="0">
                  <a:solidFill>
                    <a:srgbClr val="000000"/>
                  </a:solidFill>
                  <a:ea typeface="宋体" pitchFamily="2" charset="-122"/>
                </a:rPr>
                <a:t>生产环境</a:t>
              </a:r>
              <a:endParaRPr lang="en-US" altLang="zh-CN" b="1" dirty="0" smtClean="0">
                <a:solidFill>
                  <a:srgbClr val="000000"/>
                </a:solidFill>
                <a:ea typeface="宋体" pitchFamily="2" charset="-122"/>
              </a:endParaRPr>
            </a:p>
          </p:txBody>
        </p:sp>
        <p:sp>
          <p:nvSpPr>
            <p:cNvPr id="19" name="矩形 18"/>
            <p:cNvSpPr/>
            <p:nvPr/>
          </p:nvSpPr>
          <p:spPr bwMode="auto">
            <a:xfrm>
              <a:off x="4285922" y="1862929"/>
              <a:ext cx="2511494" cy="972107"/>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ctr"/>
              <a:r>
                <a:rPr lang="zh-CN" altLang="en-US" b="1" dirty="0" smtClean="0">
                  <a:solidFill>
                    <a:srgbClr val="000000"/>
                  </a:solidFill>
                  <a:ea typeface="宋体" pitchFamily="2" charset="-122"/>
                </a:rPr>
                <a:t>测试环境</a:t>
              </a:r>
              <a:endParaRPr lang="en-US" altLang="zh-CN" b="1" dirty="0" smtClean="0">
                <a:solidFill>
                  <a:srgbClr val="000000"/>
                </a:solidFill>
                <a:ea typeface="宋体" pitchFamily="2" charset="-122"/>
              </a:endParaRPr>
            </a:p>
          </p:txBody>
        </p:sp>
        <p:sp>
          <p:nvSpPr>
            <p:cNvPr id="18" name="矩形 17"/>
            <p:cNvSpPr/>
            <p:nvPr/>
          </p:nvSpPr>
          <p:spPr bwMode="auto">
            <a:xfrm>
              <a:off x="3177417" y="1865912"/>
              <a:ext cx="937597" cy="972107"/>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ctr"/>
              <a:r>
                <a:rPr lang="zh-CN" altLang="en-US" b="1" dirty="0" smtClean="0">
                  <a:solidFill>
                    <a:srgbClr val="000000"/>
                  </a:solidFill>
                  <a:ea typeface="宋体" pitchFamily="2" charset="-122"/>
                </a:rPr>
                <a:t>构建环境</a:t>
              </a:r>
              <a:endParaRPr lang="en-US" altLang="zh-CN" b="1" dirty="0" smtClean="0">
                <a:solidFill>
                  <a:srgbClr val="000000"/>
                </a:solidFill>
                <a:ea typeface="宋体" pitchFamily="2" charset="-122"/>
              </a:endParaRPr>
            </a:p>
          </p:txBody>
        </p:sp>
        <p:sp>
          <p:nvSpPr>
            <p:cNvPr id="17" name="矩形 16"/>
            <p:cNvSpPr/>
            <p:nvPr/>
          </p:nvSpPr>
          <p:spPr bwMode="auto">
            <a:xfrm>
              <a:off x="1828864" y="1862723"/>
              <a:ext cx="1154905" cy="972107"/>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ctr"/>
              <a:r>
                <a:rPr lang="zh-CN" altLang="en-US" b="1" dirty="0" smtClean="0">
                  <a:solidFill>
                    <a:srgbClr val="000000"/>
                  </a:solidFill>
                  <a:ea typeface="宋体" pitchFamily="2" charset="-122"/>
                </a:rPr>
                <a:t>开发环境</a:t>
              </a:r>
              <a:endParaRPr lang="en-US" altLang="zh-CN" b="1" dirty="0" smtClean="0">
                <a:solidFill>
                  <a:srgbClr val="000000"/>
                </a:solidFill>
                <a:ea typeface="宋体" pitchFamily="2" charset="-122"/>
              </a:endParaRPr>
            </a:p>
          </p:txBody>
        </p:sp>
        <p:graphicFrame>
          <p:nvGraphicFramePr>
            <p:cNvPr id="4" name="图示 3"/>
            <p:cNvGraphicFramePr/>
            <p:nvPr>
              <p:extLst/>
            </p:nvPr>
          </p:nvGraphicFramePr>
          <p:xfrm>
            <a:off x="298694" y="1376772"/>
            <a:ext cx="8532948" cy="252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bwMode="auto">
            <a:xfrm>
              <a:off x="-16539" y="2097774"/>
              <a:ext cx="756084" cy="365993"/>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900" dirty="0" smtClean="0">
                  <a:solidFill>
                    <a:srgbClr val="000000"/>
                  </a:solidFill>
                  <a:latin typeface="FrutigerNext LT Regular"/>
                  <a:ea typeface="华文细黑"/>
                  <a:cs typeface="Arial" pitchFamily="34" charset="0"/>
                </a:rPr>
                <a:t>持续交付流水线</a:t>
              </a:r>
            </a:p>
          </p:txBody>
        </p:sp>
        <p:pic>
          <p:nvPicPr>
            <p:cNvPr id="6" name="图片 5"/>
            <p:cNvPicPr>
              <a:picLocks noChangeAspect="1"/>
            </p:cNvPicPr>
            <p:nvPr/>
          </p:nvPicPr>
          <p:blipFill>
            <a:blip r:embed="rId8"/>
            <a:stretch>
              <a:fillRect/>
            </a:stretch>
          </p:blipFill>
          <p:spPr>
            <a:xfrm>
              <a:off x="999561" y="2097774"/>
              <a:ext cx="285750" cy="304800"/>
            </a:xfrm>
            <a:prstGeom prst="rect">
              <a:avLst/>
            </a:prstGeom>
          </p:spPr>
        </p:pic>
        <p:sp>
          <p:nvSpPr>
            <p:cNvPr id="7" name="矩形 6"/>
            <p:cNvSpPr/>
            <p:nvPr/>
          </p:nvSpPr>
          <p:spPr bwMode="auto">
            <a:xfrm>
              <a:off x="1896149" y="1926147"/>
              <a:ext cx="1015614" cy="648072"/>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b="1" dirty="0" smtClean="0">
                  <a:solidFill>
                    <a:srgbClr val="000000"/>
                  </a:solidFill>
                  <a:ea typeface="宋体" pitchFamily="2" charset="-122"/>
                </a:rPr>
                <a:t>开发</a:t>
              </a:r>
              <a:endParaRPr lang="en-US" altLang="zh-CN" sz="1200" b="1" dirty="0" smtClean="0">
                <a:solidFill>
                  <a:srgbClr val="000000"/>
                </a:solidFill>
                <a:ea typeface="宋体" pitchFamily="2" charset="-122"/>
              </a:endParaRPr>
            </a:p>
            <a:p>
              <a:pPr algn="ctr"/>
              <a:r>
                <a:rPr lang="zh-CN" altLang="en-US" sz="900" dirty="0" smtClean="0">
                  <a:solidFill>
                    <a:srgbClr val="000000"/>
                  </a:solidFill>
                  <a:ea typeface="宋体" pitchFamily="2" charset="-122"/>
                </a:rPr>
                <a:t>编码、代码检查</a:t>
              </a:r>
            </a:p>
          </p:txBody>
        </p:sp>
        <p:sp>
          <p:nvSpPr>
            <p:cNvPr id="8" name="矩形 7"/>
            <p:cNvSpPr/>
            <p:nvPr/>
          </p:nvSpPr>
          <p:spPr bwMode="auto">
            <a:xfrm>
              <a:off x="3255679" y="1922182"/>
              <a:ext cx="784586" cy="648072"/>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200" b="1" dirty="0">
                  <a:solidFill>
                    <a:srgbClr val="000000"/>
                  </a:solidFill>
                  <a:ea typeface="宋体" pitchFamily="2" charset="-122"/>
                </a:rPr>
                <a:t>构建</a:t>
              </a:r>
              <a:endParaRPr lang="en-US" altLang="zh-CN" sz="1200" b="1" dirty="0" smtClean="0">
                <a:solidFill>
                  <a:srgbClr val="000000"/>
                </a:solidFill>
                <a:ea typeface="宋体" pitchFamily="2" charset="-122"/>
              </a:endParaRPr>
            </a:p>
            <a:p>
              <a:pPr algn="ctr"/>
              <a:r>
                <a:rPr lang="zh-CN" altLang="en-US" sz="900" dirty="0" smtClean="0">
                  <a:solidFill>
                    <a:srgbClr val="000000"/>
                  </a:solidFill>
                  <a:ea typeface="宋体" pitchFamily="2" charset="-122"/>
                </a:rPr>
                <a:t>编译打包</a:t>
              </a:r>
              <a:endParaRPr lang="en-US" altLang="zh-CN" sz="900" dirty="0" smtClean="0">
                <a:solidFill>
                  <a:srgbClr val="000000"/>
                </a:solidFill>
                <a:ea typeface="宋体" pitchFamily="2" charset="-122"/>
              </a:endParaRPr>
            </a:p>
            <a:p>
              <a:pPr algn="ctr"/>
              <a:r>
                <a:rPr lang="zh-CN" altLang="en-US" sz="900" dirty="0" smtClean="0">
                  <a:solidFill>
                    <a:srgbClr val="000000"/>
                  </a:solidFill>
                  <a:ea typeface="宋体" pitchFamily="2" charset="-122"/>
                </a:rPr>
                <a:t>依赖下载</a:t>
              </a:r>
              <a:endParaRPr lang="en-US" altLang="zh-CN" sz="900" dirty="0" smtClean="0">
                <a:solidFill>
                  <a:srgbClr val="000000"/>
                </a:solidFill>
                <a:ea typeface="宋体" pitchFamily="2" charset="-122"/>
              </a:endParaRPr>
            </a:p>
          </p:txBody>
        </p:sp>
        <p:sp>
          <p:nvSpPr>
            <p:cNvPr id="9" name="矩形 8"/>
            <p:cNvSpPr/>
            <p:nvPr/>
          </p:nvSpPr>
          <p:spPr bwMode="auto">
            <a:xfrm>
              <a:off x="4351676" y="1926354"/>
              <a:ext cx="2373732" cy="648072"/>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b="1" dirty="0" smtClean="0">
                  <a:solidFill>
                    <a:srgbClr val="000000"/>
                  </a:solidFill>
                  <a:ea typeface="宋体" pitchFamily="2" charset="-122"/>
                </a:rPr>
                <a:t>测试</a:t>
              </a:r>
              <a:endParaRPr lang="en-US" altLang="zh-CN" sz="1200" b="1" dirty="0">
                <a:solidFill>
                  <a:srgbClr val="000000"/>
                </a:solidFill>
                <a:ea typeface="宋体" pitchFamily="2" charset="-122"/>
              </a:endParaRPr>
            </a:p>
          </p:txBody>
        </p:sp>
        <p:sp>
          <p:nvSpPr>
            <p:cNvPr id="10" name="矩形 9"/>
            <p:cNvSpPr/>
            <p:nvPr/>
          </p:nvSpPr>
          <p:spPr>
            <a:xfrm>
              <a:off x="4985810" y="2377713"/>
              <a:ext cx="1107411" cy="223531"/>
            </a:xfrm>
            <a:prstGeom prst="rect">
              <a:avLst/>
            </a:prstGeom>
          </p:spPr>
          <p:txBody>
            <a:bodyPr wrap="none">
              <a:spAutoFit/>
            </a:bodyPr>
            <a:lstStyle/>
            <a:p>
              <a:r>
                <a:rPr lang="zh-CN" altLang="en-US" sz="900" dirty="0">
                  <a:solidFill>
                    <a:srgbClr val="000000"/>
                  </a:solidFill>
                </a:rPr>
                <a:t>自动化测试、部署</a:t>
              </a:r>
            </a:p>
          </p:txBody>
        </p:sp>
        <p:sp>
          <p:nvSpPr>
            <p:cNvPr id="11" name="矩形 10"/>
            <p:cNvSpPr/>
            <p:nvPr/>
          </p:nvSpPr>
          <p:spPr bwMode="auto">
            <a:xfrm>
              <a:off x="7007186" y="1922182"/>
              <a:ext cx="1728192" cy="648072"/>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b="1" dirty="0" smtClean="0">
                  <a:solidFill>
                    <a:srgbClr val="000000"/>
                  </a:solidFill>
                  <a:ea typeface="宋体" pitchFamily="2" charset="-122"/>
                </a:rPr>
                <a:t>服务维护</a:t>
              </a:r>
              <a:endParaRPr lang="en-US" altLang="zh-CN" sz="1200" b="1" dirty="0">
                <a:solidFill>
                  <a:srgbClr val="000000"/>
                </a:solidFill>
                <a:ea typeface="宋体" pitchFamily="2" charset="-122"/>
              </a:endParaRPr>
            </a:p>
          </p:txBody>
        </p:sp>
        <p:sp>
          <p:nvSpPr>
            <p:cNvPr id="12" name="矩形 11"/>
            <p:cNvSpPr/>
            <p:nvPr/>
          </p:nvSpPr>
          <p:spPr bwMode="auto">
            <a:xfrm>
              <a:off x="4675712" y="2133425"/>
              <a:ext cx="576064" cy="2339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solidFill>
                    <a:srgbClr val="000000"/>
                  </a:solidFill>
                  <a:ea typeface="宋体" pitchFamily="2" charset="-122"/>
                </a:rPr>
                <a:t>A</a:t>
              </a:r>
              <a:r>
                <a:rPr lang="en-US" altLang="zh-CN" dirty="0" smtClean="0">
                  <a:solidFill>
                    <a:srgbClr val="000000"/>
                  </a:solidFill>
                  <a:ea typeface="宋体" pitchFamily="2" charset="-122"/>
                </a:rPr>
                <a:t>lpha</a:t>
              </a:r>
              <a:endParaRPr lang="zh-CN" altLang="en-US" dirty="0" smtClean="0">
                <a:solidFill>
                  <a:srgbClr val="000000"/>
                </a:solidFill>
                <a:ea typeface="宋体" pitchFamily="2" charset="-122"/>
              </a:endParaRPr>
            </a:p>
          </p:txBody>
        </p:sp>
        <p:sp>
          <p:nvSpPr>
            <p:cNvPr id="13" name="矩形 12"/>
            <p:cNvSpPr/>
            <p:nvPr/>
          </p:nvSpPr>
          <p:spPr bwMode="auto">
            <a:xfrm>
              <a:off x="5251776" y="2133425"/>
              <a:ext cx="576064" cy="2339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solidFill>
                    <a:srgbClr val="000000"/>
                  </a:solidFill>
                  <a:ea typeface="宋体" pitchFamily="2" charset="-122"/>
                </a:rPr>
                <a:t>Beta</a:t>
              </a:r>
              <a:endParaRPr lang="zh-CN" altLang="en-US" dirty="0" smtClean="0">
                <a:solidFill>
                  <a:srgbClr val="000000"/>
                </a:solidFill>
                <a:ea typeface="宋体" pitchFamily="2" charset="-122"/>
              </a:endParaRPr>
            </a:p>
          </p:txBody>
        </p:sp>
        <p:sp>
          <p:nvSpPr>
            <p:cNvPr id="14" name="矩形 13"/>
            <p:cNvSpPr/>
            <p:nvPr/>
          </p:nvSpPr>
          <p:spPr bwMode="auto">
            <a:xfrm>
              <a:off x="5825308" y="2133424"/>
              <a:ext cx="650604" cy="2339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solidFill>
                    <a:srgbClr val="000000"/>
                  </a:solidFill>
                  <a:ea typeface="宋体" pitchFamily="2" charset="-122"/>
                </a:rPr>
                <a:t>Gamma</a:t>
              </a:r>
              <a:endParaRPr lang="zh-CN" altLang="en-US" dirty="0" smtClean="0">
                <a:solidFill>
                  <a:srgbClr val="000000"/>
                </a:solidFill>
                <a:ea typeface="宋体" pitchFamily="2" charset="-122"/>
              </a:endParaRPr>
            </a:p>
          </p:txBody>
        </p:sp>
        <p:sp>
          <p:nvSpPr>
            <p:cNvPr id="15" name="矩形 14"/>
            <p:cNvSpPr/>
            <p:nvPr/>
          </p:nvSpPr>
          <p:spPr bwMode="auto">
            <a:xfrm>
              <a:off x="7150654" y="2219273"/>
              <a:ext cx="650604" cy="2339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800" dirty="0" smtClean="0">
                  <a:solidFill>
                    <a:srgbClr val="000000"/>
                  </a:solidFill>
                  <a:ea typeface="宋体" pitchFamily="2" charset="-122"/>
                </a:rPr>
                <a:t>生产环境</a:t>
              </a:r>
              <a:r>
                <a:rPr lang="en-US" altLang="zh-CN" sz="800" dirty="0" smtClean="0">
                  <a:solidFill>
                    <a:srgbClr val="000000"/>
                  </a:solidFill>
                  <a:ea typeface="宋体" pitchFamily="2" charset="-122"/>
                </a:rPr>
                <a:t>1</a:t>
              </a:r>
              <a:endParaRPr lang="zh-CN" altLang="en-US" sz="800" dirty="0" smtClean="0">
                <a:solidFill>
                  <a:srgbClr val="000000"/>
                </a:solidFill>
                <a:ea typeface="宋体" pitchFamily="2" charset="-122"/>
              </a:endParaRPr>
            </a:p>
          </p:txBody>
        </p:sp>
        <p:sp>
          <p:nvSpPr>
            <p:cNvPr id="16" name="矩形 15"/>
            <p:cNvSpPr/>
            <p:nvPr/>
          </p:nvSpPr>
          <p:spPr bwMode="auto">
            <a:xfrm>
              <a:off x="7904754" y="2219272"/>
              <a:ext cx="650604" cy="2339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800" dirty="0" smtClean="0">
                  <a:solidFill>
                    <a:srgbClr val="000000"/>
                  </a:solidFill>
                  <a:ea typeface="宋体" pitchFamily="2" charset="-122"/>
                </a:rPr>
                <a:t>生产环境</a:t>
              </a:r>
              <a:r>
                <a:rPr lang="en-US" altLang="zh-CN" sz="800" dirty="0" smtClean="0">
                  <a:solidFill>
                    <a:srgbClr val="000000"/>
                  </a:solidFill>
                  <a:ea typeface="宋体" pitchFamily="2" charset="-122"/>
                </a:rPr>
                <a:t>2</a:t>
              </a:r>
              <a:endParaRPr lang="zh-CN" altLang="en-US" sz="800" dirty="0" smtClean="0">
                <a:solidFill>
                  <a:srgbClr val="000000"/>
                </a:solidFill>
                <a:ea typeface="宋体" pitchFamily="2" charset="-122"/>
              </a:endParaRPr>
            </a:p>
          </p:txBody>
        </p:sp>
        <p:cxnSp>
          <p:nvCxnSpPr>
            <p:cNvPr id="22" name="直接箭头连接符 21"/>
            <p:cNvCxnSpPr>
              <a:stCxn id="7" idx="3"/>
              <a:endCxn id="8" idx="1"/>
            </p:cNvCxnSpPr>
            <p:nvPr/>
          </p:nvCxnSpPr>
          <p:spPr bwMode="auto">
            <a:xfrm flipV="1">
              <a:off x="2911763" y="2246218"/>
              <a:ext cx="343916" cy="3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接箭头连接符 26"/>
            <p:cNvCxnSpPr>
              <a:stCxn id="8" idx="3"/>
              <a:endCxn id="9" idx="1"/>
            </p:cNvCxnSpPr>
            <p:nvPr/>
          </p:nvCxnSpPr>
          <p:spPr bwMode="auto">
            <a:xfrm>
              <a:off x="4040265" y="2246218"/>
              <a:ext cx="311411" cy="41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直接箭头连接符 29"/>
            <p:cNvCxnSpPr>
              <a:stCxn id="9" idx="3"/>
              <a:endCxn id="11" idx="1"/>
            </p:cNvCxnSpPr>
            <p:nvPr/>
          </p:nvCxnSpPr>
          <p:spPr bwMode="auto">
            <a:xfrm flipV="1">
              <a:off x="6725408" y="2246218"/>
              <a:ext cx="281778" cy="41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直接箭头连接符 32"/>
            <p:cNvCxnSpPr>
              <a:stCxn id="6" idx="3"/>
              <a:endCxn id="7" idx="1"/>
            </p:cNvCxnSpPr>
            <p:nvPr/>
          </p:nvCxnSpPr>
          <p:spPr bwMode="auto">
            <a:xfrm>
              <a:off x="1285311" y="2250174"/>
              <a:ext cx="610838" cy="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文本框 36"/>
            <p:cNvSpPr txBox="1"/>
            <p:nvPr/>
          </p:nvSpPr>
          <p:spPr bwMode="auto">
            <a:xfrm>
              <a:off x="765279" y="2099293"/>
              <a:ext cx="260016" cy="365993"/>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900" dirty="0" smtClean="0">
                  <a:solidFill>
                    <a:srgbClr val="000000"/>
                  </a:solidFill>
                  <a:latin typeface="FrutigerNext LT Regular"/>
                  <a:ea typeface="华文细黑"/>
                  <a:cs typeface="Arial" pitchFamily="34" charset="0"/>
                </a:rPr>
                <a:t>用户</a:t>
              </a:r>
            </a:p>
          </p:txBody>
        </p:sp>
        <p:cxnSp>
          <p:nvCxnSpPr>
            <p:cNvPr id="39" name="肘形连接符 38"/>
            <p:cNvCxnSpPr>
              <a:stCxn id="11" idx="0"/>
              <a:endCxn id="6" idx="0"/>
            </p:cNvCxnSpPr>
            <p:nvPr/>
          </p:nvCxnSpPr>
          <p:spPr bwMode="auto">
            <a:xfrm rot="16200000" flipH="1" flipV="1">
              <a:off x="4419063" y="-1354445"/>
              <a:ext cx="175592" cy="6728846"/>
            </a:xfrm>
            <a:prstGeom prst="bentConnector3">
              <a:avLst>
                <a:gd name="adj1" fmla="val -130188"/>
              </a:avLst>
            </a:prstGeom>
            <a:solidFill>
              <a:schemeClr val="accent1"/>
            </a:solidFill>
            <a:ln w="9525" cap="flat" cmpd="sng" algn="ctr">
              <a:solidFill>
                <a:schemeClr val="tx1"/>
              </a:solidFill>
              <a:prstDash val="solid"/>
              <a:round/>
              <a:headEnd type="none" w="med" len="med"/>
              <a:tailEnd type="triangle" w="med" len="med"/>
            </a:ln>
            <a:effectLst/>
          </p:spPr>
        </p:cxnSp>
        <p:grpSp>
          <p:nvGrpSpPr>
            <p:cNvPr id="260" name="组合 259"/>
            <p:cNvGrpSpPr/>
            <p:nvPr/>
          </p:nvGrpSpPr>
          <p:grpSpPr>
            <a:xfrm>
              <a:off x="1459393" y="2956329"/>
              <a:ext cx="7347993" cy="2046401"/>
              <a:chOff x="1331848" y="2937902"/>
              <a:chExt cx="7347993" cy="2084502"/>
            </a:xfrm>
          </p:grpSpPr>
          <p:sp>
            <p:nvSpPr>
              <p:cNvPr id="186" name="Freeform 8"/>
              <p:cNvSpPr>
                <a:spLocks/>
              </p:cNvSpPr>
              <p:nvPr/>
            </p:nvSpPr>
            <p:spPr bwMode="auto">
              <a:xfrm>
                <a:off x="1336489" y="2937902"/>
                <a:ext cx="7343352" cy="2078363"/>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gradFill flip="none" rotWithShape="1">
                <a:gsLst>
                  <a:gs pos="22000">
                    <a:srgbClr val="00B0F0"/>
                  </a:gs>
                  <a:gs pos="100000">
                    <a:srgbClr val="0070C0">
                      <a:alpha val="29000"/>
                    </a:srgbClr>
                  </a:gs>
                </a:gsLst>
                <a:path path="circle">
                  <a:fillToRect l="50000" t="50000" r="50000" b="50000"/>
                </a:path>
                <a:tileRect/>
              </a:gra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srgbClr val="FFFFFF"/>
                  </a:solidFill>
                  <a:latin typeface="Helvetica Neue"/>
                  <a:ea typeface="宋体" panose="02010600030101010101" pitchFamily="2" charset="-122"/>
                </a:endParaRPr>
              </a:p>
            </p:txBody>
          </p:sp>
          <p:sp>
            <p:nvSpPr>
              <p:cNvPr id="187" name="Freeform 8"/>
              <p:cNvSpPr>
                <a:spLocks/>
              </p:cNvSpPr>
              <p:nvPr/>
            </p:nvSpPr>
            <p:spPr bwMode="auto">
              <a:xfrm>
                <a:off x="1331848" y="2944039"/>
                <a:ext cx="7343348" cy="2078365"/>
              </a:xfrm>
              <a:custGeom>
                <a:avLst/>
                <a:gdLst/>
                <a:ahLst/>
                <a:cxnLst>
                  <a:cxn ang="0">
                    <a:pos x="5492" y="1876"/>
                  </a:cxn>
                  <a:cxn ang="0">
                    <a:pos x="5426" y="1682"/>
                  </a:cxn>
                  <a:cxn ang="0">
                    <a:pos x="5326" y="1506"/>
                  </a:cxn>
                  <a:cxn ang="0">
                    <a:pos x="5198" y="1350"/>
                  </a:cxn>
                  <a:cxn ang="0">
                    <a:pos x="5046" y="1220"/>
                  </a:cxn>
                  <a:cxn ang="0">
                    <a:pos x="4874" y="1116"/>
                  </a:cxn>
                  <a:cxn ang="0">
                    <a:pos x="4682" y="1042"/>
                  </a:cxn>
                  <a:cxn ang="0">
                    <a:pos x="4476" y="1004"/>
                  </a:cxn>
                  <a:cxn ang="0">
                    <a:pos x="4302" y="1002"/>
                  </a:cxn>
                  <a:cxn ang="0">
                    <a:pos x="4184" y="898"/>
                  </a:cxn>
                  <a:cxn ang="0">
                    <a:pos x="4060" y="694"/>
                  </a:cxn>
                  <a:cxn ang="0">
                    <a:pos x="3908" y="512"/>
                  </a:cxn>
                  <a:cxn ang="0">
                    <a:pos x="3732" y="352"/>
                  </a:cxn>
                  <a:cxn ang="0">
                    <a:pos x="3534" y="218"/>
                  </a:cxn>
                  <a:cxn ang="0">
                    <a:pos x="3316" y="114"/>
                  </a:cxn>
                  <a:cxn ang="0">
                    <a:pos x="3084" y="42"/>
                  </a:cxn>
                  <a:cxn ang="0">
                    <a:pos x="2838" y="4"/>
                  </a:cxn>
                  <a:cxn ang="0">
                    <a:pos x="2630" y="2"/>
                  </a:cxn>
                  <a:cxn ang="0">
                    <a:pos x="2318" y="46"/>
                  </a:cxn>
                  <a:cxn ang="0">
                    <a:pos x="2026" y="146"/>
                  </a:cxn>
                  <a:cxn ang="0">
                    <a:pos x="1764" y="296"/>
                  </a:cxn>
                  <a:cxn ang="0">
                    <a:pos x="1532" y="490"/>
                  </a:cxn>
                  <a:cxn ang="0">
                    <a:pos x="1340" y="724"/>
                  </a:cxn>
                  <a:cxn ang="0">
                    <a:pos x="1194" y="988"/>
                  </a:cxn>
                  <a:cxn ang="0">
                    <a:pos x="1096" y="1280"/>
                  </a:cxn>
                  <a:cxn ang="0">
                    <a:pos x="1058" y="1514"/>
                  </a:cxn>
                  <a:cxn ang="0">
                    <a:pos x="908" y="1500"/>
                  </a:cxn>
                  <a:cxn ang="0">
                    <a:pos x="770" y="1510"/>
                  </a:cxn>
                  <a:cxn ang="0">
                    <a:pos x="596" y="1556"/>
                  </a:cxn>
                  <a:cxn ang="0">
                    <a:pos x="436" y="1632"/>
                  </a:cxn>
                  <a:cxn ang="0">
                    <a:pos x="296" y="1736"/>
                  </a:cxn>
                  <a:cxn ang="0">
                    <a:pos x="180" y="1864"/>
                  </a:cxn>
                  <a:cxn ang="0">
                    <a:pos x="90" y="2014"/>
                  </a:cxn>
                  <a:cxn ang="0">
                    <a:pos x="28" y="2182"/>
                  </a:cxn>
                  <a:cxn ang="0">
                    <a:pos x="0" y="2362"/>
                  </a:cxn>
                  <a:cxn ang="0">
                    <a:pos x="4" y="2500"/>
                  </a:cxn>
                  <a:cxn ang="0">
                    <a:pos x="40" y="2678"/>
                  </a:cxn>
                  <a:cxn ang="0">
                    <a:pos x="110" y="2840"/>
                  </a:cxn>
                  <a:cxn ang="0">
                    <a:pos x="206" y="2986"/>
                  </a:cxn>
                  <a:cxn ang="0">
                    <a:pos x="330" y="3108"/>
                  </a:cxn>
                  <a:cxn ang="0">
                    <a:pos x="474" y="3206"/>
                  </a:cxn>
                  <a:cxn ang="0">
                    <a:pos x="638" y="3276"/>
                  </a:cxn>
                  <a:cxn ang="0">
                    <a:pos x="814" y="3312"/>
                  </a:cxn>
                  <a:cxn ang="0">
                    <a:pos x="5486" y="3316"/>
                  </a:cxn>
                  <a:cxn ang="0">
                    <a:pos x="5620" y="3302"/>
                  </a:cxn>
                  <a:cxn ang="0">
                    <a:pos x="5746" y="3264"/>
                  </a:cxn>
                  <a:cxn ang="0">
                    <a:pos x="5860" y="3202"/>
                  </a:cxn>
                  <a:cxn ang="0">
                    <a:pos x="5958" y="3120"/>
                  </a:cxn>
                  <a:cxn ang="0">
                    <a:pos x="6040" y="3022"/>
                  </a:cxn>
                  <a:cxn ang="0">
                    <a:pos x="6102" y="2908"/>
                  </a:cxn>
                  <a:cxn ang="0">
                    <a:pos x="6140" y="2782"/>
                  </a:cxn>
                  <a:cxn ang="0">
                    <a:pos x="6154" y="2646"/>
                  </a:cxn>
                  <a:cxn ang="0">
                    <a:pos x="6146" y="2548"/>
                  </a:cxn>
                  <a:cxn ang="0">
                    <a:pos x="6116" y="2422"/>
                  </a:cxn>
                  <a:cxn ang="0">
                    <a:pos x="6062" y="2308"/>
                  </a:cxn>
                  <a:cxn ang="0">
                    <a:pos x="5988" y="2206"/>
                  </a:cxn>
                  <a:cxn ang="0">
                    <a:pos x="5898" y="2120"/>
                  </a:cxn>
                  <a:cxn ang="0">
                    <a:pos x="5792" y="2054"/>
                  </a:cxn>
                  <a:cxn ang="0">
                    <a:pos x="5674" y="2006"/>
                  </a:cxn>
                  <a:cxn ang="0">
                    <a:pos x="5546" y="1982"/>
                  </a:cxn>
                </a:cxnLst>
                <a:rect l="0" t="0" r="r" b="b"/>
                <a:pathLst>
                  <a:path w="6154" h="3316">
                    <a:moveTo>
                      <a:pt x="5512" y="1980"/>
                    </a:moveTo>
                    <a:lnTo>
                      <a:pt x="5512" y="1980"/>
                    </a:lnTo>
                    <a:lnTo>
                      <a:pt x="5504" y="1928"/>
                    </a:lnTo>
                    <a:lnTo>
                      <a:pt x="5492" y="1876"/>
                    </a:lnTo>
                    <a:lnTo>
                      <a:pt x="5478" y="1826"/>
                    </a:lnTo>
                    <a:lnTo>
                      <a:pt x="5462" y="1778"/>
                    </a:lnTo>
                    <a:lnTo>
                      <a:pt x="5446" y="1730"/>
                    </a:lnTo>
                    <a:lnTo>
                      <a:pt x="5426" y="1682"/>
                    </a:lnTo>
                    <a:lnTo>
                      <a:pt x="5404" y="1636"/>
                    </a:lnTo>
                    <a:lnTo>
                      <a:pt x="5380" y="1592"/>
                    </a:lnTo>
                    <a:lnTo>
                      <a:pt x="5354" y="1548"/>
                    </a:lnTo>
                    <a:lnTo>
                      <a:pt x="5326" y="1506"/>
                    </a:lnTo>
                    <a:lnTo>
                      <a:pt x="5296" y="1466"/>
                    </a:lnTo>
                    <a:lnTo>
                      <a:pt x="5266" y="1426"/>
                    </a:lnTo>
                    <a:lnTo>
                      <a:pt x="5234" y="1388"/>
                    </a:lnTo>
                    <a:lnTo>
                      <a:pt x="5198" y="1350"/>
                    </a:lnTo>
                    <a:lnTo>
                      <a:pt x="5162" y="1316"/>
                    </a:lnTo>
                    <a:lnTo>
                      <a:pt x="5126" y="1282"/>
                    </a:lnTo>
                    <a:lnTo>
                      <a:pt x="5086" y="1250"/>
                    </a:lnTo>
                    <a:lnTo>
                      <a:pt x="5046" y="1220"/>
                    </a:lnTo>
                    <a:lnTo>
                      <a:pt x="5006" y="1190"/>
                    </a:lnTo>
                    <a:lnTo>
                      <a:pt x="4962" y="1164"/>
                    </a:lnTo>
                    <a:lnTo>
                      <a:pt x="4918" y="1138"/>
                    </a:lnTo>
                    <a:lnTo>
                      <a:pt x="4874" y="1116"/>
                    </a:lnTo>
                    <a:lnTo>
                      <a:pt x="4826" y="1094"/>
                    </a:lnTo>
                    <a:lnTo>
                      <a:pt x="4780" y="1074"/>
                    </a:lnTo>
                    <a:lnTo>
                      <a:pt x="4732" y="1058"/>
                    </a:lnTo>
                    <a:lnTo>
                      <a:pt x="4682" y="1042"/>
                    </a:lnTo>
                    <a:lnTo>
                      <a:pt x="4632" y="1030"/>
                    </a:lnTo>
                    <a:lnTo>
                      <a:pt x="4580" y="1020"/>
                    </a:lnTo>
                    <a:lnTo>
                      <a:pt x="4528" y="1010"/>
                    </a:lnTo>
                    <a:lnTo>
                      <a:pt x="4476" y="1004"/>
                    </a:lnTo>
                    <a:lnTo>
                      <a:pt x="4422" y="1002"/>
                    </a:lnTo>
                    <a:lnTo>
                      <a:pt x="4368" y="1000"/>
                    </a:lnTo>
                    <a:lnTo>
                      <a:pt x="4368" y="1000"/>
                    </a:lnTo>
                    <a:lnTo>
                      <a:pt x="4302" y="1002"/>
                    </a:lnTo>
                    <a:lnTo>
                      <a:pt x="4236" y="1008"/>
                    </a:lnTo>
                    <a:lnTo>
                      <a:pt x="4236" y="1008"/>
                    </a:lnTo>
                    <a:lnTo>
                      <a:pt x="4212" y="952"/>
                    </a:lnTo>
                    <a:lnTo>
                      <a:pt x="4184" y="898"/>
                    </a:lnTo>
                    <a:lnTo>
                      <a:pt x="4156" y="846"/>
                    </a:lnTo>
                    <a:lnTo>
                      <a:pt x="4126" y="794"/>
                    </a:lnTo>
                    <a:lnTo>
                      <a:pt x="4094" y="744"/>
                    </a:lnTo>
                    <a:lnTo>
                      <a:pt x="4060" y="694"/>
                    </a:lnTo>
                    <a:lnTo>
                      <a:pt x="4024" y="646"/>
                    </a:lnTo>
                    <a:lnTo>
                      <a:pt x="3988" y="600"/>
                    </a:lnTo>
                    <a:lnTo>
                      <a:pt x="3948" y="554"/>
                    </a:lnTo>
                    <a:lnTo>
                      <a:pt x="3908" y="512"/>
                    </a:lnTo>
                    <a:lnTo>
                      <a:pt x="3866" y="470"/>
                    </a:lnTo>
                    <a:lnTo>
                      <a:pt x="3822" y="428"/>
                    </a:lnTo>
                    <a:lnTo>
                      <a:pt x="3778" y="390"/>
                    </a:lnTo>
                    <a:lnTo>
                      <a:pt x="3732" y="352"/>
                    </a:lnTo>
                    <a:lnTo>
                      <a:pt x="3684" y="316"/>
                    </a:lnTo>
                    <a:lnTo>
                      <a:pt x="3636" y="282"/>
                    </a:lnTo>
                    <a:lnTo>
                      <a:pt x="3586" y="248"/>
                    </a:lnTo>
                    <a:lnTo>
                      <a:pt x="3534" y="218"/>
                    </a:lnTo>
                    <a:lnTo>
                      <a:pt x="3482" y="190"/>
                    </a:lnTo>
                    <a:lnTo>
                      <a:pt x="3428" y="162"/>
                    </a:lnTo>
                    <a:lnTo>
                      <a:pt x="3372" y="138"/>
                    </a:lnTo>
                    <a:lnTo>
                      <a:pt x="3316" y="114"/>
                    </a:lnTo>
                    <a:lnTo>
                      <a:pt x="3260" y="92"/>
                    </a:lnTo>
                    <a:lnTo>
                      <a:pt x="3202" y="74"/>
                    </a:lnTo>
                    <a:lnTo>
                      <a:pt x="3144" y="56"/>
                    </a:lnTo>
                    <a:lnTo>
                      <a:pt x="3084" y="42"/>
                    </a:lnTo>
                    <a:lnTo>
                      <a:pt x="3024" y="30"/>
                    </a:lnTo>
                    <a:lnTo>
                      <a:pt x="2962" y="18"/>
                    </a:lnTo>
                    <a:lnTo>
                      <a:pt x="2900" y="10"/>
                    </a:lnTo>
                    <a:lnTo>
                      <a:pt x="2838" y="4"/>
                    </a:lnTo>
                    <a:lnTo>
                      <a:pt x="2774" y="0"/>
                    </a:lnTo>
                    <a:lnTo>
                      <a:pt x="2710" y="0"/>
                    </a:lnTo>
                    <a:lnTo>
                      <a:pt x="2710" y="0"/>
                    </a:lnTo>
                    <a:lnTo>
                      <a:pt x="2630" y="2"/>
                    </a:lnTo>
                    <a:lnTo>
                      <a:pt x="2550" y="8"/>
                    </a:lnTo>
                    <a:lnTo>
                      <a:pt x="2472" y="16"/>
                    </a:lnTo>
                    <a:lnTo>
                      <a:pt x="2394" y="30"/>
                    </a:lnTo>
                    <a:lnTo>
                      <a:pt x="2318" y="46"/>
                    </a:lnTo>
                    <a:lnTo>
                      <a:pt x="2242" y="66"/>
                    </a:lnTo>
                    <a:lnTo>
                      <a:pt x="2168" y="90"/>
                    </a:lnTo>
                    <a:lnTo>
                      <a:pt x="2096" y="116"/>
                    </a:lnTo>
                    <a:lnTo>
                      <a:pt x="2026" y="146"/>
                    </a:lnTo>
                    <a:lnTo>
                      <a:pt x="1958" y="180"/>
                    </a:lnTo>
                    <a:lnTo>
                      <a:pt x="1892" y="216"/>
                    </a:lnTo>
                    <a:lnTo>
                      <a:pt x="1826" y="256"/>
                    </a:lnTo>
                    <a:lnTo>
                      <a:pt x="1764" y="296"/>
                    </a:lnTo>
                    <a:lnTo>
                      <a:pt x="1702" y="342"/>
                    </a:lnTo>
                    <a:lnTo>
                      <a:pt x="1644" y="388"/>
                    </a:lnTo>
                    <a:lnTo>
                      <a:pt x="1586" y="438"/>
                    </a:lnTo>
                    <a:lnTo>
                      <a:pt x="1532" y="490"/>
                    </a:lnTo>
                    <a:lnTo>
                      <a:pt x="1480" y="546"/>
                    </a:lnTo>
                    <a:lnTo>
                      <a:pt x="1432" y="602"/>
                    </a:lnTo>
                    <a:lnTo>
                      <a:pt x="1386" y="662"/>
                    </a:lnTo>
                    <a:lnTo>
                      <a:pt x="1340" y="724"/>
                    </a:lnTo>
                    <a:lnTo>
                      <a:pt x="1300" y="786"/>
                    </a:lnTo>
                    <a:lnTo>
                      <a:pt x="1262" y="852"/>
                    </a:lnTo>
                    <a:lnTo>
                      <a:pt x="1226" y="920"/>
                    </a:lnTo>
                    <a:lnTo>
                      <a:pt x="1194" y="988"/>
                    </a:lnTo>
                    <a:lnTo>
                      <a:pt x="1164" y="1058"/>
                    </a:lnTo>
                    <a:lnTo>
                      <a:pt x="1138" y="1132"/>
                    </a:lnTo>
                    <a:lnTo>
                      <a:pt x="1116" y="1204"/>
                    </a:lnTo>
                    <a:lnTo>
                      <a:pt x="1096" y="1280"/>
                    </a:lnTo>
                    <a:lnTo>
                      <a:pt x="1080" y="1356"/>
                    </a:lnTo>
                    <a:lnTo>
                      <a:pt x="1068" y="1434"/>
                    </a:lnTo>
                    <a:lnTo>
                      <a:pt x="1058" y="1514"/>
                    </a:lnTo>
                    <a:lnTo>
                      <a:pt x="1058" y="1514"/>
                    </a:lnTo>
                    <a:lnTo>
                      <a:pt x="1022" y="1508"/>
                    </a:lnTo>
                    <a:lnTo>
                      <a:pt x="984" y="1504"/>
                    </a:lnTo>
                    <a:lnTo>
                      <a:pt x="946" y="1500"/>
                    </a:lnTo>
                    <a:lnTo>
                      <a:pt x="908" y="1500"/>
                    </a:lnTo>
                    <a:lnTo>
                      <a:pt x="908" y="1500"/>
                    </a:lnTo>
                    <a:lnTo>
                      <a:pt x="860" y="1502"/>
                    </a:lnTo>
                    <a:lnTo>
                      <a:pt x="814" y="1504"/>
                    </a:lnTo>
                    <a:lnTo>
                      <a:pt x="770" y="1510"/>
                    </a:lnTo>
                    <a:lnTo>
                      <a:pt x="724" y="1518"/>
                    </a:lnTo>
                    <a:lnTo>
                      <a:pt x="680" y="1528"/>
                    </a:lnTo>
                    <a:lnTo>
                      <a:pt x="638" y="1540"/>
                    </a:lnTo>
                    <a:lnTo>
                      <a:pt x="596" y="1556"/>
                    </a:lnTo>
                    <a:lnTo>
                      <a:pt x="554" y="1572"/>
                    </a:lnTo>
                    <a:lnTo>
                      <a:pt x="514" y="1590"/>
                    </a:lnTo>
                    <a:lnTo>
                      <a:pt x="474" y="1610"/>
                    </a:lnTo>
                    <a:lnTo>
                      <a:pt x="436" y="1632"/>
                    </a:lnTo>
                    <a:lnTo>
                      <a:pt x="400" y="1656"/>
                    </a:lnTo>
                    <a:lnTo>
                      <a:pt x="364" y="1680"/>
                    </a:lnTo>
                    <a:lnTo>
                      <a:pt x="330" y="1708"/>
                    </a:lnTo>
                    <a:lnTo>
                      <a:pt x="296" y="1736"/>
                    </a:lnTo>
                    <a:lnTo>
                      <a:pt x="266" y="1766"/>
                    </a:lnTo>
                    <a:lnTo>
                      <a:pt x="236" y="1798"/>
                    </a:lnTo>
                    <a:lnTo>
                      <a:pt x="206" y="1830"/>
                    </a:lnTo>
                    <a:lnTo>
                      <a:pt x="180" y="1864"/>
                    </a:lnTo>
                    <a:lnTo>
                      <a:pt x="154" y="1900"/>
                    </a:lnTo>
                    <a:lnTo>
                      <a:pt x="130" y="1938"/>
                    </a:lnTo>
                    <a:lnTo>
                      <a:pt x="110" y="1976"/>
                    </a:lnTo>
                    <a:lnTo>
                      <a:pt x="90" y="2014"/>
                    </a:lnTo>
                    <a:lnTo>
                      <a:pt x="70" y="2054"/>
                    </a:lnTo>
                    <a:lnTo>
                      <a:pt x="54" y="2096"/>
                    </a:lnTo>
                    <a:lnTo>
                      <a:pt x="40" y="2138"/>
                    </a:lnTo>
                    <a:lnTo>
                      <a:pt x="28" y="2182"/>
                    </a:lnTo>
                    <a:lnTo>
                      <a:pt x="18" y="2224"/>
                    </a:lnTo>
                    <a:lnTo>
                      <a:pt x="10" y="2270"/>
                    </a:lnTo>
                    <a:lnTo>
                      <a:pt x="4" y="2316"/>
                    </a:lnTo>
                    <a:lnTo>
                      <a:pt x="0" y="2362"/>
                    </a:lnTo>
                    <a:lnTo>
                      <a:pt x="0" y="2408"/>
                    </a:lnTo>
                    <a:lnTo>
                      <a:pt x="0" y="2408"/>
                    </a:lnTo>
                    <a:lnTo>
                      <a:pt x="0" y="2454"/>
                    </a:lnTo>
                    <a:lnTo>
                      <a:pt x="4" y="2500"/>
                    </a:lnTo>
                    <a:lnTo>
                      <a:pt x="10" y="2546"/>
                    </a:lnTo>
                    <a:lnTo>
                      <a:pt x="18" y="2590"/>
                    </a:lnTo>
                    <a:lnTo>
                      <a:pt x="28" y="2634"/>
                    </a:lnTo>
                    <a:lnTo>
                      <a:pt x="40" y="2678"/>
                    </a:lnTo>
                    <a:lnTo>
                      <a:pt x="54" y="2720"/>
                    </a:lnTo>
                    <a:lnTo>
                      <a:pt x="70" y="2762"/>
                    </a:lnTo>
                    <a:lnTo>
                      <a:pt x="90" y="2802"/>
                    </a:lnTo>
                    <a:lnTo>
                      <a:pt x="110" y="2840"/>
                    </a:lnTo>
                    <a:lnTo>
                      <a:pt x="130" y="2878"/>
                    </a:lnTo>
                    <a:lnTo>
                      <a:pt x="154" y="2916"/>
                    </a:lnTo>
                    <a:lnTo>
                      <a:pt x="180" y="2952"/>
                    </a:lnTo>
                    <a:lnTo>
                      <a:pt x="206" y="2986"/>
                    </a:lnTo>
                    <a:lnTo>
                      <a:pt x="236" y="3018"/>
                    </a:lnTo>
                    <a:lnTo>
                      <a:pt x="266" y="3050"/>
                    </a:lnTo>
                    <a:lnTo>
                      <a:pt x="296" y="3080"/>
                    </a:lnTo>
                    <a:lnTo>
                      <a:pt x="330" y="3108"/>
                    </a:lnTo>
                    <a:lnTo>
                      <a:pt x="364" y="3136"/>
                    </a:lnTo>
                    <a:lnTo>
                      <a:pt x="400" y="3160"/>
                    </a:lnTo>
                    <a:lnTo>
                      <a:pt x="436" y="3184"/>
                    </a:lnTo>
                    <a:lnTo>
                      <a:pt x="474" y="3206"/>
                    </a:lnTo>
                    <a:lnTo>
                      <a:pt x="514" y="3226"/>
                    </a:lnTo>
                    <a:lnTo>
                      <a:pt x="554" y="3244"/>
                    </a:lnTo>
                    <a:lnTo>
                      <a:pt x="596" y="3260"/>
                    </a:lnTo>
                    <a:lnTo>
                      <a:pt x="638" y="3276"/>
                    </a:lnTo>
                    <a:lnTo>
                      <a:pt x="680" y="3288"/>
                    </a:lnTo>
                    <a:lnTo>
                      <a:pt x="724" y="3298"/>
                    </a:lnTo>
                    <a:lnTo>
                      <a:pt x="770" y="3306"/>
                    </a:lnTo>
                    <a:lnTo>
                      <a:pt x="814" y="3312"/>
                    </a:lnTo>
                    <a:lnTo>
                      <a:pt x="860" y="3314"/>
                    </a:lnTo>
                    <a:lnTo>
                      <a:pt x="908" y="3316"/>
                    </a:lnTo>
                    <a:lnTo>
                      <a:pt x="5486" y="3316"/>
                    </a:lnTo>
                    <a:lnTo>
                      <a:pt x="5486" y="3316"/>
                    </a:lnTo>
                    <a:lnTo>
                      <a:pt x="5520" y="3316"/>
                    </a:lnTo>
                    <a:lnTo>
                      <a:pt x="5554" y="3312"/>
                    </a:lnTo>
                    <a:lnTo>
                      <a:pt x="5588" y="3308"/>
                    </a:lnTo>
                    <a:lnTo>
                      <a:pt x="5620" y="3302"/>
                    </a:lnTo>
                    <a:lnTo>
                      <a:pt x="5652" y="3294"/>
                    </a:lnTo>
                    <a:lnTo>
                      <a:pt x="5684" y="3286"/>
                    </a:lnTo>
                    <a:lnTo>
                      <a:pt x="5716" y="3276"/>
                    </a:lnTo>
                    <a:lnTo>
                      <a:pt x="5746" y="3264"/>
                    </a:lnTo>
                    <a:lnTo>
                      <a:pt x="5776" y="3250"/>
                    </a:lnTo>
                    <a:lnTo>
                      <a:pt x="5804" y="3236"/>
                    </a:lnTo>
                    <a:lnTo>
                      <a:pt x="5832" y="3220"/>
                    </a:lnTo>
                    <a:lnTo>
                      <a:pt x="5860" y="3202"/>
                    </a:lnTo>
                    <a:lnTo>
                      <a:pt x="5886" y="3184"/>
                    </a:lnTo>
                    <a:lnTo>
                      <a:pt x="5910" y="3164"/>
                    </a:lnTo>
                    <a:lnTo>
                      <a:pt x="5934" y="3142"/>
                    </a:lnTo>
                    <a:lnTo>
                      <a:pt x="5958" y="3120"/>
                    </a:lnTo>
                    <a:lnTo>
                      <a:pt x="5980" y="3096"/>
                    </a:lnTo>
                    <a:lnTo>
                      <a:pt x="6002" y="3072"/>
                    </a:lnTo>
                    <a:lnTo>
                      <a:pt x="6022" y="3048"/>
                    </a:lnTo>
                    <a:lnTo>
                      <a:pt x="6040" y="3022"/>
                    </a:lnTo>
                    <a:lnTo>
                      <a:pt x="6058" y="2994"/>
                    </a:lnTo>
                    <a:lnTo>
                      <a:pt x="6074" y="2966"/>
                    </a:lnTo>
                    <a:lnTo>
                      <a:pt x="6088" y="2938"/>
                    </a:lnTo>
                    <a:lnTo>
                      <a:pt x="6102" y="2908"/>
                    </a:lnTo>
                    <a:lnTo>
                      <a:pt x="6114" y="2878"/>
                    </a:lnTo>
                    <a:lnTo>
                      <a:pt x="6124" y="2846"/>
                    </a:lnTo>
                    <a:lnTo>
                      <a:pt x="6134" y="2814"/>
                    </a:lnTo>
                    <a:lnTo>
                      <a:pt x="6140" y="2782"/>
                    </a:lnTo>
                    <a:lnTo>
                      <a:pt x="6146" y="2748"/>
                    </a:lnTo>
                    <a:lnTo>
                      <a:pt x="6150" y="2716"/>
                    </a:lnTo>
                    <a:lnTo>
                      <a:pt x="6154" y="2682"/>
                    </a:lnTo>
                    <a:lnTo>
                      <a:pt x="6154" y="2646"/>
                    </a:lnTo>
                    <a:lnTo>
                      <a:pt x="6154" y="2646"/>
                    </a:lnTo>
                    <a:lnTo>
                      <a:pt x="6154" y="2614"/>
                    </a:lnTo>
                    <a:lnTo>
                      <a:pt x="6150" y="2580"/>
                    </a:lnTo>
                    <a:lnTo>
                      <a:pt x="6146" y="2548"/>
                    </a:lnTo>
                    <a:lnTo>
                      <a:pt x="6142" y="2516"/>
                    </a:lnTo>
                    <a:lnTo>
                      <a:pt x="6134" y="2484"/>
                    </a:lnTo>
                    <a:lnTo>
                      <a:pt x="6126" y="2452"/>
                    </a:lnTo>
                    <a:lnTo>
                      <a:pt x="6116" y="2422"/>
                    </a:lnTo>
                    <a:lnTo>
                      <a:pt x="6104" y="2392"/>
                    </a:lnTo>
                    <a:lnTo>
                      <a:pt x="6092" y="2364"/>
                    </a:lnTo>
                    <a:lnTo>
                      <a:pt x="6078" y="2336"/>
                    </a:lnTo>
                    <a:lnTo>
                      <a:pt x="6062" y="2308"/>
                    </a:lnTo>
                    <a:lnTo>
                      <a:pt x="6046" y="2282"/>
                    </a:lnTo>
                    <a:lnTo>
                      <a:pt x="6028" y="2256"/>
                    </a:lnTo>
                    <a:lnTo>
                      <a:pt x="6008" y="2230"/>
                    </a:lnTo>
                    <a:lnTo>
                      <a:pt x="5988" y="2206"/>
                    </a:lnTo>
                    <a:lnTo>
                      <a:pt x="5968" y="2184"/>
                    </a:lnTo>
                    <a:lnTo>
                      <a:pt x="5946" y="2162"/>
                    </a:lnTo>
                    <a:lnTo>
                      <a:pt x="5922" y="2140"/>
                    </a:lnTo>
                    <a:lnTo>
                      <a:pt x="5898" y="2120"/>
                    </a:lnTo>
                    <a:lnTo>
                      <a:pt x="5872" y="2102"/>
                    </a:lnTo>
                    <a:lnTo>
                      <a:pt x="5846" y="2084"/>
                    </a:lnTo>
                    <a:lnTo>
                      <a:pt x="5820" y="2068"/>
                    </a:lnTo>
                    <a:lnTo>
                      <a:pt x="5792" y="2054"/>
                    </a:lnTo>
                    <a:lnTo>
                      <a:pt x="5764" y="2040"/>
                    </a:lnTo>
                    <a:lnTo>
                      <a:pt x="5734" y="2026"/>
                    </a:lnTo>
                    <a:lnTo>
                      <a:pt x="5704" y="2016"/>
                    </a:lnTo>
                    <a:lnTo>
                      <a:pt x="5674" y="2006"/>
                    </a:lnTo>
                    <a:lnTo>
                      <a:pt x="5642" y="1998"/>
                    </a:lnTo>
                    <a:lnTo>
                      <a:pt x="5612" y="1990"/>
                    </a:lnTo>
                    <a:lnTo>
                      <a:pt x="5578" y="1986"/>
                    </a:lnTo>
                    <a:lnTo>
                      <a:pt x="5546" y="1982"/>
                    </a:lnTo>
                    <a:lnTo>
                      <a:pt x="5512" y="1980"/>
                    </a:lnTo>
                    <a:lnTo>
                      <a:pt x="5512" y="1980"/>
                    </a:lnTo>
                    <a:close/>
                  </a:path>
                </a:pathLst>
              </a:custGeom>
              <a:noFill/>
              <a:ln w="6350" cap="flat" cmpd="sng" algn="ctr">
                <a:gradFill>
                  <a:gsLst>
                    <a:gs pos="0">
                      <a:srgbClr val="FFFFFF"/>
                    </a:gs>
                    <a:gs pos="50000">
                      <a:srgbClr val="00B0F0">
                        <a:alpha val="83000"/>
                      </a:srgbClr>
                    </a:gs>
                    <a:gs pos="100000">
                      <a:srgbClr val="4F81BD">
                        <a:tint val="23500"/>
                        <a:satMod val="160000"/>
                      </a:srgbClr>
                    </a:gs>
                  </a:gsLst>
                  <a:lin ang="5400000" scaled="0"/>
                </a:gradFill>
                <a:prstDash val="solid"/>
              </a:ln>
              <a:effectLst>
                <a:glow rad="63500">
                  <a:srgbClr val="267DE6">
                    <a:alpha val="23922"/>
                  </a:srgbClr>
                </a:glow>
              </a:effectLst>
            </p:spPr>
            <p:txBody>
              <a:bodyPr rtlCol="0" anchor="ctr"/>
              <a:lstStyle/>
              <a:p>
                <a:pPr algn="ctr" fontAlgn="auto">
                  <a:spcBef>
                    <a:spcPts val="0"/>
                  </a:spcBef>
                  <a:spcAft>
                    <a:spcPts val="0"/>
                  </a:spcAft>
                  <a:defRPr/>
                </a:pPr>
                <a:endParaRPr lang="zh-CN" altLang="en-US" kern="0">
                  <a:solidFill>
                    <a:srgbClr val="FFFFFF"/>
                  </a:solidFill>
                  <a:latin typeface="Helvetica Neue"/>
                  <a:ea typeface="宋体" panose="02010600030101010101" pitchFamily="2" charset="-122"/>
                </a:endParaRPr>
              </a:p>
            </p:txBody>
          </p:sp>
          <p:pic>
            <p:nvPicPr>
              <p:cNvPr id="188" name="Picture 10" descr="C:\Users\Administrator\Desktop\云2-02.png"/>
              <p:cNvPicPr>
                <a:picLocks noChangeAspect="1" noChangeArrowheads="1"/>
              </p:cNvPicPr>
              <p:nvPr/>
            </p:nvPicPr>
            <p:blipFill>
              <a:blip r:embed="rId9" cstate="print">
                <a:lum contrast="100000"/>
              </a:blip>
              <a:srcRect/>
              <a:stretch>
                <a:fillRect/>
              </a:stretch>
            </p:blipFill>
            <p:spPr bwMode="auto">
              <a:xfrm>
                <a:off x="1473560" y="2972800"/>
                <a:ext cx="7110877" cy="2010699"/>
              </a:xfrm>
              <a:prstGeom prst="rect">
                <a:avLst/>
              </a:prstGeom>
              <a:noFill/>
            </p:spPr>
          </p:pic>
        </p:grpSp>
        <p:sp>
          <p:nvSpPr>
            <p:cNvPr id="261" name="矩形 260"/>
            <p:cNvSpPr/>
            <p:nvPr/>
          </p:nvSpPr>
          <p:spPr bwMode="auto">
            <a:xfrm>
              <a:off x="2011416" y="3957059"/>
              <a:ext cx="822733"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100" b="1" dirty="0" smtClean="0">
                  <a:solidFill>
                    <a:srgbClr val="000000"/>
                  </a:solidFill>
                  <a:ea typeface="宋体" pitchFamily="2" charset="-122"/>
                </a:rPr>
                <a:t>配置管理</a:t>
              </a:r>
              <a:endParaRPr lang="en-US" altLang="zh-CN" sz="1100" b="1" dirty="0" smtClean="0">
                <a:solidFill>
                  <a:srgbClr val="000000"/>
                </a:solidFill>
                <a:ea typeface="宋体" pitchFamily="2" charset="-122"/>
              </a:endParaRPr>
            </a:p>
            <a:p>
              <a:pPr algn="ctr"/>
              <a:endParaRPr lang="en-US" altLang="zh-CN" sz="900" dirty="0" smtClean="0">
                <a:solidFill>
                  <a:srgbClr val="000000"/>
                </a:solidFill>
                <a:ea typeface="宋体" pitchFamily="2" charset="-122"/>
              </a:endParaRPr>
            </a:p>
          </p:txBody>
        </p:sp>
        <p:sp>
          <p:nvSpPr>
            <p:cNvPr id="262" name="矩形 261"/>
            <p:cNvSpPr/>
            <p:nvPr/>
          </p:nvSpPr>
          <p:spPr bwMode="auto">
            <a:xfrm>
              <a:off x="2114245" y="4233224"/>
              <a:ext cx="653740" cy="2152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900" dirty="0" err="1" smtClean="0">
                  <a:solidFill>
                    <a:srgbClr val="000000"/>
                  </a:solidFill>
                  <a:ea typeface="宋体" pitchFamily="2" charset="-122"/>
                </a:rPr>
                <a:t>Git</a:t>
              </a:r>
              <a:r>
                <a:rPr lang="zh-CN" altLang="en-US" sz="900" dirty="0" smtClean="0">
                  <a:solidFill>
                    <a:srgbClr val="000000"/>
                  </a:solidFill>
                  <a:ea typeface="宋体" pitchFamily="2" charset="-122"/>
                </a:rPr>
                <a:t>仓库</a:t>
              </a:r>
            </a:p>
          </p:txBody>
        </p:sp>
        <p:sp>
          <p:nvSpPr>
            <p:cNvPr id="263" name="矩形 262"/>
            <p:cNvSpPr/>
            <p:nvPr/>
          </p:nvSpPr>
          <p:spPr bwMode="auto">
            <a:xfrm>
              <a:off x="2859128" y="3953185"/>
              <a:ext cx="539018"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b="1" dirty="0">
                  <a:solidFill>
                    <a:srgbClr val="000000"/>
                  </a:solidFill>
                  <a:ea typeface="宋体" pitchFamily="2" charset="-122"/>
                </a:rPr>
                <a:t>代码检查</a:t>
              </a:r>
              <a:endParaRPr lang="en-US" altLang="zh-CN" sz="1100" b="1" dirty="0">
                <a:solidFill>
                  <a:srgbClr val="000000"/>
                </a:solidFill>
                <a:ea typeface="宋体" pitchFamily="2" charset="-122"/>
              </a:endParaRPr>
            </a:p>
          </p:txBody>
        </p:sp>
        <p:sp>
          <p:nvSpPr>
            <p:cNvPr id="265" name="矩形 264"/>
            <p:cNvSpPr/>
            <p:nvPr/>
          </p:nvSpPr>
          <p:spPr bwMode="auto">
            <a:xfrm>
              <a:off x="3423125" y="3952339"/>
              <a:ext cx="539018"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b="1" dirty="0" smtClean="0">
                  <a:solidFill>
                    <a:srgbClr val="000000"/>
                  </a:solidFill>
                  <a:ea typeface="宋体" pitchFamily="2" charset="-122"/>
                </a:rPr>
                <a:t>编译构建</a:t>
              </a:r>
              <a:endParaRPr lang="en-US" altLang="zh-CN" sz="1100" b="1" dirty="0">
                <a:solidFill>
                  <a:srgbClr val="000000"/>
                </a:solidFill>
                <a:ea typeface="宋体" pitchFamily="2" charset="-122"/>
              </a:endParaRPr>
            </a:p>
          </p:txBody>
        </p:sp>
        <p:sp>
          <p:nvSpPr>
            <p:cNvPr id="266" name="矩形 265"/>
            <p:cNvSpPr/>
            <p:nvPr/>
          </p:nvSpPr>
          <p:spPr bwMode="auto">
            <a:xfrm>
              <a:off x="3994724" y="3952339"/>
              <a:ext cx="2481188"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100" b="1" dirty="0" smtClean="0">
                  <a:solidFill>
                    <a:srgbClr val="000000"/>
                  </a:solidFill>
                  <a:ea typeface="宋体" pitchFamily="2" charset="-122"/>
                </a:rPr>
                <a:t>发布管理</a:t>
              </a:r>
              <a:endParaRPr lang="en-US" altLang="zh-CN" sz="1100" b="1" dirty="0">
                <a:solidFill>
                  <a:srgbClr val="000000"/>
                </a:solidFill>
                <a:ea typeface="宋体" pitchFamily="2" charset="-122"/>
              </a:endParaRPr>
            </a:p>
          </p:txBody>
        </p:sp>
        <p:sp>
          <p:nvSpPr>
            <p:cNvPr id="267" name="矩形 266"/>
            <p:cNvSpPr/>
            <p:nvPr/>
          </p:nvSpPr>
          <p:spPr bwMode="auto">
            <a:xfrm>
              <a:off x="4058500" y="4280799"/>
              <a:ext cx="757111" cy="2152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900" dirty="0" smtClean="0">
                  <a:solidFill>
                    <a:srgbClr val="000000"/>
                  </a:solidFill>
                  <a:ea typeface="宋体" pitchFamily="2" charset="-122"/>
                </a:rPr>
                <a:t>软件包管理</a:t>
              </a:r>
            </a:p>
          </p:txBody>
        </p:sp>
        <p:sp>
          <p:nvSpPr>
            <p:cNvPr id="268" name="矩形 267"/>
            <p:cNvSpPr/>
            <p:nvPr/>
          </p:nvSpPr>
          <p:spPr bwMode="auto">
            <a:xfrm>
              <a:off x="4867423" y="4280799"/>
              <a:ext cx="757111" cy="2152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900" dirty="0" smtClean="0">
                  <a:solidFill>
                    <a:srgbClr val="000000"/>
                  </a:solidFill>
                  <a:ea typeface="宋体" pitchFamily="2" charset="-122"/>
                </a:rPr>
                <a:t>Mirror</a:t>
              </a:r>
              <a:r>
                <a:rPr lang="zh-CN" altLang="en-US" sz="900" dirty="0" smtClean="0">
                  <a:solidFill>
                    <a:srgbClr val="000000"/>
                  </a:solidFill>
                  <a:ea typeface="宋体" pitchFamily="2" charset="-122"/>
                </a:rPr>
                <a:t>仓</a:t>
              </a:r>
            </a:p>
          </p:txBody>
        </p:sp>
        <p:sp>
          <p:nvSpPr>
            <p:cNvPr id="269" name="矩形 268"/>
            <p:cNvSpPr/>
            <p:nvPr/>
          </p:nvSpPr>
          <p:spPr bwMode="auto">
            <a:xfrm>
              <a:off x="5687611" y="4280799"/>
              <a:ext cx="757111" cy="2152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900" dirty="0" smtClean="0">
                  <a:solidFill>
                    <a:srgbClr val="000000"/>
                  </a:solidFill>
                  <a:ea typeface="宋体" pitchFamily="2" charset="-122"/>
                </a:rPr>
                <a:t>依赖仓</a:t>
              </a:r>
            </a:p>
          </p:txBody>
        </p:sp>
        <p:sp>
          <p:nvSpPr>
            <p:cNvPr id="270" name="矩形 269"/>
            <p:cNvSpPr/>
            <p:nvPr/>
          </p:nvSpPr>
          <p:spPr bwMode="auto">
            <a:xfrm>
              <a:off x="7722749" y="3952339"/>
              <a:ext cx="539018"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b="1" dirty="0" smtClean="0">
                  <a:solidFill>
                    <a:srgbClr val="000000"/>
                  </a:solidFill>
                  <a:ea typeface="宋体" pitchFamily="2" charset="-122"/>
                </a:rPr>
                <a:t>部署</a:t>
              </a:r>
              <a:endParaRPr lang="en-US" altLang="zh-CN" sz="1100" b="1" dirty="0">
                <a:solidFill>
                  <a:srgbClr val="000000"/>
                </a:solidFill>
                <a:ea typeface="宋体" pitchFamily="2" charset="-122"/>
              </a:endParaRPr>
            </a:p>
          </p:txBody>
        </p:sp>
        <p:sp>
          <p:nvSpPr>
            <p:cNvPr id="271" name="矩形 270"/>
            <p:cNvSpPr/>
            <p:nvPr/>
          </p:nvSpPr>
          <p:spPr bwMode="auto">
            <a:xfrm>
              <a:off x="6507800" y="3952339"/>
              <a:ext cx="1151871" cy="6480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100" b="1" dirty="0" smtClean="0">
                  <a:solidFill>
                    <a:srgbClr val="000000"/>
                  </a:solidFill>
                  <a:ea typeface="宋体" pitchFamily="2" charset="-122"/>
                </a:rPr>
                <a:t>测试管理</a:t>
              </a:r>
              <a:endParaRPr lang="en-US" altLang="zh-CN" sz="1100" b="1" dirty="0">
                <a:solidFill>
                  <a:srgbClr val="000000"/>
                </a:solidFill>
                <a:ea typeface="宋体" pitchFamily="2" charset="-122"/>
              </a:endParaRPr>
            </a:p>
          </p:txBody>
        </p:sp>
        <p:sp>
          <p:nvSpPr>
            <p:cNvPr id="272" name="矩形 271"/>
            <p:cNvSpPr/>
            <p:nvPr/>
          </p:nvSpPr>
          <p:spPr bwMode="auto">
            <a:xfrm>
              <a:off x="6742301" y="4168734"/>
              <a:ext cx="757111"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900" dirty="0" smtClean="0">
                  <a:solidFill>
                    <a:srgbClr val="000000"/>
                  </a:solidFill>
                  <a:ea typeface="宋体" pitchFamily="2" charset="-122"/>
                </a:rPr>
                <a:t>用例管理</a:t>
              </a:r>
            </a:p>
          </p:txBody>
        </p:sp>
        <p:sp>
          <p:nvSpPr>
            <p:cNvPr id="273" name="矩形 272"/>
            <p:cNvSpPr/>
            <p:nvPr/>
          </p:nvSpPr>
          <p:spPr bwMode="auto">
            <a:xfrm>
              <a:off x="6742301" y="4352151"/>
              <a:ext cx="757111" cy="1486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900" dirty="0" smtClean="0">
                  <a:solidFill>
                    <a:srgbClr val="000000"/>
                  </a:solidFill>
                  <a:ea typeface="宋体" pitchFamily="2" charset="-122"/>
                </a:rPr>
                <a:t>自动化测试</a:t>
              </a:r>
            </a:p>
          </p:txBody>
        </p:sp>
        <p:cxnSp>
          <p:nvCxnSpPr>
            <p:cNvPr id="277" name="肘形连接符 276"/>
            <p:cNvCxnSpPr>
              <a:stCxn id="17" idx="2"/>
              <a:endCxn id="261" idx="0"/>
            </p:cNvCxnSpPr>
            <p:nvPr/>
          </p:nvCxnSpPr>
          <p:spPr bwMode="auto">
            <a:xfrm rot="16200000" flipH="1">
              <a:off x="1853436" y="3387711"/>
              <a:ext cx="1122229" cy="16466"/>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279" name="肘形连接符 278"/>
            <p:cNvCxnSpPr>
              <a:stCxn id="17" idx="2"/>
              <a:endCxn id="263" idx="0"/>
            </p:cNvCxnSpPr>
            <p:nvPr/>
          </p:nvCxnSpPr>
          <p:spPr bwMode="auto">
            <a:xfrm rot="16200000" flipH="1">
              <a:off x="2208300" y="3032847"/>
              <a:ext cx="1118355" cy="722320"/>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281" name="肘形连接符 280"/>
            <p:cNvCxnSpPr>
              <a:stCxn id="18" idx="2"/>
              <a:endCxn id="265" idx="0"/>
            </p:cNvCxnSpPr>
            <p:nvPr/>
          </p:nvCxnSpPr>
          <p:spPr bwMode="auto">
            <a:xfrm rot="16200000" flipH="1">
              <a:off x="3112265" y="3371970"/>
              <a:ext cx="1114320" cy="46418"/>
            </a:xfrm>
            <a:prstGeom prst="bentConnector3">
              <a:avLst/>
            </a:prstGeom>
            <a:solidFill>
              <a:schemeClr val="accent1"/>
            </a:solidFill>
            <a:ln w="9525" cap="flat" cmpd="sng" algn="ctr">
              <a:solidFill>
                <a:schemeClr val="tx1"/>
              </a:solidFill>
              <a:prstDash val="solid"/>
              <a:round/>
              <a:headEnd type="triangle"/>
              <a:tailEnd type="triangle"/>
            </a:ln>
            <a:effectLst/>
          </p:spPr>
        </p:cxnSp>
        <p:cxnSp>
          <p:nvCxnSpPr>
            <p:cNvPr id="282" name="肘形连接符 281"/>
            <p:cNvCxnSpPr>
              <a:stCxn id="19" idx="2"/>
              <a:endCxn id="266" idx="0"/>
            </p:cNvCxnSpPr>
            <p:nvPr/>
          </p:nvCxnSpPr>
          <p:spPr bwMode="auto">
            <a:xfrm rot="5400000">
              <a:off x="4829843" y="3240512"/>
              <a:ext cx="1117303" cy="306351"/>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285" name="肘形连接符 284"/>
            <p:cNvCxnSpPr>
              <a:stCxn id="18" idx="2"/>
              <a:endCxn id="266" idx="0"/>
            </p:cNvCxnSpPr>
            <p:nvPr/>
          </p:nvCxnSpPr>
          <p:spPr bwMode="auto">
            <a:xfrm rot="16200000" flipH="1">
              <a:off x="3883607" y="2600628"/>
              <a:ext cx="1114320" cy="1589102"/>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pic>
          <p:nvPicPr>
            <p:cNvPr id="46" name="图片 45"/>
            <p:cNvPicPr>
              <a:picLocks noChangeAspect="1"/>
            </p:cNvPicPr>
            <p:nvPr/>
          </p:nvPicPr>
          <p:blipFill rotWithShape="1">
            <a:blip r:embed="rId10" cstate="print">
              <a:extLst>
                <a:ext uri="{28A0092B-C50C-407E-A947-70E740481C1C}">
                  <a14:useLocalDpi xmlns:a14="http://schemas.microsoft.com/office/drawing/2010/main" val="0"/>
                </a:ext>
              </a:extLst>
            </a:blip>
            <a:srcRect l="6300" r="55113"/>
            <a:stretch/>
          </p:blipFill>
          <p:spPr>
            <a:xfrm>
              <a:off x="310361" y="4410440"/>
              <a:ext cx="886123" cy="214863"/>
            </a:xfrm>
            <a:prstGeom prst="roundRect">
              <a:avLst>
                <a:gd name="adj" fmla="val 8594"/>
              </a:avLst>
            </a:prstGeom>
            <a:noFill/>
            <a:ln>
              <a:noFill/>
            </a:ln>
            <a:effectLst/>
          </p:spPr>
        </p:pic>
        <p:cxnSp>
          <p:nvCxnSpPr>
            <p:cNvPr id="288" name="肘形连接符 287"/>
            <p:cNvCxnSpPr>
              <a:stCxn id="19" idx="2"/>
              <a:endCxn id="271" idx="0"/>
            </p:cNvCxnSpPr>
            <p:nvPr/>
          </p:nvCxnSpPr>
          <p:spPr bwMode="auto">
            <a:xfrm rot="16200000" flipH="1">
              <a:off x="5754051" y="2622653"/>
              <a:ext cx="1117303" cy="1542067"/>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cxnSp>
          <p:nvCxnSpPr>
            <p:cNvPr id="291" name="肘形连接符 290"/>
            <p:cNvCxnSpPr>
              <a:stCxn id="19" idx="2"/>
              <a:endCxn id="270" idx="0"/>
            </p:cNvCxnSpPr>
            <p:nvPr/>
          </p:nvCxnSpPr>
          <p:spPr bwMode="auto">
            <a:xfrm rot="16200000" flipH="1">
              <a:off x="6208312" y="2168392"/>
              <a:ext cx="1117303" cy="2450589"/>
            </a:xfrm>
            <a:prstGeom prst="bentConnector3">
              <a:avLst>
                <a:gd name="adj1" fmla="val 50000"/>
              </a:avLst>
            </a:prstGeom>
            <a:solidFill>
              <a:schemeClr val="accent1"/>
            </a:solidFill>
            <a:ln w="9525" cap="flat" cmpd="sng" algn="ctr">
              <a:solidFill>
                <a:schemeClr val="tx1"/>
              </a:solidFill>
              <a:prstDash val="solid"/>
              <a:round/>
              <a:headEnd type="triangle"/>
              <a:tailEnd type="triangle"/>
            </a:ln>
            <a:effectLst/>
          </p:spPr>
        </p:cxnSp>
        <p:sp>
          <p:nvSpPr>
            <p:cNvPr id="302" name="矩形 301"/>
            <p:cNvSpPr/>
            <p:nvPr/>
          </p:nvSpPr>
          <p:spPr bwMode="auto">
            <a:xfrm>
              <a:off x="2011415" y="4649594"/>
              <a:ext cx="6250351" cy="24309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sz="1100" b="1" dirty="0" smtClean="0">
                  <a:solidFill>
                    <a:srgbClr val="000000"/>
                  </a:solidFill>
                  <a:ea typeface="宋体" pitchFamily="2" charset="-122"/>
                </a:rPr>
                <a:t>流水线</a:t>
              </a:r>
              <a:endParaRPr lang="en-US" altLang="zh-CN" sz="1100" b="1" dirty="0">
                <a:solidFill>
                  <a:srgbClr val="000000"/>
                </a:solidFill>
                <a:ea typeface="宋体" pitchFamily="2" charset="-122"/>
              </a:endParaRPr>
            </a:p>
          </p:txBody>
        </p:sp>
      </p:grpSp>
    </p:spTree>
    <p:extLst>
      <p:ext uri="{BB962C8B-B14F-4D97-AF65-F5344CB8AC3E}">
        <p14:creationId xmlns:p14="http://schemas.microsoft.com/office/powerpoint/2010/main" val="31875009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Devcloud</a:t>
            </a:r>
            <a:r>
              <a:rPr lang="zh-CN" altLang="en-US" dirty="0" smtClean="0"/>
              <a:t>发布管理服务介绍</a:t>
            </a:r>
            <a:endParaRPr lang="en-US" altLang="zh-CN" dirty="0"/>
          </a:p>
        </p:txBody>
      </p:sp>
      <p:sp>
        <p:nvSpPr>
          <p:cNvPr id="4" name="文本占位符 3"/>
          <p:cNvSpPr>
            <a:spLocks noGrp="1"/>
          </p:cNvSpPr>
          <p:nvPr>
            <p:ph type="body" sz="quarter" idx="10"/>
          </p:nvPr>
        </p:nvSpPr>
        <p:spPr/>
        <p:txBody>
          <a:bodyPr/>
          <a:lstStyle/>
          <a:p>
            <a:pPr>
              <a:lnSpc>
                <a:spcPct val="100000"/>
              </a:lnSpc>
            </a:pPr>
            <a:r>
              <a:rPr lang="zh-CN" altLang="en-US" sz="1400" b="1" dirty="0" smtClean="0"/>
              <a:t>发布管理（</a:t>
            </a:r>
            <a:r>
              <a:rPr lang="en-US" altLang="zh-CN" sz="1400" b="1" dirty="0" err="1" smtClean="0"/>
              <a:t>ReleaseMan</a:t>
            </a:r>
            <a:r>
              <a:rPr lang="zh-CN" altLang="en-US" sz="1400" b="1" dirty="0" smtClean="0"/>
              <a:t>）</a:t>
            </a:r>
            <a:r>
              <a:rPr lang="zh-CN" altLang="en-US" sz="1400" dirty="0" smtClean="0"/>
              <a:t>是面向软件开发者提供软件发布管理的云服务，提供软件仓库、软件发布、发布包下载、发布包元数据管理等功能，通过安全可靠的软件仓库，实现软件包版本管理，提升发布质量和效率，实现产品的持续发布。</a:t>
            </a:r>
          </a:p>
          <a:p>
            <a:pPr>
              <a:lnSpc>
                <a:spcPct val="100000"/>
              </a:lnSpc>
            </a:pPr>
            <a:endParaRPr lang="en-US" sz="1400" dirty="0"/>
          </a:p>
        </p:txBody>
      </p:sp>
      <p:pic>
        <p:nvPicPr>
          <p:cNvPr id="21" name="图片 20"/>
          <p:cNvPicPr>
            <a:picLocks noChangeAspect="1"/>
          </p:cNvPicPr>
          <p:nvPr/>
        </p:nvPicPr>
        <p:blipFill>
          <a:blip r:embed="rId3"/>
          <a:stretch>
            <a:fillRect/>
          </a:stretch>
        </p:blipFill>
        <p:spPr>
          <a:xfrm>
            <a:off x="503548" y="2060848"/>
            <a:ext cx="4241844" cy="2262206"/>
          </a:xfrm>
          <a:prstGeom prst="rect">
            <a:avLst/>
          </a:prstGeom>
        </p:spPr>
      </p:pic>
      <p:pic>
        <p:nvPicPr>
          <p:cNvPr id="23" name="图片 22"/>
          <p:cNvPicPr>
            <a:picLocks noChangeAspect="1"/>
          </p:cNvPicPr>
          <p:nvPr/>
        </p:nvPicPr>
        <p:blipFill>
          <a:blip r:embed="rId4"/>
          <a:stretch>
            <a:fillRect/>
          </a:stretch>
        </p:blipFill>
        <p:spPr>
          <a:xfrm>
            <a:off x="575556" y="4293096"/>
            <a:ext cx="4120102" cy="2081368"/>
          </a:xfrm>
          <a:prstGeom prst="rect">
            <a:avLst/>
          </a:prstGeom>
        </p:spPr>
      </p:pic>
      <p:pic>
        <p:nvPicPr>
          <p:cNvPr id="25" name="图片 24"/>
          <p:cNvPicPr>
            <a:picLocks noChangeAspect="1"/>
          </p:cNvPicPr>
          <p:nvPr/>
        </p:nvPicPr>
        <p:blipFill>
          <a:blip r:embed="rId5"/>
          <a:stretch>
            <a:fillRect/>
          </a:stretch>
        </p:blipFill>
        <p:spPr>
          <a:xfrm>
            <a:off x="4788024" y="2132856"/>
            <a:ext cx="3983516" cy="4032448"/>
          </a:xfrm>
          <a:prstGeom prst="rect">
            <a:avLst/>
          </a:prstGeom>
        </p:spPr>
      </p:pic>
      <p:sp>
        <p:nvSpPr>
          <p:cNvPr id="26" name="矩形 25"/>
          <p:cNvSpPr/>
          <p:nvPr/>
        </p:nvSpPr>
        <p:spPr>
          <a:xfrm>
            <a:off x="5112060" y="1880828"/>
            <a:ext cx="3334567" cy="246221"/>
          </a:xfrm>
          <a:prstGeom prst="rect">
            <a:avLst/>
          </a:prstGeom>
        </p:spPr>
        <p:txBody>
          <a:bodyPr wrap="none">
            <a:spAutoFit/>
          </a:bodyPr>
          <a:lstStyle/>
          <a:p>
            <a:r>
              <a:rPr lang="en-US" altLang="zh-CN" dirty="0">
                <a:solidFill>
                  <a:srgbClr val="000000"/>
                </a:solidFill>
                <a:hlinkClick r:id="rId6"/>
              </a:rPr>
              <a:t>http://</a:t>
            </a:r>
            <a:r>
              <a:rPr lang="en-US" altLang="zh-CN" dirty="0" smtClean="0">
                <a:solidFill>
                  <a:srgbClr val="000000"/>
                </a:solidFill>
                <a:hlinkClick r:id="rId6"/>
              </a:rPr>
              <a:t>www.hwclouds.com/product/releaseman.html</a:t>
            </a:r>
            <a:r>
              <a:rPr lang="en-US" altLang="zh-CN" dirty="0" smtClean="0">
                <a:solidFill>
                  <a:srgbClr val="000000"/>
                </a:solidFill>
              </a:rPr>
              <a:t> </a:t>
            </a:r>
            <a:endParaRPr lang="zh-CN" altLang="en-US" dirty="0">
              <a:solidFill>
                <a:srgbClr val="000000"/>
              </a:solidFill>
            </a:endParaRPr>
          </a:p>
        </p:txBody>
      </p:sp>
    </p:spTree>
    <p:extLst>
      <p:ext uri="{BB962C8B-B14F-4D97-AF65-F5344CB8AC3E}">
        <p14:creationId xmlns:p14="http://schemas.microsoft.com/office/powerpoint/2010/main" val="18871569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en-US" altLang="zh-CN" dirty="0" smtClean="0"/>
              <a:t>《Maven</a:t>
            </a:r>
            <a:r>
              <a:rPr lang="zh-CN" altLang="en-US" dirty="0" smtClean="0"/>
              <a:t>实战</a:t>
            </a:r>
            <a:r>
              <a:rPr lang="en-US" altLang="zh-CN" dirty="0" smtClean="0"/>
              <a:t>》</a:t>
            </a:r>
          </a:p>
          <a:p>
            <a:r>
              <a:rPr lang="en-US" altLang="zh-CN" dirty="0" smtClean="0"/>
              <a:t>《</a:t>
            </a:r>
            <a:r>
              <a:rPr lang="zh-CN" altLang="en-US" dirty="0" smtClean="0"/>
              <a:t>持续集成</a:t>
            </a:r>
            <a:r>
              <a:rPr lang="en-US" altLang="zh-CN" dirty="0" smtClean="0"/>
              <a:t>》</a:t>
            </a:r>
          </a:p>
          <a:p>
            <a:r>
              <a:rPr lang="en-US" altLang="zh-CN" dirty="0" smtClean="0"/>
              <a:t>《</a:t>
            </a:r>
            <a:r>
              <a:rPr lang="zh-CN" altLang="en-US" dirty="0" smtClean="0"/>
              <a:t>基于</a:t>
            </a:r>
            <a:r>
              <a:rPr lang="en-US" altLang="zh-CN" dirty="0" smtClean="0"/>
              <a:t>ITIL</a:t>
            </a:r>
            <a:r>
              <a:rPr lang="zh-CN" altLang="en-US" dirty="0" smtClean="0"/>
              <a:t>的</a:t>
            </a:r>
            <a:r>
              <a:rPr lang="en-US" altLang="zh-CN" dirty="0" smtClean="0"/>
              <a:t>IT</a:t>
            </a:r>
            <a:r>
              <a:rPr lang="zh-CN" altLang="en-US" dirty="0" smtClean="0"/>
              <a:t>服务管理</a:t>
            </a:r>
            <a:r>
              <a:rPr lang="en-US" altLang="zh-CN" dirty="0" smtClean="0"/>
              <a:t>-</a:t>
            </a:r>
            <a:r>
              <a:rPr lang="zh-CN" altLang="en-US" dirty="0" smtClean="0"/>
              <a:t>基础篇</a:t>
            </a:r>
            <a:r>
              <a:rPr lang="en-US" altLang="zh-CN" dirty="0" smtClean="0"/>
              <a:t>》</a:t>
            </a:r>
          </a:p>
          <a:p>
            <a:r>
              <a:rPr lang="en-US" altLang="zh-CN" dirty="0" smtClean="0"/>
              <a:t>《</a:t>
            </a:r>
            <a:r>
              <a:rPr lang="zh-CN" altLang="en-US" dirty="0" smtClean="0"/>
              <a:t>软件发布方法</a:t>
            </a:r>
            <a:r>
              <a:rPr lang="en-US" altLang="zh-CN" dirty="0" smtClean="0"/>
              <a:t>》</a:t>
            </a:r>
          </a:p>
          <a:p>
            <a:r>
              <a:rPr lang="en-US" altLang="zh-CN" dirty="0" smtClean="0"/>
              <a:t>《IT</a:t>
            </a:r>
            <a:r>
              <a:rPr lang="zh-CN" altLang="en-US" dirty="0" smtClean="0"/>
              <a:t>服务管理国际标准体系</a:t>
            </a:r>
            <a:r>
              <a:rPr lang="en-US" altLang="zh-CN" dirty="0" smtClean="0"/>
              <a:t>-ISO/IEC 2000》</a:t>
            </a:r>
          </a:p>
          <a:p>
            <a:r>
              <a:rPr lang="en-US" altLang="zh-CN" dirty="0" smtClean="0"/>
              <a:t>《Binary Repository Management--Patterns for Performance, Security, and Traceability》</a:t>
            </a:r>
          </a:p>
          <a:p>
            <a:pPr lvl="1"/>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发布管理概述</a:t>
            </a:r>
            <a:endParaRPr lang="en-US" altLang="zh-CN" b="1" dirty="0" smtClean="0"/>
          </a:p>
          <a:p>
            <a:r>
              <a:rPr lang="zh-CN" altLang="en-US" dirty="0" smtClean="0">
                <a:solidFill>
                  <a:schemeClr val="bg1">
                    <a:lumMod val="50000"/>
                  </a:schemeClr>
                </a:solidFill>
              </a:rPr>
              <a:t>软件构件概述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包文件管理概述</a:t>
            </a:r>
            <a:endParaRPr lang="en-US" altLang="zh-CN" dirty="0" smtClean="0">
              <a:solidFill>
                <a:schemeClr val="bg1">
                  <a:lumMod val="50000"/>
                </a:schemeClr>
              </a:solidFill>
            </a:endParaRPr>
          </a:p>
          <a:p>
            <a:r>
              <a:rPr lang="zh-CN" altLang="en-US" dirty="0" smtClean="0">
                <a:solidFill>
                  <a:schemeClr val="bg1">
                    <a:lumMod val="50000"/>
                  </a:schemeClr>
                </a:solidFill>
              </a:rPr>
              <a:t>包文件管理在</a:t>
            </a:r>
            <a:r>
              <a:rPr lang="en-US" altLang="zh-CN" dirty="0" err="1" smtClean="0">
                <a:solidFill>
                  <a:schemeClr val="bg1">
                    <a:lumMod val="50000"/>
                  </a:schemeClr>
                </a:solidFill>
              </a:rPr>
              <a:t>DevOps</a:t>
            </a:r>
            <a:r>
              <a:rPr lang="zh-CN" altLang="en-US" dirty="0" smtClean="0">
                <a:solidFill>
                  <a:schemeClr val="bg1">
                    <a:lumMod val="50000"/>
                  </a:schemeClr>
                </a:solidFill>
              </a:rPr>
              <a:t>中的应用</a:t>
            </a:r>
            <a:endParaRPr lang="en-US" altLang="zh-CN" dirty="0" smtClean="0">
              <a:solidFill>
                <a:schemeClr val="bg1">
                  <a:lumMod val="50000"/>
                </a:schemeClr>
              </a:solidFill>
            </a:endParaRPr>
          </a:p>
          <a:p>
            <a:r>
              <a:rPr lang="en-US" altLang="zh-CN" dirty="0" smtClean="0">
                <a:solidFill>
                  <a:schemeClr val="bg1">
                    <a:lumMod val="50000"/>
                  </a:schemeClr>
                </a:solidFill>
              </a:rPr>
              <a:t>Maven</a:t>
            </a:r>
            <a:r>
              <a:rPr lang="zh-CN" altLang="en-US" dirty="0" smtClean="0">
                <a:solidFill>
                  <a:schemeClr val="bg1">
                    <a:lumMod val="50000"/>
                  </a:schemeClr>
                </a:solidFill>
              </a:rPr>
              <a:t>工具依赖管理简介</a:t>
            </a:r>
            <a:endParaRPr lang="en-US" altLang="zh-CN" dirty="0" smtClean="0">
              <a:solidFill>
                <a:schemeClr val="bg1">
                  <a:lumMod val="50000"/>
                </a:schemeClr>
              </a:solidFill>
            </a:endParaRPr>
          </a:p>
          <a:p>
            <a:r>
              <a:rPr lang="zh-CN" altLang="en-US" dirty="0" smtClean="0">
                <a:solidFill>
                  <a:schemeClr val="bg1">
                    <a:lumMod val="50000"/>
                  </a:schemeClr>
                </a:solidFill>
              </a:rPr>
              <a:t>软件开发云（</a:t>
            </a:r>
            <a:r>
              <a:rPr lang="en-US" altLang="zh-CN" dirty="0" err="1" smtClean="0">
                <a:solidFill>
                  <a:schemeClr val="bg1">
                    <a:lumMod val="50000"/>
                  </a:schemeClr>
                </a:solidFill>
              </a:rPr>
              <a:t>Devcloud</a:t>
            </a:r>
            <a:r>
              <a:rPr lang="zh-CN" altLang="en-US" dirty="0" smtClean="0">
                <a:solidFill>
                  <a:schemeClr val="bg1">
                    <a:lumMod val="50000"/>
                  </a:schemeClr>
                </a:solidFill>
              </a:rPr>
              <a:t>）发布管理服务介绍</a:t>
            </a:r>
            <a:endParaRPr lang="en-US" altLang="zh-CN" dirty="0" smtClean="0">
              <a:solidFill>
                <a:schemeClr val="bg1">
                  <a:lumMod val="50000"/>
                </a:schemeClr>
              </a:solidFill>
            </a:endParaRPr>
          </a:p>
        </p:txBody>
      </p:sp>
    </p:spTree>
    <p:extLst>
      <p:ext uri="{BB962C8B-B14F-4D97-AF65-F5344CB8AC3E}">
        <p14:creationId xmlns:p14="http://schemas.microsoft.com/office/powerpoint/2010/main" val="3778247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发布管理概述</a:t>
            </a:r>
            <a:endParaRPr lang="en-US" altLang="zh-CN" dirty="0"/>
          </a:p>
        </p:txBody>
      </p:sp>
      <p:sp>
        <p:nvSpPr>
          <p:cNvPr id="4" name="文本占位符 3"/>
          <p:cNvSpPr>
            <a:spLocks noGrp="1"/>
          </p:cNvSpPr>
          <p:nvPr>
            <p:ph type="body" sz="quarter" idx="10"/>
          </p:nvPr>
        </p:nvSpPr>
        <p:spPr/>
        <p:txBody>
          <a:bodyPr/>
          <a:lstStyle/>
          <a:p>
            <a:r>
              <a:rPr lang="zh-CN" altLang="en-US" smtClean="0"/>
              <a:t>发布管理定义</a:t>
            </a:r>
            <a:endParaRPr lang="en-US" altLang="zh-CN" smtClean="0"/>
          </a:p>
          <a:p>
            <a:r>
              <a:rPr lang="zh-CN" altLang="en-US" smtClean="0"/>
              <a:t>发布管理目标</a:t>
            </a:r>
            <a:endParaRPr lang="en-US" altLang="zh-CN" smtClean="0"/>
          </a:p>
          <a:p>
            <a:r>
              <a:rPr lang="zh-CN" altLang="en-US" smtClean="0"/>
              <a:t>发布管理的关键活动</a:t>
            </a:r>
            <a:endParaRPr lang="en-US" altLang="zh-CN" smtClean="0"/>
          </a:p>
          <a:p>
            <a:r>
              <a:rPr lang="zh-CN" altLang="en-US" smtClean="0"/>
              <a:t>发布管理流程</a:t>
            </a:r>
            <a:endParaRPr lang="en-US" altLang="zh-CN" smtClean="0"/>
          </a:p>
          <a:p>
            <a:r>
              <a:rPr lang="zh-CN" altLang="en-US" smtClean="0"/>
              <a:t>发布管理流程与其他流程间的关系</a:t>
            </a:r>
            <a:endParaRPr lang="en-US" altLang="zh-CN" smtClean="0"/>
          </a:p>
          <a:p>
            <a:r>
              <a:rPr lang="zh-CN" altLang="en-US" smtClean="0"/>
              <a:t>发布相关基本概念</a:t>
            </a:r>
            <a:endParaRPr lang="en-US" altLang="zh-CN" smtClean="0"/>
          </a:p>
          <a:p>
            <a:r>
              <a:rPr lang="zh-CN" altLang="en-US" smtClean="0"/>
              <a:t>发布类型</a:t>
            </a:r>
            <a:endParaRPr lang="en-US" altLang="zh-CN" smtClean="0"/>
          </a:p>
          <a:p>
            <a:r>
              <a:rPr lang="zh-CN" altLang="en-US" smtClean="0"/>
              <a:t>主要的软件发布阶段</a:t>
            </a:r>
            <a:endParaRPr lang="en-US" altLang="zh-CN" dirty="0"/>
          </a:p>
        </p:txBody>
      </p:sp>
    </p:spTree>
    <p:extLst>
      <p:ext uri="{BB962C8B-B14F-4D97-AF65-F5344CB8AC3E}">
        <p14:creationId xmlns:p14="http://schemas.microsoft.com/office/powerpoint/2010/main" val="32253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发布管理定义（</a:t>
            </a:r>
            <a:r>
              <a:rPr lang="en-US" altLang="zh-CN" dirty="0" smtClean="0"/>
              <a:t>1/2</a:t>
            </a:r>
            <a:r>
              <a:rPr lang="zh-CN" altLang="en-US" dirty="0" smtClean="0"/>
              <a:t>）</a:t>
            </a:r>
            <a:endParaRPr lang="en-US" altLang="zh-CN" dirty="0"/>
          </a:p>
        </p:txBody>
      </p:sp>
      <p:sp>
        <p:nvSpPr>
          <p:cNvPr id="4" name="文本占位符 3"/>
          <p:cNvSpPr>
            <a:spLocks noGrp="1"/>
          </p:cNvSpPr>
          <p:nvPr>
            <p:ph type="body" sz="quarter" idx="10"/>
          </p:nvPr>
        </p:nvSpPr>
        <p:spPr/>
        <p:txBody>
          <a:bodyPr/>
          <a:lstStyle/>
          <a:p>
            <a:r>
              <a:rPr lang="en-US" altLang="zh-CN" dirty="0" smtClean="0"/>
              <a:t>ITIL</a:t>
            </a:r>
            <a:r>
              <a:rPr lang="zh-CN" altLang="en-US" dirty="0" smtClean="0"/>
              <a:t>定义：</a:t>
            </a:r>
            <a:endParaRPr lang="en-US" altLang="zh-CN" dirty="0" smtClean="0"/>
          </a:p>
          <a:p>
            <a:pPr marL="0" indent="0">
              <a:buNone/>
            </a:pPr>
            <a:r>
              <a:rPr lang="zh-CN" altLang="en-US" sz="1600" dirty="0" smtClean="0"/>
              <a:t>发布是由一项或多项经过批准的变更所组成的实施活动。一项发布是指经过测试并导入实际运作环境的一组配置项。发布管理需要确保只有那些经过测试和授权的正确的软件版本和硬件才能提供给</a:t>
            </a:r>
            <a:r>
              <a:rPr lang="en-US" altLang="zh-CN" sz="1600" dirty="0" smtClean="0"/>
              <a:t>IT</a:t>
            </a:r>
            <a:r>
              <a:rPr lang="zh-CN" altLang="en-US" sz="1600" dirty="0" smtClean="0"/>
              <a:t>基础设施。发布管理与配置管理和变更管理活动有密切的联系。</a:t>
            </a:r>
            <a:endParaRPr lang="en-US" altLang="zh-CN" sz="1600" dirty="0" smtClean="0"/>
          </a:p>
          <a:p>
            <a:endParaRPr lang="en-US" altLang="zh-CN" dirty="0" smtClean="0"/>
          </a:p>
          <a:p>
            <a:r>
              <a:rPr lang="zh-CN" altLang="en-US" dirty="0" smtClean="0"/>
              <a:t>维基等来源的综合定义：</a:t>
            </a:r>
            <a:endParaRPr lang="en-US" altLang="zh-CN" dirty="0" smtClean="0"/>
          </a:p>
          <a:p>
            <a:pPr marL="0" indent="0">
              <a:buNone/>
            </a:pPr>
            <a:r>
              <a:rPr lang="zh-CN" altLang="en-US" sz="1600" dirty="0" smtClean="0"/>
              <a:t>发布管理是</a:t>
            </a:r>
            <a:r>
              <a:rPr lang="en-US" altLang="zh-CN" sz="1600" dirty="0" smtClean="0"/>
              <a:t>IT</a:t>
            </a:r>
            <a:r>
              <a:rPr lang="zh-CN" altLang="en-US" sz="1600" dirty="0" smtClean="0"/>
              <a:t>服务管理的一部分，旨在规划、调度、控制和跟踪软件构件在开发、测试、部署、发布、维护等不同阶段和环境的版本控制和分发，确保发布正确的软件构件，保障生产环境的完整性、稳定性和及时性。</a:t>
            </a:r>
          </a:p>
          <a:p>
            <a:endParaRPr lang="en-US" sz="1600" dirty="0"/>
          </a:p>
        </p:txBody>
      </p:sp>
    </p:spTree>
    <p:extLst>
      <p:ext uri="{BB962C8B-B14F-4D97-AF65-F5344CB8AC3E}">
        <p14:creationId xmlns:p14="http://schemas.microsoft.com/office/powerpoint/2010/main" val="2540074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发布管理定义</a:t>
            </a:r>
            <a:r>
              <a:rPr lang="zh-CN" altLang="en-US" dirty="0" smtClean="0"/>
              <a:t>（</a:t>
            </a:r>
            <a:r>
              <a:rPr lang="en-US" altLang="zh-CN" dirty="0" smtClean="0"/>
              <a:t>2/2</a:t>
            </a:r>
            <a:r>
              <a:rPr lang="zh-CN" altLang="en-US" dirty="0"/>
              <a:t>）</a:t>
            </a:r>
            <a:endParaRPr lang="en-US" altLang="zh-CN" dirty="0"/>
          </a:p>
        </p:txBody>
      </p:sp>
      <p:sp>
        <p:nvSpPr>
          <p:cNvPr id="2" name="文本占位符 1"/>
          <p:cNvSpPr>
            <a:spLocks noGrp="1"/>
          </p:cNvSpPr>
          <p:nvPr>
            <p:ph type="body" sz="quarter" idx="10"/>
          </p:nvPr>
        </p:nvSpPr>
        <p:spPr/>
        <p:txBody>
          <a:bodyPr/>
          <a:lstStyle/>
          <a:p>
            <a:r>
              <a:rPr lang="zh-CN" altLang="en-US" sz="1400" b="1" dirty="0" smtClean="0"/>
              <a:t>一种管理手段</a:t>
            </a:r>
            <a:r>
              <a:rPr lang="en-US" altLang="zh-CN" sz="1100" dirty="0" smtClean="0"/>
              <a:t/>
            </a:r>
            <a:br>
              <a:rPr lang="en-US" altLang="zh-CN" sz="1100" dirty="0" smtClean="0"/>
            </a:br>
            <a:r>
              <a:rPr lang="zh-CN" altLang="en-US" sz="1100" dirty="0" smtClean="0"/>
              <a:t>作为一种管理方法它会因不同的软件交付模式（如瀑布、敏捷、</a:t>
            </a:r>
            <a:r>
              <a:rPr lang="en-US" altLang="zh-CN" sz="1100" dirty="0" err="1" smtClean="0"/>
              <a:t>DevOps</a:t>
            </a:r>
            <a:r>
              <a:rPr lang="zh-CN" altLang="en-US" sz="1100" dirty="0" smtClean="0"/>
              <a:t>等）、产品类型、组织形态而衍生出不同的管理方式，没有统一的标准。</a:t>
            </a:r>
            <a:endParaRPr lang="en-US" altLang="zh-CN" sz="1100" dirty="0"/>
          </a:p>
          <a:p>
            <a:endParaRPr lang="en-US" altLang="zh-CN" sz="1100" dirty="0" smtClean="0"/>
          </a:p>
          <a:p>
            <a:r>
              <a:rPr lang="zh-CN" altLang="en-US" sz="1400" b="1" dirty="0" smtClean="0"/>
              <a:t>贯穿软件交付生命周期</a:t>
            </a:r>
            <a:r>
              <a:rPr lang="en-US" altLang="zh-CN" sz="1100" dirty="0" smtClean="0"/>
              <a:t/>
            </a:r>
            <a:br>
              <a:rPr lang="en-US" altLang="zh-CN" sz="1100" dirty="0" smtClean="0"/>
            </a:br>
            <a:r>
              <a:rPr lang="zh-CN" altLang="en-US" sz="1100" dirty="0" smtClean="0"/>
              <a:t>发布管理广义上说不针对某一个特定软件交付过程阶段的管理，比如开发管理、测试管理等。它的目标在于发布正确的软件构件到生产环境，让用户获得可用的软件服务。因此所有可以保障该目标达成的需求、缺陷、文档、代码、用例、软件包等管理过程都是其组成部分，紧密相关。</a:t>
            </a:r>
            <a:r>
              <a:rPr lang="en-US" altLang="zh-CN" sz="1100" dirty="0" smtClean="0"/>
              <a:t/>
            </a:r>
            <a:br>
              <a:rPr lang="en-US" altLang="zh-CN" sz="1100" dirty="0" smtClean="0"/>
            </a:br>
            <a:r>
              <a:rPr lang="zh-CN" altLang="en-US" sz="1100" dirty="0" smtClean="0"/>
              <a:t>狭义上主要指软件源码经过构建、测试并部署到各个环境的管理过程。</a:t>
            </a:r>
            <a:endParaRPr lang="en-US" altLang="zh-CN" sz="1100" dirty="0" smtClean="0"/>
          </a:p>
          <a:p>
            <a:endParaRPr lang="en-US" altLang="zh-CN" sz="1100" dirty="0" smtClean="0"/>
          </a:p>
          <a:p>
            <a:r>
              <a:rPr lang="zh-CN" altLang="en-US" sz="1400" b="1" dirty="0" smtClean="0"/>
              <a:t>正确和快速发布的重要性</a:t>
            </a:r>
            <a:r>
              <a:rPr lang="en-US" altLang="zh-CN" sz="1100" dirty="0" smtClean="0"/>
              <a:t/>
            </a:r>
            <a:br>
              <a:rPr lang="en-US" altLang="zh-CN" sz="1100" dirty="0" smtClean="0"/>
            </a:br>
            <a:r>
              <a:rPr lang="zh-CN" altLang="en-US" sz="1100" dirty="0" smtClean="0"/>
              <a:t>软件服务作为一种商品形式，相对于质量、可靠性、性能等目标达成，更重要的是如何保障软件服务正确且快速的提供</a:t>
            </a:r>
            <a:br>
              <a:rPr lang="zh-CN" altLang="en-US" sz="1100" dirty="0" smtClean="0"/>
            </a:br>
            <a:r>
              <a:rPr lang="zh-CN" altLang="en-US" sz="1100" dirty="0" smtClean="0"/>
              <a:t>给用户使用。开发、测试、部署等阶段的管理往往仅聚焦于阶段内部而没有从整体交付使用的角度进行看护，而发布管</a:t>
            </a:r>
            <a:br>
              <a:rPr lang="zh-CN" altLang="en-US" sz="1100" dirty="0" smtClean="0"/>
            </a:br>
            <a:r>
              <a:rPr lang="zh-CN" altLang="en-US" sz="1100" dirty="0" smtClean="0"/>
              <a:t>理则是从软件服务交付可用的角度全面进行看护及跟踪，保持发布的规范、有序和可跟踪。</a:t>
            </a:r>
            <a:endParaRPr lang="en-US" altLang="zh-CN" sz="1100" dirty="0" smtClean="0"/>
          </a:p>
          <a:p>
            <a:endParaRPr lang="en-US" altLang="zh-CN" sz="1100" dirty="0" smtClean="0"/>
          </a:p>
          <a:p>
            <a:r>
              <a:rPr lang="zh-CN" altLang="en-US" sz="1400" b="1" dirty="0" smtClean="0"/>
              <a:t>发布的复杂性</a:t>
            </a:r>
            <a:r>
              <a:rPr lang="en-US" altLang="zh-CN" sz="1100" dirty="0" smtClean="0"/>
              <a:t/>
            </a:r>
            <a:br>
              <a:rPr lang="en-US" altLang="zh-CN" sz="1100" dirty="0" smtClean="0"/>
            </a:br>
            <a:r>
              <a:rPr lang="zh-CN" altLang="en-US" sz="1100" dirty="0" smtClean="0"/>
              <a:t>软件项目的技术多样、依赖复杂、子服务或组件繁多、用户需求不同、交付响应快等种种因素让软件构件发布管理变得</a:t>
            </a:r>
            <a:r>
              <a:rPr lang="en-US" altLang="zh-CN" sz="1100" dirty="0" smtClean="0"/>
              <a:t/>
            </a:r>
            <a:br>
              <a:rPr lang="en-US" altLang="zh-CN" sz="1100" dirty="0" smtClean="0"/>
            </a:br>
            <a:r>
              <a:rPr lang="zh-CN" altLang="en-US" sz="1100" dirty="0" smtClean="0"/>
              <a:t>复杂而容易出错，因此需要有统一的流程、工具和组织团队来进行控制，尤其是对中大型的软件项目而言。</a:t>
            </a:r>
            <a:endParaRPr lang="en-US" altLang="zh-CN" sz="1100" dirty="0" smtClean="0"/>
          </a:p>
          <a:p>
            <a:endParaRPr lang="en-US" sz="1100" dirty="0"/>
          </a:p>
        </p:txBody>
      </p:sp>
    </p:spTree>
    <p:extLst>
      <p:ext uri="{BB962C8B-B14F-4D97-AF65-F5344CB8AC3E}">
        <p14:creationId xmlns:p14="http://schemas.microsoft.com/office/powerpoint/2010/main" val="2495680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发布管理目标</a:t>
            </a:r>
            <a:endParaRPr lang="en-US" altLang="zh-CN" dirty="0"/>
          </a:p>
        </p:txBody>
      </p:sp>
      <p:sp>
        <p:nvSpPr>
          <p:cNvPr id="8" name="文本占位符 7"/>
          <p:cNvSpPr>
            <a:spLocks noGrp="1"/>
          </p:cNvSpPr>
          <p:nvPr>
            <p:ph type="body" sz="quarter" idx="10"/>
          </p:nvPr>
        </p:nvSpPr>
        <p:spPr/>
        <p:txBody>
          <a:bodyPr/>
          <a:lstStyle/>
          <a:p>
            <a:pPr marL="0" indent="0">
              <a:lnSpc>
                <a:spcPct val="120000"/>
              </a:lnSpc>
              <a:buNone/>
            </a:pPr>
            <a:r>
              <a:rPr lang="en-US" altLang="zh-CN" sz="1400" dirty="0"/>
              <a:t>ITIL</a:t>
            </a:r>
            <a:r>
              <a:rPr lang="zh-CN" altLang="en-US" sz="1400" dirty="0"/>
              <a:t>中定义的发布管理目标包含：</a:t>
            </a:r>
          </a:p>
          <a:p>
            <a:pPr marL="171450" indent="-171450">
              <a:lnSpc>
                <a:spcPct val="120000"/>
              </a:lnSpc>
            </a:pPr>
            <a:r>
              <a:rPr lang="zh-CN" altLang="en-US" sz="1200" dirty="0"/>
              <a:t>规划、协调软件和硬件的实施（或安排实施）。</a:t>
            </a:r>
          </a:p>
          <a:p>
            <a:pPr marL="171450" indent="-171450">
              <a:lnSpc>
                <a:spcPct val="120000"/>
              </a:lnSpc>
            </a:pPr>
            <a:r>
              <a:rPr lang="zh-CN" altLang="en-US" sz="1200" dirty="0"/>
              <a:t>针对分发和安装对系统实施的变更而设计和实施有效的程序。</a:t>
            </a:r>
          </a:p>
          <a:p>
            <a:pPr marL="171450" indent="-171450">
              <a:lnSpc>
                <a:spcPct val="120000"/>
              </a:lnSpc>
            </a:pPr>
            <a:r>
              <a:rPr lang="zh-CN" altLang="en-US" sz="1200" dirty="0"/>
              <a:t>确保与变更相关的硬件和软件是可追溯和安全的（正确的、经过批准和测试的版本才能被安装）。</a:t>
            </a:r>
            <a:endParaRPr lang="en-US" altLang="zh-CN" sz="1200" dirty="0"/>
          </a:p>
          <a:p>
            <a:pPr marL="171450" indent="-171450">
              <a:lnSpc>
                <a:spcPct val="120000"/>
              </a:lnSpc>
            </a:pPr>
            <a:r>
              <a:rPr lang="zh-CN" altLang="en-US" sz="1200" dirty="0"/>
              <a:t>在新发布的规划和试运行期间与用户进行沟通并考虑他们的期望。</a:t>
            </a:r>
            <a:endParaRPr lang="en-US" altLang="zh-CN" sz="1200" dirty="0"/>
          </a:p>
          <a:p>
            <a:pPr marL="171450" indent="-171450">
              <a:lnSpc>
                <a:spcPct val="120000"/>
              </a:lnSpc>
            </a:pPr>
            <a:r>
              <a:rPr lang="zh-CN" altLang="en-US" sz="1200" dirty="0"/>
              <a:t>保障发布软件的原始拷贝被安全地存放在最终软件库，配置信息存储在配置管理数据库</a:t>
            </a:r>
            <a:r>
              <a:rPr lang="zh-CN" altLang="en-US" sz="1200" dirty="0" smtClean="0"/>
              <a:t>。</a:t>
            </a:r>
            <a:endParaRPr lang="en-US" altLang="zh-CN" sz="1200" dirty="0"/>
          </a:p>
          <a:p>
            <a:pPr marL="0" indent="0">
              <a:lnSpc>
                <a:spcPct val="120000"/>
              </a:lnSpc>
              <a:buNone/>
            </a:pPr>
            <a:endParaRPr lang="en-US" altLang="zh-CN" sz="2000" dirty="0" smtClean="0"/>
          </a:p>
          <a:p>
            <a:pPr defTabSz="1001649" hangingPunct="0">
              <a:lnSpc>
                <a:spcPct val="120000"/>
              </a:lnSpc>
            </a:pPr>
            <a:r>
              <a:rPr lang="zh-CN" altLang="en-US" sz="1400" dirty="0">
                <a:solidFill>
                  <a:srgbClr val="000000"/>
                </a:solidFill>
                <a:cs typeface="Arial" pitchFamily="34" charset="0"/>
              </a:rPr>
              <a:t>确保发布正确的软件服务，管理发布过程风险。</a:t>
            </a:r>
            <a:r>
              <a:rPr lang="en-US" altLang="zh-CN" sz="1400" dirty="0">
                <a:solidFill>
                  <a:srgbClr val="000000"/>
                </a:solidFill>
                <a:cs typeface="Arial" pitchFamily="34" charset="0"/>
              </a:rPr>
              <a:t/>
            </a:r>
            <a:br>
              <a:rPr lang="en-US" altLang="zh-CN" sz="1400" dirty="0">
                <a:solidFill>
                  <a:srgbClr val="000000"/>
                </a:solidFill>
                <a:cs typeface="Arial" pitchFamily="34" charset="0"/>
              </a:rPr>
            </a:br>
            <a:r>
              <a:rPr lang="en-US" altLang="zh-CN" sz="1200" dirty="0">
                <a:solidFill>
                  <a:srgbClr val="000000"/>
                </a:solidFill>
                <a:cs typeface="Arial" pitchFamily="34" charset="0"/>
              </a:rPr>
              <a:t>1</a:t>
            </a:r>
            <a:r>
              <a:rPr lang="zh-CN" altLang="en-US" sz="1200" dirty="0">
                <a:solidFill>
                  <a:srgbClr val="000000"/>
                </a:solidFill>
                <a:cs typeface="Arial" pitchFamily="34" charset="0"/>
              </a:rPr>
              <a:t>）软件交付是一个复杂的过程，往往涉及众多不同的组件、技术栈、质量要求、用户诉求、响应诉求、开发团队、角</a:t>
            </a:r>
            <a:r>
              <a:rPr lang="en-US" altLang="zh-CN" sz="1200" dirty="0">
                <a:solidFill>
                  <a:srgbClr val="000000"/>
                </a:solidFill>
                <a:cs typeface="Arial" pitchFamily="34" charset="0"/>
              </a:rPr>
              <a:t/>
            </a:r>
            <a:br>
              <a:rPr lang="en-US" altLang="zh-CN" sz="1200" dirty="0">
                <a:solidFill>
                  <a:srgbClr val="000000"/>
                </a:solidFill>
                <a:cs typeface="Arial" pitchFamily="34" charset="0"/>
              </a:rPr>
            </a:br>
            <a:r>
              <a:rPr lang="zh-CN" altLang="en-US" sz="1200" dirty="0">
                <a:solidFill>
                  <a:srgbClr val="000000"/>
                </a:solidFill>
                <a:cs typeface="Arial" pitchFamily="34" charset="0"/>
              </a:rPr>
              <a:t>色等因素，发布涉及到整个交付过程端到端环节。规范统一的管理对风险识别和规避，协作效率等方面都有重大的意义。</a:t>
            </a:r>
            <a:r>
              <a:rPr lang="en-US" altLang="zh-CN" sz="1200" dirty="0">
                <a:solidFill>
                  <a:srgbClr val="000000"/>
                </a:solidFill>
                <a:cs typeface="Arial" pitchFamily="34" charset="0"/>
              </a:rPr>
              <a:t/>
            </a:r>
            <a:br>
              <a:rPr lang="en-US" altLang="zh-CN" sz="1200" dirty="0">
                <a:solidFill>
                  <a:srgbClr val="000000"/>
                </a:solidFill>
                <a:cs typeface="Arial" pitchFamily="34" charset="0"/>
              </a:rPr>
            </a:br>
            <a:r>
              <a:rPr lang="en-US" altLang="zh-CN" sz="1200" dirty="0">
                <a:solidFill>
                  <a:srgbClr val="000000"/>
                </a:solidFill>
                <a:cs typeface="Arial" pitchFamily="34" charset="0"/>
              </a:rPr>
              <a:t>2</a:t>
            </a:r>
            <a:r>
              <a:rPr lang="zh-CN" altLang="en-US" sz="1200" dirty="0">
                <a:solidFill>
                  <a:srgbClr val="000000"/>
                </a:solidFill>
                <a:cs typeface="Arial" pitchFamily="34" charset="0"/>
              </a:rPr>
              <a:t>）发布过程需要经验总结，更需要持续优化。</a:t>
            </a:r>
            <a:endParaRPr lang="en-US" altLang="zh-CN" sz="1400" dirty="0">
              <a:solidFill>
                <a:srgbClr val="000000"/>
              </a:solidFill>
              <a:cs typeface="Arial" pitchFamily="34" charset="0"/>
            </a:endParaRPr>
          </a:p>
          <a:p>
            <a:pPr defTabSz="1001649" hangingPunct="0">
              <a:lnSpc>
                <a:spcPct val="120000"/>
              </a:lnSpc>
            </a:pPr>
            <a:r>
              <a:rPr lang="zh-CN" altLang="en-US" sz="1400" dirty="0">
                <a:solidFill>
                  <a:srgbClr val="000000"/>
                </a:solidFill>
                <a:cs typeface="Arial" pitchFamily="34" charset="0"/>
              </a:rPr>
              <a:t>构建快速发布能力，提升产品竞争力</a:t>
            </a:r>
            <a:r>
              <a:rPr lang="en-US" altLang="zh-CN" sz="1400" dirty="0">
                <a:solidFill>
                  <a:srgbClr val="000000"/>
                </a:solidFill>
                <a:cs typeface="Arial" pitchFamily="34" charset="0"/>
              </a:rPr>
              <a:t/>
            </a:r>
            <a:br>
              <a:rPr lang="en-US" altLang="zh-CN" sz="1400" dirty="0">
                <a:solidFill>
                  <a:srgbClr val="000000"/>
                </a:solidFill>
                <a:cs typeface="Arial" pitchFamily="34" charset="0"/>
              </a:rPr>
            </a:br>
            <a:r>
              <a:rPr lang="en-US" altLang="zh-CN" sz="1200" dirty="0">
                <a:solidFill>
                  <a:srgbClr val="000000"/>
                </a:solidFill>
                <a:cs typeface="Arial" pitchFamily="34" charset="0"/>
              </a:rPr>
              <a:t>1</a:t>
            </a:r>
            <a:r>
              <a:rPr lang="zh-CN" altLang="en-US" sz="1200" dirty="0">
                <a:solidFill>
                  <a:srgbClr val="000000"/>
                </a:solidFill>
                <a:cs typeface="Arial" pitchFamily="34" charset="0"/>
              </a:rPr>
              <a:t>）发布不仅是一个交付动作也是一个商业活动，快速正确的发布是重要的产品竞争力。</a:t>
            </a:r>
            <a:r>
              <a:rPr lang="en-US" altLang="zh-CN" sz="1200" dirty="0">
                <a:solidFill>
                  <a:srgbClr val="000000"/>
                </a:solidFill>
                <a:cs typeface="Arial" pitchFamily="34" charset="0"/>
              </a:rPr>
              <a:t/>
            </a:r>
            <a:br>
              <a:rPr lang="en-US" altLang="zh-CN" sz="1200" dirty="0">
                <a:solidFill>
                  <a:srgbClr val="000000"/>
                </a:solidFill>
                <a:cs typeface="Arial" pitchFamily="34" charset="0"/>
              </a:rPr>
            </a:br>
            <a:r>
              <a:rPr lang="en-US" altLang="zh-CN" sz="1200" dirty="0">
                <a:solidFill>
                  <a:srgbClr val="000000"/>
                </a:solidFill>
                <a:cs typeface="Arial" pitchFamily="34" charset="0"/>
              </a:rPr>
              <a:t>2</a:t>
            </a:r>
            <a:r>
              <a:rPr lang="zh-CN" altLang="en-US" sz="1200" dirty="0">
                <a:solidFill>
                  <a:srgbClr val="000000"/>
                </a:solidFill>
                <a:cs typeface="Arial" pitchFamily="34" charset="0"/>
              </a:rPr>
              <a:t>）快速迭代，</a:t>
            </a:r>
            <a:r>
              <a:rPr lang="en-US" altLang="zh-CN" sz="1200" dirty="0">
                <a:solidFill>
                  <a:srgbClr val="000000"/>
                </a:solidFill>
                <a:cs typeface="Arial" pitchFamily="34" charset="0"/>
              </a:rPr>
              <a:t>MVP</a:t>
            </a:r>
            <a:r>
              <a:rPr lang="zh-CN" altLang="en-US" sz="1200" dirty="0">
                <a:solidFill>
                  <a:srgbClr val="000000"/>
                </a:solidFill>
                <a:cs typeface="Arial" pitchFamily="34" charset="0"/>
              </a:rPr>
              <a:t>发布，及时获取反馈等敏捷和</a:t>
            </a:r>
            <a:r>
              <a:rPr lang="en-US" altLang="zh-CN" sz="1200" dirty="0" err="1">
                <a:solidFill>
                  <a:srgbClr val="000000"/>
                </a:solidFill>
                <a:cs typeface="Arial" pitchFamily="34" charset="0"/>
              </a:rPr>
              <a:t>DevOps</a:t>
            </a:r>
            <a:r>
              <a:rPr lang="zh-CN" altLang="en-US" sz="1200" dirty="0">
                <a:solidFill>
                  <a:srgbClr val="000000"/>
                </a:solidFill>
                <a:cs typeface="Arial" pitchFamily="34" charset="0"/>
              </a:rPr>
              <a:t>实践要求发布速度尽可能的快</a:t>
            </a:r>
            <a:r>
              <a:rPr lang="zh-CN" altLang="en-US" sz="1400" dirty="0">
                <a:solidFill>
                  <a:srgbClr val="000000"/>
                </a:solidFill>
                <a:cs typeface="Arial" pitchFamily="34" charset="0"/>
              </a:rPr>
              <a:t>。</a:t>
            </a:r>
            <a:endParaRPr lang="en-US" altLang="zh-CN" sz="1400" dirty="0">
              <a:solidFill>
                <a:srgbClr val="000000"/>
              </a:solidFill>
              <a:cs typeface="Arial" pitchFamily="34" charset="0"/>
            </a:endParaRPr>
          </a:p>
          <a:p>
            <a:pPr marL="171450" indent="-171450"/>
            <a:endParaRPr lang="zh-CN" altLang="en-US" sz="1200" dirty="0"/>
          </a:p>
          <a:p>
            <a:endParaRPr lang="en-US" sz="1200" dirty="0"/>
          </a:p>
        </p:txBody>
      </p:sp>
      <p:sp>
        <p:nvSpPr>
          <p:cNvPr id="5" name="文本框 4"/>
          <p:cNvSpPr txBox="1"/>
          <p:nvPr/>
        </p:nvSpPr>
        <p:spPr bwMode="auto">
          <a:xfrm>
            <a:off x="881689" y="5845909"/>
            <a:ext cx="7380622" cy="377947"/>
          </a:xfrm>
          <a:prstGeom prst="rect">
            <a:avLst/>
          </a:prstGeom>
          <a:solidFill>
            <a:schemeClr val="accent2"/>
          </a:solidFill>
          <a:ln w="9525">
            <a:noFill/>
            <a:miter lim="800000"/>
            <a:headEnd/>
            <a:tailEnd/>
          </a:ln>
        </p:spPr>
        <p:txBody>
          <a:bodyPr wrap="square" lIns="99980" tIns="49986" rIns="99980" bIns="49986" rtlCol="0">
            <a:spAutoFit/>
          </a:bodyPr>
          <a:lstStyle/>
          <a:p>
            <a:pPr algn="ctr" defTabSz="1001649" eaLnBrk="0" hangingPunct="0"/>
            <a:r>
              <a:rPr lang="zh-CN" altLang="en-US" sz="1800" b="1" dirty="0" smtClean="0">
                <a:solidFill>
                  <a:srgbClr val="000000"/>
                </a:solidFill>
                <a:latin typeface="+mn-lt"/>
                <a:ea typeface="+mn-ea"/>
                <a:cs typeface="Arial" pitchFamily="34" charset="0"/>
              </a:rPr>
              <a:t>混乱随意不受控的发布无法满足软件服务交付准确性和高效性的要求</a:t>
            </a:r>
          </a:p>
        </p:txBody>
      </p:sp>
      <p:sp>
        <p:nvSpPr>
          <p:cNvPr id="6" name="下箭头 5"/>
          <p:cNvSpPr/>
          <p:nvPr/>
        </p:nvSpPr>
        <p:spPr bwMode="auto">
          <a:xfrm>
            <a:off x="3815916" y="3068960"/>
            <a:ext cx="396044" cy="5040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028159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1327E0-7EF6-4DE7-A686-D5CF0A9FB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purl.org/dc/term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82245</TotalTime>
  <Words>5121</Words>
  <Application>Microsoft Office PowerPoint</Application>
  <PresentationFormat>全屏显示(4:3)</PresentationFormat>
  <Paragraphs>670</Paragraphs>
  <Slides>48</Slides>
  <Notes>48</Notes>
  <HiddenSlides>2</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48</vt:i4>
      </vt:variant>
    </vt:vector>
  </HeadingPairs>
  <TitlesOfParts>
    <vt:vector size="63" baseType="lpstr">
      <vt:lpstr>Helvetica Neue</vt:lpstr>
      <vt:lpstr>MS PGothic</vt:lpstr>
      <vt:lpstr>等线</vt:lpstr>
      <vt:lpstr>黑体</vt:lpstr>
      <vt:lpstr>华文细黑</vt:lpstr>
      <vt:lpstr>宋体</vt:lpstr>
      <vt:lpstr>微软雅黑</vt:lpstr>
      <vt:lpstr>Arial</vt:lpstr>
      <vt:lpstr>FrutigerNext LT Light</vt:lpstr>
      <vt:lpstr>FrutigerNext LT Medium</vt:lpstr>
      <vt:lpstr>FrutigerNext LT Regular</vt:lpstr>
      <vt:lpstr>Segoe UI</vt:lpstr>
      <vt:lpstr>Wingdings</vt:lpstr>
      <vt:lpstr>1#UC&amp;C母版初稿</vt:lpstr>
      <vt:lpstr>End</vt:lpstr>
      <vt:lpstr>PowerPoint 演示文稿</vt:lpstr>
      <vt:lpstr>发布服务</vt:lpstr>
      <vt:lpstr>PowerPoint 演示文稿</vt:lpstr>
      <vt:lpstr>PowerPoint 演示文稿</vt:lpstr>
      <vt:lpstr>PowerPoint 演示文稿</vt:lpstr>
      <vt:lpstr>发布管理概述</vt:lpstr>
      <vt:lpstr>发布管理定义（1/2）</vt:lpstr>
      <vt:lpstr>发布管理定义（2/2）</vt:lpstr>
      <vt:lpstr>发布管理目标</vt:lpstr>
      <vt:lpstr>发布管理的关键活动</vt:lpstr>
      <vt:lpstr>发布管理流程</vt:lpstr>
      <vt:lpstr>发布管理流程</vt:lpstr>
      <vt:lpstr>发布管理流程与其他流程间的关系</vt:lpstr>
      <vt:lpstr>发布相关基本概念</vt:lpstr>
      <vt:lpstr>发布类型</vt:lpstr>
      <vt:lpstr>主要的软件发布阶段</vt:lpstr>
      <vt:lpstr>PowerPoint 演示文稿</vt:lpstr>
      <vt:lpstr>软件构件概述</vt:lpstr>
      <vt:lpstr>软件构件概述 - 构件分类</vt:lpstr>
      <vt:lpstr>源码及包文件的不同使用特征</vt:lpstr>
      <vt:lpstr>源码及包文件配置管理简介</vt:lpstr>
      <vt:lpstr>问题讨论</vt:lpstr>
      <vt:lpstr>PowerPoint 演示文稿</vt:lpstr>
      <vt:lpstr>包文件管理概述</vt:lpstr>
      <vt:lpstr>为什么要进行包文件管理</vt:lpstr>
      <vt:lpstr>包文件一般管理方法</vt:lpstr>
      <vt:lpstr>开发人员如何使用包文件</vt:lpstr>
      <vt:lpstr>常用开源包中央仓库</vt:lpstr>
      <vt:lpstr>PowerPoint 演示文稿</vt:lpstr>
      <vt:lpstr>包文件管理在DevOps中的应用</vt:lpstr>
      <vt:lpstr>持续集成（CI）</vt:lpstr>
      <vt:lpstr>持续交付（CD）</vt:lpstr>
      <vt:lpstr>包文件仓库在DevOps工具链中的作用</vt:lpstr>
      <vt:lpstr>包文件仓库管理的关键特性</vt:lpstr>
      <vt:lpstr>包文件仓库管理的关键特性</vt:lpstr>
      <vt:lpstr>PowerPoint 演示文稿</vt:lpstr>
      <vt:lpstr>Maven工具依赖管理介绍</vt:lpstr>
      <vt:lpstr>Maven工具简介</vt:lpstr>
      <vt:lpstr>Maven坐标简介</vt:lpstr>
      <vt:lpstr>Maven的依赖配置</vt:lpstr>
      <vt:lpstr>Maven的依赖传递管理</vt:lpstr>
      <vt:lpstr>PowerPoint 演示文稿</vt:lpstr>
      <vt:lpstr>软件开发云（Devcloud）发布管理服务介绍</vt:lpstr>
      <vt:lpstr>软件开发云（DevCloud）简介</vt:lpstr>
      <vt:lpstr>Devcloud如何进行发布管理</vt:lpstr>
      <vt:lpstr>Devcloud发布管理服务介绍</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huangyusizjhw</cp:lastModifiedBy>
  <cp:revision>2454</cp:revision>
  <dcterms:created xsi:type="dcterms:W3CDTF">2003-08-21T06:48:56Z</dcterms:created>
  <dcterms:modified xsi:type="dcterms:W3CDTF">2017-08-15T07:12:28Z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(3)+pBa1McBsTc7KGQeiMIibKGo+5T/cV3FOrKp+1Ul48zEOyS0hmT+YOJSvvIbk8X4Qdtqj07+
v8ztVKTtuqS2fagMUQ6+QcBgtv5aNSrBcTmMNuh0rqpBMdfTyAoY0cdeQ4xjsLRgUXXLBd0K
6j5O+I5AmpWaEZX4lQrglx9st2P9VlgUGpBs1T7g00bxNA+CnrX7CZ3YbnGn6EzllE5LvZuE
LQpqDnwUmN1z6t7Yql</vt:lpwstr>
  </property>
  <property fmtid="{D5CDD505-2E9C-101B-9397-08002B2CF9AE}" pid="18" name="_2015_ms_pID_7253431">
    <vt:lpwstr>jJf6BG7ZikfwEkRBupfZbL6oBopNSXqaTxiSu8inum4nOQiD7xp1wN
9tqDtZmYdh9ccCqDzrWMmr2PyAmIWQYYB00008N6SICGtHHCMYCjbbWt1Fe9vnxQhyfA9Jk3
AJ7/EKivoIDYbv3w3+3NIYHl+fgdTv7vUd3K/A/2OK1hmfarHhhhjS06gqxgIekW0WZxAW/y
F7en07kSx7TbeOacmCN54KkdhzWsl5yF8wkz</vt:lpwstr>
  </property>
  <property fmtid="{D5CDD505-2E9C-101B-9397-08002B2CF9AE}" pid="19" name="_2015_ms_pID_7253432">
    <vt:lpwstr>bavWlX2jKRRqBNqtc+3n3oErclyMXRCov6Pp
IVwCxBN+gWAioWrvqi/L8HACYxhorQ==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1502768947</vt:lpwstr>
  </property>
</Properties>
</file>