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  <p:sldMasterId id="2147483859" r:id="rId5"/>
    <p:sldMasterId id="2147483865" r:id="rId6"/>
    <p:sldMasterId id="2147483868" r:id="rId7"/>
  </p:sldMasterIdLst>
  <p:notesMasterIdLst>
    <p:notesMasterId r:id="rId45"/>
  </p:notesMasterIdLst>
  <p:handoutMasterIdLst>
    <p:handoutMasterId r:id="rId46"/>
  </p:handoutMasterIdLst>
  <p:sldIdLst>
    <p:sldId id="1264" r:id="rId8"/>
    <p:sldId id="1319" r:id="rId9"/>
    <p:sldId id="1320" r:id="rId10"/>
    <p:sldId id="1377" r:id="rId11"/>
    <p:sldId id="1493" r:id="rId12"/>
    <p:sldId id="1466" r:id="rId13"/>
    <p:sldId id="1467" r:id="rId14"/>
    <p:sldId id="1468" r:id="rId15"/>
    <p:sldId id="1494" r:id="rId16"/>
    <p:sldId id="1470" r:id="rId17"/>
    <p:sldId id="1471" r:id="rId18"/>
    <p:sldId id="1472" r:id="rId19"/>
    <p:sldId id="1473" r:id="rId20"/>
    <p:sldId id="1501" r:id="rId21"/>
    <p:sldId id="1474" r:id="rId22"/>
    <p:sldId id="1484" r:id="rId23"/>
    <p:sldId id="1495" r:id="rId24"/>
    <p:sldId id="1482" r:id="rId25"/>
    <p:sldId id="1483" r:id="rId26"/>
    <p:sldId id="1476" r:id="rId27"/>
    <p:sldId id="1477" r:id="rId28"/>
    <p:sldId id="1485" r:id="rId29"/>
    <p:sldId id="1486" r:id="rId30"/>
    <p:sldId id="1487" r:id="rId31"/>
    <p:sldId id="1478" r:id="rId32"/>
    <p:sldId id="1488" r:id="rId33"/>
    <p:sldId id="1479" r:id="rId34"/>
    <p:sldId id="1491" r:id="rId35"/>
    <p:sldId id="1480" r:id="rId36"/>
    <p:sldId id="1481" r:id="rId37"/>
    <p:sldId id="1496" r:id="rId38"/>
    <p:sldId id="1497" r:id="rId39"/>
    <p:sldId id="1498" r:id="rId40"/>
    <p:sldId id="1499" r:id="rId41"/>
    <p:sldId id="1465" r:id="rId42"/>
    <p:sldId id="1256" r:id="rId43"/>
    <p:sldId id="1204" r:id="rId44"/>
  </p:sldIdLst>
  <p:sldSz cx="9144000" cy="6858000" type="screen4x3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orient="horz" pos="867">
          <p15:clr>
            <a:srgbClr val="A4A3A4"/>
          </p15:clr>
        </p15:guide>
        <p15:guide id="3" orient="horz" pos="5">
          <p15:clr>
            <a:srgbClr val="A4A3A4"/>
          </p15:clr>
        </p15:guide>
        <p15:guide id="4" orient="horz" pos="4178">
          <p15:clr>
            <a:srgbClr val="A4A3A4"/>
          </p15:clr>
        </p15:guide>
        <p15:guide id="5" orient="horz" pos="3929">
          <p15:clr>
            <a:srgbClr val="A4A3A4"/>
          </p15:clr>
        </p15:guide>
        <p15:guide id="6" pos="476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orient="horz" pos="479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orient="horz" pos="5967">
          <p15:clr>
            <a:srgbClr val="A4A3A4"/>
          </p15:clr>
        </p15:guide>
        <p15:guide id="5" orient="horz" pos="3246">
          <p15:clr>
            <a:srgbClr val="A4A3A4"/>
          </p15:clr>
        </p15:guide>
        <p15:guide id="6" pos="2440">
          <p15:clr>
            <a:srgbClr val="A4A3A4"/>
          </p15:clr>
        </p15:guide>
        <p15:guide id="7" pos="444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AC9D"/>
    <a:srgbClr val="BB8CD0"/>
    <a:srgbClr val="34A4CC"/>
    <a:srgbClr val="D4A42C"/>
    <a:srgbClr val="53C9D5"/>
    <a:srgbClr val="8CA8D0"/>
    <a:srgbClr val="AC7BE1"/>
    <a:srgbClr val="483367"/>
    <a:srgbClr val="9EDCE2"/>
    <a:srgbClr val="79C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6" autoAdjust="0"/>
    <p:restoredTop sz="86604" autoAdjust="0"/>
  </p:normalViewPr>
  <p:slideViewPr>
    <p:cSldViewPr showGuides="1">
      <p:cViewPr varScale="1">
        <p:scale>
          <a:sx n="61" d="100"/>
          <a:sy n="61" d="100"/>
        </p:scale>
        <p:origin x="1464" y="60"/>
      </p:cViewPr>
      <p:guideLst>
        <p:guide orient="horz" pos="2341"/>
        <p:guide orient="horz" pos="867"/>
        <p:guide orient="horz" pos="5"/>
        <p:guide orient="horz" pos="4178"/>
        <p:guide orient="horz" pos="3929"/>
        <p:guide pos="476"/>
        <p:guide pos="2880"/>
        <p:guide pos="542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48" d="100"/>
          <a:sy n="48" d="100"/>
        </p:scale>
        <p:origin x="2898" y="60"/>
      </p:cViewPr>
      <p:guideLst>
        <p:guide orient="horz" pos="3087"/>
        <p:guide orient="horz" pos="479"/>
        <p:guide orient="horz" pos="2928"/>
        <p:guide orient="horz" pos="5967"/>
        <p:guide orient="horz" pos="3246"/>
        <p:guide pos="2440"/>
        <p:guide pos="444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860925"/>
            <a:ext cx="56769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</a:p>
          <a:p>
            <a:pPr lvl="1"/>
            <a:r>
              <a:rPr lang="en-US" altLang="zh-CN" noProof="0" dirty="0" smtClean="0"/>
              <a:t>Click here to add content</a:t>
            </a:r>
          </a:p>
          <a:p>
            <a:pPr lvl="2"/>
            <a:r>
              <a:rPr lang="en-US" altLang="zh-CN" noProof="0" dirty="0" smtClean="0"/>
              <a:t>Click here to add content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>
          <a:xfrm>
            <a:off x="2011363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atin typeface="FrutigerNext LT Regular" pitchFamily="34" charset="0"/>
                <a:ea typeface="华文细黑" pitchFamily="2" charset="-122"/>
              </a:defRPr>
            </a:lvl1pPr>
          </a:lstStyle>
          <a:p>
            <a:r>
              <a:rPr lang="zh-CN" altLang="en-US" smtClean="0"/>
              <a:t>请将此处改为本章标题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80975" indent="-180975" algn="l" rtl="0" eaLnBrk="0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1pPr>
    <a:lvl2pPr marL="541338" indent="-180975" algn="l" rtl="0" eaLnBrk="0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2pPr>
    <a:lvl3pPr marL="895350" indent="-174625" algn="l" rtl="0" eaLnBrk="0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2015.7.4</a:t>
            </a:r>
          </a:p>
          <a:p>
            <a:pPr marL="541338" marR="0" lvl="1" indent="-180975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Char char="p"/>
              <a:tabLst/>
              <a:defRPr/>
            </a:pPr>
            <a:r>
              <a:rPr lang="zh-CN" altLang="en-US" dirty="0" smtClean="0"/>
              <a:t>调整版权和页码对齐，位于参考线</a:t>
            </a:r>
            <a:r>
              <a:rPr lang="en-US" altLang="zh-CN" dirty="0" smtClean="0"/>
              <a:t>8.5</a:t>
            </a:r>
            <a:r>
              <a:rPr lang="zh-CN" altLang="en-US" dirty="0" smtClean="0"/>
              <a:t>到</a:t>
            </a:r>
            <a:r>
              <a:rPr lang="en-US" altLang="zh-CN" dirty="0" smtClean="0"/>
              <a:t>8.9</a:t>
            </a:r>
            <a:r>
              <a:rPr lang="zh-CN" altLang="en-US" dirty="0" smtClean="0"/>
              <a:t>之间。</a:t>
            </a:r>
          </a:p>
          <a:p>
            <a:pPr lvl="1"/>
            <a:r>
              <a:rPr lang="zh-CN" altLang="en-US" dirty="0" smtClean="0"/>
              <a:t>调整编辑框行距为单倍行距。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2015.7.9</a:t>
            </a:r>
          </a:p>
          <a:p>
            <a:pPr lvl="1"/>
            <a:r>
              <a:rPr lang="zh-CN" altLang="en-US" dirty="0" smtClean="0"/>
              <a:t>删除此页课程版本后的“</a:t>
            </a:r>
            <a:r>
              <a:rPr lang="en-US" altLang="zh-CN" dirty="0" smtClean="0"/>
              <a:t>ISSUE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新增“产品版本”和“课程版本”的示例。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2015.8.3</a:t>
            </a:r>
          </a:p>
          <a:p>
            <a:pPr lvl="1"/>
            <a:r>
              <a:rPr lang="zh-CN" altLang="en-US" dirty="0" smtClean="0"/>
              <a:t>调整母板主体和备注，段落格式为“允许标点溢出边界”。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2015.8.4</a:t>
            </a:r>
          </a:p>
          <a:p>
            <a:pPr lvl="1"/>
            <a:r>
              <a:rPr lang="zh-CN" altLang="en-US" dirty="0" smtClean="0"/>
              <a:t>删除缩略语页；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重命名版式“</a:t>
            </a:r>
            <a:r>
              <a:rPr lang="en-US" altLang="zh-CN" dirty="0" smtClean="0"/>
              <a:t>8#</a:t>
            </a:r>
            <a:r>
              <a:rPr lang="zh-CN" altLang="en-US" dirty="0" smtClean="0"/>
              <a:t>空白”为“</a:t>
            </a:r>
            <a:r>
              <a:rPr lang="en-US" altLang="zh-CN" dirty="0" smtClean="0"/>
              <a:t>8#</a:t>
            </a:r>
            <a:r>
              <a:rPr lang="zh-CN" altLang="en-US" dirty="0" smtClean="0"/>
              <a:t>仅标题”。</a:t>
            </a:r>
            <a:endParaRPr lang="en-US" altLang="zh-CN" dirty="0" smtClean="0"/>
          </a:p>
          <a:p>
            <a:r>
              <a:rPr lang="en-US" altLang="zh-CN" dirty="0" smtClean="0"/>
              <a:t>2015.9.2</a:t>
            </a:r>
          </a:p>
          <a:p>
            <a:pPr lvl="1"/>
            <a:r>
              <a:rPr lang="zh-CN" altLang="en-US" dirty="0" smtClean="0"/>
              <a:t>新增备注模板，备注页正上方添加页眉，显示本章标题。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2015.9.14</a:t>
            </a:r>
          </a:p>
          <a:p>
            <a:pPr lvl="1"/>
            <a:r>
              <a:rPr lang="zh-CN" altLang="en-US" dirty="0" smtClean="0"/>
              <a:t>删除“谢谢”那页的白色“谢谢”。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614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78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469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185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321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049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05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04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64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97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370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0413"/>
            <a:ext cx="5116513" cy="3836987"/>
          </a:xfrm>
          <a:ln/>
        </p:spPr>
      </p:sp>
    </p:spTree>
    <p:extLst>
      <p:ext uri="{BB962C8B-B14F-4D97-AF65-F5344CB8AC3E}">
        <p14:creationId xmlns:p14="http://schemas.microsoft.com/office/powerpoint/2010/main" val="34580883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51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253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4243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446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035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495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465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362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0226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721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5406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430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649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8163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127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5252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7942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5558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8100" cy="3838575"/>
          </a:xfrm>
          <a:prstGeom prst="rect">
            <a:avLst/>
          </a:prstGeo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6457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924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64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74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126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43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6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/>
        </p:nvGraphicFramePr>
        <p:xfrm>
          <a:off x="652463" y="1417638"/>
          <a:ext cx="7866062" cy="1082675"/>
        </p:xfrm>
        <a:graphic>
          <a:graphicData uri="http://schemas.openxmlformats.org/drawingml/2006/table">
            <a:tbl>
              <a:tblPr/>
              <a:tblGrid>
                <a:gridCol w="1573212"/>
                <a:gridCol w="1752600"/>
                <a:gridCol w="1889125"/>
                <a:gridCol w="2651125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课程编码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适用产品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产品版本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/>
        </p:nvGraphicFramePr>
        <p:xfrm>
          <a:off x="623888" y="2940050"/>
          <a:ext cx="7894637" cy="3038475"/>
        </p:xfrm>
        <a:graphic>
          <a:graphicData uri="http://schemas.openxmlformats.org/drawingml/2006/table">
            <a:tbl>
              <a:tblPr/>
              <a:tblGrid>
                <a:gridCol w="1573212"/>
                <a:gridCol w="1752600"/>
                <a:gridCol w="1889125"/>
                <a:gridCol w="2679700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时间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开发类型（新开发/优化）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647564" y="1988840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课程编码</a:t>
            </a:r>
            <a:endParaRPr lang="zh-CN" altLang="en-US" dirty="0"/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2231740" y="1988840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适用的产品</a:t>
            </a:r>
            <a:endParaRPr lang="zh-CN" altLang="en-US" dirty="0"/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3995936" y="1988840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X.X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5904148" y="1988840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X.X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11560" y="3500177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195736" y="3500177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3959932" y="3500177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5832140" y="3500177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7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611560" y="4005064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8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2195736" y="4005064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9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3959932" y="4005064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0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5832140" y="4005064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1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611560" y="4473116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2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2195736" y="4473116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3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3959932" y="4473116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4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5832140" y="4473116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5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611560" y="5013176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6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2195736" y="5013176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7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3959932" y="5013176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8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5832140" y="5013176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9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611560" y="5481228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0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2195736" y="5481228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1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3959932" y="5481228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2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5832140" y="5481228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714375" y="519113"/>
            <a:ext cx="70516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defTabSz="801688" fontAlgn="base"/>
            <a:r>
              <a:rPr lang="zh-CN" altLang="en-US" sz="3500" dirty="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6059488" y="360363"/>
            <a:ext cx="28733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1" dirty="0">
                <a:solidFill>
                  <a:srgbClr val="4D4D4D"/>
                </a:solidFill>
                <a:latin typeface="Arial" charset="0"/>
              </a:rPr>
              <a:t>本页不打印</a:t>
            </a:r>
          </a:p>
        </p:txBody>
      </p:sp>
      <p:sp>
        <p:nvSpPr>
          <p:cNvPr id="31" name="文本占位符 7"/>
          <p:cNvSpPr>
            <a:spLocks noGrp="1"/>
          </p:cNvSpPr>
          <p:nvPr>
            <p:ph type="body" sz="quarter" idx="37" hasCustomPrompt="1"/>
          </p:nvPr>
        </p:nvSpPr>
        <p:spPr>
          <a:xfrm>
            <a:off x="611560" y="4040237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32" name="文本占位符 7"/>
          <p:cNvSpPr>
            <a:spLocks noGrp="1"/>
          </p:cNvSpPr>
          <p:nvPr>
            <p:ph type="body" sz="quarter" idx="38" hasCustomPrompt="1"/>
          </p:nvPr>
        </p:nvSpPr>
        <p:spPr>
          <a:xfrm>
            <a:off x="2195736" y="4005064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33" name="文本占位符 7"/>
          <p:cNvSpPr>
            <a:spLocks noGrp="1"/>
          </p:cNvSpPr>
          <p:nvPr>
            <p:ph type="body" sz="quarter" idx="39" hasCustomPrompt="1"/>
          </p:nvPr>
        </p:nvSpPr>
        <p:spPr>
          <a:xfrm>
            <a:off x="3959932" y="4041068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34" name="文本占位符 7"/>
          <p:cNvSpPr>
            <a:spLocks noGrp="1"/>
          </p:cNvSpPr>
          <p:nvPr>
            <p:ph type="body" sz="quarter" idx="40" hasCustomPrompt="1"/>
          </p:nvPr>
        </p:nvSpPr>
        <p:spPr>
          <a:xfrm>
            <a:off x="5832140" y="4041068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问题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94" y="507207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 marL="457200" marR="0" indent="-457200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/>
            </a:lvl1pPr>
            <a:lvl2pPr marL="858837" indent="-457200">
              <a:buSzPct val="100000"/>
              <a:buFont typeface="+mj-lt"/>
              <a:buAutoNum type="alphaUcPeriod"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 smtClean="0"/>
              <a:t>此版式用于思考题</a:t>
            </a:r>
            <a:r>
              <a:rPr lang="en-US" altLang="zh-CN" dirty="0" smtClean="0"/>
              <a:t>-201501</a:t>
            </a:r>
            <a:r>
              <a:rPr lang="zh-CN" altLang="en-US" dirty="0" smtClean="0"/>
              <a:t>具体格式（序号格式需以模板展示）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思考题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r>
              <a:rPr lang="zh-CN" altLang="en-US" dirty="0" smtClean="0"/>
              <a:t>此版式用于每一节的总结</a:t>
            </a:r>
            <a:r>
              <a:rPr lang="en-US" altLang="zh-CN" dirty="0" smtClean="0"/>
              <a:t>-201501</a:t>
            </a:r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本节小结</a:t>
            </a:r>
          </a:p>
        </p:txBody>
      </p:sp>
      <p:pic>
        <p:nvPicPr>
          <p:cNvPr id="4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06" y="509588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06" y="509588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本章总结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84213" y="1376363"/>
            <a:ext cx="7920037" cy="3889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更多信息</a:t>
            </a:r>
          </a:p>
        </p:txBody>
      </p:sp>
      <p:pic>
        <p:nvPicPr>
          <p:cNvPr id="5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44" y="512676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r>
              <a:rPr lang="zh-CN" altLang="en-US" dirty="0" smtClean="0"/>
              <a:t>此版式用于提供给学员更多学习信息。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44" y="512676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学习推荐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931340" y="6402389"/>
            <a:ext cx="1057000" cy="11017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76998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967092" y="2503487"/>
            <a:ext cx="1209816" cy="71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4100" dirty="0" smtClean="0">
                <a:solidFill>
                  <a:srgbClr val="990000"/>
                </a:solidFill>
                <a:latin typeface="Arial" charset="0"/>
                <a:ea typeface="华文细黑" pitchFamily="2" charset="-122"/>
                <a:sym typeface="FrutigerNext LT Regular" pitchFamily="34" charset="0"/>
              </a:rPr>
              <a:t>谢谢</a:t>
            </a:r>
            <a:endParaRPr lang="zh-CN" altLang="zh-CN" sz="4100" dirty="0">
              <a:solidFill>
                <a:srgbClr val="990000"/>
              </a:solidFill>
              <a:latin typeface="Arial" charset="0"/>
              <a:ea typeface="华文细黑" pitchFamily="2" charset="-122"/>
              <a:sym typeface="FrutigerNext LT Regula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62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55650" y="325438"/>
            <a:ext cx="7632700" cy="8715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628775"/>
            <a:ext cx="7632700" cy="4194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 rot="20278370">
            <a:off x="143781" y="105608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/>
            <a:r>
              <a:rPr lang="en-US" altLang="zh-CN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en-US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研发能力中心</a:t>
            </a:r>
            <a:endParaRPr lang="zh-CN" altLang="en-US" sz="1200" dirty="0">
              <a:solidFill>
                <a:srgbClr val="FFFFFF">
                  <a:lumMod val="85000"/>
                </a:srgb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 rot="20278370">
            <a:off x="251793" y="307664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/>
            <a:r>
              <a:rPr lang="en-US" altLang="zh-CN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en-US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研发能力中心</a:t>
            </a:r>
            <a:endParaRPr lang="zh-CN" altLang="en-US" sz="1200" dirty="0">
              <a:solidFill>
                <a:srgbClr val="FFFFFF">
                  <a:lumMod val="85000"/>
                </a:srgb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 rot="20278370">
            <a:off x="179785" y="570493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/>
            <a:r>
              <a:rPr lang="en-US" altLang="zh-CN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en-US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研发能力中心</a:t>
            </a:r>
            <a:endParaRPr lang="zh-CN" altLang="en-US" sz="1200" dirty="0">
              <a:solidFill>
                <a:srgbClr val="FFFFFF">
                  <a:lumMod val="85000"/>
                </a:srgb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 rot="20278370">
            <a:off x="3816188" y="108776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/>
            <a:r>
              <a:rPr lang="en-US" altLang="zh-CN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en-US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研发能力中心</a:t>
            </a:r>
            <a:endParaRPr lang="zh-CN" altLang="en-US" sz="1200" dirty="0">
              <a:solidFill>
                <a:srgbClr val="FFFFFF">
                  <a:lumMod val="85000"/>
                </a:srgb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20278370">
            <a:off x="3924200" y="310831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/>
            <a:r>
              <a:rPr lang="en-US" altLang="zh-CN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en-US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研发能力中心</a:t>
            </a:r>
            <a:endParaRPr lang="zh-CN" altLang="en-US" sz="1200" dirty="0">
              <a:solidFill>
                <a:srgbClr val="FFFFFF">
                  <a:lumMod val="85000"/>
                </a:srgb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0278370">
            <a:off x="3852192" y="5736608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/>
            <a:r>
              <a:rPr lang="en-US" altLang="zh-CN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en-US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研发能力中心</a:t>
            </a:r>
            <a:endParaRPr lang="zh-CN" altLang="en-US" sz="1200" dirty="0">
              <a:solidFill>
                <a:srgbClr val="FFFFFF">
                  <a:lumMod val="85000"/>
                </a:srgb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 rot="20278370">
            <a:off x="7416589" y="1020084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/>
            <a:r>
              <a:rPr lang="en-US" altLang="zh-CN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en-US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研发能力中心</a:t>
            </a:r>
            <a:endParaRPr lang="zh-CN" altLang="en-US" sz="1200" dirty="0">
              <a:solidFill>
                <a:srgbClr val="FFFFFF">
                  <a:lumMod val="85000"/>
                </a:srgb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 rot="20278370">
            <a:off x="7524601" y="304063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/>
            <a:r>
              <a:rPr lang="en-US" altLang="zh-CN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en-US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研发能力中心</a:t>
            </a:r>
            <a:endParaRPr lang="zh-CN" altLang="en-US" sz="1200" dirty="0">
              <a:solidFill>
                <a:srgbClr val="FFFFFF">
                  <a:lumMod val="85000"/>
                </a:srgb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 rot="20278370">
            <a:off x="7452593" y="566892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/>
            <a:r>
              <a:rPr lang="en-US" altLang="zh-CN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en-US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研发能力中心</a:t>
            </a:r>
            <a:endParaRPr lang="zh-CN" altLang="en-US" sz="1200" dirty="0">
              <a:solidFill>
                <a:srgbClr val="FFFFFF">
                  <a:lumMod val="85000"/>
                </a:srgbClr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05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18238" y="6372225"/>
            <a:ext cx="1233487" cy="128587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 fontAlgn="base">
              <a:defRPr/>
            </a:pPr>
            <a:endParaRPr lang="de-DE" sz="180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  <a:p>
            <a:pPr fontAlgn="base">
              <a:defRPr/>
            </a:pPr>
            <a:r>
              <a:rPr lang="de-DE" sz="180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Page </a:t>
            </a:r>
            <a:fld id="{4BBCAF7D-863F-4D80-A8CC-F70C9A51BD7E}" type="slidenum">
              <a:rPr lang="de-DE" sz="180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pPr fontAlgn="base">
                <a:defRPr/>
              </a:pPr>
              <a:t>‹#›</a:t>
            </a:fld>
            <a:endParaRPr lang="en-GB" sz="180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 rot="20278370">
            <a:off x="143781" y="105608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/>
            <a:r>
              <a:rPr lang="en-US" altLang="zh-CN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en-US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研发能力中心</a:t>
            </a:r>
            <a:endParaRPr lang="zh-CN" altLang="en-US" sz="1200" dirty="0">
              <a:solidFill>
                <a:srgbClr val="FFFFFF">
                  <a:lumMod val="85000"/>
                </a:srgb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 rot="20278370">
            <a:off x="251793" y="307664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/>
            <a:r>
              <a:rPr lang="en-US" altLang="zh-CN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en-US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研发能力中心</a:t>
            </a:r>
            <a:endParaRPr lang="zh-CN" altLang="en-US" sz="1200" dirty="0">
              <a:solidFill>
                <a:srgbClr val="FFFFFF">
                  <a:lumMod val="85000"/>
                </a:srgb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 rot="20278370">
            <a:off x="179785" y="570493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/>
            <a:r>
              <a:rPr lang="en-US" altLang="zh-CN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en-US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研发能力中心</a:t>
            </a:r>
            <a:endParaRPr lang="zh-CN" altLang="en-US" sz="1200" dirty="0">
              <a:solidFill>
                <a:srgbClr val="FFFFFF">
                  <a:lumMod val="85000"/>
                </a:srgb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 rot="20278370">
            <a:off x="3816188" y="108776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/>
            <a:r>
              <a:rPr lang="en-US" altLang="zh-CN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en-US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研发能力中心</a:t>
            </a:r>
            <a:endParaRPr lang="zh-CN" altLang="en-US" sz="1200" dirty="0">
              <a:solidFill>
                <a:srgbClr val="FFFFFF">
                  <a:lumMod val="85000"/>
                </a:srgb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20278370">
            <a:off x="3924200" y="310831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/>
            <a:r>
              <a:rPr lang="en-US" altLang="zh-CN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en-US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研发能力中心</a:t>
            </a:r>
            <a:endParaRPr lang="zh-CN" altLang="en-US" sz="1200" dirty="0">
              <a:solidFill>
                <a:srgbClr val="FFFFFF">
                  <a:lumMod val="85000"/>
                </a:srgb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0278370">
            <a:off x="3852192" y="5736608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/>
            <a:r>
              <a:rPr lang="en-US" altLang="zh-CN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en-US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研发能力中心</a:t>
            </a:r>
            <a:endParaRPr lang="zh-CN" altLang="en-US" sz="1200" dirty="0">
              <a:solidFill>
                <a:srgbClr val="FFFFFF">
                  <a:lumMod val="85000"/>
                </a:srgb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 rot="20278370">
            <a:off x="7416589" y="1020084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/>
            <a:r>
              <a:rPr lang="en-US" altLang="zh-CN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en-US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研发能力中心</a:t>
            </a:r>
            <a:endParaRPr lang="zh-CN" altLang="en-US" sz="1200" dirty="0">
              <a:solidFill>
                <a:srgbClr val="FFFFFF">
                  <a:lumMod val="85000"/>
                </a:srgb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 rot="20278370">
            <a:off x="7524601" y="304063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/>
            <a:r>
              <a:rPr lang="en-US" altLang="zh-CN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en-US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研发能力中心</a:t>
            </a:r>
            <a:endParaRPr lang="zh-CN" altLang="en-US" sz="1200" dirty="0">
              <a:solidFill>
                <a:srgbClr val="FFFFFF">
                  <a:lumMod val="85000"/>
                </a:srgb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 rot="20278370">
            <a:off x="7452593" y="566892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/>
            <a:r>
              <a:rPr lang="en-US" altLang="zh-CN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en-US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研发能力中心</a:t>
            </a:r>
            <a:endParaRPr lang="zh-CN" altLang="en-US" sz="1200" dirty="0">
              <a:solidFill>
                <a:srgbClr val="FFFFFF">
                  <a:lumMod val="85000"/>
                </a:srgbClr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18238" y="6372225"/>
            <a:ext cx="1233487" cy="128587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 fontAlgn="base">
              <a:defRPr/>
            </a:pPr>
            <a:endParaRPr lang="de-DE" sz="180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  <a:p>
            <a:pPr fontAlgn="base">
              <a:defRPr/>
            </a:pPr>
            <a:r>
              <a:rPr lang="de-DE" sz="180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Page </a:t>
            </a:r>
            <a:fld id="{4BBCAF7D-863F-4D80-A8CC-F70C9A51BD7E}" type="slidenum">
              <a:rPr lang="de-DE" sz="180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pPr fontAlgn="base">
                <a:defRPr/>
              </a:pPr>
              <a:t>‹#›</a:t>
            </a:fld>
            <a:endParaRPr lang="en-GB" sz="180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 rot="20278370">
            <a:off x="143781" y="105608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/>
            <a:r>
              <a:rPr lang="en-US" altLang="zh-CN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en-US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研发能力中心</a:t>
            </a:r>
            <a:endParaRPr lang="zh-CN" altLang="en-US" sz="1200" dirty="0">
              <a:solidFill>
                <a:srgbClr val="FFFFFF">
                  <a:lumMod val="85000"/>
                </a:srgb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 rot="20278370">
            <a:off x="251793" y="307664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/>
            <a:r>
              <a:rPr lang="en-US" altLang="zh-CN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en-US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研发能力中心</a:t>
            </a:r>
            <a:endParaRPr lang="zh-CN" altLang="en-US" sz="1200" dirty="0">
              <a:solidFill>
                <a:srgbClr val="FFFFFF">
                  <a:lumMod val="85000"/>
                </a:srgb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 rot="20278370">
            <a:off x="179785" y="570493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/>
            <a:r>
              <a:rPr lang="en-US" altLang="zh-CN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en-US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研发能力中心</a:t>
            </a:r>
            <a:endParaRPr lang="zh-CN" altLang="en-US" sz="1200" dirty="0">
              <a:solidFill>
                <a:srgbClr val="FFFFFF">
                  <a:lumMod val="85000"/>
                </a:srgb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 rot="20278370">
            <a:off x="3816188" y="108776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/>
            <a:r>
              <a:rPr lang="en-US" altLang="zh-CN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en-US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研发能力中心</a:t>
            </a:r>
            <a:endParaRPr lang="zh-CN" altLang="en-US" sz="1200" dirty="0">
              <a:solidFill>
                <a:srgbClr val="FFFFFF">
                  <a:lumMod val="85000"/>
                </a:srgb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20278370">
            <a:off x="3924200" y="310831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/>
            <a:r>
              <a:rPr lang="en-US" altLang="zh-CN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en-US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研发能力中心</a:t>
            </a:r>
            <a:endParaRPr lang="zh-CN" altLang="en-US" sz="1200" dirty="0">
              <a:solidFill>
                <a:srgbClr val="FFFFFF">
                  <a:lumMod val="85000"/>
                </a:srgb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0278370">
            <a:off x="3852192" y="5736608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/>
            <a:r>
              <a:rPr lang="en-US" altLang="zh-CN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en-US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研发能力中心</a:t>
            </a:r>
            <a:endParaRPr lang="zh-CN" altLang="en-US" sz="1200" dirty="0">
              <a:solidFill>
                <a:srgbClr val="FFFFFF">
                  <a:lumMod val="85000"/>
                </a:srgb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 rot="20278370">
            <a:off x="7416589" y="1020084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/>
            <a:r>
              <a:rPr lang="en-US" altLang="zh-CN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en-US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研发能力中心</a:t>
            </a:r>
            <a:endParaRPr lang="zh-CN" altLang="en-US" sz="1200" dirty="0">
              <a:solidFill>
                <a:srgbClr val="FFFFFF">
                  <a:lumMod val="85000"/>
                </a:srgb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 rot="20278370">
            <a:off x="7524601" y="304063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/>
            <a:r>
              <a:rPr lang="en-US" altLang="zh-CN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en-US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研发能力中心</a:t>
            </a:r>
            <a:endParaRPr lang="zh-CN" altLang="en-US" sz="1200" dirty="0">
              <a:solidFill>
                <a:srgbClr val="FFFFFF">
                  <a:lumMod val="85000"/>
                </a:srgb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 rot="20278370">
            <a:off x="7452593" y="566892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/>
            <a:r>
              <a:rPr lang="en-US" altLang="zh-CN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en-US" sz="1200" dirty="0" smtClean="0">
                <a:solidFill>
                  <a:srgbClr val="FFFFFF">
                    <a:lumMod val="85000"/>
                  </a:srgbClr>
                </a:solidFill>
                <a:latin typeface="宋体" pitchFamily="2" charset="-122"/>
                <a:ea typeface="宋体" pitchFamily="2" charset="-122"/>
              </a:rPr>
              <a:t>研发能力中心</a:t>
            </a:r>
            <a:endParaRPr lang="zh-CN" altLang="en-US" sz="1200" dirty="0">
              <a:solidFill>
                <a:srgbClr val="FFFFFF">
                  <a:lumMod val="85000"/>
                </a:srgbClr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6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78475"/>
            <a:ext cx="82073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7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7224713" y="4094163"/>
            <a:ext cx="1333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4" tIns="40058" rIns="80114" bIns="40058">
            <a:spAutoFit/>
          </a:bodyPr>
          <a:lstStyle/>
          <a:p>
            <a:pPr defTabSz="80168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sp>
        <p:nvSpPr>
          <p:cNvPr id="1414185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419225"/>
            <a:ext cx="6012594" cy="1470025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</a:t>
            </a:r>
            <a:r>
              <a:rPr lang="zh-CN" altLang="en-US" dirty="0" smtClean="0"/>
              <a:t>式</a:t>
            </a:r>
            <a:endParaRPr lang="zh-CN" altLang="en-US" dirty="0"/>
          </a:p>
        </p:txBody>
      </p:sp>
      <p:sp>
        <p:nvSpPr>
          <p:cNvPr id="7" name="Rectangle 14"/>
          <p:cNvSpPr>
            <a:spLocks noChangeArrowheads="1"/>
          </p:cNvSpPr>
          <p:nvPr userDrawn="1"/>
        </p:nvSpPr>
        <p:spPr bwMode="auto">
          <a:xfrm>
            <a:off x="655638" y="6207125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fontAlgn="base"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版权所有</a:t>
            </a:r>
            <a:r>
              <a:rPr lang="en-US" altLang="zh-CN" sz="1200" b="0" i="0" dirty="0" smtClean="0">
                <a:latin typeface="+mn-lt"/>
                <a:ea typeface="+mn-ea"/>
              </a:rPr>
              <a:t>©</a:t>
            </a:r>
            <a:r>
              <a:rPr lang="en-US" altLang="zh-CN" sz="1200" b="0" dirty="0" smtClean="0">
                <a:latin typeface="+mn-lt"/>
                <a:ea typeface="+mn-ea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2017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华为技术有限公司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前言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94" y="527944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2" y="1376364"/>
            <a:ext cx="7920037" cy="4032856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 smtClean="0"/>
              <a:t>本章主要讲述</a:t>
            </a:r>
            <a:r>
              <a:rPr lang="en-US" altLang="zh-CN" dirty="0" smtClean="0"/>
              <a:t>...</a:t>
            </a:r>
            <a:endParaRPr lang="zh-CN" altLang="en-US" dirty="0" smtClean="0"/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前言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84213" y="1376363"/>
            <a:ext cx="7897812" cy="4194175"/>
          </a:xfrm>
        </p:spPr>
        <p:txBody>
          <a:bodyPr/>
          <a:lstStyle>
            <a:lvl1pPr marL="301625" marR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lvl1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18172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 descr="目录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712" y="527007"/>
            <a:ext cx="62071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2" y="1376363"/>
            <a:ext cx="7920038" cy="3924300"/>
          </a:xfrm>
        </p:spPr>
        <p:txBody>
          <a:bodyPr/>
          <a:lstStyle>
            <a:lvl1pPr marL="457200" marR="0" indent="-457200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一级目录一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一级目录二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一级目录三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4788532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本节概述和学习目标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84213" y="1376363"/>
            <a:ext cx="7920037" cy="41052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18172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87350"/>
            <a:ext cx="7713662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r>
              <a:rPr lang="zh-CN" altLang="en-US" dirty="0" smtClean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87350"/>
            <a:ext cx="7713662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4" descr="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508875" y="6399213"/>
            <a:ext cx="13112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87350"/>
            <a:ext cx="7745412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374775"/>
            <a:ext cx="7929562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8" name="Rectangle 69"/>
          <p:cNvSpPr>
            <a:spLocks noChangeArrowheads="1"/>
          </p:cNvSpPr>
          <p:nvPr userDrawn="1"/>
        </p:nvSpPr>
        <p:spPr bwMode="auto">
          <a:xfrm>
            <a:off x="6096000" y="6417332"/>
            <a:ext cx="65709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eaLnBrk="0" fontAlgn="base" hangingPunct="0"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+mn-ea"/>
              </a:rPr>
              <a:pPr defTabSz="801688" eaLnBrk="0" fontAlgn="base" hangingPunct="0">
                <a:defRPr/>
              </a:pPr>
              <a:t>‹#›</a:t>
            </a:fld>
            <a:r>
              <a:rPr lang="zh-CN" altLang="en-US" sz="1200" dirty="0" smtClean="0">
                <a:latin typeface="+mn-lt"/>
                <a:ea typeface="+mn-ea"/>
              </a:rPr>
              <a:t>页</a:t>
            </a:r>
            <a:endParaRPr lang="en-US" altLang="zh-CN" sz="1200" dirty="0">
              <a:latin typeface="+mn-lt"/>
              <a:ea typeface="+mn-ea"/>
            </a:endParaRPr>
          </a:p>
        </p:txBody>
      </p:sp>
      <p:sp>
        <p:nvSpPr>
          <p:cNvPr id="10" name="Rectangle 54"/>
          <p:cNvSpPr>
            <a:spLocks noChangeArrowheads="1"/>
          </p:cNvSpPr>
          <p:nvPr userDrawn="1"/>
        </p:nvSpPr>
        <p:spPr bwMode="auto">
          <a:xfrm>
            <a:off x="647564" y="6409397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fontAlgn="base"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版权所有</a:t>
            </a:r>
            <a:r>
              <a:rPr lang="en-US" altLang="zh-CN" sz="1200" b="0" i="0" dirty="0" smtClean="0">
                <a:latin typeface="+mn-lt"/>
                <a:ea typeface="+mn-ea"/>
              </a:rPr>
              <a:t>©</a:t>
            </a:r>
            <a:r>
              <a:rPr lang="en-US" altLang="zh-CN" sz="1200" b="0" dirty="0" smtClean="0">
                <a:latin typeface="+mn-lt"/>
                <a:ea typeface="+mn-ea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2017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华为技术有限公司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-1836712" y="2312876"/>
            <a:ext cx="1800200" cy="117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参考线：</a:t>
            </a:r>
            <a:endParaRPr lang="en-US" altLang="zh-CN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左：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10.6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右：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11.2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上：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5.7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下：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7.8</a:t>
            </a:r>
            <a:endParaRPr lang="zh-CN" altLang="en-US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58" r:id="rId7"/>
    <p:sldLayoutId id="2147483828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4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0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43600"/>
            <a:ext cx="9144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8249" name="Text Box 9"/>
          <p:cNvSpPr txBox="1">
            <a:spLocks noChangeArrowheads="1"/>
          </p:cNvSpPr>
          <p:nvPr/>
        </p:nvSpPr>
        <p:spPr bwMode="auto">
          <a:xfrm>
            <a:off x="3436938" y="3189288"/>
            <a:ext cx="25304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2400">
                <a:solidFill>
                  <a:srgbClr val="666666"/>
                </a:solidFill>
                <a:latin typeface="Arial" pitchFamily="34" charset="0"/>
                <a:ea typeface="MS PGothic" pitchFamily="34" charset="-128"/>
                <a:sym typeface="FrutigerNext LT Regular" pitchFamily="34" charset="0"/>
              </a:rPr>
              <a:t>www.huawei.com</a:t>
            </a:r>
          </a:p>
        </p:txBody>
      </p:sp>
    </p:spTree>
    <p:extLst>
      <p:ext uri="{BB962C8B-B14F-4D97-AF65-F5344CB8AC3E}">
        <p14:creationId xmlns:p14="http://schemas.microsoft.com/office/powerpoint/2010/main" val="84983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</p:sldLayoutIdLst>
  <p:timing>
    <p:tnLst>
      <p:par>
        <p:cTn id="1" dur="indefinite" restart="never" nodeType="tmRoot"/>
      </p:par>
    </p:tnLst>
  </p:timing>
  <p:txStyles>
    <p:titleStyle>
      <a:lvl1pPr algn="ctr" defTabSz="801688" rtl="0" eaLnBrk="0" fontAlgn="base" hangingPunct="0">
        <a:spcBef>
          <a:spcPct val="0"/>
        </a:spcBef>
        <a:spcAft>
          <a:spcPct val="0"/>
        </a:spcAft>
        <a:defRPr sz="3700" baseline="0">
          <a:solidFill>
            <a:schemeClr val="tx2"/>
          </a:solidFill>
          <a:latin typeface="+mj-lt"/>
          <a:ea typeface="+mj-ea"/>
          <a:cs typeface="+mj-cs"/>
        </a:defRPr>
      </a:lvl1pPr>
      <a:lvl2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2pPr>
      <a:lvl3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3pPr>
      <a:lvl4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4pPr>
      <a:lvl5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01625" indent="-301625" algn="l" defTabSz="801688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00175" indent="-198438" algn="l" defTabSz="801688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801813" indent="-201613" algn="l" defTabSz="801688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590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162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734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6306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9" descr="d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24588"/>
            <a:ext cx="915035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 Box 8"/>
          <p:cNvSpPr txBox="1">
            <a:spLocks noChangeArrowheads="1"/>
          </p:cNvSpPr>
          <p:nvPr/>
        </p:nvSpPr>
        <p:spPr bwMode="auto">
          <a:xfrm>
            <a:off x="755650" y="6451600"/>
            <a:ext cx="2540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80114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defRPr/>
            </a:pPr>
            <a:r>
              <a:rPr lang="en-US" altLang="zh-CN" sz="120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10244" name="Picture 9" descr="8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8875" y="6386513"/>
            <a:ext cx="13112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325438"/>
            <a:ext cx="7632700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628775"/>
            <a:ext cx="763270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49" name="Rectangle 15"/>
          <p:cNvSpPr>
            <a:spLocks noChangeArrowheads="1"/>
          </p:cNvSpPr>
          <p:nvPr/>
        </p:nvSpPr>
        <p:spPr bwMode="auto">
          <a:xfrm>
            <a:off x="-1952625" y="692150"/>
            <a:ext cx="1844675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:32-35pt  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R153 G0 B0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FrutigerNext LT Medium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Arial</a:t>
            </a:r>
          </a:p>
          <a:p>
            <a:pPr marL="342900" indent="-342900" algn="r" eaLnBrk="0" fontAlgn="base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:30-32pt  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R153 G0 B0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黑体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:20-22pt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子目录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) :18pt  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黑色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FrutigerNext LT Regular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Arial</a:t>
            </a:r>
          </a:p>
          <a:p>
            <a:pPr marL="342900" indent="-342900" algn="r" eaLnBrk="0" fontAlgn="base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:18-20pt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子目录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):18pt 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黑色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细黑体</a:t>
            </a:r>
            <a:r>
              <a:rPr lang="zh-CN" altLang="en-US" sz="1100" b="1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9324975" y="3367088"/>
            <a:ext cx="919163" cy="3490912"/>
            <a:chOff x="5839" y="2160"/>
            <a:chExt cx="579" cy="2199"/>
          </a:xfrm>
        </p:grpSpPr>
        <p:sp>
          <p:nvSpPr>
            <p:cNvPr id="10253" name="Rectangle 17"/>
            <p:cNvSpPr>
              <a:spLocks noChangeArrowheads="1"/>
            </p:cNvSpPr>
            <p:nvPr userDrawn="1"/>
          </p:nvSpPr>
          <p:spPr bwMode="auto">
            <a:xfrm>
              <a:off x="5839" y="2160"/>
              <a:ext cx="579" cy="2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pPr fontAlgn="base"/>
              <a:endParaRPr lang="zh-CN" altLang="en-US" sz="180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grpSp>
          <p:nvGrpSpPr>
            <p:cNvPr id="3" name="Group 18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0315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6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7" name="Rectangle 21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8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311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2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3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4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5" name="Group 28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307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8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9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0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6" name="Group 33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303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4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5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6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7" name="Group 38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299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0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1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2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" name="Group 43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295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6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7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8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" name="Group 48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291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2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3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4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0" name="Group 53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287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8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9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0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1" name="Group 58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283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4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5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6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" name="Group 63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279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0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1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2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3" name="Group 68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275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6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7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8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4" name="Group 73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271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2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3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4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5" name="Group 78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267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68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69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0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10251" name="Rectangle 83"/>
          <p:cNvSpPr>
            <a:spLocks noChangeArrowheads="1"/>
          </p:cNvSpPr>
          <p:nvPr/>
        </p:nvSpPr>
        <p:spPr bwMode="auto">
          <a:xfrm>
            <a:off x="9251950" y="1341438"/>
            <a:ext cx="1192213" cy="17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配色参考方案：</a:t>
            </a:r>
          </a:p>
          <a:p>
            <a:pPr eaLnBrk="0" fontAlgn="base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组配色方案，同一页面内只选择一组使用。（仅供参考）</a:t>
            </a:r>
          </a:p>
        </p:txBody>
      </p:sp>
      <p:sp>
        <p:nvSpPr>
          <p:cNvPr id="10252" name="Rectangle 84"/>
          <p:cNvSpPr>
            <a:spLocks noChangeArrowheads="1"/>
          </p:cNvSpPr>
          <p:nvPr/>
        </p:nvSpPr>
        <p:spPr bwMode="auto">
          <a:xfrm>
            <a:off x="9251950" y="7938"/>
            <a:ext cx="11207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fontAlgn="base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.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9" name="Rectangle 21"/>
          <p:cNvSpPr>
            <a:spLocks noChangeArrowheads="1"/>
          </p:cNvSpPr>
          <p:nvPr userDrawn="1"/>
        </p:nvSpPr>
        <p:spPr bwMode="auto">
          <a:xfrm>
            <a:off x="3785716" y="6465937"/>
            <a:ext cx="1527487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82" tIns="0" rIns="80082" bIns="0">
            <a:spAutoFit/>
          </a:bodyPr>
          <a:lstStyle/>
          <a:p>
            <a:pPr defTabSz="801688" eaLnBrk="0" fontAlgn="base" hangingPunct="0">
              <a:defRPr/>
            </a:pPr>
            <a:r>
              <a:rPr lang="en-US" altLang="zh-CN" sz="1200" dirty="0" smtClean="0">
                <a:solidFill>
                  <a:srgbClr val="000000"/>
                </a:solidFill>
                <a:latin typeface="FrutigerNext LT Medium"/>
                <a:ea typeface="华文细黑"/>
              </a:rPr>
              <a:t>Huawei Confidential</a:t>
            </a:r>
            <a:endParaRPr lang="en-US" altLang="zh-CN" sz="1200" dirty="0">
              <a:solidFill>
                <a:srgbClr val="000000"/>
              </a:solidFill>
              <a:latin typeface="FrutigerNext LT Medium"/>
              <a:ea typeface="华文细黑"/>
            </a:endParaRPr>
          </a:p>
        </p:txBody>
      </p:sp>
      <p:sp>
        <p:nvSpPr>
          <p:cNvPr id="81" name="Rectangle 5"/>
          <p:cNvSpPr>
            <a:spLocks noChangeArrowheads="1"/>
          </p:cNvSpPr>
          <p:nvPr userDrawn="1"/>
        </p:nvSpPr>
        <p:spPr bwMode="auto">
          <a:xfrm>
            <a:off x="6345873" y="6489701"/>
            <a:ext cx="180339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fontAlgn="base" hangingPunct="0">
              <a:lnSpc>
                <a:spcPct val="85000"/>
              </a:lnSpc>
            </a:pPr>
            <a:r>
              <a:rPr lang="de-DE" altLang="zh-CN" sz="1200" dirty="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 </a:t>
            </a:r>
            <a:fld id="{A4C34F22-587E-473D-9099-376F4F013A30}" type="slidenum">
              <a:rPr lang="de-DE" altLang="zh-CN" sz="120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pPr eaLnBrk="0" fontAlgn="base" hangingPunct="0">
                <a:lnSpc>
                  <a:spcPct val="85000"/>
                </a:lnSpc>
              </a:pPr>
              <a:t>‹#›</a:t>
            </a:fld>
            <a:endParaRPr lang="en-GB" altLang="zh-CN" sz="1200" dirty="0">
              <a:solidFill>
                <a:srgbClr val="000000"/>
              </a:solidFill>
              <a:latin typeface="FrutigerNext LT Bold" pitchFamily="34" charset="0"/>
              <a:ea typeface="MS PGothic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9" descr="d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24588"/>
            <a:ext cx="915035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 Box 8"/>
          <p:cNvSpPr txBox="1">
            <a:spLocks noChangeArrowheads="1"/>
          </p:cNvSpPr>
          <p:nvPr/>
        </p:nvSpPr>
        <p:spPr bwMode="auto">
          <a:xfrm>
            <a:off x="755650" y="6451600"/>
            <a:ext cx="2540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80114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defRPr/>
            </a:pPr>
            <a:r>
              <a:rPr lang="en-US" altLang="zh-CN" sz="120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10244" name="Picture 9" descr="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8875" y="6386513"/>
            <a:ext cx="13112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325438"/>
            <a:ext cx="7632700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628775"/>
            <a:ext cx="763270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49" name="Rectangle 15"/>
          <p:cNvSpPr>
            <a:spLocks noChangeArrowheads="1"/>
          </p:cNvSpPr>
          <p:nvPr/>
        </p:nvSpPr>
        <p:spPr bwMode="auto">
          <a:xfrm>
            <a:off x="-1952625" y="692150"/>
            <a:ext cx="1844675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:32-35pt  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R153 G0 B0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FrutigerNext LT Medium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Arial</a:t>
            </a:r>
          </a:p>
          <a:p>
            <a:pPr marL="342900" indent="-342900" algn="r" eaLnBrk="0" fontAlgn="base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:30-32pt  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R153 G0 B0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黑体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:20-22pt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子目录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) :18pt  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黑色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FrutigerNext LT Regular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 Arial</a:t>
            </a:r>
          </a:p>
          <a:p>
            <a:pPr marL="342900" indent="-342900" algn="r" eaLnBrk="0" fontAlgn="base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:18-20pt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子目录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):18pt 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黑色</a:t>
            </a:r>
          </a:p>
          <a:p>
            <a:pPr marL="342900" indent="-342900" algn="r" eaLnBrk="0" fontAlgn="base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细黑体</a:t>
            </a:r>
            <a:r>
              <a:rPr lang="zh-CN" altLang="en-US" sz="1100" b="1">
                <a:solidFill>
                  <a:srgbClr val="FFFFFF"/>
                </a:solidFill>
                <a:latin typeface="Arial" pitchFamily="34" charset="0"/>
                <a:ea typeface="华文细黑" pitchFamily="2" charset="-122"/>
              </a:rPr>
              <a:t>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9324975" y="3367088"/>
            <a:ext cx="919163" cy="3490912"/>
            <a:chOff x="5839" y="2160"/>
            <a:chExt cx="579" cy="2199"/>
          </a:xfrm>
        </p:grpSpPr>
        <p:sp>
          <p:nvSpPr>
            <p:cNvPr id="10253" name="Rectangle 17"/>
            <p:cNvSpPr>
              <a:spLocks noChangeArrowheads="1"/>
            </p:cNvSpPr>
            <p:nvPr userDrawn="1"/>
          </p:nvSpPr>
          <p:spPr bwMode="auto">
            <a:xfrm>
              <a:off x="5839" y="2160"/>
              <a:ext cx="579" cy="2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pPr fontAlgn="base"/>
              <a:endParaRPr lang="zh-CN" altLang="en-US" sz="1800">
                <a:solidFill>
                  <a:srgbClr val="000000"/>
                </a:solidFill>
                <a:latin typeface="Calibri" pitchFamily="34" charset="0"/>
                <a:ea typeface="宋体" pitchFamily="2" charset="-122"/>
              </a:endParaRPr>
            </a:p>
          </p:txBody>
        </p:sp>
        <p:grpSp>
          <p:nvGrpSpPr>
            <p:cNvPr id="3" name="Group 18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0315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6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7" name="Rectangle 21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8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4" name="Group 23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311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2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3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4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5" name="Group 28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307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8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9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10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6" name="Group 33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303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4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5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6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7" name="Group 38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299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0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1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302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" name="Group 43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295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6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7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8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9" name="Group 48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291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2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3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4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0" name="Group 53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287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8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9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90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1" name="Group 58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283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4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5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6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" name="Group 63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279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0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1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82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3" name="Group 68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275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6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7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8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4" name="Group 73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271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2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3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4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5" name="Group 78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267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68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69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10270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/>
                <a:endParaRPr lang="zh-CN" altLang="en-US" sz="18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10251" name="Rectangle 83"/>
          <p:cNvSpPr>
            <a:spLocks noChangeArrowheads="1"/>
          </p:cNvSpPr>
          <p:nvPr/>
        </p:nvSpPr>
        <p:spPr bwMode="auto">
          <a:xfrm>
            <a:off x="9251950" y="1341438"/>
            <a:ext cx="1192213" cy="17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配色参考方案：</a:t>
            </a:r>
          </a:p>
          <a:p>
            <a:pPr eaLnBrk="0" fontAlgn="base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组配色方案，同一页面内只选择一组使用。（仅供参考）</a:t>
            </a:r>
          </a:p>
        </p:txBody>
      </p:sp>
      <p:sp>
        <p:nvSpPr>
          <p:cNvPr id="10252" name="Rectangle 84"/>
          <p:cNvSpPr>
            <a:spLocks noChangeArrowheads="1"/>
          </p:cNvSpPr>
          <p:nvPr/>
        </p:nvSpPr>
        <p:spPr bwMode="auto">
          <a:xfrm>
            <a:off x="9251950" y="7938"/>
            <a:ext cx="11207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fontAlgn="base">
              <a:lnSpc>
                <a:spcPct val="120000"/>
              </a:lnSpc>
              <a:buClr>
                <a:srgbClr val="777777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.</a:t>
            </a:r>
            <a:endParaRPr lang="zh-CN" altLang="en-US" sz="11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9" name="Rectangle 21"/>
          <p:cNvSpPr>
            <a:spLocks noChangeArrowheads="1"/>
          </p:cNvSpPr>
          <p:nvPr userDrawn="1"/>
        </p:nvSpPr>
        <p:spPr bwMode="auto">
          <a:xfrm>
            <a:off x="3785716" y="6465937"/>
            <a:ext cx="1527487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82" tIns="0" rIns="80082" bIns="0">
            <a:spAutoFit/>
          </a:bodyPr>
          <a:lstStyle/>
          <a:p>
            <a:pPr defTabSz="801688" eaLnBrk="0" fontAlgn="base" hangingPunct="0">
              <a:defRPr/>
            </a:pPr>
            <a:r>
              <a:rPr lang="en-US" altLang="zh-CN" sz="1200" dirty="0" smtClean="0">
                <a:solidFill>
                  <a:srgbClr val="000000"/>
                </a:solidFill>
                <a:latin typeface="FrutigerNext LT Medium"/>
                <a:ea typeface="华文细黑"/>
              </a:rPr>
              <a:t>Huawei Confidential</a:t>
            </a:r>
            <a:endParaRPr lang="en-US" altLang="zh-CN" sz="1200" dirty="0">
              <a:solidFill>
                <a:srgbClr val="000000"/>
              </a:solidFill>
              <a:latin typeface="FrutigerNext LT Medium"/>
              <a:ea typeface="华文细黑"/>
            </a:endParaRPr>
          </a:p>
        </p:txBody>
      </p:sp>
      <p:sp>
        <p:nvSpPr>
          <p:cNvPr id="81" name="Rectangle 5"/>
          <p:cNvSpPr>
            <a:spLocks noChangeArrowheads="1"/>
          </p:cNvSpPr>
          <p:nvPr userDrawn="1"/>
        </p:nvSpPr>
        <p:spPr bwMode="auto">
          <a:xfrm>
            <a:off x="6345873" y="6489701"/>
            <a:ext cx="180339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fontAlgn="base" hangingPunct="0">
              <a:lnSpc>
                <a:spcPct val="85000"/>
              </a:lnSpc>
            </a:pPr>
            <a:r>
              <a:rPr lang="de-DE" altLang="zh-CN" sz="1200" dirty="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 </a:t>
            </a:r>
            <a:fld id="{A4C34F22-587E-473D-9099-376F4F013A30}" type="slidenum">
              <a:rPr lang="de-DE" altLang="zh-CN" sz="120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pPr eaLnBrk="0" fontAlgn="base" hangingPunct="0">
                <a:lnSpc>
                  <a:spcPct val="85000"/>
                </a:lnSpc>
              </a:pPr>
              <a:t>‹#›</a:t>
            </a:fld>
            <a:endParaRPr lang="en-GB" altLang="zh-CN" sz="1200" dirty="0">
              <a:solidFill>
                <a:srgbClr val="000000"/>
              </a:solidFill>
              <a:latin typeface="FrutigerNext LT Bold" pitchFamily="34" charset="0"/>
              <a:ea typeface="MS PGothic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wclouds.co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www.hwclouds.com/product/pipeline.html" TargetMode="External"/><Relationship Id="rId4" Type="http://schemas.openxmlformats.org/officeDocument/2006/relationships/hyperlink" Target="http://www.hwclouds.com/devcloud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 smtClean="0"/>
              <a:t>SE1000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smtClean="0"/>
              <a:t>3.2</a:t>
            </a:r>
          </a:p>
        </p:txBody>
      </p:sp>
      <p:sp>
        <p:nvSpPr>
          <p:cNvPr id="52" name="文本占位符 5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 smtClean="0"/>
              <a:t>1.0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张三</a:t>
            </a:r>
            <a:r>
              <a:rPr lang="en-US" altLang="zh-CN" dirty="0" smtClean="0"/>
              <a:t>/123456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2014.03.01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 smtClean="0"/>
              <a:t>李四</a:t>
            </a:r>
            <a:r>
              <a:rPr lang="en-US" altLang="zh-CN" dirty="0" smtClean="0"/>
              <a:t>/ 234567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 smtClean="0"/>
              <a:t>新开发</a:t>
            </a:r>
            <a:endParaRPr lang="zh-CN" altLang="en-US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占位符 5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6" name="文本占位符 5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8" name="文本占位符 5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9" name="文本占位符 5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0" name="文本占位符 59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1" name="文本占位符 6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2" name="文本占位符 61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3" name="文本占位符 6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4" name="文本占位符 6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5" name="文本占位符 6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6" name="文本占位符 6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7" name="文本占位符 6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8" name="文本占位符 67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9" name="文本占位符 68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0" name="文本占位符 69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1" name="文本占位符 70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2" name="文本占位符 71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500" dirty="0" smtClean="0">
                <a:latin typeface="+mj-ea"/>
              </a:rPr>
              <a:t>分层分级流水线</a:t>
            </a:r>
            <a:endParaRPr lang="zh-CN" altLang="en-US" sz="3500" dirty="0">
              <a:latin typeface="+mj-ea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47564" y="1376772"/>
            <a:ext cx="7920880" cy="1126462"/>
          </a:xfrm>
          <a:prstGeom prst="rect">
            <a:avLst/>
          </a:prstGeom>
          <a:solidFill>
            <a:srgbClr val="990000">
              <a:alpha val="7000"/>
            </a:srgbClr>
          </a:solidFill>
        </p:spPr>
        <p:txBody>
          <a:bodyPr wrap="square">
            <a:spAutoFit/>
          </a:bodyPr>
          <a:lstStyle/>
          <a:p>
            <a:pPr indent="-270000" eaLnBrk="0" fontAlgn="base" hangingPunct="0">
              <a:lnSpc>
                <a:spcPct val="140000"/>
              </a:lnSpc>
              <a:spcBef>
                <a:spcPts val="792"/>
              </a:spcBef>
            </a:pPr>
            <a:r>
              <a:rPr lang="zh-CN" altLang="en-US" sz="16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复杂产品或者服务，可以建立个人级、项目组级、版本级、解决方案级四级流水线，实现产品或服务的分层分级交付。每次新增</a:t>
            </a:r>
            <a:r>
              <a:rPr lang="en-US" altLang="zh-CN" sz="16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sz="16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修改都经过分层闭环，触发构建、各层级</a:t>
            </a:r>
            <a:r>
              <a:rPr lang="en-US" altLang="zh-CN" sz="16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&amp;</a:t>
            </a:r>
            <a:r>
              <a:rPr lang="zh-CN" altLang="en-US" sz="16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各环境部署、测试，通过高速频繁验证，实现快速定位问题与快速问题闭环</a:t>
            </a:r>
            <a:endParaRPr lang="en-US" altLang="zh-CN" sz="16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47564" y="2816932"/>
            <a:ext cx="3312368" cy="3406061"/>
          </a:xfrm>
          <a:prstGeom prst="rect">
            <a:avLst/>
          </a:prstGeom>
          <a:solidFill>
            <a:srgbClr val="255A9B">
              <a:alpha val="12000"/>
            </a:srgbClr>
          </a:solidFill>
        </p:spPr>
        <p:txBody>
          <a:bodyPr wrap="square">
            <a:spAutoFit/>
          </a:bodyPr>
          <a:lstStyle/>
          <a:p>
            <a:pPr indent="-270000" fontAlgn="base">
              <a:spcBef>
                <a:spcPts val="792"/>
              </a:spcBef>
            </a:pP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华文细黑" pitchFamily="2" charset="-122"/>
              </a:rPr>
              <a:t>1</a:t>
            </a:r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华文细黑" pitchFamily="2" charset="-122"/>
              </a:rPr>
              <a:t>、按照 分层夯实、分层快速闭环的原则，建立并完善 四层交付体系</a:t>
            </a:r>
            <a:endParaRPr lang="en-US" altLang="zh-CN" sz="1400" dirty="0" smtClean="0">
              <a:solidFill>
                <a:srgbClr val="000000"/>
              </a:solidFill>
              <a:latin typeface="+mn-lt"/>
              <a:ea typeface="华文细黑" pitchFamily="2" charset="-122"/>
            </a:endParaRPr>
          </a:p>
          <a:p>
            <a:pPr indent="-270000" fontAlgn="base">
              <a:spcBef>
                <a:spcPts val="792"/>
              </a:spcBef>
            </a:pP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华文细黑" pitchFamily="2" charset="-122"/>
              </a:rPr>
              <a:t>2</a:t>
            </a:r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华文细黑" pitchFamily="2" charset="-122"/>
              </a:rPr>
              <a:t>、围绕四级分层交付，建立并完善开发与集成能力，包括：</a:t>
            </a:r>
            <a:endParaRPr lang="en-US" altLang="zh-CN" sz="1400" dirty="0" smtClean="0">
              <a:solidFill>
                <a:srgbClr val="000000"/>
              </a:solidFill>
              <a:latin typeface="+mn-lt"/>
              <a:ea typeface="华文细黑" pitchFamily="2" charset="-122"/>
            </a:endParaRPr>
          </a:p>
          <a:p>
            <a:pPr indent="-270000" fontAlgn="base">
              <a:spcBef>
                <a:spcPts val="792"/>
              </a:spcBef>
            </a:pP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华文细黑" pitchFamily="2" charset="-122"/>
              </a:rPr>
              <a:t>    1</a:t>
            </a:r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华文细黑" pitchFamily="2" charset="-122"/>
              </a:rPr>
              <a:t>）技术上，设计解耦、开发与集成的依赖与顺序</a:t>
            </a:r>
            <a:endParaRPr lang="en-US" altLang="zh-CN" sz="1400" dirty="0" smtClean="0">
              <a:solidFill>
                <a:srgbClr val="000000"/>
              </a:solidFill>
              <a:latin typeface="+mn-lt"/>
              <a:ea typeface="华文细黑" pitchFamily="2" charset="-122"/>
            </a:endParaRPr>
          </a:p>
          <a:p>
            <a:pPr indent="-270000" fontAlgn="base">
              <a:spcBef>
                <a:spcPts val="792"/>
              </a:spcBef>
            </a:pP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华文细黑" pitchFamily="2" charset="-122"/>
              </a:rPr>
              <a:t>    2</a:t>
            </a:r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华文细黑" pitchFamily="2" charset="-122"/>
              </a:rPr>
              <a:t>）管理上，项目管理（关注交付顺序、耦合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华文细黑" pitchFamily="2" charset="-122"/>
              </a:rPr>
              <a:t>/</a:t>
            </a:r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华文细黑" pitchFamily="2" charset="-122"/>
              </a:rPr>
              <a:t>依赖关系）与版本开发分支管理</a:t>
            </a:r>
            <a:endParaRPr lang="en-US" altLang="zh-CN" sz="1400" dirty="0" smtClean="0">
              <a:solidFill>
                <a:srgbClr val="000000"/>
              </a:solidFill>
              <a:latin typeface="+mn-lt"/>
              <a:ea typeface="华文细黑" pitchFamily="2" charset="-122"/>
            </a:endParaRPr>
          </a:p>
          <a:p>
            <a:pPr indent="-270000" fontAlgn="base">
              <a:spcBef>
                <a:spcPts val="792"/>
              </a:spcBef>
            </a:pP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华文细黑" pitchFamily="2" charset="-122"/>
              </a:rPr>
              <a:t>    3</a:t>
            </a:r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华文细黑" pitchFamily="2" charset="-122"/>
              </a:rPr>
              <a:t>）组织上，开发、测试、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华文细黑" pitchFamily="2" charset="-122"/>
              </a:rPr>
              <a:t>I&amp;V</a:t>
            </a:r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华文细黑" pitchFamily="2" charset="-122"/>
              </a:rPr>
              <a:t>围绕分层交付构建协同关系</a:t>
            </a:r>
            <a:endParaRPr lang="en-US" altLang="zh-CN" sz="1400" dirty="0" smtClean="0">
              <a:solidFill>
                <a:srgbClr val="000000"/>
              </a:solidFill>
              <a:latin typeface="+mn-lt"/>
              <a:ea typeface="华文细黑" pitchFamily="2" charset="-122"/>
            </a:endParaRPr>
          </a:p>
          <a:p>
            <a:pPr indent="-270000" fontAlgn="base">
              <a:spcBef>
                <a:spcPts val="792"/>
              </a:spcBef>
            </a:pP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华文细黑" pitchFamily="2" charset="-122"/>
              </a:rPr>
              <a:t>3</a:t>
            </a:r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华文细黑" pitchFamily="2" charset="-122"/>
              </a:rPr>
              <a:t>、围绕四级分层交付，建立并完善分层验证能力</a:t>
            </a:r>
            <a:endParaRPr lang="en-US" altLang="zh-CN" sz="1400" dirty="0" smtClean="0">
              <a:solidFill>
                <a:srgbClr val="000000"/>
              </a:solidFill>
              <a:latin typeface="+mn-lt"/>
              <a:ea typeface="华文细黑" pitchFamily="2" charset="-122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3948" y="2888940"/>
            <a:ext cx="4500500" cy="319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462" y="387350"/>
            <a:ext cx="8132005" cy="868363"/>
          </a:xfrm>
        </p:spPr>
        <p:txBody>
          <a:bodyPr/>
          <a:lstStyle/>
          <a:p>
            <a:r>
              <a:rPr lang="zh-CN" altLang="en-US" b="0" dirty="0" smtClean="0">
                <a:latin typeface="+mj-ea"/>
              </a:rPr>
              <a:t>小迭代交付：</a:t>
            </a:r>
            <a:r>
              <a:rPr lang="en-US" altLang="zh-CN" sz="1600" b="0" dirty="0" smtClean="0">
                <a:latin typeface="+mj-ea"/>
              </a:rPr>
              <a:t/>
            </a:r>
            <a:br>
              <a:rPr lang="en-US" altLang="zh-CN" sz="1600" b="0" dirty="0" smtClean="0">
                <a:latin typeface="+mj-ea"/>
              </a:rPr>
            </a:br>
            <a:r>
              <a:rPr lang="zh-CN" altLang="en-US" sz="1800" b="0" dirty="0" smtClean="0">
                <a:latin typeface="+mj-ea"/>
              </a:rPr>
              <a:t>月迭代</a:t>
            </a:r>
            <a:r>
              <a:rPr lang="en-US" altLang="zh-CN" sz="1800" b="0" dirty="0" smtClean="0">
                <a:latin typeface="+mj-ea"/>
                <a:sym typeface="Wingdings" pitchFamily="2" charset="2"/>
              </a:rPr>
              <a:t></a:t>
            </a:r>
            <a:r>
              <a:rPr lang="zh-CN" altLang="en-US" sz="1800" b="0" dirty="0" smtClean="0">
                <a:latin typeface="+mj-ea"/>
                <a:sym typeface="Wingdings" pitchFamily="2" charset="2"/>
              </a:rPr>
              <a:t>“周</a:t>
            </a:r>
            <a:r>
              <a:rPr lang="en-US" altLang="zh-CN" sz="1800" b="0" dirty="0" smtClean="0">
                <a:latin typeface="+mj-ea"/>
                <a:sym typeface="Wingdings" pitchFamily="2" charset="2"/>
              </a:rPr>
              <a:t>/</a:t>
            </a:r>
            <a:r>
              <a:rPr lang="zh-CN" altLang="en-US" sz="1800" b="0" dirty="0" smtClean="0">
                <a:latin typeface="+mj-ea"/>
                <a:sym typeface="Wingdings" pitchFamily="2" charset="2"/>
              </a:rPr>
              <a:t>双周”迭代，提升交付频率和节奏</a:t>
            </a:r>
            <a:r>
              <a:rPr lang="zh-CN" altLang="en-US" sz="1800" b="0" dirty="0" smtClean="0">
                <a:latin typeface="+mj-ea"/>
              </a:rPr>
              <a:t>，拉动四层循环高效运转</a:t>
            </a:r>
            <a:endParaRPr lang="zh-CN" altLang="en-US" sz="1800" b="0" dirty="0">
              <a:latin typeface="+mj-ea"/>
            </a:endParaRPr>
          </a:p>
        </p:txBody>
      </p:sp>
      <p:grpSp>
        <p:nvGrpSpPr>
          <p:cNvPr id="3" name="组合 6"/>
          <p:cNvGrpSpPr/>
          <p:nvPr/>
        </p:nvGrpSpPr>
        <p:grpSpPr>
          <a:xfrm>
            <a:off x="4726226" y="2930553"/>
            <a:ext cx="3842218" cy="2340260"/>
            <a:chOff x="4671479" y="1706880"/>
            <a:chExt cx="4261320" cy="2638476"/>
          </a:xfrm>
        </p:grpSpPr>
        <p:sp>
          <p:nvSpPr>
            <p:cNvPr id="32" name="矩形 31"/>
            <p:cNvSpPr/>
            <p:nvPr/>
          </p:nvSpPr>
          <p:spPr bwMode="auto">
            <a:xfrm>
              <a:off x="4671479" y="1706880"/>
              <a:ext cx="4261320" cy="2638476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/>
              <a:endParaRPr lang="zh-CN" altLang="en-US" sz="250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grpSp>
          <p:nvGrpSpPr>
            <p:cNvPr id="4" name="组合 316"/>
            <p:cNvGrpSpPr/>
            <p:nvPr/>
          </p:nvGrpSpPr>
          <p:grpSpPr>
            <a:xfrm>
              <a:off x="4697357" y="1750994"/>
              <a:ext cx="4177364" cy="2529157"/>
              <a:chOff x="4697357" y="1066795"/>
              <a:chExt cx="4177364" cy="3215806"/>
            </a:xfrm>
          </p:grpSpPr>
          <p:grpSp>
            <p:nvGrpSpPr>
              <p:cNvPr id="5" name="组合 215"/>
              <p:cNvGrpSpPr/>
              <p:nvPr/>
            </p:nvGrpSpPr>
            <p:grpSpPr>
              <a:xfrm>
                <a:off x="4697357" y="1066795"/>
                <a:ext cx="4177364" cy="3215806"/>
                <a:chOff x="379995" y="800423"/>
                <a:chExt cx="4177364" cy="3215806"/>
              </a:xfrm>
            </p:grpSpPr>
            <p:pic>
              <p:nvPicPr>
                <p:cNvPr id="38" name="Picture 9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79995" y="800423"/>
                  <a:ext cx="4177364" cy="32158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6" name="组合 214"/>
                <p:cNvGrpSpPr/>
                <p:nvPr/>
              </p:nvGrpSpPr>
              <p:grpSpPr>
                <a:xfrm>
                  <a:off x="1864658" y="1470212"/>
                  <a:ext cx="591671" cy="268930"/>
                  <a:chOff x="1900518" y="1452282"/>
                  <a:chExt cx="457200" cy="268930"/>
                </a:xfrm>
              </p:grpSpPr>
              <p:cxnSp>
                <p:nvCxnSpPr>
                  <p:cNvPr id="50" name="曲线连接符 49"/>
                  <p:cNvCxnSpPr/>
                  <p:nvPr/>
                </p:nvCxnSpPr>
                <p:spPr bwMode="auto">
                  <a:xfrm>
                    <a:off x="1900518" y="1452282"/>
                    <a:ext cx="457200" cy="268929"/>
                  </a:xfrm>
                  <a:prstGeom prst="curvedConnector3">
                    <a:avLst>
                      <a:gd name="adj1" fmla="val 312745"/>
                    </a:avLst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51" name="曲线连接符 50"/>
                  <p:cNvCxnSpPr/>
                  <p:nvPr/>
                </p:nvCxnSpPr>
                <p:spPr bwMode="auto">
                  <a:xfrm rot="10800000">
                    <a:off x="1900518" y="1452283"/>
                    <a:ext cx="457200" cy="268929"/>
                  </a:xfrm>
                  <a:prstGeom prst="curvedConnector3">
                    <a:avLst>
                      <a:gd name="adj1" fmla="val 253922"/>
                    </a:avLst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</p:grpSp>
            <p:grpSp>
              <p:nvGrpSpPr>
                <p:cNvPr id="7" name="组合 205"/>
                <p:cNvGrpSpPr/>
                <p:nvPr/>
              </p:nvGrpSpPr>
              <p:grpSpPr>
                <a:xfrm>
                  <a:off x="977154" y="2857541"/>
                  <a:ext cx="313766" cy="255493"/>
                  <a:chOff x="1380565" y="4894729"/>
                  <a:chExt cx="304800" cy="233082"/>
                </a:xfrm>
              </p:grpSpPr>
              <p:cxnSp>
                <p:nvCxnSpPr>
                  <p:cNvPr id="48" name="曲线连接符 47"/>
                  <p:cNvCxnSpPr/>
                  <p:nvPr/>
                </p:nvCxnSpPr>
                <p:spPr bwMode="auto">
                  <a:xfrm>
                    <a:off x="1380565" y="4894729"/>
                    <a:ext cx="304800" cy="233082"/>
                  </a:xfrm>
                  <a:prstGeom prst="curvedConnector3">
                    <a:avLst>
                      <a:gd name="adj1" fmla="val 179412"/>
                    </a:avLst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49" name="曲线连接符 48"/>
                  <p:cNvCxnSpPr/>
                  <p:nvPr/>
                </p:nvCxnSpPr>
                <p:spPr bwMode="auto">
                  <a:xfrm rot="10800000">
                    <a:off x="1380565" y="4894729"/>
                    <a:ext cx="304800" cy="233082"/>
                  </a:xfrm>
                  <a:prstGeom prst="curvedConnector3">
                    <a:avLst>
                      <a:gd name="adj1" fmla="val 182353"/>
                    </a:avLst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</p:grpSp>
            <p:grpSp>
              <p:nvGrpSpPr>
                <p:cNvPr id="8" name="组合 208"/>
                <p:cNvGrpSpPr/>
                <p:nvPr/>
              </p:nvGrpSpPr>
              <p:grpSpPr>
                <a:xfrm>
                  <a:off x="1842250" y="2857541"/>
                  <a:ext cx="313766" cy="255493"/>
                  <a:chOff x="1380565" y="4894729"/>
                  <a:chExt cx="304800" cy="233082"/>
                </a:xfrm>
              </p:grpSpPr>
              <p:cxnSp>
                <p:nvCxnSpPr>
                  <p:cNvPr id="45" name="曲线连接符 44"/>
                  <p:cNvCxnSpPr/>
                  <p:nvPr/>
                </p:nvCxnSpPr>
                <p:spPr bwMode="auto">
                  <a:xfrm>
                    <a:off x="1380565" y="4894729"/>
                    <a:ext cx="304800" cy="233082"/>
                  </a:xfrm>
                  <a:prstGeom prst="curvedConnector3">
                    <a:avLst>
                      <a:gd name="adj1" fmla="val 179412"/>
                    </a:avLst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47" name="曲线连接符 46"/>
                  <p:cNvCxnSpPr/>
                  <p:nvPr/>
                </p:nvCxnSpPr>
                <p:spPr bwMode="auto">
                  <a:xfrm rot="10800000">
                    <a:off x="1380565" y="4894729"/>
                    <a:ext cx="304800" cy="233082"/>
                  </a:xfrm>
                  <a:prstGeom prst="curvedConnector3">
                    <a:avLst>
                      <a:gd name="adj1" fmla="val 182353"/>
                    </a:avLst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</p:grpSp>
            <p:grpSp>
              <p:nvGrpSpPr>
                <p:cNvPr id="9" name="组合 211"/>
                <p:cNvGrpSpPr/>
                <p:nvPr/>
              </p:nvGrpSpPr>
              <p:grpSpPr>
                <a:xfrm>
                  <a:off x="2703572" y="2873230"/>
                  <a:ext cx="313766" cy="255493"/>
                  <a:chOff x="1380565" y="4894729"/>
                  <a:chExt cx="304800" cy="233082"/>
                </a:xfrm>
              </p:grpSpPr>
              <p:cxnSp>
                <p:nvCxnSpPr>
                  <p:cNvPr id="43" name="曲线连接符 42"/>
                  <p:cNvCxnSpPr/>
                  <p:nvPr/>
                </p:nvCxnSpPr>
                <p:spPr bwMode="auto">
                  <a:xfrm>
                    <a:off x="1380565" y="4894729"/>
                    <a:ext cx="304800" cy="233082"/>
                  </a:xfrm>
                  <a:prstGeom prst="curvedConnector3">
                    <a:avLst>
                      <a:gd name="adj1" fmla="val 179412"/>
                    </a:avLst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44" name="曲线连接符 43"/>
                  <p:cNvCxnSpPr/>
                  <p:nvPr/>
                </p:nvCxnSpPr>
                <p:spPr bwMode="auto">
                  <a:xfrm rot="10800000">
                    <a:off x="1380565" y="4894729"/>
                    <a:ext cx="304800" cy="233082"/>
                  </a:xfrm>
                  <a:prstGeom prst="curvedConnector3">
                    <a:avLst>
                      <a:gd name="adj1" fmla="val 182353"/>
                    </a:avLst>
                  </a:prstGeom>
                  <a:solidFill>
                    <a:schemeClr val="accent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</p:grpSp>
          </p:grpSp>
          <p:cxnSp>
            <p:nvCxnSpPr>
              <p:cNvPr id="35" name="曲线连接符 34"/>
              <p:cNvCxnSpPr/>
              <p:nvPr/>
            </p:nvCxnSpPr>
            <p:spPr bwMode="auto">
              <a:xfrm rot="5400000">
                <a:off x="5433986" y="2022069"/>
                <a:ext cx="1118399" cy="1085288"/>
              </a:xfrm>
              <a:prstGeom prst="curvedConnector3">
                <a:avLst>
                  <a:gd name="adj1" fmla="val 26754"/>
                </a:avLst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6" name="曲线连接符 35"/>
              <p:cNvCxnSpPr/>
              <p:nvPr/>
            </p:nvCxnSpPr>
            <p:spPr bwMode="auto">
              <a:xfrm rot="5400000">
                <a:off x="5877628" y="2465710"/>
                <a:ext cx="1118399" cy="198006"/>
              </a:xfrm>
              <a:prstGeom prst="curvedConnector3">
                <a:avLst>
                  <a:gd name="adj1" fmla="val 50000"/>
                </a:avLst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7" name="曲线连接符 36"/>
              <p:cNvCxnSpPr/>
              <p:nvPr/>
            </p:nvCxnSpPr>
            <p:spPr bwMode="auto">
              <a:xfrm rot="16200000" flipH="1">
                <a:off x="6289213" y="2252132"/>
                <a:ext cx="1118399" cy="625162"/>
              </a:xfrm>
              <a:prstGeom prst="curvedConnector3">
                <a:avLst>
                  <a:gd name="adj1" fmla="val 32366"/>
                </a:avLst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52" name="矩形 51"/>
          <p:cNvSpPr/>
          <p:nvPr/>
        </p:nvSpPr>
        <p:spPr>
          <a:xfrm>
            <a:off x="647564" y="1556792"/>
            <a:ext cx="7920880" cy="1099788"/>
          </a:xfrm>
          <a:prstGeom prst="rect">
            <a:avLst/>
          </a:prstGeom>
          <a:solidFill>
            <a:srgbClr val="255A9B">
              <a:alpha val="12000"/>
            </a:srgbClr>
          </a:solidFill>
        </p:spPr>
        <p:txBody>
          <a:bodyPr wrap="square">
            <a:spAutoFit/>
          </a:bodyPr>
          <a:lstStyle/>
          <a:p>
            <a:pPr indent="-270000" eaLnBrk="0" fontAlgn="base" hangingPunct="0">
              <a:lnSpc>
                <a:spcPct val="140000"/>
              </a:lnSpc>
              <a:spcBef>
                <a:spcPts val="800"/>
              </a:spcBef>
            </a:pPr>
            <a:r>
              <a:rPr lang="zh-CN" altLang="en-US" sz="1400" b="1" dirty="0" smtClean="0">
                <a:latin typeface="+mn-lt"/>
                <a:ea typeface="华文细黑"/>
              </a:rPr>
              <a:t>小迭代交付：</a:t>
            </a:r>
            <a:endParaRPr lang="en-US" altLang="zh-CN" sz="1400" b="1" dirty="0" smtClean="0">
              <a:latin typeface="+mn-lt"/>
              <a:ea typeface="华文细黑"/>
            </a:endParaRPr>
          </a:p>
          <a:p>
            <a:pPr indent="-270000" eaLnBrk="0" fontAlgn="base" hangingPunct="0">
              <a:lnSpc>
                <a:spcPct val="140000"/>
              </a:lnSpc>
              <a:spcBef>
                <a:spcPts val="800"/>
              </a:spcBef>
            </a:pPr>
            <a:r>
              <a:rPr lang="zh-CN" altLang="en-US" sz="1400" dirty="0" smtClean="0">
                <a:latin typeface="+mn-lt"/>
                <a:ea typeface="华文细黑"/>
              </a:rPr>
              <a:t>按小批量特性包</a:t>
            </a:r>
            <a:r>
              <a:rPr lang="en-US" altLang="zh-CN" sz="1400" dirty="0" smtClean="0">
                <a:latin typeface="+mn-lt"/>
                <a:ea typeface="华文细黑"/>
              </a:rPr>
              <a:t>/</a:t>
            </a:r>
            <a:r>
              <a:rPr lang="zh-CN" altLang="en-US" sz="1400" dirty="0" smtClean="0">
                <a:latin typeface="+mn-lt"/>
                <a:ea typeface="华文细黑"/>
              </a:rPr>
              <a:t>增量包（功能点、</a:t>
            </a:r>
            <a:r>
              <a:rPr lang="en-US" altLang="zh-CN" sz="1400" dirty="0" smtClean="0">
                <a:latin typeface="+mn-lt"/>
                <a:ea typeface="华文细黑"/>
              </a:rPr>
              <a:t>story</a:t>
            </a:r>
            <a:r>
              <a:rPr lang="zh-CN" altLang="en-US" sz="1400" dirty="0" smtClean="0">
                <a:latin typeface="+mn-lt"/>
                <a:ea typeface="华文细黑"/>
              </a:rPr>
              <a:t>）持续快速交付，实现小批量增量需求分析、设计、开发、精准快速验证，更容易暴露设计上的耦合和团队开发、测试间的协同问题</a:t>
            </a:r>
            <a:endParaRPr lang="en-US" altLang="zh-CN" sz="1400" dirty="0" smtClean="0">
              <a:latin typeface="+mn-lt"/>
              <a:ea typeface="华文细黑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670520" y="2924944"/>
            <a:ext cx="3960440" cy="2350728"/>
          </a:xfrm>
          <a:prstGeom prst="rect">
            <a:avLst/>
          </a:prstGeom>
          <a:solidFill>
            <a:schemeClr val="bg1">
              <a:alpha val="8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/>
            <a:endParaRPr lang="zh-CN" altLang="en-US" sz="2500" smtClean="0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grpSp>
        <p:nvGrpSpPr>
          <p:cNvPr id="11" name="组合 271"/>
          <p:cNvGrpSpPr/>
          <p:nvPr/>
        </p:nvGrpSpPr>
        <p:grpSpPr>
          <a:xfrm>
            <a:off x="710642" y="2964247"/>
            <a:ext cx="3881558" cy="2254210"/>
            <a:chOff x="4584250" y="806810"/>
            <a:chExt cx="4236890" cy="3209418"/>
          </a:xfrm>
        </p:grpSpPr>
        <p:sp>
          <p:nvSpPr>
            <p:cNvPr id="142" name="矩形 141"/>
            <p:cNvSpPr/>
            <p:nvPr/>
          </p:nvSpPr>
          <p:spPr bwMode="auto">
            <a:xfrm>
              <a:off x="7515044" y="2572910"/>
              <a:ext cx="1306096" cy="1443318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/>
              <a:endParaRPr lang="zh-CN" altLang="en-US" sz="160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143" name="矩形 142"/>
            <p:cNvSpPr/>
            <p:nvPr/>
          </p:nvSpPr>
          <p:spPr bwMode="auto">
            <a:xfrm>
              <a:off x="4808380" y="806810"/>
              <a:ext cx="3802220" cy="1443318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/>
              <a:endParaRPr lang="zh-CN" altLang="en-US" sz="160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144" name="矩形 143"/>
            <p:cNvSpPr/>
            <p:nvPr/>
          </p:nvSpPr>
          <p:spPr bwMode="auto">
            <a:xfrm>
              <a:off x="4868824" y="860600"/>
              <a:ext cx="492070" cy="358588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/>
              <a:r>
                <a:rPr lang="en-US" altLang="zh-CN" sz="1600" dirty="0" smtClean="0">
                  <a:solidFill>
                    <a:srgbClr val="000000"/>
                  </a:solidFill>
                  <a:latin typeface="FrutigerNext LT BlackCn" pitchFamily="34" charset="0"/>
                  <a:ea typeface="MS PGothic" pitchFamily="34" charset="-128"/>
                </a:rPr>
                <a:t>A</a:t>
              </a:r>
              <a:endParaRPr lang="zh-CN" altLang="en-US" sz="1600" dirty="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145" name="矩形 144"/>
            <p:cNvSpPr/>
            <p:nvPr/>
          </p:nvSpPr>
          <p:spPr bwMode="auto">
            <a:xfrm>
              <a:off x="5422707" y="860600"/>
              <a:ext cx="492070" cy="358588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1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/>
              <a:r>
                <a:rPr lang="en-US" altLang="zh-CN" sz="1600" dirty="0" smtClean="0">
                  <a:solidFill>
                    <a:srgbClr val="000000"/>
                  </a:solidFill>
                  <a:latin typeface="FrutigerNext LT BlackCn" pitchFamily="34" charset="0"/>
                  <a:ea typeface="MS PGothic" pitchFamily="34" charset="-128"/>
                </a:rPr>
                <a:t>C</a:t>
              </a:r>
              <a:endParaRPr lang="zh-CN" altLang="en-US" sz="1600" dirty="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5972203" y="860600"/>
              <a:ext cx="492070" cy="358588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/>
              <a:r>
                <a:rPr lang="en-US" altLang="zh-CN" sz="1600" dirty="0" smtClean="0">
                  <a:solidFill>
                    <a:srgbClr val="000000"/>
                  </a:solidFill>
                  <a:latin typeface="FrutigerNext LT BlackCn" pitchFamily="34" charset="0"/>
                  <a:ea typeface="MS PGothic" pitchFamily="34" charset="-128"/>
                </a:rPr>
                <a:t>M</a:t>
              </a:r>
              <a:endParaRPr lang="zh-CN" altLang="en-US" sz="1600" dirty="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147" name="矩形 146"/>
            <p:cNvSpPr/>
            <p:nvPr/>
          </p:nvSpPr>
          <p:spPr bwMode="auto">
            <a:xfrm>
              <a:off x="6540004" y="860600"/>
              <a:ext cx="492070" cy="358588"/>
            </a:xfrm>
            <a:prstGeom prst="rect">
              <a:avLst/>
            </a:prstGeom>
            <a:solidFill>
              <a:srgbClr val="53C9D5">
                <a:alpha val="27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/>
              <a:r>
                <a:rPr lang="en-US" altLang="zh-CN" sz="1600" dirty="0" smtClean="0">
                  <a:solidFill>
                    <a:srgbClr val="000000"/>
                  </a:solidFill>
                  <a:latin typeface="FrutigerNext LT BlackCn" pitchFamily="34" charset="0"/>
                  <a:ea typeface="MS PGothic" pitchFamily="34" charset="-128"/>
                </a:rPr>
                <a:t>D</a:t>
              </a:r>
              <a:endParaRPr lang="zh-CN" altLang="en-US" sz="1600" dirty="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7205690" y="860600"/>
              <a:ext cx="492070" cy="358588"/>
            </a:xfrm>
            <a:prstGeom prst="rect">
              <a:avLst/>
            </a:prstGeom>
            <a:solidFill>
              <a:srgbClr val="34A4CC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/>
              <a:r>
                <a:rPr lang="en-US" altLang="zh-CN" sz="1600" dirty="0" smtClean="0">
                  <a:solidFill>
                    <a:srgbClr val="000000"/>
                  </a:solidFill>
                  <a:latin typeface="FrutigerNext LT BlackCn" pitchFamily="34" charset="0"/>
                  <a:ea typeface="MS PGothic" pitchFamily="34" charset="-128"/>
                </a:rPr>
                <a:t>N</a:t>
              </a:r>
              <a:endParaRPr lang="zh-CN" altLang="en-US" sz="1600" dirty="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7962565" y="860600"/>
              <a:ext cx="492070" cy="358588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/>
              <a:r>
                <a:rPr lang="en-US" altLang="zh-CN" sz="1600" dirty="0" smtClean="0">
                  <a:solidFill>
                    <a:srgbClr val="000000"/>
                  </a:solidFill>
                  <a:latin typeface="FrutigerNext LT BlackCn" pitchFamily="34" charset="0"/>
                  <a:ea typeface="MS PGothic" pitchFamily="34" charset="-128"/>
                </a:rPr>
                <a:t>F</a:t>
              </a:r>
              <a:endParaRPr lang="zh-CN" altLang="en-US" sz="1600" dirty="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150" name="矩形 149"/>
            <p:cNvSpPr/>
            <p:nvPr/>
          </p:nvSpPr>
          <p:spPr bwMode="auto">
            <a:xfrm>
              <a:off x="5114859" y="1362623"/>
              <a:ext cx="492070" cy="358588"/>
            </a:xfrm>
            <a:prstGeom prst="rect">
              <a:avLst/>
            </a:prstGeom>
            <a:solidFill>
              <a:srgbClr val="8CA8D0">
                <a:alpha val="38824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/>
              <a:r>
                <a:rPr lang="en-US" altLang="zh-CN" sz="1600" dirty="0" smtClean="0">
                  <a:solidFill>
                    <a:srgbClr val="000000"/>
                  </a:solidFill>
                  <a:latin typeface="FrutigerNext LT BlackCn" pitchFamily="34" charset="0"/>
                  <a:ea typeface="MS PGothic" pitchFamily="34" charset="-128"/>
                </a:rPr>
                <a:t>H</a:t>
              </a:r>
              <a:endParaRPr lang="zh-CN" altLang="en-US" sz="1600" dirty="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151" name="矩形 150"/>
            <p:cNvSpPr/>
            <p:nvPr/>
          </p:nvSpPr>
          <p:spPr bwMode="auto">
            <a:xfrm>
              <a:off x="5726168" y="1362623"/>
              <a:ext cx="492070" cy="358588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1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/>
              <a:r>
                <a:rPr lang="en-US" altLang="zh-CN" sz="1600" dirty="0" smtClean="0">
                  <a:solidFill>
                    <a:srgbClr val="000000"/>
                  </a:solidFill>
                  <a:latin typeface="FrutigerNext LT BlackCn" pitchFamily="34" charset="0"/>
                  <a:ea typeface="MS PGothic" pitchFamily="34" charset="-128"/>
                </a:rPr>
                <a:t>J</a:t>
              </a:r>
              <a:endParaRPr lang="zh-CN" altLang="en-US" sz="1600" dirty="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152" name="矩形 151"/>
            <p:cNvSpPr/>
            <p:nvPr/>
          </p:nvSpPr>
          <p:spPr bwMode="auto">
            <a:xfrm>
              <a:off x="6293969" y="1362623"/>
              <a:ext cx="492070" cy="358588"/>
            </a:xfrm>
            <a:prstGeom prst="rect">
              <a:avLst/>
            </a:prstGeom>
            <a:solidFill>
              <a:srgbClr val="53C9D5">
                <a:alpha val="27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/>
              <a:r>
                <a:rPr lang="en-US" altLang="zh-CN" sz="1600" dirty="0" smtClean="0">
                  <a:solidFill>
                    <a:srgbClr val="000000"/>
                  </a:solidFill>
                  <a:latin typeface="FrutigerNext LT BlackCn" pitchFamily="34" charset="0"/>
                  <a:ea typeface="MS PGothic" pitchFamily="34" charset="-128"/>
                </a:rPr>
                <a:t>L</a:t>
              </a:r>
              <a:endParaRPr lang="zh-CN" altLang="en-US" sz="1600" dirty="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153" name="矩形 152"/>
            <p:cNvSpPr/>
            <p:nvPr/>
          </p:nvSpPr>
          <p:spPr bwMode="auto">
            <a:xfrm>
              <a:off x="6959655" y="1362623"/>
              <a:ext cx="492070" cy="3585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/>
              <a:r>
                <a:rPr lang="en-US" altLang="zh-CN" sz="1600" dirty="0" smtClean="0">
                  <a:solidFill>
                    <a:srgbClr val="000000"/>
                  </a:solidFill>
                  <a:latin typeface="FrutigerNext LT BlackCn" pitchFamily="34" charset="0"/>
                  <a:ea typeface="MS PGothic" pitchFamily="34" charset="-128"/>
                </a:rPr>
                <a:t>K</a:t>
              </a:r>
              <a:endParaRPr lang="zh-CN" altLang="en-US" sz="1600" dirty="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7712274" y="1362623"/>
              <a:ext cx="492070" cy="358588"/>
            </a:xfrm>
            <a:prstGeom prst="rect">
              <a:avLst/>
            </a:prstGeom>
            <a:solidFill>
              <a:srgbClr val="8CA8D0">
                <a:alpha val="38824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/>
              <a:r>
                <a:rPr lang="en-US" altLang="zh-CN" sz="1600" dirty="0" smtClean="0">
                  <a:solidFill>
                    <a:srgbClr val="000000"/>
                  </a:solidFill>
                  <a:latin typeface="FrutigerNext LT BlackCn" pitchFamily="34" charset="0"/>
                  <a:ea typeface="MS PGothic" pitchFamily="34" charset="-128"/>
                </a:rPr>
                <a:t>G</a:t>
              </a:r>
              <a:endParaRPr lang="zh-CN" altLang="en-US" sz="1600" dirty="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5422707" y="1819823"/>
              <a:ext cx="492070" cy="358588"/>
            </a:xfrm>
            <a:prstGeom prst="rect">
              <a:avLst/>
            </a:prstGeom>
            <a:solidFill>
              <a:srgbClr val="34A4CC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/>
              <a:r>
                <a:rPr lang="en-US" altLang="zh-CN" sz="1600" dirty="0" smtClean="0">
                  <a:solidFill>
                    <a:srgbClr val="000000"/>
                  </a:solidFill>
                  <a:latin typeface="FrutigerNext LT BlackCn" pitchFamily="34" charset="0"/>
                  <a:ea typeface="MS PGothic" pitchFamily="34" charset="-128"/>
                </a:rPr>
                <a:t>B</a:t>
              </a:r>
              <a:endParaRPr lang="zh-CN" altLang="en-US" sz="1600" dirty="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6851912" y="1819823"/>
              <a:ext cx="492070" cy="358588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1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/>
              <a:r>
                <a:rPr lang="en-US" altLang="zh-CN" sz="1600" dirty="0" smtClean="0">
                  <a:solidFill>
                    <a:srgbClr val="000000"/>
                  </a:solidFill>
                  <a:latin typeface="FrutigerNext LT BlackCn" pitchFamily="34" charset="0"/>
                  <a:ea typeface="MS PGothic" pitchFamily="34" charset="-128"/>
                </a:rPr>
                <a:t>Z</a:t>
              </a:r>
              <a:endParaRPr lang="zh-CN" altLang="en-US" sz="1600" dirty="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157" name="矩形 156"/>
            <p:cNvSpPr/>
            <p:nvPr/>
          </p:nvSpPr>
          <p:spPr bwMode="auto">
            <a:xfrm>
              <a:off x="6218238" y="1819823"/>
              <a:ext cx="492070" cy="358588"/>
            </a:xfrm>
            <a:prstGeom prst="rect">
              <a:avLst/>
            </a:prstGeom>
            <a:solidFill>
              <a:srgbClr val="34A4CC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/>
              <a:r>
                <a:rPr lang="en-US" altLang="zh-CN" sz="1600" dirty="0" smtClean="0">
                  <a:solidFill>
                    <a:srgbClr val="000000"/>
                  </a:solidFill>
                  <a:latin typeface="FrutigerNext LT BlackCn" pitchFamily="34" charset="0"/>
                  <a:ea typeface="MS PGothic" pitchFamily="34" charset="-128"/>
                </a:rPr>
                <a:t>P</a:t>
              </a:r>
              <a:endParaRPr lang="zh-CN" altLang="en-US" sz="1600" dirty="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4584250" y="2572910"/>
              <a:ext cx="1333189" cy="1443318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/>
              <a:endParaRPr lang="zh-CN" altLang="en-US" sz="160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4644694" y="2626700"/>
              <a:ext cx="492070" cy="358588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/>
              <a:r>
                <a:rPr lang="en-US" altLang="zh-CN" sz="1600" dirty="0" smtClean="0">
                  <a:solidFill>
                    <a:srgbClr val="000000"/>
                  </a:solidFill>
                  <a:latin typeface="FrutigerNext LT BlackCn" pitchFamily="34" charset="0"/>
                  <a:ea typeface="MS PGothic" pitchFamily="34" charset="-128"/>
                </a:rPr>
                <a:t>A</a:t>
              </a:r>
              <a:endParaRPr lang="zh-CN" altLang="en-US" sz="1600" dirty="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160" name="矩形 159"/>
            <p:cNvSpPr/>
            <p:nvPr/>
          </p:nvSpPr>
          <p:spPr bwMode="auto">
            <a:xfrm>
              <a:off x="5281893" y="2626700"/>
              <a:ext cx="492070" cy="358588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/>
              <a:r>
                <a:rPr lang="en-US" altLang="zh-CN" sz="1600" dirty="0" smtClean="0">
                  <a:solidFill>
                    <a:srgbClr val="000000"/>
                  </a:solidFill>
                  <a:latin typeface="FrutigerNext LT BlackCn" pitchFamily="34" charset="0"/>
                  <a:ea typeface="MS PGothic" pitchFamily="34" charset="-128"/>
                </a:rPr>
                <a:t>M</a:t>
              </a:r>
              <a:endParaRPr lang="zh-CN" altLang="en-US" sz="1600" dirty="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161" name="矩形 160"/>
            <p:cNvSpPr/>
            <p:nvPr/>
          </p:nvSpPr>
          <p:spPr bwMode="auto">
            <a:xfrm>
              <a:off x="4630744" y="3128723"/>
              <a:ext cx="492070" cy="358588"/>
            </a:xfrm>
            <a:prstGeom prst="rect">
              <a:avLst/>
            </a:prstGeom>
            <a:solidFill>
              <a:srgbClr val="8CA8D0">
                <a:alpha val="38824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/>
              <a:r>
                <a:rPr lang="en-US" altLang="zh-CN" sz="1600" dirty="0" smtClean="0">
                  <a:solidFill>
                    <a:srgbClr val="000000"/>
                  </a:solidFill>
                  <a:latin typeface="FrutigerNext LT BlackCn" pitchFamily="34" charset="0"/>
                  <a:ea typeface="MS PGothic" pitchFamily="34" charset="-128"/>
                </a:rPr>
                <a:t>H</a:t>
              </a:r>
              <a:endParaRPr lang="zh-CN" altLang="en-US" sz="1600" dirty="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162" name="矩形 161"/>
            <p:cNvSpPr/>
            <p:nvPr/>
          </p:nvSpPr>
          <p:spPr bwMode="auto">
            <a:xfrm>
              <a:off x="5271954" y="3128723"/>
              <a:ext cx="492070" cy="358588"/>
            </a:xfrm>
            <a:prstGeom prst="rect">
              <a:avLst/>
            </a:prstGeom>
            <a:solidFill>
              <a:srgbClr val="53C9D5">
                <a:alpha val="27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/>
              <a:r>
                <a:rPr lang="en-US" altLang="zh-CN" sz="1600" dirty="0" smtClean="0">
                  <a:solidFill>
                    <a:srgbClr val="000000"/>
                  </a:solidFill>
                  <a:latin typeface="FrutigerNext LT BlackCn" pitchFamily="34" charset="0"/>
                  <a:ea typeface="MS PGothic" pitchFamily="34" charset="-128"/>
                </a:rPr>
                <a:t>L</a:t>
              </a:r>
              <a:endParaRPr lang="zh-CN" altLang="en-US" sz="1600" dirty="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163" name="矩形 162"/>
            <p:cNvSpPr/>
            <p:nvPr/>
          </p:nvSpPr>
          <p:spPr bwMode="auto">
            <a:xfrm>
              <a:off x="4956522" y="3585923"/>
              <a:ext cx="492070" cy="358588"/>
            </a:xfrm>
            <a:prstGeom prst="rect">
              <a:avLst/>
            </a:prstGeom>
            <a:solidFill>
              <a:srgbClr val="34A4CC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/>
              <a:r>
                <a:rPr lang="en-US" altLang="zh-CN" sz="1600" dirty="0" smtClean="0">
                  <a:solidFill>
                    <a:srgbClr val="000000"/>
                  </a:solidFill>
                  <a:latin typeface="FrutigerNext LT BlackCn" pitchFamily="34" charset="0"/>
                  <a:ea typeface="MS PGothic" pitchFamily="34" charset="-128"/>
                </a:rPr>
                <a:t>B</a:t>
              </a:r>
              <a:endParaRPr lang="zh-CN" altLang="en-US" sz="1600" dirty="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164" name="矩形 163"/>
            <p:cNvSpPr/>
            <p:nvPr/>
          </p:nvSpPr>
          <p:spPr bwMode="auto">
            <a:xfrm>
              <a:off x="6043153" y="2572910"/>
              <a:ext cx="1349383" cy="1443318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/>
              <a:endParaRPr lang="zh-CN" altLang="en-US" sz="160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165" name="矩形 164"/>
            <p:cNvSpPr/>
            <p:nvPr/>
          </p:nvSpPr>
          <p:spPr bwMode="auto">
            <a:xfrm>
              <a:off x="6186594" y="2626700"/>
              <a:ext cx="492070" cy="358588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1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/>
              <a:r>
                <a:rPr lang="en-US" altLang="zh-CN" sz="1600" dirty="0" smtClean="0">
                  <a:solidFill>
                    <a:srgbClr val="000000"/>
                  </a:solidFill>
                  <a:latin typeface="FrutigerNext LT BlackCn" pitchFamily="34" charset="0"/>
                  <a:ea typeface="MS PGothic" pitchFamily="34" charset="-128"/>
                </a:rPr>
                <a:t>C</a:t>
              </a:r>
              <a:endParaRPr lang="zh-CN" altLang="en-US" sz="1600" dirty="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166" name="矩形 165"/>
            <p:cNvSpPr/>
            <p:nvPr/>
          </p:nvSpPr>
          <p:spPr bwMode="auto">
            <a:xfrm>
              <a:off x="6792886" y="2626700"/>
              <a:ext cx="492070" cy="358588"/>
            </a:xfrm>
            <a:prstGeom prst="rect">
              <a:avLst/>
            </a:prstGeom>
            <a:solidFill>
              <a:srgbClr val="53C9D5">
                <a:alpha val="27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/>
              <a:r>
                <a:rPr lang="en-US" altLang="zh-CN" sz="1600" dirty="0" smtClean="0">
                  <a:solidFill>
                    <a:srgbClr val="000000"/>
                  </a:solidFill>
                  <a:latin typeface="FrutigerNext LT BlackCn" pitchFamily="34" charset="0"/>
                  <a:ea typeface="MS PGothic" pitchFamily="34" charset="-128"/>
                </a:rPr>
                <a:t>D</a:t>
              </a:r>
              <a:endParaRPr lang="zh-CN" altLang="en-US" sz="1600" dirty="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167" name="矩形 166"/>
            <p:cNvSpPr/>
            <p:nvPr/>
          </p:nvSpPr>
          <p:spPr bwMode="auto">
            <a:xfrm>
              <a:off x="6346615" y="3128723"/>
              <a:ext cx="492070" cy="358588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1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/>
              <a:r>
                <a:rPr lang="en-US" altLang="zh-CN" sz="1600" dirty="0" smtClean="0">
                  <a:solidFill>
                    <a:srgbClr val="000000"/>
                  </a:solidFill>
                  <a:latin typeface="FrutigerNext LT BlackCn" pitchFamily="34" charset="0"/>
                  <a:ea typeface="MS PGothic" pitchFamily="34" charset="-128"/>
                </a:rPr>
                <a:t>J</a:t>
              </a:r>
              <a:endParaRPr lang="zh-CN" altLang="en-US" sz="1600" dirty="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168" name="矩形 167"/>
            <p:cNvSpPr/>
            <p:nvPr/>
          </p:nvSpPr>
          <p:spPr bwMode="auto">
            <a:xfrm>
              <a:off x="6826879" y="3585923"/>
              <a:ext cx="492070" cy="358588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1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/>
              <a:r>
                <a:rPr lang="en-US" altLang="zh-CN" sz="1600" dirty="0" smtClean="0">
                  <a:solidFill>
                    <a:srgbClr val="000000"/>
                  </a:solidFill>
                  <a:latin typeface="FrutigerNext LT BlackCn" pitchFamily="34" charset="0"/>
                  <a:ea typeface="MS PGothic" pitchFamily="34" charset="-128"/>
                </a:rPr>
                <a:t>Z</a:t>
              </a:r>
              <a:endParaRPr lang="zh-CN" altLang="en-US" sz="1600" dirty="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169" name="矩形 168"/>
            <p:cNvSpPr/>
            <p:nvPr/>
          </p:nvSpPr>
          <p:spPr bwMode="auto">
            <a:xfrm>
              <a:off x="6193205" y="3585923"/>
              <a:ext cx="492070" cy="358588"/>
            </a:xfrm>
            <a:prstGeom prst="rect">
              <a:avLst/>
            </a:prstGeom>
            <a:solidFill>
              <a:srgbClr val="34A4CC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/>
              <a:r>
                <a:rPr lang="en-US" altLang="zh-CN" sz="1600" dirty="0" smtClean="0">
                  <a:solidFill>
                    <a:srgbClr val="000000"/>
                  </a:solidFill>
                  <a:latin typeface="FrutigerNext LT BlackCn" pitchFamily="34" charset="0"/>
                  <a:ea typeface="MS PGothic" pitchFamily="34" charset="-128"/>
                </a:rPr>
                <a:t>P</a:t>
              </a:r>
              <a:endParaRPr lang="zh-CN" altLang="en-US" sz="1600" dirty="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170" name="矩形 169"/>
            <p:cNvSpPr/>
            <p:nvPr/>
          </p:nvSpPr>
          <p:spPr bwMode="auto">
            <a:xfrm>
              <a:off x="7554884" y="2792546"/>
              <a:ext cx="492070" cy="358588"/>
            </a:xfrm>
            <a:prstGeom prst="rect">
              <a:avLst/>
            </a:prstGeom>
            <a:solidFill>
              <a:srgbClr val="34A4CC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/>
              <a:r>
                <a:rPr lang="en-US" altLang="zh-CN" sz="1600" dirty="0" smtClean="0">
                  <a:solidFill>
                    <a:srgbClr val="000000"/>
                  </a:solidFill>
                  <a:latin typeface="FrutigerNext LT BlackCn" pitchFamily="34" charset="0"/>
                  <a:ea typeface="MS PGothic" pitchFamily="34" charset="-128"/>
                </a:rPr>
                <a:t>N</a:t>
              </a:r>
              <a:endParaRPr lang="zh-CN" altLang="en-US" sz="1600" dirty="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171" name="矩形 170"/>
            <p:cNvSpPr/>
            <p:nvPr/>
          </p:nvSpPr>
          <p:spPr bwMode="auto">
            <a:xfrm>
              <a:off x="8275899" y="2792546"/>
              <a:ext cx="492070" cy="358588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/>
              <a:r>
                <a:rPr lang="en-US" altLang="zh-CN" sz="1600" dirty="0" smtClean="0">
                  <a:solidFill>
                    <a:srgbClr val="000000"/>
                  </a:solidFill>
                  <a:latin typeface="FrutigerNext LT BlackCn" pitchFamily="34" charset="0"/>
                  <a:ea typeface="MS PGothic" pitchFamily="34" charset="-128"/>
                </a:rPr>
                <a:t>F</a:t>
              </a:r>
              <a:endParaRPr lang="zh-CN" altLang="en-US" sz="1600" dirty="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172" name="矩形 171"/>
            <p:cNvSpPr/>
            <p:nvPr/>
          </p:nvSpPr>
          <p:spPr bwMode="auto">
            <a:xfrm>
              <a:off x="7586764" y="3294569"/>
              <a:ext cx="492070" cy="3585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/>
              <a:r>
                <a:rPr lang="en-US" altLang="zh-CN" sz="1600" dirty="0" smtClean="0">
                  <a:solidFill>
                    <a:srgbClr val="000000"/>
                  </a:solidFill>
                  <a:latin typeface="FrutigerNext LT BlackCn" pitchFamily="34" charset="0"/>
                  <a:ea typeface="MS PGothic" pitchFamily="34" charset="-128"/>
                </a:rPr>
                <a:t>K</a:t>
              </a:r>
              <a:endParaRPr lang="zh-CN" altLang="en-US" sz="1600" dirty="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8195943" y="3294569"/>
              <a:ext cx="492070" cy="358588"/>
            </a:xfrm>
            <a:prstGeom prst="rect">
              <a:avLst/>
            </a:prstGeom>
            <a:solidFill>
              <a:srgbClr val="8CA8D0">
                <a:alpha val="38824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/>
              <a:r>
                <a:rPr lang="en-US" altLang="zh-CN" sz="1600" dirty="0" smtClean="0">
                  <a:solidFill>
                    <a:srgbClr val="000000"/>
                  </a:solidFill>
                  <a:latin typeface="FrutigerNext LT BlackCn" pitchFamily="34" charset="0"/>
                  <a:ea typeface="MS PGothic" pitchFamily="34" charset="-128"/>
                </a:rPr>
                <a:t>G</a:t>
              </a:r>
              <a:endParaRPr lang="zh-CN" altLang="en-US" sz="1600" dirty="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cxnSp>
          <p:nvCxnSpPr>
            <p:cNvPr id="174" name="曲线连接符 173"/>
            <p:cNvCxnSpPr>
              <a:endCxn id="158" idx="0"/>
            </p:cNvCxnSpPr>
            <p:nvPr/>
          </p:nvCxnSpPr>
          <p:spPr bwMode="auto">
            <a:xfrm rot="5400000">
              <a:off x="5769469" y="1731504"/>
              <a:ext cx="322782" cy="136003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/>
              <a:tailEnd type="arrow"/>
            </a:ln>
            <a:effectLst/>
          </p:spPr>
        </p:cxnSp>
        <p:cxnSp>
          <p:nvCxnSpPr>
            <p:cNvPr id="175" name="曲线连接符 174"/>
            <p:cNvCxnSpPr>
              <a:endCxn id="164" idx="0"/>
            </p:cNvCxnSpPr>
            <p:nvPr/>
          </p:nvCxnSpPr>
          <p:spPr bwMode="auto">
            <a:xfrm rot="16200000" flipH="1">
              <a:off x="6502969" y="2358034"/>
              <a:ext cx="322782" cy="10697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/>
              <a:tailEnd type="arrow"/>
            </a:ln>
            <a:effectLst/>
          </p:spPr>
        </p:cxnSp>
        <p:cxnSp>
          <p:nvCxnSpPr>
            <p:cNvPr id="176" name="曲线连接符 175"/>
            <p:cNvCxnSpPr>
              <a:endCxn id="142" idx="0"/>
            </p:cNvCxnSpPr>
            <p:nvPr/>
          </p:nvCxnSpPr>
          <p:spPr bwMode="auto">
            <a:xfrm rot="16200000" flipH="1">
              <a:off x="7228092" y="1632910"/>
              <a:ext cx="322782" cy="1557217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/>
              <a:tailEnd type="arrow"/>
            </a:ln>
            <a:effectLst/>
          </p:spPr>
        </p:cxnSp>
      </p:grpSp>
      <p:sp>
        <p:nvSpPr>
          <p:cNvPr id="185" name="TextBox 184"/>
          <p:cNvSpPr txBox="1"/>
          <p:nvPr/>
        </p:nvSpPr>
        <p:spPr>
          <a:xfrm>
            <a:off x="7848364" y="34080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/>
            <a:r>
              <a:rPr lang="zh-CN" altLang="en-US" sz="1600" b="1" dirty="0" smtClean="0">
                <a:solidFill>
                  <a:srgbClr val="C00000"/>
                </a:solidFill>
                <a:latin typeface="华文细黑"/>
                <a:ea typeface="华文细黑"/>
              </a:rPr>
              <a:t>月迭代</a:t>
            </a:r>
            <a:endParaRPr lang="zh-CN" altLang="en-US" sz="1600" b="1" dirty="0">
              <a:solidFill>
                <a:srgbClr val="C00000"/>
              </a:solidFill>
              <a:latin typeface="华文细黑"/>
              <a:ea typeface="华文细黑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488324" y="445212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/>
            <a:r>
              <a:rPr lang="zh-CN" altLang="en-US" sz="1600" b="1" dirty="0" smtClean="0">
                <a:solidFill>
                  <a:srgbClr val="C00000"/>
                </a:solidFill>
                <a:latin typeface="华文细黑"/>
                <a:ea typeface="华文细黑"/>
              </a:rPr>
              <a:t>周迭代</a:t>
            </a:r>
            <a:endParaRPr lang="zh-CN" altLang="en-US" sz="1600" b="1" dirty="0">
              <a:solidFill>
                <a:srgbClr val="C00000"/>
              </a:solidFill>
              <a:latin typeface="华文细黑"/>
              <a:ea typeface="华文细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500" b="0" dirty="0" smtClean="0">
                <a:latin typeface="+mj-ea"/>
              </a:rPr>
              <a:t>流水线自动化执行</a:t>
            </a:r>
            <a:endParaRPr lang="zh-CN" altLang="en-US" sz="3500" b="0" dirty="0">
              <a:latin typeface="+mj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7564" y="1376772"/>
            <a:ext cx="7920880" cy="720080"/>
          </a:xfrm>
          <a:prstGeom prst="rect">
            <a:avLst/>
          </a:prstGeom>
          <a:solidFill>
            <a:srgbClr val="255A9B">
              <a:alpha val="12000"/>
            </a:srgbClr>
          </a:solidFill>
        </p:spPr>
        <p:txBody>
          <a:bodyPr wrap="square" anchor="ctr" anchorCtr="0">
            <a:noAutofit/>
          </a:bodyPr>
          <a:lstStyle/>
          <a:p>
            <a:pPr indent="-270000" algn="l">
              <a:lnSpc>
                <a:spcPct val="140000"/>
              </a:lnSpc>
              <a:spcBef>
                <a:spcPts val="800"/>
              </a:spcBef>
            </a:pPr>
            <a:r>
              <a:rPr lang="zh-CN" altLang="en-US" sz="1600" b="1" dirty="0" smtClean="0">
                <a:latin typeface="华文细黑"/>
                <a:ea typeface="华文细黑"/>
              </a:rPr>
              <a:t>自动化持续交付流水线：</a:t>
            </a:r>
            <a:r>
              <a:rPr lang="zh-CN" altLang="en-US" sz="1600" dirty="0" smtClean="0">
                <a:latin typeface="华文细黑"/>
                <a:ea typeface="华文细黑"/>
              </a:rPr>
              <a:t>根据四层交付模型，建立代码到版本交付的自动化流水线，实现价值流高速流转</a:t>
            </a:r>
            <a:endParaRPr lang="en-US" altLang="zh-CN" sz="1600" dirty="0" smtClean="0">
              <a:latin typeface="华文细黑"/>
              <a:ea typeface="华文细黑"/>
            </a:endParaRPr>
          </a:p>
        </p:txBody>
      </p:sp>
      <p:grpSp>
        <p:nvGrpSpPr>
          <p:cNvPr id="172" name="组合 171"/>
          <p:cNvGrpSpPr/>
          <p:nvPr/>
        </p:nvGrpSpPr>
        <p:grpSpPr>
          <a:xfrm>
            <a:off x="661646" y="2197420"/>
            <a:ext cx="7906798" cy="3895876"/>
            <a:chOff x="661646" y="2132856"/>
            <a:chExt cx="7906798" cy="3895876"/>
          </a:xfrm>
        </p:grpSpPr>
        <p:grpSp>
          <p:nvGrpSpPr>
            <p:cNvPr id="3" name="组合 9"/>
            <p:cNvGrpSpPr/>
            <p:nvPr/>
          </p:nvGrpSpPr>
          <p:grpSpPr>
            <a:xfrm>
              <a:off x="661646" y="2132856"/>
              <a:ext cx="7906798" cy="3895876"/>
              <a:chOff x="556321" y="2290311"/>
              <a:chExt cx="9946105" cy="4410490"/>
            </a:xfrm>
          </p:grpSpPr>
          <p:sp>
            <p:nvSpPr>
              <p:cNvPr id="11" name="矩形 10"/>
              <p:cNvSpPr/>
              <p:nvPr/>
            </p:nvSpPr>
            <p:spPr bwMode="auto">
              <a:xfrm>
                <a:off x="556321" y="2290311"/>
                <a:ext cx="9946105" cy="441049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algn="ctr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wrap="none" lIns="88082" tIns="44044" rIns="88082" bIns="44044" rtlCol="0" anchor="ctr"/>
              <a:lstStyle/>
              <a:p>
                <a:pPr algn="ctr" defTabSz="91414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000" kern="0" dirty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6640731" y="2425325"/>
                <a:ext cx="2151506" cy="252000"/>
              </a:xfrm>
              <a:prstGeom prst="rect">
                <a:avLst/>
              </a:prstGeom>
              <a:solidFill>
                <a:srgbClr val="9EDCE2"/>
              </a:solidFill>
              <a:ln w="9525" algn="ctr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wrap="none" lIns="88082" tIns="44044" rIns="88082" bIns="44044" rtlCol="0" anchor="ctr"/>
              <a:lstStyle/>
              <a:p>
                <a:pPr algn="ctr" defTabSz="91414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100" kern="0" dirty="0" smtClean="0">
                    <a:solidFill>
                      <a:srgbClr val="000000"/>
                    </a:solidFill>
                    <a:latin typeface="+mn-lt"/>
                    <a:ea typeface="+mn-ea"/>
                    <a:cs typeface="AngsanaUPC" pitchFamily="18" charset="-34"/>
                  </a:rPr>
                  <a:t>版本级流水线</a:t>
                </a: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8935987" y="2425325"/>
                <a:ext cx="1485165" cy="25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wrap="none" lIns="88082" tIns="44044" rIns="88082" bIns="44044" rtlCol="0" anchor="ctr"/>
              <a:lstStyle/>
              <a:p>
                <a:pPr algn="ctr" defTabSz="91414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100" kern="0" dirty="0" smtClean="0">
                    <a:solidFill>
                      <a:srgbClr val="000000"/>
                    </a:solidFill>
                    <a:latin typeface="+mn-lt"/>
                    <a:ea typeface="+mn-ea"/>
                    <a:cs typeface="AngsanaUPC" pitchFamily="18" charset="-34"/>
                  </a:rPr>
                  <a:t>解决方案流水线</a:t>
                </a: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2860312" y="2425325"/>
                <a:ext cx="3465385" cy="252000"/>
              </a:xfrm>
              <a:prstGeom prst="rect">
                <a:avLst/>
              </a:prstGeom>
              <a:solidFill>
                <a:srgbClr val="9EDCE2"/>
              </a:solidFill>
              <a:ln w="9525" algn="ctr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wrap="none" lIns="88082" tIns="44044" rIns="88082" bIns="44044" rtlCol="0" anchor="ctr"/>
              <a:lstStyle/>
              <a:p>
                <a:pPr algn="ctr" defTabSz="91414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100" kern="0" dirty="0" smtClean="0">
                    <a:solidFill>
                      <a:srgbClr val="000000"/>
                    </a:solidFill>
                    <a:latin typeface="+mn-lt"/>
                    <a:ea typeface="+mn-ea"/>
                    <a:cs typeface="AngsanaUPC" pitchFamily="18" charset="-34"/>
                  </a:rPr>
                  <a:t>项目组级流水线</a:t>
                </a: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1114384" y="2425325"/>
                <a:ext cx="1332148" cy="252000"/>
              </a:xfrm>
              <a:prstGeom prst="rect">
                <a:avLst/>
              </a:prstGeom>
              <a:solidFill>
                <a:srgbClr val="9EDCE2"/>
              </a:solidFill>
              <a:ln w="9525" algn="ctr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wrap="none" lIns="88082" tIns="44044" rIns="88082" bIns="44044" rtlCol="0" anchor="ctr"/>
              <a:lstStyle/>
              <a:p>
                <a:pPr algn="ctr" defTabSz="91414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100" kern="0" dirty="0" smtClean="0">
                    <a:solidFill>
                      <a:srgbClr val="000000"/>
                    </a:solidFill>
                    <a:latin typeface="+mn-lt"/>
                    <a:ea typeface="+mn-ea"/>
                    <a:cs typeface="AngsanaUPC" pitchFamily="18" charset="-34"/>
                  </a:rPr>
                  <a:t>个人级流水线</a:t>
                </a:r>
              </a:p>
            </p:txBody>
          </p:sp>
          <p:grpSp>
            <p:nvGrpSpPr>
              <p:cNvPr id="4" name="组合 137"/>
              <p:cNvGrpSpPr/>
              <p:nvPr/>
            </p:nvGrpSpPr>
            <p:grpSpPr>
              <a:xfrm>
                <a:off x="586083" y="2679204"/>
                <a:ext cx="1860449" cy="3751566"/>
                <a:chOff x="586083" y="2679204"/>
                <a:chExt cx="1860449" cy="3751566"/>
              </a:xfrm>
            </p:grpSpPr>
            <p:sp>
              <p:nvSpPr>
                <p:cNvPr id="148" name="矩形 147"/>
                <p:cNvSpPr/>
                <p:nvPr/>
              </p:nvSpPr>
              <p:spPr bwMode="auto">
                <a:xfrm>
                  <a:off x="1141387" y="2740360"/>
                  <a:ext cx="1305145" cy="3690410"/>
                </a:xfrm>
                <a:prstGeom prst="rect">
                  <a:avLst/>
                </a:prstGeom>
                <a:solidFill>
                  <a:schemeClr val="accent3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586083" y="2679204"/>
                  <a:ext cx="542021" cy="33756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 anchor="ctr">
                  <a:spAutoFit/>
                </a:bodyPr>
                <a:lstStyle/>
                <a:p>
                  <a:r>
                    <a:rPr lang="zh-CN" altLang="en-US" sz="1600" b="1" dirty="0" smtClean="0">
                      <a:solidFill>
                        <a:schemeClr val="tx2"/>
                      </a:solidFill>
                      <a:latin typeface="+mn-lt"/>
                      <a:ea typeface="华文细黑" pitchFamily="2" charset="-122"/>
                    </a:rPr>
                    <a:t>每天自动化流水线</a:t>
                  </a:r>
                  <a:endParaRPr lang="zh-CN" altLang="en-US" sz="1600" b="1" dirty="0">
                    <a:solidFill>
                      <a:schemeClr val="tx2"/>
                    </a:solidFill>
                    <a:latin typeface="+mn-lt"/>
                    <a:ea typeface="华文细黑" pitchFamily="2" charset="-122"/>
                  </a:endParaRPr>
                </a:p>
              </p:txBody>
            </p:sp>
            <p:sp>
              <p:nvSpPr>
                <p:cNvPr id="150" name="流程图: 准备 149"/>
                <p:cNvSpPr/>
                <p:nvPr/>
              </p:nvSpPr>
              <p:spPr bwMode="auto">
                <a:xfrm>
                  <a:off x="1600172" y="3055395"/>
                  <a:ext cx="630070" cy="270030"/>
                </a:xfrm>
                <a:prstGeom prst="flowChartPreparation">
                  <a:avLst/>
                </a:prstGeom>
                <a:solidFill>
                  <a:srgbClr val="92D050">
                    <a:alpha val="50000"/>
                  </a:srgb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9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配置库</a:t>
                  </a:r>
                </a:p>
              </p:txBody>
            </p:sp>
            <p:sp>
              <p:nvSpPr>
                <p:cNvPr id="151" name="椭圆 150"/>
                <p:cNvSpPr/>
                <p:nvPr/>
              </p:nvSpPr>
              <p:spPr bwMode="auto">
                <a:xfrm>
                  <a:off x="1622675" y="3741720"/>
                  <a:ext cx="585065" cy="315035"/>
                </a:xfrm>
                <a:prstGeom prst="ellipse">
                  <a:avLst/>
                </a:prstGeom>
                <a:solidFill>
                  <a:srgbClr val="56B68F">
                    <a:alpha val="67000"/>
                  </a:srgb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本地包</a:t>
                  </a:r>
                </a:p>
              </p:txBody>
            </p:sp>
            <p:sp>
              <p:nvSpPr>
                <p:cNvPr id="152" name="矩形 151"/>
                <p:cNvSpPr/>
                <p:nvPr/>
              </p:nvSpPr>
              <p:spPr bwMode="auto">
                <a:xfrm>
                  <a:off x="1465157" y="4152390"/>
                  <a:ext cx="900100" cy="270030"/>
                </a:xfrm>
                <a:prstGeom prst="rect">
                  <a:avLst/>
                </a:prstGeom>
                <a:solidFill>
                  <a:srgbClr val="CCECFF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增量静态检查</a:t>
                  </a:r>
                </a:p>
              </p:txBody>
            </p:sp>
            <p:sp>
              <p:nvSpPr>
                <p:cNvPr id="153" name="矩形 152"/>
                <p:cNvSpPr/>
                <p:nvPr/>
              </p:nvSpPr>
              <p:spPr bwMode="auto">
                <a:xfrm>
                  <a:off x="1465157" y="4518055"/>
                  <a:ext cx="900100" cy="270030"/>
                </a:xfrm>
                <a:prstGeom prst="rect">
                  <a:avLst/>
                </a:prstGeom>
                <a:solidFill>
                  <a:srgbClr val="CCECFF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增量</a:t>
                  </a:r>
                  <a:r>
                    <a:rPr lang="en-US" altLang="zh-CN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UT</a:t>
                  </a: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54" name="矩形 153"/>
                <p:cNvSpPr/>
                <p:nvPr/>
              </p:nvSpPr>
              <p:spPr bwMode="auto">
                <a:xfrm>
                  <a:off x="1465157" y="4883720"/>
                  <a:ext cx="900100" cy="270030"/>
                </a:xfrm>
                <a:prstGeom prst="rect">
                  <a:avLst/>
                </a:prstGeom>
                <a:solidFill>
                  <a:srgbClr val="CCECFF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Story Test</a:t>
                  </a:r>
                </a:p>
              </p:txBody>
            </p:sp>
            <p:sp>
              <p:nvSpPr>
                <p:cNvPr id="155" name="菱形 154"/>
                <p:cNvSpPr/>
                <p:nvPr/>
              </p:nvSpPr>
              <p:spPr bwMode="auto">
                <a:xfrm>
                  <a:off x="1622675" y="5249385"/>
                  <a:ext cx="585065" cy="315035"/>
                </a:xfrm>
                <a:prstGeom prst="diamond">
                  <a:avLst/>
                </a:prstGeom>
                <a:solidFill>
                  <a:srgbClr val="D9D773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CP1</a:t>
                  </a: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56" name="椭圆 155"/>
                <p:cNvSpPr/>
                <p:nvPr/>
              </p:nvSpPr>
              <p:spPr bwMode="auto">
                <a:xfrm>
                  <a:off x="1465158" y="5660055"/>
                  <a:ext cx="945104" cy="315035"/>
                </a:xfrm>
                <a:prstGeom prst="ellipse">
                  <a:avLst/>
                </a:prstGeom>
                <a:solidFill>
                  <a:srgbClr val="56B68F">
                    <a:alpha val="67000"/>
                  </a:srgb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本地代码</a:t>
                  </a:r>
                  <a:endParaRPr lang="en-US" altLang="zh-CN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+UT</a:t>
                  </a: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用例</a:t>
                  </a:r>
                </a:p>
              </p:txBody>
            </p:sp>
            <p:sp>
              <p:nvSpPr>
                <p:cNvPr id="157" name="流程图: 准备 156"/>
                <p:cNvSpPr/>
                <p:nvPr/>
              </p:nvSpPr>
              <p:spPr bwMode="auto">
                <a:xfrm>
                  <a:off x="1600172" y="6070730"/>
                  <a:ext cx="630070" cy="270030"/>
                </a:xfrm>
                <a:prstGeom prst="flowChartPreparation">
                  <a:avLst/>
                </a:prstGeom>
                <a:solidFill>
                  <a:srgbClr val="92D050">
                    <a:alpha val="50000"/>
                  </a:srgb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9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配置库</a:t>
                  </a:r>
                </a:p>
              </p:txBody>
            </p:sp>
            <p:sp>
              <p:nvSpPr>
                <p:cNvPr id="158" name="下箭头 157"/>
                <p:cNvSpPr/>
                <p:nvPr/>
              </p:nvSpPr>
              <p:spPr bwMode="auto">
                <a:xfrm>
                  <a:off x="1870203" y="3328237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59" name="下箭头 158"/>
                <p:cNvSpPr/>
                <p:nvPr/>
              </p:nvSpPr>
              <p:spPr bwMode="auto">
                <a:xfrm>
                  <a:off x="1870203" y="3648897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60" name="下箭头 159"/>
                <p:cNvSpPr/>
                <p:nvPr/>
              </p:nvSpPr>
              <p:spPr bwMode="auto">
                <a:xfrm>
                  <a:off x="1870203" y="4059567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61" name="下箭头 160"/>
                <p:cNvSpPr/>
                <p:nvPr/>
              </p:nvSpPr>
              <p:spPr bwMode="auto">
                <a:xfrm>
                  <a:off x="1870203" y="4425232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62" name="下箭头 161"/>
                <p:cNvSpPr/>
                <p:nvPr/>
              </p:nvSpPr>
              <p:spPr bwMode="auto">
                <a:xfrm>
                  <a:off x="1870203" y="4790897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63" name="下箭头 162"/>
                <p:cNvSpPr/>
                <p:nvPr/>
              </p:nvSpPr>
              <p:spPr bwMode="auto">
                <a:xfrm>
                  <a:off x="1870203" y="5156562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64" name="下箭头 163"/>
                <p:cNvSpPr/>
                <p:nvPr/>
              </p:nvSpPr>
              <p:spPr bwMode="auto">
                <a:xfrm>
                  <a:off x="1870203" y="5567232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65" name="下箭头 164"/>
                <p:cNvSpPr/>
                <p:nvPr/>
              </p:nvSpPr>
              <p:spPr bwMode="auto">
                <a:xfrm>
                  <a:off x="1870203" y="5977902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67" name="右箭头 166"/>
                <p:cNvSpPr/>
                <p:nvPr/>
              </p:nvSpPr>
              <p:spPr bwMode="auto">
                <a:xfrm>
                  <a:off x="1444408" y="3865484"/>
                  <a:ext cx="155764" cy="104407"/>
                </a:xfrm>
                <a:prstGeom prst="rightArrow">
                  <a:avLst/>
                </a:prstGeom>
                <a:solidFill>
                  <a:schemeClr val="accent2">
                    <a:lumMod val="75000"/>
                  </a:schemeClr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 bwMode="auto">
                <a:xfrm>
                  <a:off x="1690182" y="3415435"/>
                  <a:ext cx="495055" cy="225025"/>
                </a:xfrm>
                <a:prstGeom prst="rect">
                  <a:avLst/>
                </a:prstGeom>
                <a:solidFill>
                  <a:srgbClr val="CCECFF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下载</a:t>
                  </a:r>
                </a:p>
              </p:txBody>
            </p:sp>
          </p:grpSp>
          <p:grpSp>
            <p:nvGrpSpPr>
              <p:cNvPr id="5" name="组合 138"/>
              <p:cNvGrpSpPr/>
              <p:nvPr/>
            </p:nvGrpSpPr>
            <p:grpSpPr>
              <a:xfrm>
                <a:off x="2860312" y="2740360"/>
                <a:ext cx="1035115" cy="3690410"/>
                <a:chOff x="2815307" y="2740360"/>
                <a:chExt cx="1035115" cy="3690410"/>
              </a:xfrm>
            </p:grpSpPr>
            <p:sp>
              <p:nvSpPr>
                <p:cNvPr id="135" name="矩形 134"/>
                <p:cNvSpPr/>
                <p:nvPr/>
              </p:nvSpPr>
              <p:spPr bwMode="auto">
                <a:xfrm>
                  <a:off x="2815307" y="2740360"/>
                  <a:ext cx="1035115" cy="3690410"/>
                </a:xfrm>
                <a:prstGeom prst="rect">
                  <a:avLst/>
                </a:prstGeom>
                <a:solidFill>
                  <a:schemeClr val="accent3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36" name="流程图: 准备 135"/>
                <p:cNvSpPr/>
                <p:nvPr/>
              </p:nvSpPr>
              <p:spPr bwMode="auto">
                <a:xfrm>
                  <a:off x="3017829" y="3061025"/>
                  <a:ext cx="630070" cy="270030"/>
                </a:xfrm>
                <a:prstGeom prst="flowChartPreparation">
                  <a:avLst/>
                </a:prstGeom>
                <a:solidFill>
                  <a:srgbClr val="92D050">
                    <a:alpha val="50000"/>
                  </a:srgb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9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配置库</a:t>
                  </a:r>
                </a:p>
              </p:txBody>
            </p:sp>
            <p:sp>
              <p:nvSpPr>
                <p:cNvPr id="137" name="矩形 136"/>
                <p:cNvSpPr/>
                <p:nvPr/>
              </p:nvSpPr>
              <p:spPr bwMode="auto">
                <a:xfrm>
                  <a:off x="2882814" y="4075888"/>
                  <a:ext cx="900100" cy="270030"/>
                </a:xfrm>
                <a:prstGeom prst="rect">
                  <a:avLst/>
                </a:prstGeom>
                <a:solidFill>
                  <a:srgbClr val="CCECFF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</a:rPr>
                    <a:t>冒烟用例</a:t>
                  </a:r>
                </a:p>
              </p:txBody>
            </p:sp>
            <p:sp>
              <p:nvSpPr>
                <p:cNvPr id="138" name="菱形 137"/>
                <p:cNvSpPr/>
                <p:nvPr/>
              </p:nvSpPr>
              <p:spPr bwMode="auto">
                <a:xfrm>
                  <a:off x="3040332" y="4470807"/>
                  <a:ext cx="585065" cy="315035"/>
                </a:xfrm>
                <a:prstGeom prst="diamond">
                  <a:avLst/>
                </a:prstGeom>
                <a:solidFill>
                  <a:srgbClr val="D9D773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CP2</a:t>
                  </a: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39" name="椭圆 138"/>
                <p:cNvSpPr/>
                <p:nvPr/>
              </p:nvSpPr>
              <p:spPr bwMode="auto">
                <a:xfrm>
                  <a:off x="2950322" y="4910731"/>
                  <a:ext cx="765085" cy="315035"/>
                </a:xfrm>
                <a:prstGeom prst="ellipse">
                  <a:avLst/>
                </a:prstGeom>
                <a:solidFill>
                  <a:srgbClr val="56B68F">
                    <a:alpha val="67000"/>
                  </a:srgb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功能包</a:t>
                  </a:r>
                </a:p>
              </p:txBody>
            </p:sp>
            <p:sp>
              <p:nvSpPr>
                <p:cNvPr id="140" name="下箭头 139"/>
                <p:cNvSpPr/>
                <p:nvPr/>
              </p:nvSpPr>
              <p:spPr bwMode="auto">
                <a:xfrm>
                  <a:off x="3287860" y="3348494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 bwMode="auto">
                <a:xfrm>
                  <a:off x="2882814" y="5350650"/>
                  <a:ext cx="900100" cy="270030"/>
                </a:xfrm>
                <a:prstGeom prst="rect">
                  <a:avLst/>
                </a:prstGeom>
                <a:solidFill>
                  <a:srgbClr val="92D050">
                    <a:alpha val="50000"/>
                  </a:srgb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二进制库</a:t>
                  </a:r>
                  <a:r>
                    <a:rPr lang="en-US" altLang="zh-CN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1</a:t>
                  </a:r>
                </a:p>
              </p:txBody>
            </p:sp>
            <p:sp>
              <p:nvSpPr>
                <p:cNvPr id="142" name="矩形 141"/>
                <p:cNvSpPr/>
                <p:nvPr/>
              </p:nvSpPr>
              <p:spPr bwMode="auto">
                <a:xfrm>
                  <a:off x="3062834" y="3455944"/>
                  <a:ext cx="540060" cy="495055"/>
                </a:xfrm>
                <a:prstGeom prst="rect">
                  <a:avLst/>
                </a:prstGeom>
                <a:solidFill>
                  <a:srgbClr val="CCECFF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全量</a:t>
                  </a:r>
                  <a:endParaRPr lang="en-US" altLang="zh-CN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静态</a:t>
                  </a:r>
                  <a:endParaRPr lang="en-US" altLang="zh-CN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检测</a:t>
                  </a:r>
                </a:p>
              </p:txBody>
            </p:sp>
            <p:sp>
              <p:nvSpPr>
                <p:cNvPr id="143" name="下箭头 142"/>
                <p:cNvSpPr/>
                <p:nvPr/>
              </p:nvSpPr>
              <p:spPr bwMode="auto">
                <a:xfrm>
                  <a:off x="3287860" y="3968438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44" name="下箭头 143"/>
                <p:cNvSpPr/>
                <p:nvPr/>
              </p:nvSpPr>
              <p:spPr bwMode="auto">
                <a:xfrm>
                  <a:off x="3287860" y="4363357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45" name="下箭头 144"/>
                <p:cNvSpPr/>
                <p:nvPr/>
              </p:nvSpPr>
              <p:spPr bwMode="auto">
                <a:xfrm>
                  <a:off x="3287860" y="4803281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46" name="下箭头 145"/>
                <p:cNvSpPr/>
                <p:nvPr/>
              </p:nvSpPr>
              <p:spPr bwMode="auto">
                <a:xfrm>
                  <a:off x="3287860" y="5243205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47" name="圆角矩形 146"/>
                <p:cNvSpPr/>
                <p:nvPr/>
              </p:nvSpPr>
              <p:spPr bwMode="auto">
                <a:xfrm>
                  <a:off x="2815307" y="2740360"/>
                  <a:ext cx="1035115" cy="225025"/>
                </a:xfrm>
                <a:prstGeom prst="roundRect">
                  <a:avLst/>
                </a:prstGeom>
                <a:solidFill>
                  <a:srgbClr val="CCECFF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b="1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提交构建</a:t>
                  </a:r>
                </a:p>
              </p:txBody>
            </p:sp>
          </p:grpSp>
          <p:grpSp>
            <p:nvGrpSpPr>
              <p:cNvPr id="6" name="组合 197"/>
              <p:cNvGrpSpPr/>
              <p:nvPr/>
            </p:nvGrpSpPr>
            <p:grpSpPr>
              <a:xfrm>
                <a:off x="4120452" y="2740360"/>
                <a:ext cx="1035115" cy="3690410"/>
                <a:chOff x="5290582" y="2740360"/>
                <a:chExt cx="1035115" cy="3690410"/>
              </a:xfrm>
            </p:grpSpPr>
            <p:sp>
              <p:nvSpPr>
                <p:cNvPr id="116" name="矩形 115"/>
                <p:cNvSpPr/>
                <p:nvPr/>
              </p:nvSpPr>
              <p:spPr bwMode="auto">
                <a:xfrm>
                  <a:off x="5290582" y="2740360"/>
                  <a:ext cx="1035115" cy="3690410"/>
                </a:xfrm>
                <a:prstGeom prst="rect">
                  <a:avLst/>
                </a:prstGeom>
                <a:solidFill>
                  <a:schemeClr val="accent3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17" name="矩形 116"/>
                <p:cNvSpPr/>
                <p:nvPr/>
              </p:nvSpPr>
              <p:spPr bwMode="auto">
                <a:xfrm>
                  <a:off x="5358089" y="4600819"/>
                  <a:ext cx="900100" cy="214439"/>
                </a:xfrm>
                <a:prstGeom prst="rect">
                  <a:avLst/>
                </a:prstGeom>
                <a:solidFill>
                  <a:srgbClr val="CCECFF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回归用例</a:t>
                  </a:r>
                </a:p>
              </p:txBody>
            </p:sp>
            <p:sp>
              <p:nvSpPr>
                <p:cNvPr id="118" name="菱形 117"/>
                <p:cNvSpPr/>
                <p:nvPr/>
              </p:nvSpPr>
              <p:spPr bwMode="auto">
                <a:xfrm>
                  <a:off x="5515607" y="4924887"/>
                  <a:ext cx="585065" cy="315035"/>
                </a:xfrm>
                <a:prstGeom prst="diamond">
                  <a:avLst/>
                </a:prstGeom>
                <a:solidFill>
                  <a:srgbClr val="D9D773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CP3</a:t>
                  </a: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19" name="椭圆 118"/>
                <p:cNvSpPr/>
                <p:nvPr/>
              </p:nvSpPr>
              <p:spPr bwMode="auto">
                <a:xfrm>
                  <a:off x="5425597" y="5349551"/>
                  <a:ext cx="765085" cy="251503"/>
                </a:xfrm>
                <a:prstGeom prst="ellipse">
                  <a:avLst/>
                </a:prstGeom>
                <a:solidFill>
                  <a:srgbClr val="56B68F">
                    <a:alpha val="67000"/>
                  </a:srgb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功能包</a:t>
                  </a:r>
                </a:p>
              </p:txBody>
            </p:sp>
            <p:sp>
              <p:nvSpPr>
                <p:cNvPr id="120" name="矩形 119"/>
                <p:cNvSpPr/>
                <p:nvPr/>
              </p:nvSpPr>
              <p:spPr bwMode="auto">
                <a:xfrm>
                  <a:off x="5358089" y="5710690"/>
                  <a:ext cx="900100" cy="225025"/>
                </a:xfrm>
                <a:prstGeom prst="rect">
                  <a:avLst/>
                </a:prstGeom>
                <a:solidFill>
                  <a:srgbClr val="92D050">
                    <a:alpha val="50000"/>
                  </a:srgb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二进制库</a:t>
                  </a:r>
                  <a:r>
                    <a:rPr lang="en-US" altLang="zh-CN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2</a:t>
                  </a:r>
                </a:p>
              </p:txBody>
            </p:sp>
            <p:sp>
              <p:nvSpPr>
                <p:cNvPr id="121" name="矩形 120"/>
                <p:cNvSpPr/>
                <p:nvPr/>
              </p:nvSpPr>
              <p:spPr bwMode="auto">
                <a:xfrm>
                  <a:off x="5358090" y="4295284"/>
                  <a:ext cx="900099" cy="195906"/>
                </a:xfrm>
                <a:prstGeom prst="rect">
                  <a:avLst/>
                </a:prstGeom>
                <a:solidFill>
                  <a:srgbClr val="CCECFF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拉通用例</a:t>
                  </a:r>
                </a:p>
              </p:txBody>
            </p:sp>
            <p:sp>
              <p:nvSpPr>
                <p:cNvPr id="122" name="下箭头 121"/>
                <p:cNvSpPr/>
                <p:nvPr/>
              </p:nvSpPr>
              <p:spPr bwMode="auto">
                <a:xfrm>
                  <a:off x="5763135" y="4500999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3" name="下箭头 122"/>
                <p:cNvSpPr/>
                <p:nvPr/>
              </p:nvSpPr>
              <p:spPr bwMode="auto">
                <a:xfrm>
                  <a:off x="5763135" y="4825067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4" name="下箭头 123"/>
                <p:cNvSpPr/>
                <p:nvPr/>
              </p:nvSpPr>
              <p:spPr bwMode="auto">
                <a:xfrm>
                  <a:off x="5763135" y="5249731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5" name="下箭头 124"/>
                <p:cNvSpPr/>
                <p:nvPr/>
              </p:nvSpPr>
              <p:spPr bwMode="auto">
                <a:xfrm>
                  <a:off x="5763135" y="5610863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6" name="圆角矩形 125"/>
                <p:cNvSpPr/>
                <p:nvPr/>
              </p:nvSpPr>
              <p:spPr bwMode="auto">
                <a:xfrm>
                  <a:off x="5290582" y="2740360"/>
                  <a:ext cx="1035115" cy="225025"/>
                </a:xfrm>
                <a:prstGeom prst="roundRect">
                  <a:avLst/>
                </a:prstGeom>
                <a:solidFill>
                  <a:srgbClr val="CCECFF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b="1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滚动构建</a:t>
                  </a:r>
                </a:p>
              </p:txBody>
            </p:sp>
            <p:sp>
              <p:nvSpPr>
                <p:cNvPr id="127" name="矩形 126"/>
                <p:cNvSpPr/>
                <p:nvPr/>
              </p:nvSpPr>
              <p:spPr bwMode="auto">
                <a:xfrm>
                  <a:off x="5358089" y="2975194"/>
                  <a:ext cx="900100" cy="270030"/>
                </a:xfrm>
                <a:prstGeom prst="rect">
                  <a:avLst/>
                </a:prstGeom>
                <a:solidFill>
                  <a:srgbClr val="92D050">
                    <a:alpha val="50000"/>
                  </a:srgb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二进制库</a:t>
                  </a:r>
                  <a:r>
                    <a:rPr lang="en-US" altLang="zh-CN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1</a:t>
                  </a:r>
                </a:p>
              </p:txBody>
            </p:sp>
            <p:sp>
              <p:nvSpPr>
                <p:cNvPr id="128" name="矩形 127"/>
                <p:cNvSpPr/>
                <p:nvPr/>
              </p:nvSpPr>
              <p:spPr bwMode="auto">
                <a:xfrm>
                  <a:off x="5358089" y="4008280"/>
                  <a:ext cx="900100" cy="177375"/>
                </a:xfrm>
                <a:prstGeom prst="rect">
                  <a:avLst/>
                </a:prstGeom>
                <a:solidFill>
                  <a:srgbClr val="CCECFF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基础用例</a:t>
                  </a:r>
                </a:p>
              </p:txBody>
            </p:sp>
            <p:sp>
              <p:nvSpPr>
                <p:cNvPr id="129" name="矩形 128"/>
                <p:cNvSpPr/>
                <p:nvPr/>
              </p:nvSpPr>
              <p:spPr bwMode="auto">
                <a:xfrm>
                  <a:off x="5358089" y="3694803"/>
                  <a:ext cx="900100" cy="203848"/>
                </a:xfrm>
                <a:prstGeom prst="rect">
                  <a:avLst/>
                </a:prstGeom>
                <a:solidFill>
                  <a:srgbClr val="CCECFF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安装环境</a:t>
                  </a:r>
                </a:p>
              </p:txBody>
            </p:sp>
            <p:sp>
              <p:nvSpPr>
                <p:cNvPr id="130" name="矩形 129"/>
                <p:cNvSpPr/>
                <p:nvPr/>
              </p:nvSpPr>
              <p:spPr bwMode="auto">
                <a:xfrm>
                  <a:off x="5358089" y="3354853"/>
                  <a:ext cx="900100" cy="230321"/>
                </a:xfrm>
                <a:prstGeom prst="rect">
                  <a:avLst/>
                </a:prstGeom>
                <a:solidFill>
                  <a:srgbClr val="CCECFF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备份包</a:t>
                  </a:r>
                </a:p>
              </p:txBody>
            </p:sp>
            <p:sp>
              <p:nvSpPr>
                <p:cNvPr id="131" name="下箭头 130"/>
                <p:cNvSpPr/>
                <p:nvPr/>
              </p:nvSpPr>
              <p:spPr bwMode="auto">
                <a:xfrm>
                  <a:off x="5763135" y="3255033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32" name="下箭头 131"/>
                <p:cNvSpPr/>
                <p:nvPr/>
              </p:nvSpPr>
              <p:spPr bwMode="auto">
                <a:xfrm>
                  <a:off x="5763135" y="3594983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33" name="下箭头 132"/>
                <p:cNvSpPr/>
                <p:nvPr/>
              </p:nvSpPr>
              <p:spPr bwMode="auto">
                <a:xfrm>
                  <a:off x="5763135" y="3908460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34" name="下箭头 133"/>
                <p:cNvSpPr/>
                <p:nvPr/>
              </p:nvSpPr>
              <p:spPr bwMode="auto">
                <a:xfrm>
                  <a:off x="5763135" y="4195464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7" name="组合 219"/>
              <p:cNvGrpSpPr/>
              <p:nvPr/>
            </p:nvGrpSpPr>
            <p:grpSpPr>
              <a:xfrm>
                <a:off x="5290582" y="2740360"/>
                <a:ext cx="1035115" cy="3690410"/>
                <a:chOff x="5290582" y="2740360"/>
                <a:chExt cx="1035115" cy="3690410"/>
              </a:xfrm>
            </p:grpSpPr>
            <p:sp>
              <p:nvSpPr>
                <p:cNvPr id="97" name="矩形 96"/>
                <p:cNvSpPr/>
                <p:nvPr/>
              </p:nvSpPr>
              <p:spPr bwMode="auto">
                <a:xfrm>
                  <a:off x="5290582" y="2740360"/>
                  <a:ext cx="1035115" cy="3690410"/>
                </a:xfrm>
                <a:prstGeom prst="rect">
                  <a:avLst/>
                </a:prstGeom>
                <a:solidFill>
                  <a:schemeClr val="accent3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8" name="矩形 97"/>
                <p:cNvSpPr/>
                <p:nvPr/>
              </p:nvSpPr>
              <p:spPr bwMode="auto">
                <a:xfrm>
                  <a:off x="5358089" y="4589467"/>
                  <a:ext cx="900100" cy="214439"/>
                </a:xfrm>
                <a:prstGeom prst="rect">
                  <a:avLst/>
                </a:prstGeom>
                <a:solidFill>
                  <a:srgbClr val="CCECFF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chemeClr val="tx2"/>
                      </a:solidFill>
                      <a:latin typeface="+mn-lt"/>
                      <a:ea typeface="+mn-ea"/>
                    </a:rPr>
                    <a:t>增量</a:t>
                  </a:r>
                  <a:r>
                    <a:rPr lang="en-US" altLang="zh-CN" sz="1000" kern="0" dirty="0" smtClean="0">
                      <a:solidFill>
                        <a:schemeClr val="tx2"/>
                      </a:solidFill>
                      <a:latin typeface="+mn-lt"/>
                      <a:ea typeface="+mn-ea"/>
                    </a:rPr>
                    <a:t>HLT</a:t>
                  </a:r>
                  <a:endParaRPr lang="zh-CN" altLang="en-US" sz="1000" kern="0" dirty="0" smtClean="0">
                    <a:solidFill>
                      <a:schemeClr val="tx2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9" name="菱形 98"/>
                <p:cNvSpPr/>
                <p:nvPr/>
              </p:nvSpPr>
              <p:spPr bwMode="auto">
                <a:xfrm>
                  <a:off x="5515607" y="4911471"/>
                  <a:ext cx="585065" cy="315035"/>
                </a:xfrm>
                <a:prstGeom prst="diamond">
                  <a:avLst/>
                </a:prstGeom>
                <a:solidFill>
                  <a:srgbClr val="D9D773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CP4</a:t>
                  </a: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0" name="椭圆 99"/>
                <p:cNvSpPr/>
                <p:nvPr/>
              </p:nvSpPr>
              <p:spPr bwMode="auto">
                <a:xfrm>
                  <a:off x="5425597" y="5334071"/>
                  <a:ext cx="765085" cy="251503"/>
                </a:xfrm>
                <a:prstGeom prst="ellipse">
                  <a:avLst/>
                </a:prstGeom>
                <a:solidFill>
                  <a:srgbClr val="56B68F">
                    <a:alpha val="67000"/>
                  </a:srgb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功能包</a:t>
                  </a:r>
                </a:p>
              </p:txBody>
            </p:sp>
            <p:sp>
              <p:nvSpPr>
                <p:cNvPr id="101" name="矩形 100"/>
                <p:cNvSpPr/>
                <p:nvPr/>
              </p:nvSpPr>
              <p:spPr bwMode="auto">
                <a:xfrm>
                  <a:off x="5358089" y="5693139"/>
                  <a:ext cx="900100" cy="225025"/>
                </a:xfrm>
                <a:prstGeom prst="rect">
                  <a:avLst/>
                </a:prstGeom>
                <a:solidFill>
                  <a:srgbClr val="92D050">
                    <a:alpha val="50000"/>
                  </a:srgb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二进制库</a:t>
                  </a:r>
                  <a:r>
                    <a:rPr lang="en-US" altLang="zh-CN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3</a:t>
                  </a:r>
                </a:p>
              </p:txBody>
            </p:sp>
            <p:sp>
              <p:nvSpPr>
                <p:cNvPr id="102" name="矩形 101"/>
                <p:cNvSpPr/>
                <p:nvPr/>
              </p:nvSpPr>
              <p:spPr bwMode="auto">
                <a:xfrm>
                  <a:off x="5358090" y="4285996"/>
                  <a:ext cx="900099" cy="195906"/>
                </a:xfrm>
                <a:prstGeom prst="rect">
                  <a:avLst/>
                </a:prstGeom>
                <a:solidFill>
                  <a:srgbClr val="CCECFF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chemeClr val="tx2"/>
                      </a:solidFill>
                      <a:latin typeface="+mn-lt"/>
                      <a:ea typeface="+mn-ea"/>
                    </a:rPr>
                    <a:t>全量</a:t>
                  </a:r>
                  <a:r>
                    <a:rPr lang="en-US" altLang="zh-CN" sz="1000" kern="0" dirty="0" smtClean="0">
                      <a:solidFill>
                        <a:schemeClr val="tx2"/>
                      </a:solidFill>
                      <a:latin typeface="+mn-lt"/>
                      <a:ea typeface="+mn-ea"/>
                    </a:rPr>
                    <a:t>HLT</a:t>
                  </a:r>
                  <a:endParaRPr lang="zh-CN" altLang="en-US" sz="1000" kern="0" dirty="0" smtClean="0">
                    <a:solidFill>
                      <a:schemeClr val="tx2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3" name="下箭头 102"/>
                <p:cNvSpPr/>
                <p:nvPr/>
              </p:nvSpPr>
              <p:spPr bwMode="auto">
                <a:xfrm>
                  <a:off x="5763135" y="4490679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4" name="下箭头 103"/>
                <p:cNvSpPr/>
                <p:nvPr/>
              </p:nvSpPr>
              <p:spPr bwMode="auto">
                <a:xfrm>
                  <a:off x="5763135" y="4812683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5" name="下箭头 104"/>
                <p:cNvSpPr/>
                <p:nvPr/>
              </p:nvSpPr>
              <p:spPr bwMode="auto">
                <a:xfrm>
                  <a:off x="5763135" y="5235283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6" name="下箭头 105"/>
                <p:cNvSpPr/>
                <p:nvPr/>
              </p:nvSpPr>
              <p:spPr bwMode="auto">
                <a:xfrm>
                  <a:off x="5763135" y="5594351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7" name="圆角矩形 106"/>
                <p:cNvSpPr/>
                <p:nvPr/>
              </p:nvSpPr>
              <p:spPr bwMode="auto">
                <a:xfrm>
                  <a:off x="5290582" y="2740360"/>
                  <a:ext cx="1035115" cy="225025"/>
                </a:xfrm>
                <a:prstGeom prst="roundRect">
                  <a:avLst/>
                </a:prstGeom>
                <a:solidFill>
                  <a:srgbClr val="CCECFF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b="1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全量构建</a:t>
                  </a:r>
                </a:p>
              </p:txBody>
            </p:sp>
            <p:sp>
              <p:nvSpPr>
                <p:cNvPr id="108" name="矩形 107"/>
                <p:cNvSpPr/>
                <p:nvPr/>
              </p:nvSpPr>
              <p:spPr bwMode="auto">
                <a:xfrm>
                  <a:off x="5358089" y="2974162"/>
                  <a:ext cx="900100" cy="270030"/>
                </a:xfrm>
                <a:prstGeom prst="rect">
                  <a:avLst/>
                </a:prstGeom>
                <a:solidFill>
                  <a:srgbClr val="92D050">
                    <a:alpha val="50000"/>
                  </a:srgb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二进制库</a:t>
                  </a:r>
                  <a:r>
                    <a:rPr lang="en-US" altLang="zh-CN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2</a:t>
                  </a:r>
                </a:p>
              </p:txBody>
            </p:sp>
            <p:sp>
              <p:nvSpPr>
                <p:cNvPr id="109" name="矩形 108"/>
                <p:cNvSpPr/>
                <p:nvPr/>
              </p:nvSpPr>
              <p:spPr bwMode="auto">
                <a:xfrm>
                  <a:off x="5358089" y="4001056"/>
                  <a:ext cx="900100" cy="177375"/>
                </a:xfrm>
                <a:prstGeom prst="rect">
                  <a:avLst/>
                </a:prstGeom>
                <a:solidFill>
                  <a:srgbClr val="CCECFF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chemeClr val="tx2"/>
                      </a:solidFill>
                      <a:latin typeface="+mn-lt"/>
                      <a:ea typeface="+mn-ea"/>
                    </a:rPr>
                    <a:t>全量用例</a:t>
                  </a:r>
                </a:p>
              </p:txBody>
            </p:sp>
            <p:sp>
              <p:nvSpPr>
                <p:cNvPr id="110" name="矩形 109"/>
                <p:cNvSpPr/>
                <p:nvPr/>
              </p:nvSpPr>
              <p:spPr bwMode="auto">
                <a:xfrm>
                  <a:off x="5358089" y="3689643"/>
                  <a:ext cx="900100" cy="203848"/>
                </a:xfrm>
                <a:prstGeom prst="rect">
                  <a:avLst/>
                </a:prstGeom>
                <a:solidFill>
                  <a:srgbClr val="CCECFF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安装环境</a:t>
                  </a:r>
                </a:p>
              </p:txBody>
            </p:sp>
            <p:sp>
              <p:nvSpPr>
                <p:cNvPr id="111" name="矩形 110"/>
                <p:cNvSpPr/>
                <p:nvPr/>
              </p:nvSpPr>
              <p:spPr bwMode="auto">
                <a:xfrm>
                  <a:off x="5358089" y="3351757"/>
                  <a:ext cx="900100" cy="230321"/>
                </a:xfrm>
                <a:prstGeom prst="rect">
                  <a:avLst/>
                </a:prstGeom>
                <a:solidFill>
                  <a:srgbClr val="CCECFF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备份包</a:t>
                  </a:r>
                </a:p>
              </p:txBody>
            </p:sp>
            <p:sp>
              <p:nvSpPr>
                <p:cNvPr id="112" name="下箭头 111"/>
                <p:cNvSpPr/>
                <p:nvPr/>
              </p:nvSpPr>
              <p:spPr bwMode="auto">
                <a:xfrm>
                  <a:off x="5763135" y="3252969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13" name="下箭头 112"/>
                <p:cNvSpPr/>
                <p:nvPr/>
              </p:nvSpPr>
              <p:spPr bwMode="auto">
                <a:xfrm>
                  <a:off x="5763135" y="3590855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14" name="下箭头 113"/>
                <p:cNvSpPr/>
                <p:nvPr/>
              </p:nvSpPr>
              <p:spPr bwMode="auto">
                <a:xfrm>
                  <a:off x="5763135" y="3902268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15" name="下箭头 114"/>
                <p:cNvSpPr/>
                <p:nvPr/>
              </p:nvSpPr>
              <p:spPr bwMode="auto">
                <a:xfrm>
                  <a:off x="5763135" y="4187208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20" name="矩形 19"/>
              <p:cNvSpPr/>
              <p:nvPr/>
            </p:nvSpPr>
            <p:spPr bwMode="auto">
              <a:xfrm>
                <a:off x="7765857" y="2740360"/>
                <a:ext cx="1035115" cy="3690410"/>
              </a:xfrm>
              <a:prstGeom prst="rect">
                <a:avLst/>
              </a:prstGeom>
              <a:solidFill>
                <a:schemeClr val="accent3"/>
              </a:solidFill>
              <a:ln w="9525" algn="ctr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wrap="none" lIns="88082" tIns="44044" rIns="88082" bIns="44044" rtlCol="0" anchor="ctr"/>
              <a:lstStyle/>
              <a:p>
                <a:pPr algn="ctr" defTabSz="914141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000" kern="0" dirty="0" smtClean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 bwMode="auto">
              <a:xfrm>
                <a:off x="7765857" y="2740360"/>
                <a:ext cx="1035115" cy="225025"/>
              </a:xfrm>
              <a:prstGeom prst="roundRect">
                <a:avLst/>
              </a:prstGeom>
              <a:solidFill>
                <a:srgbClr val="CCECFF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lIns="88082" tIns="44044" rIns="88082" bIns="44044" rtlCol="0" anchor="ctr"/>
              <a:lstStyle/>
              <a:p>
                <a:pPr algn="ctr" defTabSz="914141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00" b="1" kern="0" dirty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全量构建</a:t>
                </a:r>
              </a:p>
            </p:txBody>
          </p:sp>
          <p:grpSp>
            <p:nvGrpSpPr>
              <p:cNvPr id="8" name="组合 241"/>
              <p:cNvGrpSpPr/>
              <p:nvPr/>
            </p:nvGrpSpPr>
            <p:grpSpPr>
              <a:xfrm>
                <a:off x="7875601" y="3010390"/>
                <a:ext cx="815222" cy="2385265"/>
                <a:chOff x="4456946" y="2875375"/>
                <a:chExt cx="815222" cy="2385265"/>
              </a:xfrm>
            </p:grpSpPr>
            <p:sp>
              <p:nvSpPr>
                <p:cNvPr id="86" name="矩形 85"/>
                <p:cNvSpPr/>
                <p:nvPr/>
              </p:nvSpPr>
              <p:spPr bwMode="auto">
                <a:xfrm>
                  <a:off x="4456946" y="3280419"/>
                  <a:ext cx="815222" cy="270030"/>
                </a:xfrm>
                <a:prstGeom prst="rect">
                  <a:avLst/>
                </a:prstGeom>
                <a:solidFill>
                  <a:srgbClr val="CCECFF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安装环境</a:t>
                  </a:r>
                </a:p>
              </p:txBody>
            </p:sp>
            <p:sp>
              <p:nvSpPr>
                <p:cNvPr id="87" name="椭圆 86"/>
                <p:cNvSpPr/>
                <p:nvPr/>
              </p:nvSpPr>
              <p:spPr bwMode="auto">
                <a:xfrm>
                  <a:off x="4571365" y="4540560"/>
                  <a:ext cx="585065" cy="315035"/>
                </a:xfrm>
                <a:prstGeom prst="ellipse">
                  <a:avLst/>
                </a:prstGeom>
                <a:solidFill>
                  <a:srgbClr val="56B68F">
                    <a:alpha val="67000"/>
                  </a:srgb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DTS</a:t>
                  </a: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8" name="流程图: 准备 87"/>
                <p:cNvSpPr/>
                <p:nvPr/>
              </p:nvSpPr>
              <p:spPr bwMode="auto">
                <a:xfrm>
                  <a:off x="4548862" y="4990610"/>
                  <a:ext cx="630070" cy="270030"/>
                </a:xfrm>
                <a:prstGeom prst="flowChartPreparation">
                  <a:avLst/>
                </a:prstGeom>
                <a:solidFill>
                  <a:srgbClr val="92D050">
                    <a:alpha val="50000"/>
                  </a:srgb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9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VMP</a:t>
                  </a:r>
                  <a:endParaRPr lang="zh-CN" altLang="en-US" sz="9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9" name="矩形 88"/>
                <p:cNvSpPr/>
                <p:nvPr/>
              </p:nvSpPr>
              <p:spPr bwMode="auto">
                <a:xfrm>
                  <a:off x="4502236" y="3685465"/>
                  <a:ext cx="769932" cy="270030"/>
                </a:xfrm>
                <a:prstGeom prst="rect">
                  <a:avLst/>
                </a:prstGeom>
                <a:solidFill>
                  <a:srgbClr val="CCECFF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全量用例</a:t>
                  </a:r>
                </a:p>
              </p:txBody>
            </p:sp>
            <p:sp>
              <p:nvSpPr>
                <p:cNvPr id="90" name="菱形 89"/>
                <p:cNvSpPr/>
                <p:nvPr/>
              </p:nvSpPr>
              <p:spPr bwMode="auto">
                <a:xfrm>
                  <a:off x="4571365" y="4090510"/>
                  <a:ext cx="585065" cy="315035"/>
                </a:xfrm>
                <a:prstGeom prst="diamond">
                  <a:avLst/>
                </a:prstGeom>
                <a:solidFill>
                  <a:srgbClr val="D9D773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CP6</a:t>
                  </a: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1" name="矩形 90"/>
                <p:cNvSpPr/>
                <p:nvPr/>
              </p:nvSpPr>
              <p:spPr bwMode="auto">
                <a:xfrm>
                  <a:off x="4525497" y="2875375"/>
                  <a:ext cx="676800" cy="270030"/>
                </a:xfrm>
                <a:prstGeom prst="rect">
                  <a:avLst/>
                </a:prstGeom>
                <a:solidFill>
                  <a:srgbClr val="92D050">
                    <a:alpha val="50000"/>
                  </a:srgb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900" kern="0" dirty="0" smtClean="0">
                      <a:solidFill>
                        <a:srgbClr val="000000"/>
                      </a:solidFill>
                      <a:latin typeface="+mn-lt"/>
                    </a:rPr>
                    <a:t>二进制库</a:t>
                  </a:r>
                  <a:r>
                    <a:rPr lang="en-US" altLang="zh-CN" sz="9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3</a:t>
                  </a:r>
                  <a:endParaRPr lang="zh-CN" altLang="en-US" sz="9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2" name="下箭头 91"/>
                <p:cNvSpPr/>
                <p:nvPr/>
              </p:nvSpPr>
              <p:spPr bwMode="auto">
                <a:xfrm>
                  <a:off x="4818893" y="3167907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3" name="下箭头 92"/>
                <p:cNvSpPr/>
                <p:nvPr/>
              </p:nvSpPr>
              <p:spPr bwMode="auto">
                <a:xfrm>
                  <a:off x="4818893" y="3572952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4" name="下箭头 93"/>
                <p:cNvSpPr/>
                <p:nvPr/>
              </p:nvSpPr>
              <p:spPr bwMode="auto">
                <a:xfrm>
                  <a:off x="4818893" y="3977997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5" name="下箭头 94"/>
                <p:cNvSpPr/>
                <p:nvPr/>
              </p:nvSpPr>
              <p:spPr bwMode="auto">
                <a:xfrm>
                  <a:off x="4818893" y="4878097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6" name="下箭头 95"/>
                <p:cNvSpPr/>
                <p:nvPr/>
              </p:nvSpPr>
              <p:spPr bwMode="auto">
                <a:xfrm>
                  <a:off x="4818893" y="4428047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9" name="组合 293"/>
              <p:cNvGrpSpPr/>
              <p:nvPr/>
            </p:nvGrpSpPr>
            <p:grpSpPr>
              <a:xfrm>
                <a:off x="9071001" y="2740360"/>
                <a:ext cx="1215135" cy="3690410"/>
                <a:chOff x="8935987" y="2740360"/>
                <a:chExt cx="990110" cy="3690410"/>
              </a:xfrm>
            </p:grpSpPr>
            <p:sp>
              <p:nvSpPr>
                <p:cNvPr id="76" name="矩形 75"/>
                <p:cNvSpPr/>
                <p:nvPr/>
              </p:nvSpPr>
              <p:spPr bwMode="auto">
                <a:xfrm>
                  <a:off x="8935987" y="2740360"/>
                  <a:ext cx="990110" cy="3690410"/>
                </a:xfrm>
                <a:prstGeom prst="rect">
                  <a:avLst/>
                </a:prstGeom>
                <a:solidFill>
                  <a:schemeClr val="bg1">
                    <a:lumMod val="75000"/>
                    <a:alpha val="55000"/>
                  </a:schemeClr>
                </a:solidFill>
                <a:ln w="317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7" name="矩形 76"/>
                <p:cNvSpPr/>
                <p:nvPr/>
              </p:nvSpPr>
              <p:spPr bwMode="auto">
                <a:xfrm>
                  <a:off x="9117453" y="3392933"/>
                  <a:ext cx="660073" cy="270030"/>
                </a:xfrm>
                <a:prstGeom prst="rect">
                  <a:avLst/>
                </a:prstGeom>
                <a:solidFill>
                  <a:srgbClr val="CCECFF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安装环境</a:t>
                  </a:r>
                </a:p>
              </p:txBody>
            </p:sp>
            <p:sp>
              <p:nvSpPr>
                <p:cNvPr id="78" name="矩形 77"/>
                <p:cNvSpPr/>
                <p:nvPr/>
              </p:nvSpPr>
              <p:spPr bwMode="auto">
                <a:xfrm>
                  <a:off x="9117453" y="3775476"/>
                  <a:ext cx="660073" cy="270030"/>
                </a:xfrm>
                <a:prstGeom prst="rect">
                  <a:avLst/>
                </a:prstGeom>
                <a:solidFill>
                  <a:srgbClr val="CCECFF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全量用例</a:t>
                  </a:r>
                </a:p>
              </p:txBody>
            </p:sp>
            <p:sp>
              <p:nvSpPr>
                <p:cNvPr id="79" name="菱形 78"/>
                <p:cNvSpPr/>
                <p:nvPr/>
              </p:nvSpPr>
              <p:spPr bwMode="auto">
                <a:xfrm>
                  <a:off x="9089951" y="4158019"/>
                  <a:ext cx="715079" cy="315035"/>
                </a:xfrm>
                <a:prstGeom prst="diamond">
                  <a:avLst/>
                </a:prstGeom>
                <a:solidFill>
                  <a:srgbClr val="D9D773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CP7</a:t>
                  </a: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0" name="椭圆 79"/>
                <p:cNvSpPr/>
                <p:nvPr/>
              </p:nvSpPr>
              <p:spPr bwMode="auto">
                <a:xfrm>
                  <a:off x="9222236" y="4585565"/>
                  <a:ext cx="476720" cy="315035"/>
                </a:xfrm>
                <a:prstGeom prst="ellipse">
                  <a:avLst/>
                </a:prstGeom>
                <a:solidFill>
                  <a:srgbClr val="56B68F">
                    <a:alpha val="67000"/>
                  </a:srgb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DTS</a:t>
                  </a: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 bwMode="auto">
                <a:xfrm>
                  <a:off x="9033890" y="3010390"/>
                  <a:ext cx="827200" cy="270030"/>
                </a:xfrm>
                <a:prstGeom prst="rect">
                  <a:avLst/>
                </a:prstGeom>
                <a:solidFill>
                  <a:srgbClr val="92D050">
                    <a:alpha val="50000"/>
                  </a:srgb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二进制库</a:t>
                  </a:r>
                  <a:r>
                    <a:rPr lang="en-US" altLang="zh-CN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5</a:t>
                  </a: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2" name="下箭头 81"/>
                <p:cNvSpPr/>
                <p:nvPr/>
              </p:nvSpPr>
              <p:spPr bwMode="auto">
                <a:xfrm>
                  <a:off x="9392485" y="3291671"/>
                  <a:ext cx="110011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3" name="下箭头 82"/>
                <p:cNvSpPr/>
                <p:nvPr/>
              </p:nvSpPr>
              <p:spPr bwMode="auto">
                <a:xfrm>
                  <a:off x="9392485" y="3674214"/>
                  <a:ext cx="110011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4" name="下箭头 83"/>
                <p:cNvSpPr/>
                <p:nvPr/>
              </p:nvSpPr>
              <p:spPr bwMode="auto">
                <a:xfrm>
                  <a:off x="9392485" y="4056757"/>
                  <a:ext cx="110011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5" name="下箭头 84"/>
                <p:cNvSpPr/>
                <p:nvPr/>
              </p:nvSpPr>
              <p:spPr bwMode="auto">
                <a:xfrm>
                  <a:off x="9392485" y="4484305"/>
                  <a:ext cx="110011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0" name="组合 289"/>
              <p:cNvGrpSpPr/>
              <p:nvPr/>
            </p:nvGrpSpPr>
            <p:grpSpPr>
              <a:xfrm>
                <a:off x="6640732" y="2740360"/>
                <a:ext cx="1035115" cy="3690410"/>
                <a:chOff x="6640732" y="2740360"/>
                <a:chExt cx="1035115" cy="3690410"/>
              </a:xfrm>
            </p:grpSpPr>
            <p:sp>
              <p:nvSpPr>
                <p:cNvPr id="55" name="矩形 54"/>
                <p:cNvSpPr/>
                <p:nvPr/>
              </p:nvSpPr>
              <p:spPr bwMode="auto">
                <a:xfrm>
                  <a:off x="6640732" y="2740360"/>
                  <a:ext cx="1035115" cy="3690410"/>
                </a:xfrm>
                <a:prstGeom prst="rect">
                  <a:avLst/>
                </a:prstGeom>
                <a:solidFill>
                  <a:schemeClr val="accent3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6" name="流程图: 准备 55"/>
                <p:cNvSpPr/>
                <p:nvPr/>
              </p:nvSpPr>
              <p:spPr bwMode="auto">
                <a:xfrm>
                  <a:off x="6820752" y="6025725"/>
                  <a:ext cx="720080" cy="315035"/>
                </a:xfrm>
                <a:prstGeom prst="flowChartPreparation">
                  <a:avLst/>
                </a:prstGeom>
                <a:solidFill>
                  <a:srgbClr val="92D050">
                    <a:alpha val="50000"/>
                  </a:srgb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9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下游拉通</a:t>
                  </a:r>
                  <a:endParaRPr lang="en-US" altLang="zh-CN" sz="9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9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&amp;</a:t>
                  </a:r>
                  <a:r>
                    <a:rPr lang="zh-CN" altLang="en-US" sz="9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联调</a:t>
                  </a:r>
                </a:p>
              </p:txBody>
            </p:sp>
            <p:sp>
              <p:nvSpPr>
                <p:cNvPr id="57" name="矩形 56"/>
                <p:cNvSpPr/>
                <p:nvPr/>
              </p:nvSpPr>
              <p:spPr bwMode="auto">
                <a:xfrm>
                  <a:off x="6708239" y="4600819"/>
                  <a:ext cx="900100" cy="214439"/>
                </a:xfrm>
                <a:prstGeom prst="rect">
                  <a:avLst/>
                </a:prstGeom>
                <a:solidFill>
                  <a:srgbClr val="CCECFF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回归用例</a:t>
                  </a:r>
                </a:p>
              </p:txBody>
            </p:sp>
            <p:sp>
              <p:nvSpPr>
                <p:cNvPr id="58" name="菱形 57"/>
                <p:cNvSpPr/>
                <p:nvPr/>
              </p:nvSpPr>
              <p:spPr bwMode="auto">
                <a:xfrm>
                  <a:off x="6865757" y="4924887"/>
                  <a:ext cx="585065" cy="315035"/>
                </a:xfrm>
                <a:prstGeom prst="diamond">
                  <a:avLst/>
                </a:prstGeom>
                <a:solidFill>
                  <a:srgbClr val="D9D773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CP5</a:t>
                  </a: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9" name="椭圆 58"/>
                <p:cNvSpPr/>
                <p:nvPr/>
              </p:nvSpPr>
              <p:spPr bwMode="auto">
                <a:xfrm>
                  <a:off x="6775747" y="5349551"/>
                  <a:ext cx="765085" cy="251503"/>
                </a:xfrm>
                <a:prstGeom prst="ellipse">
                  <a:avLst/>
                </a:prstGeom>
                <a:solidFill>
                  <a:srgbClr val="56B68F">
                    <a:alpha val="67000"/>
                  </a:srgb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功能包</a:t>
                  </a:r>
                </a:p>
              </p:txBody>
            </p:sp>
            <p:sp>
              <p:nvSpPr>
                <p:cNvPr id="60" name="矩形 59"/>
                <p:cNvSpPr/>
                <p:nvPr/>
              </p:nvSpPr>
              <p:spPr bwMode="auto">
                <a:xfrm>
                  <a:off x="6708239" y="5710690"/>
                  <a:ext cx="900100" cy="225025"/>
                </a:xfrm>
                <a:prstGeom prst="rect">
                  <a:avLst/>
                </a:prstGeom>
                <a:solidFill>
                  <a:srgbClr val="92D050">
                    <a:alpha val="50000"/>
                  </a:srgb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二进制库</a:t>
                  </a:r>
                  <a:r>
                    <a:rPr lang="en-US" altLang="zh-CN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4</a:t>
                  </a:r>
                </a:p>
              </p:txBody>
            </p:sp>
            <p:sp>
              <p:nvSpPr>
                <p:cNvPr id="61" name="矩形 60"/>
                <p:cNvSpPr/>
                <p:nvPr/>
              </p:nvSpPr>
              <p:spPr bwMode="auto">
                <a:xfrm>
                  <a:off x="6708240" y="4295284"/>
                  <a:ext cx="900099" cy="195906"/>
                </a:xfrm>
                <a:prstGeom prst="rect">
                  <a:avLst/>
                </a:prstGeom>
                <a:solidFill>
                  <a:srgbClr val="CCECFF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拉通用例</a:t>
                  </a:r>
                </a:p>
              </p:txBody>
            </p:sp>
            <p:sp>
              <p:nvSpPr>
                <p:cNvPr id="62" name="下箭头 61"/>
                <p:cNvSpPr/>
                <p:nvPr/>
              </p:nvSpPr>
              <p:spPr bwMode="auto">
                <a:xfrm>
                  <a:off x="7113285" y="4500999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63" name="下箭头 62"/>
                <p:cNvSpPr/>
                <p:nvPr/>
              </p:nvSpPr>
              <p:spPr bwMode="auto">
                <a:xfrm>
                  <a:off x="7113285" y="4825067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64" name="下箭头 63"/>
                <p:cNvSpPr/>
                <p:nvPr/>
              </p:nvSpPr>
              <p:spPr bwMode="auto">
                <a:xfrm>
                  <a:off x="7113285" y="5249731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65" name="下箭头 64"/>
                <p:cNvSpPr/>
                <p:nvPr/>
              </p:nvSpPr>
              <p:spPr bwMode="auto">
                <a:xfrm>
                  <a:off x="7113285" y="5610863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66" name="圆角矩形 65"/>
                <p:cNvSpPr/>
                <p:nvPr/>
              </p:nvSpPr>
              <p:spPr bwMode="auto">
                <a:xfrm>
                  <a:off x="6640732" y="2740360"/>
                  <a:ext cx="1035115" cy="225025"/>
                </a:xfrm>
                <a:prstGeom prst="roundRect">
                  <a:avLst/>
                </a:prstGeom>
                <a:solidFill>
                  <a:srgbClr val="CCECFF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b="1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滚动构建</a:t>
                  </a:r>
                </a:p>
              </p:txBody>
            </p:sp>
            <p:sp>
              <p:nvSpPr>
                <p:cNvPr id="67" name="矩形 66"/>
                <p:cNvSpPr/>
                <p:nvPr/>
              </p:nvSpPr>
              <p:spPr bwMode="auto">
                <a:xfrm>
                  <a:off x="6708239" y="2975194"/>
                  <a:ext cx="900100" cy="270030"/>
                </a:xfrm>
                <a:prstGeom prst="rect">
                  <a:avLst/>
                </a:prstGeom>
                <a:solidFill>
                  <a:srgbClr val="92D050">
                    <a:alpha val="50000"/>
                  </a:srgbClr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二进制库</a:t>
                  </a:r>
                  <a:r>
                    <a:rPr lang="en-US" altLang="zh-CN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2</a:t>
                  </a:r>
                </a:p>
              </p:txBody>
            </p:sp>
            <p:sp>
              <p:nvSpPr>
                <p:cNvPr id="68" name="矩形 67"/>
                <p:cNvSpPr/>
                <p:nvPr/>
              </p:nvSpPr>
              <p:spPr bwMode="auto">
                <a:xfrm>
                  <a:off x="6708239" y="4008280"/>
                  <a:ext cx="900100" cy="177375"/>
                </a:xfrm>
                <a:prstGeom prst="rect">
                  <a:avLst/>
                </a:prstGeom>
                <a:solidFill>
                  <a:srgbClr val="CCECFF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基础用例</a:t>
                  </a:r>
                </a:p>
              </p:txBody>
            </p:sp>
            <p:sp>
              <p:nvSpPr>
                <p:cNvPr id="69" name="矩形 68"/>
                <p:cNvSpPr/>
                <p:nvPr/>
              </p:nvSpPr>
              <p:spPr bwMode="auto">
                <a:xfrm>
                  <a:off x="6708239" y="3694803"/>
                  <a:ext cx="900100" cy="203848"/>
                </a:xfrm>
                <a:prstGeom prst="rect">
                  <a:avLst/>
                </a:prstGeom>
                <a:solidFill>
                  <a:srgbClr val="CCECFF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安装环境</a:t>
                  </a:r>
                </a:p>
              </p:txBody>
            </p:sp>
            <p:sp>
              <p:nvSpPr>
                <p:cNvPr id="70" name="矩形 69"/>
                <p:cNvSpPr/>
                <p:nvPr/>
              </p:nvSpPr>
              <p:spPr bwMode="auto">
                <a:xfrm>
                  <a:off x="6708239" y="3354853"/>
                  <a:ext cx="900100" cy="230321"/>
                </a:xfrm>
                <a:prstGeom prst="rect">
                  <a:avLst/>
                </a:prstGeom>
                <a:solidFill>
                  <a:srgbClr val="CCECFF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kern="0" dirty="0" smtClean="0">
                      <a:solidFill>
                        <a:srgbClr val="000000"/>
                      </a:solidFill>
                      <a:latin typeface="+mn-lt"/>
                      <a:ea typeface="+mn-ea"/>
                    </a:rPr>
                    <a:t>备份包</a:t>
                  </a:r>
                </a:p>
              </p:txBody>
            </p:sp>
            <p:sp>
              <p:nvSpPr>
                <p:cNvPr id="71" name="下箭头 70"/>
                <p:cNvSpPr/>
                <p:nvPr/>
              </p:nvSpPr>
              <p:spPr bwMode="auto">
                <a:xfrm>
                  <a:off x="7113285" y="3255033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2" name="下箭头 71"/>
                <p:cNvSpPr/>
                <p:nvPr/>
              </p:nvSpPr>
              <p:spPr bwMode="auto">
                <a:xfrm>
                  <a:off x="7113285" y="3594983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3" name="下箭头 72"/>
                <p:cNvSpPr/>
                <p:nvPr/>
              </p:nvSpPr>
              <p:spPr bwMode="auto">
                <a:xfrm>
                  <a:off x="7113285" y="3908460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4" name="下箭头 73"/>
                <p:cNvSpPr/>
                <p:nvPr/>
              </p:nvSpPr>
              <p:spPr bwMode="auto">
                <a:xfrm>
                  <a:off x="7113285" y="4195464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75" name="下箭头 74"/>
                <p:cNvSpPr/>
                <p:nvPr/>
              </p:nvSpPr>
              <p:spPr bwMode="auto">
                <a:xfrm>
                  <a:off x="7135788" y="5935714"/>
                  <a:ext cx="90009" cy="90011"/>
                </a:xfrm>
                <a:prstGeom prst="downArrow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 wrap="none" lIns="88082" tIns="44044" rIns="88082" bIns="44044" rtlCol="0" anchor="ctr"/>
                <a:lstStyle/>
                <a:p>
                  <a:pPr algn="ctr" defTabSz="914141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000" kern="0" dirty="0" smtClean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6" name="组合 297"/>
              <p:cNvGrpSpPr/>
              <p:nvPr/>
            </p:nvGrpSpPr>
            <p:grpSpPr>
              <a:xfrm>
                <a:off x="2275247" y="3162719"/>
                <a:ext cx="810090" cy="3043026"/>
                <a:chOff x="2275247" y="3145405"/>
                <a:chExt cx="810090" cy="3043026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auto">
                <a:xfrm>
                  <a:off x="2275247" y="6188431"/>
                  <a:ext cx="379528" cy="0"/>
                </a:xfrm>
                <a:prstGeom prst="line">
                  <a:avLst/>
                </a:prstGeom>
                <a:noFill/>
                <a:ln w="25400">
                  <a:solidFill>
                    <a:schemeClr val="accent6"/>
                  </a:solidFill>
                  <a:prstDash val="dash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" name="直接箭头连接符 52"/>
                <p:cNvCxnSpPr/>
                <p:nvPr/>
              </p:nvCxnSpPr>
              <p:spPr bwMode="auto">
                <a:xfrm>
                  <a:off x="2654775" y="3145405"/>
                  <a:ext cx="430562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accent6"/>
                  </a:solidFill>
                  <a:prstDash val="dash"/>
                  <a:tailEnd type="arrow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" name="直接连接符 53"/>
                <p:cNvCxnSpPr/>
                <p:nvPr/>
              </p:nvCxnSpPr>
              <p:spPr bwMode="auto">
                <a:xfrm flipH="1">
                  <a:off x="2654775" y="3145405"/>
                  <a:ext cx="25517" cy="3043026"/>
                </a:xfrm>
                <a:prstGeom prst="line">
                  <a:avLst/>
                </a:prstGeom>
                <a:noFill/>
                <a:ln w="25400">
                  <a:solidFill>
                    <a:schemeClr val="accent6"/>
                  </a:solidFill>
                  <a:prstDash val="dash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7" name="组合 87"/>
              <p:cNvGrpSpPr/>
              <p:nvPr/>
            </p:nvGrpSpPr>
            <p:grpSpPr>
              <a:xfrm>
                <a:off x="3827919" y="3100400"/>
                <a:ext cx="463552" cy="2385265"/>
                <a:chOff x="2454894" y="3180723"/>
                <a:chExt cx="463552" cy="2385265"/>
              </a:xfrm>
            </p:grpSpPr>
            <p:cxnSp>
              <p:nvCxnSpPr>
                <p:cNvPr id="49" name="直接箭头连接符 48"/>
                <p:cNvCxnSpPr/>
                <p:nvPr/>
              </p:nvCxnSpPr>
              <p:spPr bwMode="auto">
                <a:xfrm>
                  <a:off x="2671291" y="3180723"/>
                  <a:ext cx="247155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accent6"/>
                  </a:solidFill>
                  <a:prstDash val="dash"/>
                  <a:tailEnd type="arrow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" name="直接连接符 49"/>
                <p:cNvCxnSpPr/>
                <p:nvPr/>
              </p:nvCxnSpPr>
              <p:spPr bwMode="auto">
                <a:xfrm flipH="1">
                  <a:off x="2657417" y="3180723"/>
                  <a:ext cx="13874" cy="2385265"/>
                </a:xfrm>
                <a:prstGeom prst="line">
                  <a:avLst/>
                </a:prstGeom>
                <a:noFill/>
                <a:ln w="25400">
                  <a:solidFill>
                    <a:schemeClr val="accent6"/>
                  </a:solidFill>
                  <a:prstDash val="dash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" name="直接连接符 50"/>
                <p:cNvCxnSpPr>
                  <a:stCxn id="141" idx="3"/>
                </p:cNvCxnSpPr>
                <p:nvPr/>
              </p:nvCxnSpPr>
              <p:spPr bwMode="auto">
                <a:xfrm>
                  <a:off x="2454894" y="5565988"/>
                  <a:ext cx="202523" cy="0"/>
                </a:xfrm>
                <a:prstGeom prst="line">
                  <a:avLst/>
                </a:prstGeom>
                <a:noFill/>
                <a:ln w="25400">
                  <a:solidFill>
                    <a:schemeClr val="accent6"/>
                  </a:solidFill>
                  <a:prstDash val="dash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8" name="组合 87"/>
              <p:cNvGrpSpPr/>
              <p:nvPr/>
            </p:nvGrpSpPr>
            <p:grpSpPr>
              <a:xfrm>
                <a:off x="5088059" y="3100400"/>
                <a:ext cx="382543" cy="2734946"/>
                <a:chOff x="2535903" y="3180723"/>
                <a:chExt cx="382543" cy="2376265"/>
              </a:xfrm>
            </p:grpSpPr>
            <p:cxnSp>
              <p:nvCxnSpPr>
                <p:cNvPr id="46" name="直接箭头连接符 45"/>
                <p:cNvCxnSpPr/>
                <p:nvPr/>
              </p:nvCxnSpPr>
              <p:spPr bwMode="auto">
                <a:xfrm>
                  <a:off x="2671291" y="3180723"/>
                  <a:ext cx="247155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accent6"/>
                  </a:solidFill>
                  <a:prstDash val="dash"/>
                  <a:tailEnd type="arrow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直接连接符 46"/>
                <p:cNvCxnSpPr/>
                <p:nvPr/>
              </p:nvCxnSpPr>
              <p:spPr bwMode="auto">
                <a:xfrm>
                  <a:off x="2671291" y="3180723"/>
                  <a:ext cx="0" cy="2376264"/>
                </a:xfrm>
                <a:prstGeom prst="line">
                  <a:avLst/>
                </a:prstGeom>
                <a:noFill/>
                <a:ln w="25400">
                  <a:solidFill>
                    <a:schemeClr val="accent6"/>
                  </a:solidFill>
                  <a:prstDash val="dash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直接连接符 47"/>
                <p:cNvCxnSpPr>
                  <a:stCxn id="120" idx="3"/>
                </p:cNvCxnSpPr>
                <p:nvPr/>
              </p:nvCxnSpPr>
              <p:spPr bwMode="auto">
                <a:xfrm>
                  <a:off x="2535903" y="5546438"/>
                  <a:ext cx="100576" cy="10550"/>
                </a:xfrm>
                <a:prstGeom prst="line">
                  <a:avLst/>
                </a:prstGeom>
                <a:noFill/>
                <a:ln w="25400">
                  <a:solidFill>
                    <a:schemeClr val="accent6"/>
                  </a:solidFill>
                  <a:prstDash val="dash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9" name="组合 330"/>
              <p:cNvGrpSpPr/>
              <p:nvPr/>
            </p:nvGrpSpPr>
            <p:grpSpPr>
              <a:xfrm>
                <a:off x="6190682" y="3145405"/>
                <a:ext cx="1753470" cy="3375375"/>
                <a:chOff x="6190682" y="3145405"/>
                <a:chExt cx="1753470" cy="3375375"/>
              </a:xfrm>
            </p:grpSpPr>
            <p:cxnSp>
              <p:nvCxnSpPr>
                <p:cNvPr id="42" name="直接连接符 41"/>
                <p:cNvCxnSpPr/>
                <p:nvPr/>
              </p:nvCxnSpPr>
              <p:spPr bwMode="auto">
                <a:xfrm>
                  <a:off x="6190682" y="6520780"/>
                  <a:ext cx="1530170" cy="0"/>
                </a:xfrm>
                <a:prstGeom prst="line">
                  <a:avLst/>
                </a:prstGeom>
                <a:noFill/>
                <a:ln w="25400">
                  <a:solidFill>
                    <a:schemeClr val="accent6"/>
                  </a:solidFill>
                  <a:prstDash val="dash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直接箭头连接符 42"/>
                <p:cNvCxnSpPr>
                  <a:endCxn id="91" idx="1"/>
                </p:cNvCxnSpPr>
                <p:nvPr/>
              </p:nvCxnSpPr>
              <p:spPr bwMode="auto">
                <a:xfrm>
                  <a:off x="7720852" y="3145405"/>
                  <a:ext cx="223300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accent6"/>
                  </a:solidFill>
                  <a:prstDash val="dash"/>
                  <a:tailEnd type="arrow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直接连接符 43"/>
                <p:cNvCxnSpPr/>
                <p:nvPr/>
              </p:nvCxnSpPr>
              <p:spPr bwMode="auto">
                <a:xfrm>
                  <a:off x="7720852" y="3145405"/>
                  <a:ext cx="0" cy="3375375"/>
                </a:xfrm>
                <a:prstGeom prst="line">
                  <a:avLst/>
                </a:prstGeom>
                <a:noFill/>
                <a:ln w="25400">
                  <a:solidFill>
                    <a:schemeClr val="accent6"/>
                  </a:solidFill>
                  <a:prstDash val="dash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直接连接符 44"/>
                <p:cNvCxnSpPr/>
                <p:nvPr/>
              </p:nvCxnSpPr>
              <p:spPr bwMode="auto">
                <a:xfrm>
                  <a:off x="6190682" y="5935715"/>
                  <a:ext cx="0" cy="585065"/>
                </a:xfrm>
                <a:prstGeom prst="line">
                  <a:avLst/>
                </a:prstGeom>
                <a:noFill/>
                <a:ln w="25400">
                  <a:solidFill>
                    <a:schemeClr val="accent6"/>
                  </a:solidFill>
                  <a:prstDash val="dash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2" name="组合 331"/>
              <p:cNvGrpSpPr/>
              <p:nvPr/>
            </p:nvGrpSpPr>
            <p:grpSpPr>
              <a:xfrm>
                <a:off x="4975547" y="3100400"/>
                <a:ext cx="1753470" cy="3510390"/>
                <a:chOff x="6188957" y="3010390"/>
                <a:chExt cx="1753470" cy="3510390"/>
              </a:xfrm>
            </p:grpSpPr>
            <p:cxnSp>
              <p:nvCxnSpPr>
                <p:cNvPr id="35" name="直接连接符 34"/>
                <p:cNvCxnSpPr/>
                <p:nvPr/>
              </p:nvCxnSpPr>
              <p:spPr bwMode="auto">
                <a:xfrm>
                  <a:off x="6190682" y="6520780"/>
                  <a:ext cx="1530170" cy="0"/>
                </a:xfrm>
                <a:prstGeom prst="line">
                  <a:avLst/>
                </a:prstGeom>
                <a:noFill/>
                <a:ln w="25400">
                  <a:solidFill>
                    <a:schemeClr val="accent6"/>
                  </a:solidFill>
                  <a:prstDash val="dash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" name="直接箭头连接符 38"/>
                <p:cNvCxnSpPr/>
                <p:nvPr/>
              </p:nvCxnSpPr>
              <p:spPr bwMode="auto">
                <a:xfrm>
                  <a:off x="7719127" y="3010390"/>
                  <a:ext cx="223300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accent6"/>
                  </a:solidFill>
                  <a:prstDash val="dash"/>
                  <a:tailEnd type="arrow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0" name="直接连接符 39"/>
                <p:cNvCxnSpPr/>
                <p:nvPr/>
              </p:nvCxnSpPr>
              <p:spPr bwMode="auto">
                <a:xfrm>
                  <a:off x="7719127" y="3010390"/>
                  <a:ext cx="1" cy="3510390"/>
                </a:xfrm>
                <a:prstGeom prst="line">
                  <a:avLst/>
                </a:prstGeom>
                <a:noFill/>
                <a:ln w="25400">
                  <a:solidFill>
                    <a:schemeClr val="accent6"/>
                  </a:solidFill>
                  <a:prstDash val="dash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" name="直接连接符 40"/>
                <p:cNvCxnSpPr/>
                <p:nvPr/>
              </p:nvCxnSpPr>
              <p:spPr bwMode="auto">
                <a:xfrm>
                  <a:off x="6188957" y="5845705"/>
                  <a:ext cx="1725" cy="675075"/>
                </a:xfrm>
                <a:prstGeom prst="line">
                  <a:avLst/>
                </a:prstGeom>
                <a:noFill/>
                <a:ln w="25400">
                  <a:solidFill>
                    <a:schemeClr val="accent6"/>
                  </a:solidFill>
                  <a:prstDash val="dash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3" name="组合 87"/>
              <p:cNvGrpSpPr/>
              <p:nvPr/>
            </p:nvGrpSpPr>
            <p:grpSpPr>
              <a:xfrm>
                <a:off x="8597587" y="3145405"/>
                <a:ext cx="563425" cy="2115235"/>
                <a:chOff x="2355021" y="3180723"/>
                <a:chExt cx="563425" cy="2115235"/>
              </a:xfrm>
            </p:grpSpPr>
            <p:cxnSp>
              <p:nvCxnSpPr>
                <p:cNvPr id="31" name="直接箭头连接符 30"/>
                <p:cNvCxnSpPr/>
                <p:nvPr/>
              </p:nvCxnSpPr>
              <p:spPr bwMode="auto">
                <a:xfrm>
                  <a:off x="2671291" y="3180723"/>
                  <a:ext cx="247155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accent6"/>
                  </a:solidFill>
                  <a:prstDash val="dash"/>
                  <a:tailEnd type="arrow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直接连接符 31"/>
                <p:cNvCxnSpPr/>
                <p:nvPr/>
              </p:nvCxnSpPr>
              <p:spPr bwMode="auto">
                <a:xfrm>
                  <a:off x="2648416" y="3180723"/>
                  <a:ext cx="22130" cy="2115235"/>
                </a:xfrm>
                <a:prstGeom prst="line">
                  <a:avLst/>
                </a:prstGeom>
                <a:noFill/>
                <a:ln w="25400">
                  <a:solidFill>
                    <a:schemeClr val="accent6"/>
                  </a:solidFill>
                  <a:prstDash val="dash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" name="直接连接符 33"/>
                <p:cNvCxnSpPr>
                  <a:stCxn id="88" idx="3"/>
                </p:cNvCxnSpPr>
                <p:nvPr/>
              </p:nvCxnSpPr>
              <p:spPr bwMode="auto">
                <a:xfrm>
                  <a:off x="2355021" y="5295958"/>
                  <a:ext cx="338400" cy="0"/>
                </a:xfrm>
                <a:prstGeom prst="line">
                  <a:avLst/>
                </a:prstGeom>
                <a:noFill/>
                <a:ln w="25400">
                  <a:solidFill>
                    <a:schemeClr val="accent6"/>
                  </a:solidFill>
                  <a:prstDash val="dash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171" name="TextBox 170"/>
            <p:cNvSpPr txBox="1"/>
            <p:nvPr/>
          </p:nvSpPr>
          <p:spPr bwMode="auto">
            <a:xfrm>
              <a:off x="1187624" y="3140968"/>
              <a:ext cx="180020" cy="839612"/>
            </a:xfrm>
            <a:prstGeom prst="rect">
              <a:avLst/>
            </a:prstGeom>
            <a:solidFill>
              <a:srgbClr val="9EDCE2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zh-CN" altLang="en-US" sz="1200" dirty="0" smtClean="0">
                  <a:solidFill>
                    <a:srgbClr val="000000"/>
                  </a:solidFill>
                  <a:latin typeface="+mn-lt"/>
                  <a:ea typeface="+mn-ea"/>
                  <a:cs typeface="Arial" pitchFamily="34" charset="0"/>
                </a:rPr>
                <a:t>本</a:t>
              </a:r>
              <a:endParaRPr lang="en-US" altLang="zh-CN" sz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endParaRPr>
            </a:p>
            <a:p>
              <a:pPr algn="ctr" defTabSz="1001649" eaLnBrk="0" hangingPunct="0"/>
              <a:r>
                <a:rPr lang="zh-CN" altLang="en-US" sz="1200" dirty="0" smtClean="0">
                  <a:solidFill>
                    <a:srgbClr val="000000"/>
                  </a:solidFill>
                  <a:latin typeface="+mn-lt"/>
                  <a:ea typeface="+mn-ea"/>
                  <a:cs typeface="Arial" pitchFamily="34" charset="0"/>
                </a:rPr>
                <a:t>地</a:t>
              </a:r>
              <a:endParaRPr lang="en-US" altLang="zh-CN" sz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endParaRPr>
            </a:p>
            <a:p>
              <a:pPr algn="ctr" defTabSz="1001649" eaLnBrk="0" hangingPunct="0"/>
              <a:r>
                <a:rPr lang="zh-CN" altLang="en-US" sz="1200" dirty="0" smtClean="0">
                  <a:solidFill>
                    <a:srgbClr val="000000"/>
                  </a:solidFill>
                  <a:latin typeface="+mn-lt"/>
                  <a:ea typeface="+mn-ea"/>
                  <a:cs typeface="Arial" pitchFamily="34" charset="0"/>
                </a:rPr>
                <a:t>代</a:t>
              </a:r>
              <a:endParaRPr lang="en-US" altLang="zh-CN" sz="12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endParaRPr>
            </a:p>
            <a:p>
              <a:pPr algn="ctr" defTabSz="1001649" eaLnBrk="0" hangingPunct="0"/>
              <a:r>
                <a:rPr lang="zh-CN" altLang="en-US" sz="1200" dirty="0" smtClean="0">
                  <a:solidFill>
                    <a:srgbClr val="000000"/>
                  </a:solidFill>
                  <a:latin typeface="+mn-lt"/>
                  <a:ea typeface="+mn-ea"/>
                  <a:cs typeface="Arial" pitchFamily="34" charset="0"/>
                </a:rPr>
                <a:t>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流水线可视化</a:t>
            </a:r>
            <a:r>
              <a:rPr lang="en-US" altLang="zh-CN" dirty="0" smtClean="0"/>
              <a:t>(1/2)</a:t>
            </a:r>
            <a:endParaRPr lang="zh-CN" altLang="en-US" dirty="0"/>
          </a:p>
        </p:txBody>
      </p:sp>
      <p:pic>
        <p:nvPicPr>
          <p:cNvPr id="3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564" y="2195632"/>
            <a:ext cx="7956884" cy="360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矩形 37"/>
          <p:cNvSpPr/>
          <p:nvPr/>
        </p:nvSpPr>
        <p:spPr>
          <a:xfrm>
            <a:off x="647564" y="1340768"/>
            <a:ext cx="7920880" cy="720080"/>
          </a:xfrm>
          <a:prstGeom prst="rect">
            <a:avLst/>
          </a:prstGeom>
          <a:solidFill>
            <a:srgbClr val="255A9B">
              <a:alpha val="12000"/>
            </a:srgbClr>
          </a:solidFill>
        </p:spPr>
        <p:txBody>
          <a:bodyPr wrap="square" anchor="ctr" anchorCtr="0">
            <a:noAutofit/>
          </a:bodyPr>
          <a:lstStyle/>
          <a:p>
            <a:pPr indent="-270000" algn="l">
              <a:lnSpc>
                <a:spcPct val="140000"/>
              </a:lnSpc>
              <a:spcBef>
                <a:spcPts val="800"/>
              </a:spcBef>
            </a:pPr>
            <a:r>
              <a:rPr lang="zh-CN" altLang="en-US" sz="1800" b="1" dirty="0" smtClean="0">
                <a:latin typeface="+mn-lt"/>
                <a:ea typeface="华文细黑"/>
              </a:rPr>
              <a:t>流水线运转可视化：</a:t>
            </a:r>
            <a:r>
              <a:rPr lang="zh-CN" altLang="en-US" sz="1800" dirty="0" smtClean="0">
                <a:latin typeface="+mn-lt"/>
                <a:ea typeface="华文细黑"/>
              </a:rPr>
              <a:t>自动化度量</a:t>
            </a:r>
            <a:r>
              <a:rPr lang="zh-CN" altLang="en-US" sz="1800" b="1" dirty="0" smtClean="0">
                <a:latin typeface="+mn-lt"/>
                <a:ea typeface="华文细黑"/>
              </a:rPr>
              <a:t>质量、效率和</a:t>
            </a:r>
            <a:r>
              <a:rPr lang="en-US" altLang="zh-CN" sz="1800" b="1" dirty="0" err="1" smtClean="0">
                <a:latin typeface="+mn-lt"/>
                <a:ea typeface="华文细黑"/>
              </a:rPr>
              <a:t>CycleTime</a:t>
            </a:r>
            <a:r>
              <a:rPr lang="zh-CN" altLang="en-US" sz="1800" dirty="0" smtClean="0">
                <a:latin typeface="+mn-lt"/>
                <a:ea typeface="华文细黑"/>
              </a:rPr>
              <a:t>，及时反应流水线运行状况，实现可视化自循环驱动</a:t>
            </a:r>
            <a:endParaRPr lang="en-US" altLang="zh-CN" sz="1800" dirty="0" smtClean="0">
              <a:latin typeface="+mn-lt"/>
              <a:ea typeface="华文细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流水线可视化</a:t>
            </a:r>
            <a:r>
              <a:rPr lang="en-US" altLang="zh-CN" dirty="0" smtClean="0"/>
              <a:t>(2/2</a:t>
            </a:r>
            <a:r>
              <a:rPr lang="en-US" altLang="zh-CN" dirty="0"/>
              <a:t>)</a:t>
            </a:r>
            <a:endParaRPr lang="zh-CN" altLang="en-US" dirty="0">
              <a:latin typeface="+mj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564" y="1916832"/>
            <a:ext cx="792088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422082"/>
            <a:ext cx="7867902" cy="3439676"/>
          </a:xfrm>
          <a:prstGeom prst="rect">
            <a:avLst/>
          </a:prstGeom>
          <a:noFill/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分层质量防护</a:t>
            </a:r>
            <a:endParaRPr lang="zh-CN" altLang="en-US" dirty="0">
              <a:latin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564" y="5085184"/>
            <a:ext cx="7920880" cy="720080"/>
          </a:xfrm>
          <a:prstGeom prst="rect">
            <a:avLst/>
          </a:prstGeom>
          <a:solidFill>
            <a:srgbClr val="1251AE">
              <a:alpha val="11765"/>
            </a:srgbClr>
          </a:solidFill>
          <a:ln>
            <a:noFill/>
            <a:prstDash val="dash"/>
          </a:ln>
          <a:effectLst/>
        </p:spPr>
        <p:txBody>
          <a:bodyPr wrap="square" rtlCol="0" anchor="ctr" anchorCtr="0">
            <a:noAutofit/>
          </a:bodyPr>
          <a:lstStyle/>
          <a:p>
            <a:pPr indent="-270000" fontAlgn="base">
              <a:lnSpc>
                <a:spcPct val="140000"/>
              </a:lnSpc>
              <a:spcBef>
                <a:spcPts val="800"/>
              </a:spcBef>
            </a:pP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利用流水线智能门禁功能，分层分级设置质量门禁，当质量不达标时及时终止交付过程。快速发现问题，提升交付质量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35595" y="1313285"/>
            <a:ext cx="4023780" cy="4352029"/>
            <a:chOff x="179512" y="732628"/>
            <a:chExt cx="5313169" cy="5746603"/>
          </a:xfrm>
        </p:grpSpPr>
        <p:grpSp>
          <p:nvGrpSpPr>
            <p:cNvPr id="6" name="组合 55"/>
            <p:cNvGrpSpPr/>
            <p:nvPr/>
          </p:nvGrpSpPr>
          <p:grpSpPr>
            <a:xfrm>
              <a:off x="900104" y="5042701"/>
              <a:ext cx="4592577" cy="830704"/>
              <a:chOff x="2627784" y="4869160"/>
              <a:chExt cx="5598576" cy="684040"/>
            </a:xfrm>
          </p:grpSpPr>
          <p:sp>
            <p:nvSpPr>
              <p:cNvPr id="58" name="流程图: 数据 32"/>
              <p:cNvSpPr/>
              <p:nvPr/>
            </p:nvSpPr>
            <p:spPr bwMode="auto">
              <a:xfrm>
                <a:off x="2627784" y="5229200"/>
                <a:ext cx="1944000" cy="324000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>
                <a:solidFill>
                  <a:srgbClr val="00B0F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endPara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9" name="流程图: 数据 33"/>
              <p:cNvSpPr/>
              <p:nvPr/>
            </p:nvSpPr>
            <p:spPr bwMode="auto">
              <a:xfrm>
                <a:off x="4247964" y="5229200"/>
                <a:ext cx="1944000" cy="324000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>
                <a:solidFill>
                  <a:srgbClr val="00B0F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endPara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0" name="流程图: 数据 34"/>
              <p:cNvSpPr/>
              <p:nvPr/>
            </p:nvSpPr>
            <p:spPr bwMode="auto">
              <a:xfrm>
                <a:off x="3042000" y="4869160"/>
                <a:ext cx="1944000" cy="324000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>
                <a:solidFill>
                  <a:srgbClr val="00B0F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endPara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1" name="流程图: 数据 35"/>
              <p:cNvSpPr/>
              <p:nvPr/>
            </p:nvSpPr>
            <p:spPr bwMode="auto">
              <a:xfrm>
                <a:off x="4662180" y="4869160"/>
                <a:ext cx="1944000" cy="324000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>
                <a:solidFill>
                  <a:srgbClr val="00B0F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endPara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2" name="流程图: 数据 36"/>
              <p:cNvSpPr/>
              <p:nvPr/>
            </p:nvSpPr>
            <p:spPr bwMode="auto">
              <a:xfrm>
                <a:off x="6282360" y="4869160"/>
                <a:ext cx="1944000" cy="324000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>
                <a:solidFill>
                  <a:srgbClr val="00B0F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endPara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3" name="流程图: 数据 37"/>
              <p:cNvSpPr/>
              <p:nvPr/>
            </p:nvSpPr>
            <p:spPr bwMode="auto">
              <a:xfrm>
                <a:off x="5868144" y="5229200"/>
                <a:ext cx="1944000" cy="324000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>
                <a:solidFill>
                  <a:srgbClr val="00B0F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r>
                  <a:rPr kumimoji="0" lang="en-US" altLang="zh-CN" sz="1000" b="0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40000"/>
                        <a:lumOff val="60000"/>
                      </a:schemeClr>
                    </a:solidFill>
                    <a:effectLst/>
                    <a:latin typeface="Arial" charset="0"/>
                    <a:ea typeface="宋体" charset="-122"/>
                  </a:rPr>
                  <a:t>… …</a:t>
                </a:r>
                <a:endPara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</p:grpSp>
        <p:pic>
          <p:nvPicPr>
            <p:cNvPr id="7" name="图片 6" descr="featured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4480" y="5085664"/>
              <a:ext cx="304800" cy="304800"/>
            </a:xfrm>
            <a:prstGeom prst="rect">
              <a:avLst/>
            </a:prstGeom>
          </p:spPr>
        </p:pic>
        <p:grpSp>
          <p:nvGrpSpPr>
            <p:cNvPr id="8" name="组合 111"/>
            <p:cNvGrpSpPr/>
            <p:nvPr/>
          </p:nvGrpSpPr>
          <p:grpSpPr>
            <a:xfrm>
              <a:off x="179512" y="732628"/>
              <a:ext cx="5093004" cy="5746603"/>
              <a:chOff x="179512" y="732628"/>
              <a:chExt cx="5093004" cy="574660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9512" y="5301687"/>
                <a:ext cx="955043" cy="406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 smtClean="0">
                    <a:solidFill>
                      <a:schemeClr val="tx2"/>
                    </a:solidFill>
                    <a:latin typeface="华文细黑" pitchFamily="2" charset="-122"/>
                    <a:ea typeface="华文细黑" pitchFamily="2" charset="-122"/>
                  </a:rPr>
                  <a:t>产品级</a:t>
                </a:r>
                <a:endParaRPr lang="zh-CN" altLang="en-US" sz="1400" dirty="0">
                  <a:solidFill>
                    <a:schemeClr val="tx2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0" name="TextBox 2"/>
              <p:cNvSpPr txBox="1"/>
              <p:nvPr/>
            </p:nvSpPr>
            <p:spPr>
              <a:xfrm>
                <a:off x="179512" y="3933536"/>
                <a:ext cx="1192110" cy="406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 smtClean="0">
                    <a:solidFill>
                      <a:schemeClr val="tx2"/>
                    </a:solidFill>
                    <a:latin typeface="华文细黑" pitchFamily="2" charset="-122"/>
                    <a:ea typeface="华文细黑" pitchFamily="2" charset="-122"/>
                  </a:rPr>
                  <a:t>子系统级</a:t>
                </a:r>
                <a:endParaRPr lang="zh-CN" altLang="en-US" sz="1400" dirty="0">
                  <a:solidFill>
                    <a:schemeClr val="tx2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1" name="TextBox 3"/>
              <p:cNvSpPr txBox="1"/>
              <p:nvPr/>
            </p:nvSpPr>
            <p:spPr>
              <a:xfrm>
                <a:off x="215516" y="2742015"/>
                <a:ext cx="955043" cy="406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 smtClean="0">
                    <a:solidFill>
                      <a:schemeClr val="tx2"/>
                    </a:solidFill>
                    <a:latin typeface="华文细黑" pitchFamily="2" charset="-122"/>
                    <a:ea typeface="华文细黑" pitchFamily="2" charset="-122"/>
                  </a:rPr>
                  <a:t>函数集</a:t>
                </a:r>
                <a:endParaRPr lang="zh-CN" altLang="en-US" sz="1400" dirty="0">
                  <a:solidFill>
                    <a:schemeClr val="tx2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56" name="等腰三角形 5"/>
              <p:cNvSpPr/>
              <p:nvPr/>
            </p:nvSpPr>
            <p:spPr bwMode="auto">
              <a:xfrm>
                <a:off x="900104" y="1557272"/>
                <a:ext cx="3960000" cy="4320000"/>
              </a:xfrm>
              <a:prstGeom prst="triangle">
                <a:avLst/>
              </a:prstGeom>
              <a:noFill/>
              <a:ln>
                <a:solidFill>
                  <a:srgbClr val="0070C0"/>
                </a:solidFill>
                <a:prstDash val="dash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000" smtClean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45275" y="732628"/>
                <a:ext cx="1597072" cy="69088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00B0F0"/>
                    </a:solidFill>
                    <a:latin typeface="+mj-lt"/>
                    <a:cs typeface="Arial" pitchFamily="34" charset="0"/>
                  </a:rPr>
                  <a:t>Before</a:t>
                </a:r>
                <a:endParaRPr lang="zh-CN" altLang="en-US" sz="2800" b="1" dirty="0">
                  <a:solidFill>
                    <a:srgbClr val="00B0F0"/>
                  </a:solidFill>
                  <a:latin typeface="+mj-lt"/>
                  <a:cs typeface="Arial" pitchFamily="34" charset="0"/>
                </a:endParaRPr>
              </a:p>
            </p:txBody>
          </p:sp>
          <p:grpSp>
            <p:nvGrpSpPr>
              <p:cNvPr id="15" name="组合 69"/>
              <p:cNvGrpSpPr>
                <a:grpSpLocks noChangeAspect="1"/>
              </p:cNvGrpSpPr>
              <p:nvPr/>
            </p:nvGrpSpPr>
            <p:grpSpPr>
              <a:xfrm>
                <a:off x="2244104" y="2735401"/>
                <a:ext cx="1515551" cy="274133"/>
                <a:chOff x="2627784" y="4869157"/>
                <a:chExt cx="5598576" cy="684043"/>
              </a:xfrm>
            </p:grpSpPr>
            <p:sp>
              <p:nvSpPr>
                <p:cNvPr id="50" name="流程图: 数据 49"/>
                <p:cNvSpPr/>
                <p:nvPr/>
              </p:nvSpPr>
              <p:spPr bwMode="auto">
                <a:xfrm>
                  <a:off x="2627784" y="5229200"/>
                  <a:ext cx="1944000" cy="324000"/>
                </a:xfrm>
                <a:prstGeom prst="flowChartInputOutput">
                  <a:avLst/>
                </a:prstGeom>
                <a:solidFill>
                  <a:schemeClr val="accent5">
                    <a:lumMod val="40000"/>
                    <a:lumOff val="60000"/>
                    <a:alpha val="20000"/>
                  </a:schemeClr>
                </a:solidFill>
                <a:ln>
                  <a:solidFill>
                    <a:srgbClr val="00B0F0"/>
                  </a:solidFill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SzTx/>
                    <a:tabLst/>
                  </a:pPr>
                  <a:endParaRPr kumimoji="0" lang="zh-CN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40000"/>
                        <a:lumOff val="60000"/>
                      </a:schemeClr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51" name="流程图: 数据 10"/>
                <p:cNvSpPr/>
                <p:nvPr/>
              </p:nvSpPr>
              <p:spPr bwMode="auto">
                <a:xfrm>
                  <a:off x="4247964" y="5229200"/>
                  <a:ext cx="1944000" cy="324000"/>
                </a:xfrm>
                <a:prstGeom prst="flowChartInputOutput">
                  <a:avLst/>
                </a:prstGeom>
                <a:solidFill>
                  <a:schemeClr val="accent5">
                    <a:lumMod val="40000"/>
                    <a:lumOff val="60000"/>
                    <a:alpha val="20000"/>
                  </a:schemeClr>
                </a:solidFill>
                <a:ln>
                  <a:solidFill>
                    <a:srgbClr val="00B0F0"/>
                  </a:solidFill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SzTx/>
                    <a:tabLst/>
                  </a:pPr>
                  <a:endParaRPr kumimoji="0" lang="zh-CN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40000"/>
                        <a:lumOff val="60000"/>
                      </a:schemeClr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52" name="流程图: 数据 51"/>
                <p:cNvSpPr/>
                <p:nvPr/>
              </p:nvSpPr>
              <p:spPr bwMode="auto">
                <a:xfrm>
                  <a:off x="3041999" y="4869157"/>
                  <a:ext cx="1944000" cy="324000"/>
                </a:xfrm>
                <a:prstGeom prst="flowChartInputOutput">
                  <a:avLst/>
                </a:prstGeom>
                <a:solidFill>
                  <a:schemeClr val="accent5">
                    <a:lumMod val="40000"/>
                    <a:lumOff val="60000"/>
                    <a:alpha val="20000"/>
                  </a:schemeClr>
                </a:solidFill>
                <a:ln>
                  <a:solidFill>
                    <a:srgbClr val="00B0F0"/>
                  </a:solidFill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SzTx/>
                    <a:tabLst/>
                  </a:pPr>
                  <a:endParaRPr kumimoji="0" lang="zh-CN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40000"/>
                        <a:lumOff val="60000"/>
                      </a:schemeClr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53" name="流程图: 数据 52"/>
                <p:cNvSpPr/>
                <p:nvPr/>
              </p:nvSpPr>
              <p:spPr bwMode="auto">
                <a:xfrm>
                  <a:off x="4662180" y="4869160"/>
                  <a:ext cx="1944000" cy="324000"/>
                </a:xfrm>
                <a:prstGeom prst="flowChartInputOutput">
                  <a:avLst/>
                </a:prstGeom>
                <a:solidFill>
                  <a:schemeClr val="accent5">
                    <a:lumMod val="40000"/>
                    <a:lumOff val="60000"/>
                    <a:alpha val="20000"/>
                  </a:schemeClr>
                </a:solidFill>
                <a:ln>
                  <a:solidFill>
                    <a:srgbClr val="00B0F0"/>
                  </a:solidFill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SzTx/>
                    <a:tabLst/>
                  </a:pPr>
                  <a:endParaRPr kumimoji="0" lang="zh-CN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40000"/>
                        <a:lumOff val="60000"/>
                      </a:schemeClr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54" name="流程图: 数据 53"/>
                <p:cNvSpPr/>
                <p:nvPr/>
              </p:nvSpPr>
              <p:spPr bwMode="auto">
                <a:xfrm>
                  <a:off x="6282360" y="4869160"/>
                  <a:ext cx="1944000" cy="324000"/>
                </a:xfrm>
                <a:prstGeom prst="flowChartInputOutput">
                  <a:avLst/>
                </a:prstGeom>
                <a:solidFill>
                  <a:schemeClr val="accent5">
                    <a:lumMod val="40000"/>
                    <a:lumOff val="60000"/>
                    <a:alpha val="20000"/>
                  </a:schemeClr>
                </a:solidFill>
                <a:ln>
                  <a:solidFill>
                    <a:srgbClr val="00B0F0"/>
                  </a:solidFill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SzTx/>
                    <a:tabLst/>
                  </a:pPr>
                  <a:endParaRPr kumimoji="0" lang="zh-CN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40000"/>
                        <a:lumOff val="60000"/>
                      </a:schemeClr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55" name="流程图: 数据 14"/>
                <p:cNvSpPr/>
                <p:nvPr/>
              </p:nvSpPr>
              <p:spPr bwMode="auto">
                <a:xfrm>
                  <a:off x="5868144" y="5229200"/>
                  <a:ext cx="1944000" cy="324000"/>
                </a:xfrm>
                <a:prstGeom prst="flowChartInputOutput">
                  <a:avLst/>
                </a:prstGeom>
                <a:solidFill>
                  <a:schemeClr val="accent5">
                    <a:lumMod val="40000"/>
                    <a:lumOff val="60000"/>
                    <a:alpha val="20000"/>
                  </a:schemeClr>
                </a:solidFill>
                <a:ln>
                  <a:solidFill>
                    <a:srgbClr val="00B0F0"/>
                  </a:solidFill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SzTx/>
                    <a:tabLst/>
                  </a:pPr>
                  <a:endParaRPr kumimoji="0" lang="zh-CN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40000"/>
                        <a:lumOff val="60000"/>
                      </a:schemeClr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</p:grpSp>
          <p:pic>
            <p:nvPicPr>
              <p:cNvPr id="16" name="图片 15" descr="bug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484280" y="2709400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17" name="图片 16" descr="bug1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75304" y="2709400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18" name="图片 17" descr="featured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066328" y="2709400"/>
                <a:ext cx="304800" cy="304800"/>
              </a:xfrm>
              <a:prstGeom prst="rect">
                <a:avLst/>
              </a:prstGeom>
            </p:spPr>
          </p:pic>
          <p:grpSp>
            <p:nvGrpSpPr>
              <p:cNvPr id="19" name="组合 62"/>
              <p:cNvGrpSpPr>
                <a:grpSpLocks noChangeAspect="1"/>
              </p:cNvGrpSpPr>
              <p:nvPr/>
            </p:nvGrpSpPr>
            <p:grpSpPr>
              <a:xfrm>
                <a:off x="1540104" y="3880891"/>
                <a:ext cx="3077027" cy="556572"/>
                <a:chOff x="2627784" y="4869160"/>
                <a:chExt cx="5598576" cy="684040"/>
              </a:xfrm>
            </p:grpSpPr>
            <p:sp>
              <p:nvSpPr>
                <p:cNvPr id="44" name="流程图: 数据 43"/>
                <p:cNvSpPr/>
                <p:nvPr/>
              </p:nvSpPr>
              <p:spPr bwMode="auto">
                <a:xfrm>
                  <a:off x="2627784" y="5229200"/>
                  <a:ext cx="1944000" cy="324000"/>
                </a:xfrm>
                <a:prstGeom prst="flowChartInputOutput">
                  <a:avLst/>
                </a:prstGeom>
                <a:solidFill>
                  <a:schemeClr val="accent5">
                    <a:lumMod val="40000"/>
                    <a:lumOff val="60000"/>
                    <a:alpha val="20000"/>
                  </a:schemeClr>
                </a:solidFill>
                <a:ln>
                  <a:solidFill>
                    <a:srgbClr val="00B0F0"/>
                  </a:solidFill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SzTx/>
                    <a:tabLst/>
                  </a:pPr>
                  <a:endParaRPr kumimoji="0" lang="zh-CN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40000"/>
                        <a:lumOff val="60000"/>
                      </a:schemeClr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45" name="流程图: 数据 44"/>
                <p:cNvSpPr/>
                <p:nvPr/>
              </p:nvSpPr>
              <p:spPr bwMode="auto">
                <a:xfrm>
                  <a:off x="4247964" y="5229200"/>
                  <a:ext cx="1944000" cy="324000"/>
                </a:xfrm>
                <a:prstGeom prst="flowChartInputOutput">
                  <a:avLst/>
                </a:prstGeom>
                <a:solidFill>
                  <a:schemeClr val="accent5">
                    <a:lumMod val="40000"/>
                    <a:lumOff val="60000"/>
                    <a:alpha val="20000"/>
                  </a:schemeClr>
                </a:solidFill>
                <a:ln>
                  <a:solidFill>
                    <a:srgbClr val="00B0F0"/>
                  </a:solidFill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SzTx/>
                    <a:tabLst/>
                  </a:pPr>
                  <a:endParaRPr kumimoji="0" lang="zh-CN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40000"/>
                        <a:lumOff val="60000"/>
                      </a:schemeClr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46" name="流程图: 数据 45"/>
                <p:cNvSpPr/>
                <p:nvPr/>
              </p:nvSpPr>
              <p:spPr bwMode="auto">
                <a:xfrm>
                  <a:off x="3042000" y="4869160"/>
                  <a:ext cx="1944000" cy="324000"/>
                </a:xfrm>
                <a:prstGeom prst="flowChartInputOutput">
                  <a:avLst/>
                </a:prstGeom>
                <a:solidFill>
                  <a:schemeClr val="accent5">
                    <a:lumMod val="40000"/>
                    <a:lumOff val="60000"/>
                    <a:alpha val="20000"/>
                  </a:schemeClr>
                </a:solidFill>
                <a:ln>
                  <a:solidFill>
                    <a:srgbClr val="00B0F0"/>
                  </a:solidFill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SzTx/>
                    <a:tabLst/>
                  </a:pPr>
                  <a:endParaRPr kumimoji="0" lang="zh-CN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40000"/>
                        <a:lumOff val="60000"/>
                      </a:schemeClr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47" name="流程图: 数据 46"/>
                <p:cNvSpPr/>
                <p:nvPr/>
              </p:nvSpPr>
              <p:spPr bwMode="auto">
                <a:xfrm>
                  <a:off x="4662180" y="4869160"/>
                  <a:ext cx="1944000" cy="324000"/>
                </a:xfrm>
                <a:prstGeom prst="flowChartInputOutput">
                  <a:avLst/>
                </a:prstGeom>
                <a:solidFill>
                  <a:schemeClr val="accent5">
                    <a:lumMod val="40000"/>
                    <a:lumOff val="60000"/>
                    <a:alpha val="20000"/>
                  </a:schemeClr>
                </a:solidFill>
                <a:ln>
                  <a:solidFill>
                    <a:srgbClr val="00B0F0"/>
                  </a:solidFill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SzTx/>
                    <a:tabLst/>
                  </a:pPr>
                  <a:endParaRPr kumimoji="0" lang="zh-CN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40000"/>
                        <a:lumOff val="60000"/>
                      </a:schemeClr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48" name="流程图: 数据 47"/>
                <p:cNvSpPr/>
                <p:nvPr/>
              </p:nvSpPr>
              <p:spPr bwMode="auto">
                <a:xfrm>
                  <a:off x="6282360" y="4869160"/>
                  <a:ext cx="1944000" cy="324000"/>
                </a:xfrm>
                <a:prstGeom prst="flowChartInputOutput">
                  <a:avLst/>
                </a:prstGeom>
                <a:solidFill>
                  <a:schemeClr val="accent5">
                    <a:lumMod val="40000"/>
                    <a:lumOff val="60000"/>
                    <a:alpha val="20000"/>
                  </a:schemeClr>
                </a:solidFill>
                <a:ln>
                  <a:solidFill>
                    <a:srgbClr val="00B0F0"/>
                  </a:solidFill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SzTx/>
                    <a:tabLst/>
                  </a:pPr>
                  <a:endParaRPr kumimoji="0" lang="zh-CN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40000"/>
                        <a:lumOff val="60000"/>
                      </a:schemeClr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49" name="流程图: 数据 48"/>
                <p:cNvSpPr/>
                <p:nvPr/>
              </p:nvSpPr>
              <p:spPr bwMode="auto">
                <a:xfrm>
                  <a:off x="5868144" y="5229200"/>
                  <a:ext cx="1944000" cy="324000"/>
                </a:xfrm>
                <a:prstGeom prst="flowChartInputOutput">
                  <a:avLst/>
                </a:prstGeom>
                <a:solidFill>
                  <a:schemeClr val="accent5">
                    <a:lumMod val="40000"/>
                    <a:lumOff val="60000"/>
                    <a:alpha val="20000"/>
                  </a:schemeClr>
                </a:solidFill>
                <a:ln>
                  <a:solidFill>
                    <a:srgbClr val="00B0F0"/>
                  </a:solidFill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CC9900"/>
                    </a:buClr>
                    <a:buSzTx/>
                    <a:tabLst/>
                  </a:pPr>
                  <a:endParaRPr kumimoji="0" lang="zh-CN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40000"/>
                        <a:lumOff val="60000"/>
                      </a:schemeClr>
                    </a:solidFill>
                    <a:effectLst/>
                    <a:latin typeface="Arial" charset="0"/>
                    <a:ea typeface="宋体" charset="-122"/>
                  </a:endParaRPr>
                </a:p>
              </p:txBody>
            </p:sp>
          </p:grpSp>
          <p:pic>
            <p:nvPicPr>
              <p:cNvPr id="20" name="图片 19" descr="bug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028968" y="4005544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21" name="图片 20" descr="bug1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19992" y="4005544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22" name="图片 21" descr="featured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11016" y="4005544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23" name="图片 22" descr="bug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109088" y="4005544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24" name="图片 23" descr="bug1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400112" y="4005544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25" name="图片 24" descr="featured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691136" y="4005544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26" name="图片 25" descr="bug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36208" y="5085664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27" name="图片 26" descr="bug1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127232" y="5085664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28" name="图片 27" descr="featured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418256" y="5085664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29" name="图片 28" descr="bug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44320" y="5085664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30" name="图片 29" descr="bug1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135344" y="5085664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31" name="图片 30" descr="featured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426368" y="5085664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32" name="图片 31" descr="bug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48176" y="5445704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33" name="图片 32" descr="bug1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839200" y="5445704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34" name="图片 33" descr="featured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30224" y="5445704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35" name="图片 34" descr="bug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56288" y="5445704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36" name="图片 35" descr="bug1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7312" y="5445704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37" name="图片 36" descr="featured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138336" y="5445704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38" name="图片 37" descr="bug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852432" y="5085664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39" name="图片 38" descr="bug1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43456" y="5085664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40" name="图片 39" descr="bug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564400" y="5445704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41" name="图片 40" descr="bug1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855424" y="5445704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42" name="图片 41" descr="featured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146448" y="5445704"/>
                <a:ext cx="304800" cy="304800"/>
              </a:xfrm>
              <a:prstGeom prst="rect">
                <a:avLst/>
              </a:prstGeom>
            </p:spPr>
          </p:pic>
          <p:sp>
            <p:nvSpPr>
              <p:cNvPr id="43" name="矩形 42"/>
              <p:cNvSpPr/>
              <p:nvPr/>
            </p:nvSpPr>
            <p:spPr>
              <a:xfrm>
                <a:off x="406640" y="5950909"/>
                <a:ext cx="4865876" cy="528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 smtClean="0">
                    <a:latin typeface="华文细黑" pitchFamily="2" charset="-122"/>
                    <a:ea typeface="华文细黑" pitchFamily="2" charset="-122"/>
                  </a:rPr>
                  <a:t>大量问题累积到问题后端发现</a:t>
                </a:r>
                <a:endParaRPr lang="en-US" altLang="zh-CN" sz="2000" dirty="0" smtClean="0">
                  <a:latin typeface="华文细黑" pitchFamily="2" charset="-122"/>
                  <a:ea typeface="华文细黑" pitchFamily="2" charset="-122"/>
                </a:endParaRP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5042702" y="1321793"/>
            <a:ext cx="3489738" cy="4555479"/>
            <a:chOff x="4428496" y="761638"/>
            <a:chExt cx="4608000" cy="5979730"/>
          </a:xfrm>
        </p:grpSpPr>
        <p:grpSp>
          <p:nvGrpSpPr>
            <p:cNvPr id="65" name="组合 170"/>
            <p:cNvGrpSpPr/>
            <p:nvPr/>
          </p:nvGrpSpPr>
          <p:grpSpPr>
            <a:xfrm>
              <a:off x="4428496" y="2467866"/>
              <a:ext cx="4556242" cy="4273502"/>
              <a:chOff x="4355976" y="1747786"/>
              <a:chExt cx="4556242" cy="4273502"/>
            </a:xfrm>
          </p:grpSpPr>
          <p:sp>
            <p:nvSpPr>
              <p:cNvPr id="117" name="等腰三角形 57"/>
              <p:cNvSpPr/>
              <p:nvPr/>
            </p:nvSpPr>
            <p:spPr bwMode="auto">
              <a:xfrm rot="10800000">
                <a:off x="4355976" y="2583906"/>
                <a:ext cx="3964524" cy="3437382"/>
              </a:xfrm>
              <a:prstGeom prst="triangle">
                <a:avLst/>
              </a:prstGeom>
              <a:noFill/>
              <a:ln>
                <a:solidFill>
                  <a:srgbClr val="0070C0"/>
                </a:solidFill>
                <a:prstDash val="dash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zh-CN" altLang="en-US" sz="1000" smtClean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Arial" charset="0"/>
                  <a:ea typeface="宋体" charset="-122"/>
                </a:endParaRPr>
              </a:p>
            </p:txBody>
          </p:sp>
          <p:cxnSp>
            <p:nvCxnSpPr>
              <p:cNvPr id="118" name="直接连接符 58"/>
              <p:cNvCxnSpPr>
                <a:endCxn id="107" idx="0"/>
              </p:cNvCxnSpPr>
              <p:nvPr/>
            </p:nvCxnSpPr>
            <p:spPr bwMode="auto">
              <a:xfrm flipH="1">
                <a:off x="6338237" y="1747786"/>
                <a:ext cx="2573981" cy="4273502"/>
              </a:xfrm>
              <a:prstGeom prst="line">
                <a:avLst/>
              </a:prstGeom>
              <a:noFill/>
              <a:ln>
                <a:solidFill>
                  <a:srgbClr val="0070C0"/>
                </a:solidFill>
                <a:prstDash val="dash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6" name="TextBox 65"/>
            <p:cNvSpPr txBox="1"/>
            <p:nvPr/>
          </p:nvSpPr>
          <p:spPr>
            <a:xfrm>
              <a:off x="6172649" y="761638"/>
              <a:ext cx="1090512" cy="60600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00B0F0"/>
                  </a:solidFill>
                  <a:latin typeface="+mj-lt"/>
                  <a:cs typeface="Arial" pitchFamily="34" charset="0"/>
                </a:rPr>
                <a:t>Now</a:t>
              </a:r>
              <a:endParaRPr lang="zh-CN" altLang="en-US" sz="2400" b="1" dirty="0">
                <a:solidFill>
                  <a:srgbClr val="00B0F0"/>
                </a:solidFill>
                <a:latin typeface="+mj-lt"/>
                <a:cs typeface="Arial" pitchFamily="34" charset="0"/>
              </a:endParaRPr>
            </a:p>
          </p:txBody>
        </p:sp>
        <p:grpSp>
          <p:nvGrpSpPr>
            <p:cNvPr id="67" name="组合 27"/>
            <p:cNvGrpSpPr>
              <a:grpSpLocks noChangeAspect="1"/>
            </p:cNvGrpSpPr>
            <p:nvPr/>
          </p:nvGrpSpPr>
          <p:grpSpPr>
            <a:xfrm>
              <a:off x="5750559" y="5335307"/>
              <a:ext cx="1518193" cy="291234"/>
              <a:chOff x="2627784" y="4869157"/>
              <a:chExt cx="5598576" cy="684043"/>
            </a:xfrm>
          </p:grpSpPr>
          <p:sp>
            <p:nvSpPr>
              <p:cNvPr id="111" name="流程图: 数据 110"/>
              <p:cNvSpPr/>
              <p:nvPr/>
            </p:nvSpPr>
            <p:spPr bwMode="auto">
              <a:xfrm>
                <a:off x="2627784" y="5229200"/>
                <a:ext cx="1944000" cy="324000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>
                <a:solidFill>
                  <a:srgbClr val="00B0F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endPara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12" name="流程图: 数据 62"/>
              <p:cNvSpPr/>
              <p:nvPr/>
            </p:nvSpPr>
            <p:spPr bwMode="auto">
              <a:xfrm>
                <a:off x="4247964" y="5229200"/>
                <a:ext cx="1944000" cy="324000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>
                <a:solidFill>
                  <a:srgbClr val="00B0F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endPara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13" name="流程图: 数据 112"/>
              <p:cNvSpPr/>
              <p:nvPr/>
            </p:nvSpPr>
            <p:spPr bwMode="auto">
              <a:xfrm>
                <a:off x="3041999" y="4869157"/>
                <a:ext cx="1944000" cy="324000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>
                <a:solidFill>
                  <a:srgbClr val="00B0F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endPara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14" name="流程图: 数据 113"/>
              <p:cNvSpPr/>
              <p:nvPr/>
            </p:nvSpPr>
            <p:spPr bwMode="auto">
              <a:xfrm>
                <a:off x="4662180" y="4869160"/>
                <a:ext cx="1944000" cy="324000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>
                <a:solidFill>
                  <a:srgbClr val="00B0F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endPara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15" name="流程图: 数据 114"/>
              <p:cNvSpPr/>
              <p:nvPr/>
            </p:nvSpPr>
            <p:spPr bwMode="auto">
              <a:xfrm>
                <a:off x="6282360" y="4869160"/>
                <a:ext cx="1944000" cy="324000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>
                <a:solidFill>
                  <a:srgbClr val="00B0F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endPara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16" name="流程图: 数据 66"/>
              <p:cNvSpPr/>
              <p:nvPr/>
            </p:nvSpPr>
            <p:spPr bwMode="auto">
              <a:xfrm>
                <a:off x="5868144" y="5229200"/>
                <a:ext cx="1944000" cy="324000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>
                <a:solidFill>
                  <a:srgbClr val="00B0F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endPara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</p:grpSp>
        <p:pic>
          <p:nvPicPr>
            <p:cNvPr id="68" name="图片 67" descr="bug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6688" y="5229200"/>
              <a:ext cx="304800" cy="304800"/>
            </a:xfrm>
            <a:prstGeom prst="rect">
              <a:avLst/>
            </a:prstGeom>
          </p:spPr>
        </p:pic>
        <p:pic>
          <p:nvPicPr>
            <p:cNvPr id="69" name="图片 68" descr="bug1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47712" y="5229200"/>
              <a:ext cx="304800" cy="304800"/>
            </a:xfrm>
            <a:prstGeom prst="rect">
              <a:avLst/>
            </a:prstGeom>
          </p:spPr>
        </p:pic>
        <p:pic>
          <p:nvPicPr>
            <p:cNvPr id="70" name="图片 69" descr="featured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8736" y="5229200"/>
              <a:ext cx="304800" cy="304800"/>
            </a:xfrm>
            <a:prstGeom prst="rect">
              <a:avLst/>
            </a:prstGeom>
          </p:spPr>
        </p:pic>
        <p:grpSp>
          <p:nvGrpSpPr>
            <p:cNvPr id="71" name="组合 28"/>
            <p:cNvGrpSpPr>
              <a:grpSpLocks noChangeAspect="1"/>
            </p:cNvGrpSpPr>
            <p:nvPr/>
          </p:nvGrpSpPr>
          <p:grpSpPr>
            <a:xfrm>
              <a:off x="5073940" y="3861399"/>
              <a:ext cx="3082392" cy="591292"/>
              <a:chOff x="2627784" y="4869160"/>
              <a:chExt cx="5598576" cy="684040"/>
            </a:xfrm>
          </p:grpSpPr>
          <p:sp>
            <p:nvSpPr>
              <p:cNvPr id="105" name="流程图: 数据 104"/>
              <p:cNvSpPr/>
              <p:nvPr/>
            </p:nvSpPr>
            <p:spPr bwMode="auto">
              <a:xfrm>
                <a:off x="2627784" y="5229200"/>
                <a:ext cx="1944000" cy="324000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>
                <a:solidFill>
                  <a:srgbClr val="00B0F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r>
                  <a:rPr kumimoji="0" lang="en-US" altLang="zh-CN" sz="1000" b="0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40000"/>
                        <a:lumOff val="60000"/>
                      </a:schemeClr>
                    </a:solidFill>
                    <a:effectLst/>
                    <a:latin typeface="Arial" charset="0"/>
                    <a:ea typeface="宋体" charset="-122"/>
                  </a:rPr>
                  <a:t>simian</a:t>
                </a:r>
                <a:endPara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06" name="流程图: 数据 105"/>
              <p:cNvSpPr/>
              <p:nvPr/>
            </p:nvSpPr>
            <p:spPr bwMode="auto">
              <a:xfrm>
                <a:off x="4247964" y="5229200"/>
                <a:ext cx="1944000" cy="324000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>
                <a:solidFill>
                  <a:srgbClr val="00B0F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r>
                  <a:rPr kumimoji="0" lang="en-US" altLang="zh-CN" sz="1000" b="0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40000"/>
                        <a:lumOff val="60000"/>
                      </a:schemeClr>
                    </a:solidFill>
                    <a:effectLst/>
                    <a:latin typeface="Arial" charset="0"/>
                    <a:ea typeface="宋体" charset="-122"/>
                  </a:rPr>
                  <a:t>simian</a:t>
                </a:r>
                <a:endPara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07" name="流程图: 数据 73"/>
              <p:cNvSpPr/>
              <p:nvPr/>
            </p:nvSpPr>
            <p:spPr bwMode="auto">
              <a:xfrm>
                <a:off x="3042000" y="4869160"/>
                <a:ext cx="1944000" cy="324000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>
                <a:solidFill>
                  <a:srgbClr val="00B0F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r>
                  <a:rPr kumimoji="0" lang="en-US" altLang="zh-CN" sz="1000" b="0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40000"/>
                        <a:lumOff val="60000"/>
                      </a:schemeClr>
                    </a:solidFill>
                    <a:effectLst/>
                    <a:latin typeface="Arial" charset="0"/>
                    <a:ea typeface="宋体" charset="-122"/>
                  </a:rPr>
                  <a:t>compile</a:t>
                </a:r>
                <a:endPara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08" name="流程图: 数据 107"/>
              <p:cNvSpPr/>
              <p:nvPr/>
            </p:nvSpPr>
            <p:spPr bwMode="auto">
              <a:xfrm>
                <a:off x="4662180" y="4869160"/>
                <a:ext cx="1944000" cy="324000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>
                <a:solidFill>
                  <a:srgbClr val="00B0F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r>
                  <a:rPr kumimoji="0" lang="en-US" altLang="zh-CN" sz="1000" b="0" i="0" u="none" strike="noStrike" cap="none" normalizeH="0" baseline="0" dirty="0" err="1" smtClean="0">
                    <a:ln>
                      <a:noFill/>
                    </a:ln>
                    <a:solidFill>
                      <a:schemeClr val="accent5">
                        <a:lumMod val="40000"/>
                        <a:lumOff val="60000"/>
                      </a:schemeClr>
                    </a:solidFill>
                    <a:effectLst/>
                    <a:latin typeface="Arial" charset="0"/>
                    <a:ea typeface="宋体" charset="-122"/>
                  </a:rPr>
                  <a:t>pclint</a:t>
                </a:r>
                <a:endPara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09" name="流程图: 数据 108"/>
              <p:cNvSpPr/>
              <p:nvPr/>
            </p:nvSpPr>
            <p:spPr bwMode="auto">
              <a:xfrm>
                <a:off x="6282360" y="4869160"/>
                <a:ext cx="1944000" cy="324000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>
                <a:solidFill>
                  <a:srgbClr val="00B0F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r>
                  <a:rPr kumimoji="0" lang="en-US" altLang="zh-CN" sz="1000" b="0" i="0" u="none" strike="noStrike" cap="none" normalizeH="0" baseline="0" dirty="0" err="1" smtClean="0">
                    <a:ln>
                      <a:noFill/>
                    </a:ln>
                    <a:solidFill>
                      <a:schemeClr val="accent5">
                        <a:lumMod val="40000"/>
                        <a:lumOff val="60000"/>
                      </a:schemeClr>
                    </a:solidFill>
                    <a:effectLst/>
                    <a:latin typeface="Arial" charset="0"/>
                    <a:ea typeface="宋体" charset="-122"/>
                  </a:rPr>
                  <a:t>sourcemonitor</a:t>
                </a:r>
                <a:endPara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10" name="流程图: 数据 109"/>
              <p:cNvSpPr/>
              <p:nvPr/>
            </p:nvSpPr>
            <p:spPr bwMode="auto">
              <a:xfrm>
                <a:off x="5868144" y="5229200"/>
                <a:ext cx="1944000" cy="324000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>
                <a:solidFill>
                  <a:srgbClr val="00B0F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r>
                  <a:rPr kumimoji="0" lang="en-US" altLang="zh-CN" sz="1000" b="0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40000"/>
                        <a:lumOff val="60000"/>
                      </a:schemeClr>
                    </a:solidFill>
                    <a:effectLst/>
                    <a:latin typeface="Arial" charset="0"/>
                    <a:ea typeface="宋体" charset="-122"/>
                  </a:rPr>
                  <a:t>… …</a:t>
                </a:r>
                <a:endPara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</p:grpSp>
        <p:pic>
          <p:nvPicPr>
            <p:cNvPr id="72" name="图片 71" descr="bug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0624" y="3933056"/>
              <a:ext cx="304800" cy="304800"/>
            </a:xfrm>
            <a:prstGeom prst="rect">
              <a:avLst/>
            </a:prstGeom>
          </p:spPr>
        </p:pic>
        <p:pic>
          <p:nvPicPr>
            <p:cNvPr id="73" name="图片 72" descr="bug1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1648" y="3933056"/>
              <a:ext cx="304800" cy="304800"/>
            </a:xfrm>
            <a:prstGeom prst="rect">
              <a:avLst/>
            </a:prstGeom>
          </p:spPr>
        </p:pic>
        <p:pic>
          <p:nvPicPr>
            <p:cNvPr id="74" name="图片 73" descr="featured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2672" y="3933056"/>
              <a:ext cx="304800" cy="304800"/>
            </a:xfrm>
            <a:prstGeom prst="rect">
              <a:avLst/>
            </a:prstGeom>
          </p:spPr>
        </p:pic>
        <p:pic>
          <p:nvPicPr>
            <p:cNvPr id="75" name="图片 74" descr="bug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0744" y="3933056"/>
              <a:ext cx="304800" cy="304800"/>
            </a:xfrm>
            <a:prstGeom prst="rect">
              <a:avLst/>
            </a:prstGeom>
          </p:spPr>
        </p:pic>
        <p:pic>
          <p:nvPicPr>
            <p:cNvPr id="76" name="图片 75" descr="bug1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1768" y="3933056"/>
              <a:ext cx="304800" cy="304800"/>
            </a:xfrm>
            <a:prstGeom prst="rect">
              <a:avLst/>
            </a:prstGeom>
          </p:spPr>
        </p:pic>
        <p:pic>
          <p:nvPicPr>
            <p:cNvPr id="77" name="图片 76" descr="featured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2792" y="3933056"/>
              <a:ext cx="304800" cy="304800"/>
            </a:xfrm>
            <a:prstGeom prst="rect">
              <a:avLst/>
            </a:prstGeom>
          </p:spPr>
        </p:pic>
        <p:grpSp>
          <p:nvGrpSpPr>
            <p:cNvPr id="78" name="组合 35"/>
            <p:cNvGrpSpPr/>
            <p:nvPr/>
          </p:nvGrpSpPr>
          <p:grpSpPr>
            <a:xfrm>
              <a:off x="4435912" y="2421368"/>
              <a:ext cx="4600584" cy="882524"/>
              <a:chOff x="2627784" y="4869160"/>
              <a:chExt cx="5598576" cy="684040"/>
            </a:xfrm>
          </p:grpSpPr>
          <p:sp>
            <p:nvSpPr>
              <p:cNvPr id="99" name="流程图: 数据 98"/>
              <p:cNvSpPr/>
              <p:nvPr/>
            </p:nvSpPr>
            <p:spPr bwMode="auto">
              <a:xfrm>
                <a:off x="2627784" y="5229200"/>
                <a:ext cx="1944000" cy="324000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>
                <a:solidFill>
                  <a:srgbClr val="00B0F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r>
                  <a:rPr kumimoji="0" lang="en-US" altLang="zh-CN" sz="1000" b="0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40000"/>
                        <a:lumOff val="60000"/>
                      </a:schemeClr>
                    </a:solidFill>
                    <a:effectLst/>
                    <a:latin typeface="Arial" charset="0"/>
                    <a:ea typeface="宋体" charset="-122"/>
                  </a:rPr>
                  <a:t>simian</a:t>
                </a:r>
                <a:endPara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00" name="流程图: 数据 99"/>
              <p:cNvSpPr/>
              <p:nvPr/>
            </p:nvSpPr>
            <p:spPr bwMode="auto">
              <a:xfrm>
                <a:off x="4247964" y="5229200"/>
                <a:ext cx="1944000" cy="324000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>
                <a:solidFill>
                  <a:srgbClr val="00B0F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r>
                  <a:rPr kumimoji="0" lang="en-US" altLang="zh-CN" sz="1000" b="0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40000"/>
                        <a:lumOff val="60000"/>
                      </a:schemeClr>
                    </a:solidFill>
                    <a:effectLst/>
                    <a:latin typeface="Arial" charset="0"/>
                    <a:ea typeface="宋体" charset="-122"/>
                  </a:rPr>
                  <a:t>simian</a:t>
                </a:r>
                <a:endPara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01" name="流程图: 数据 100"/>
              <p:cNvSpPr/>
              <p:nvPr/>
            </p:nvSpPr>
            <p:spPr bwMode="auto">
              <a:xfrm>
                <a:off x="3042000" y="4869160"/>
                <a:ext cx="1944000" cy="324000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>
                <a:solidFill>
                  <a:srgbClr val="00B0F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r>
                  <a:rPr kumimoji="0" lang="en-US" altLang="zh-CN" sz="1000" b="0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40000"/>
                        <a:lumOff val="60000"/>
                      </a:schemeClr>
                    </a:solidFill>
                    <a:effectLst/>
                    <a:latin typeface="Arial" charset="0"/>
                    <a:ea typeface="宋体" charset="-122"/>
                  </a:rPr>
                  <a:t>compile</a:t>
                </a:r>
                <a:endPara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02" name="流程图: 数据 101"/>
              <p:cNvSpPr/>
              <p:nvPr/>
            </p:nvSpPr>
            <p:spPr bwMode="auto">
              <a:xfrm>
                <a:off x="4662180" y="4869160"/>
                <a:ext cx="1944000" cy="324000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>
                <a:solidFill>
                  <a:srgbClr val="00B0F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r>
                  <a:rPr kumimoji="0" lang="en-US" altLang="zh-CN" sz="1000" b="0" i="0" u="none" strike="noStrike" cap="none" normalizeH="0" baseline="0" dirty="0" err="1" smtClean="0">
                    <a:ln>
                      <a:noFill/>
                    </a:ln>
                    <a:solidFill>
                      <a:schemeClr val="accent5">
                        <a:lumMod val="40000"/>
                        <a:lumOff val="60000"/>
                      </a:schemeClr>
                    </a:solidFill>
                    <a:effectLst/>
                    <a:latin typeface="Arial" charset="0"/>
                    <a:ea typeface="宋体" charset="-122"/>
                  </a:rPr>
                  <a:t>pclint</a:t>
                </a:r>
                <a:endPara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03" name="流程图: 数据 102"/>
              <p:cNvSpPr/>
              <p:nvPr/>
            </p:nvSpPr>
            <p:spPr bwMode="auto">
              <a:xfrm>
                <a:off x="6282360" y="4869160"/>
                <a:ext cx="1944000" cy="324000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>
                <a:solidFill>
                  <a:srgbClr val="00B0F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r>
                  <a:rPr kumimoji="0" lang="en-US" altLang="zh-CN" sz="1000" b="0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40000"/>
                        <a:lumOff val="60000"/>
                      </a:schemeClr>
                    </a:solidFill>
                    <a:effectLst/>
                    <a:latin typeface="Arial" charset="0"/>
                    <a:ea typeface="宋体" charset="-122"/>
                  </a:rPr>
                  <a:t>Source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r>
                  <a:rPr kumimoji="0" lang="en-US" altLang="zh-CN" sz="1000" b="0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40000"/>
                        <a:lumOff val="60000"/>
                      </a:schemeClr>
                    </a:solidFill>
                    <a:effectLst/>
                    <a:latin typeface="Arial" charset="0"/>
                    <a:ea typeface="宋体" charset="-122"/>
                  </a:rPr>
                  <a:t>monitor</a:t>
                </a:r>
                <a:endPara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04" name="流程图: 数据 103"/>
              <p:cNvSpPr/>
              <p:nvPr/>
            </p:nvSpPr>
            <p:spPr bwMode="auto">
              <a:xfrm>
                <a:off x="5868144" y="5229200"/>
                <a:ext cx="1944000" cy="324000"/>
              </a:xfrm>
              <a:prstGeom prst="flowChartInputOutpu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>
                <a:solidFill>
                  <a:srgbClr val="00B0F0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r>
                  <a:rPr kumimoji="0" lang="en-US" altLang="zh-CN" sz="1000" b="0" i="0" u="none" strike="noStrike" cap="none" normalizeH="0" baseline="0" dirty="0" smtClean="0">
                    <a:ln>
                      <a:noFill/>
                    </a:ln>
                    <a:solidFill>
                      <a:schemeClr val="accent5">
                        <a:lumMod val="40000"/>
                        <a:lumOff val="60000"/>
                      </a:schemeClr>
                    </a:solidFill>
                    <a:effectLst/>
                    <a:latin typeface="Arial" charset="0"/>
                    <a:ea typeface="宋体" charset="-122"/>
                  </a:rPr>
                  <a:t>… …</a:t>
                </a:r>
                <a:endPara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</p:grpSp>
        <p:pic>
          <p:nvPicPr>
            <p:cNvPr id="79" name="图片 78" descr="bug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6608" y="2492896"/>
              <a:ext cx="304800" cy="304800"/>
            </a:xfrm>
            <a:prstGeom prst="rect">
              <a:avLst/>
            </a:prstGeom>
          </p:spPr>
        </p:pic>
        <p:pic>
          <p:nvPicPr>
            <p:cNvPr id="80" name="图片 79" descr="bug1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7632" y="2492896"/>
              <a:ext cx="304800" cy="304800"/>
            </a:xfrm>
            <a:prstGeom prst="rect">
              <a:avLst/>
            </a:prstGeom>
          </p:spPr>
        </p:pic>
        <p:pic>
          <p:nvPicPr>
            <p:cNvPr id="81" name="图片 80" descr="featured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8656" y="2492896"/>
              <a:ext cx="304800" cy="304800"/>
            </a:xfrm>
            <a:prstGeom prst="rect">
              <a:avLst/>
            </a:prstGeom>
          </p:spPr>
        </p:pic>
        <p:pic>
          <p:nvPicPr>
            <p:cNvPr id="82" name="图片 81" descr="bug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4720" y="2492896"/>
              <a:ext cx="304800" cy="304800"/>
            </a:xfrm>
            <a:prstGeom prst="rect">
              <a:avLst/>
            </a:prstGeom>
          </p:spPr>
        </p:pic>
        <p:pic>
          <p:nvPicPr>
            <p:cNvPr id="83" name="图片 82" descr="bug1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5744" y="2492896"/>
              <a:ext cx="304800" cy="304800"/>
            </a:xfrm>
            <a:prstGeom prst="rect">
              <a:avLst/>
            </a:prstGeom>
          </p:spPr>
        </p:pic>
        <p:pic>
          <p:nvPicPr>
            <p:cNvPr id="84" name="图片 83" descr="featured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26768" y="2492896"/>
              <a:ext cx="304800" cy="304800"/>
            </a:xfrm>
            <a:prstGeom prst="rect">
              <a:avLst/>
            </a:prstGeom>
          </p:spPr>
        </p:pic>
        <p:pic>
          <p:nvPicPr>
            <p:cNvPr id="85" name="图片 84" descr="bug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8576" y="2852936"/>
              <a:ext cx="304800" cy="304800"/>
            </a:xfrm>
            <a:prstGeom prst="rect">
              <a:avLst/>
            </a:prstGeom>
          </p:spPr>
        </p:pic>
        <p:pic>
          <p:nvPicPr>
            <p:cNvPr id="86" name="图片 85" descr="bug1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39600" y="2852936"/>
              <a:ext cx="304800" cy="304800"/>
            </a:xfrm>
            <a:prstGeom prst="rect">
              <a:avLst/>
            </a:prstGeom>
          </p:spPr>
        </p:pic>
        <p:pic>
          <p:nvPicPr>
            <p:cNvPr id="87" name="图片 86" descr="featured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0624" y="2852936"/>
              <a:ext cx="304800" cy="304800"/>
            </a:xfrm>
            <a:prstGeom prst="rect">
              <a:avLst/>
            </a:prstGeom>
          </p:spPr>
        </p:pic>
        <p:pic>
          <p:nvPicPr>
            <p:cNvPr id="88" name="图片 87" descr="bug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6688" y="2852936"/>
              <a:ext cx="304800" cy="304800"/>
            </a:xfrm>
            <a:prstGeom prst="rect">
              <a:avLst/>
            </a:prstGeom>
          </p:spPr>
        </p:pic>
        <p:pic>
          <p:nvPicPr>
            <p:cNvPr id="89" name="图片 88" descr="bug1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47712" y="2852936"/>
              <a:ext cx="304800" cy="304800"/>
            </a:xfrm>
            <a:prstGeom prst="rect">
              <a:avLst/>
            </a:prstGeom>
          </p:spPr>
        </p:pic>
        <p:pic>
          <p:nvPicPr>
            <p:cNvPr id="90" name="图片 89" descr="featured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8736" y="2852936"/>
              <a:ext cx="304800" cy="304800"/>
            </a:xfrm>
            <a:prstGeom prst="rect">
              <a:avLst/>
            </a:prstGeom>
          </p:spPr>
        </p:pic>
        <p:pic>
          <p:nvPicPr>
            <p:cNvPr id="91" name="图片 90" descr="bug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2832" y="2492896"/>
              <a:ext cx="304800" cy="304800"/>
            </a:xfrm>
            <a:prstGeom prst="rect">
              <a:avLst/>
            </a:prstGeom>
          </p:spPr>
        </p:pic>
        <p:pic>
          <p:nvPicPr>
            <p:cNvPr id="92" name="图片 91" descr="bug1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3856" y="2492896"/>
              <a:ext cx="304800" cy="304800"/>
            </a:xfrm>
            <a:prstGeom prst="rect">
              <a:avLst/>
            </a:prstGeom>
          </p:spPr>
        </p:pic>
        <p:pic>
          <p:nvPicPr>
            <p:cNvPr id="93" name="图片 92" descr="featured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4880" y="2492896"/>
              <a:ext cx="304800" cy="304800"/>
            </a:xfrm>
            <a:prstGeom prst="rect">
              <a:avLst/>
            </a:prstGeom>
          </p:spPr>
        </p:pic>
        <p:pic>
          <p:nvPicPr>
            <p:cNvPr id="94" name="图片 93" descr="bug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4800" y="2852936"/>
              <a:ext cx="304800" cy="304800"/>
            </a:xfrm>
            <a:prstGeom prst="rect">
              <a:avLst/>
            </a:prstGeom>
          </p:spPr>
        </p:pic>
        <p:pic>
          <p:nvPicPr>
            <p:cNvPr id="95" name="图片 94" descr="bug1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55824" y="2852936"/>
              <a:ext cx="304800" cy="304800"/>
            </a:xfrm>
            <a:prstGeom prst="rect">
              <a:avLst/>
            </a:prstGeom>
          </p:spPr>
        </p:pic>
        <p:pic>
          <p:nvPicPr>
            <p:cNvPr id="96" name="图片 95" descr="featured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6848" y="2852936"/>
              <a:ext cx="304800" cy="304800"/>
            </a:xfrm>
            <a:prstGeom prst="rect">
              <a:avLst/>
            </a:prstGeom>
          </p:spPr>
        </p:pic>
        <p:sp>
          <p:nvSpPr>
            <p:cNvPr id="97" name="矩形 96"/>
            <p:cNvSpPr/>
            <p:nvPr/>
          </p:nvSpPr>
          <p:spPr>
            <a:xfrm>
              <a:off x="4860033" y="1589974"/>
              <a:ext cx="4032448" cy="528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 smtClean="0">
                  <a:latin typeface="华文细黑" pitchFamily="2" charset="-122"/>
                  <a:ea typeface="华文细黑" pitchFamily="2" charset="-122"/>
                </a:rPr>
                <a:t>问题前端提前发现</a:t>
              </a:r>
              <a:endParaRPr lang="en-US" altLang="zh-CN" sz="2000" dirty="0" smtClean="0"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119" name="标题 1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缺陷发现前移</a:t>
            </a:r>
            <a:endParaRPr lang="zh-CN" altLang="en-US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200" b="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持续交付流水线概念</a:t>
            </a:r>
            <a:endParaRPr lang="en-US" altLang="zh-CN" sz="2200" b="0" dirty="0" smtClean="0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sz="2200" b="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持续交付流水线关键实践</a:t>
            </a:r>
            <a:endParaRPr lang="en-US" altLang="zh-CN" sz="2200" b="0" dirty="0" smtClean="0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sz="2200" b="1" dirty="0" smtClean="0">
                <a:latin typeface="华文细黑" pitchFamily="2" charset="-122"/>
                <a:ea typeface="华文细黑" pitchFamily="2" charset="-122"/>
              </a:rPr>
              <a:t>持续交付流水线关键过程</a:t>
            </a:r>
            <a:endParaRPr lang="en-US" altLang="zh-CN" sz="2200" b="1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sz="2200" b="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持续交付流水线企业级实践</a:t>
            </a:r>
            <a:endParaRPr lang="en-US" altLang="zh-CN" sz="2200" b="0" dirty="0" smtClean="0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58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426" y="1376772"/>
            <a:ext cx="7725010" cy="437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典型持续交付场景</a:t>
            </a:r>
            <a:endParaRPr lang="zh-CN" altLang="en-US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2"/>
          <p:cNvGrpSpPr/>
          <p:nvPr/>
        </p:nvGrpSpPr>
        <p:grpSpPr>
          <a:xfrm>
            <a:off x="719572" y="1196752"/>
            <a:ext cx="7884876" cy="4968551"/>
            <a:chOff x="365122" y="3711763"/>
            <a:chExt cx="8239326" cy="2669565"/>
          </a:xfrm>
        </p:grpSpPr>
        <p:grpSp>
          <p:nvGrpSpPr>
            <p:cNvPr id="4" name="组合 13"/>
            <p:cNvGrpSpPr/>
            <p:nvPr/>
          </p:nvGrpSpPr>
          <p:grpSpPr>
            <a:xfrm>
              <a:off x="365122" y="3711763"/>
              <a:ext cx="8239326" cy="2669565"/>
              <a:chOff x="273868" y="3020866"/>
              <a:chExt cx="8372848" cy="3240360"/>
            </a:xfrm>
          </p:grpSpPr>
          <p:grpSp>
            <p:nvGrpSpPr>
              <p:cNvPr id="5" name="组合 12"/>
              <p:cNvGrpSpPr/>
              <p:nvPr/>
            </p:nvGrpSpPr>
            <p:grpSpPr>
              <a:xfrm>
                <a:off x="273868" y="3020866"/>
                <a:ext cx="8189911" cy="3240360"/>
                <a:chOff x="273868" y="3020866"/>
                <a:chExt cx="8189911" cy="3240360"/>
              </a:xfrm>
            </p:grpSpPr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73868" y="3020866"/>
                  <a:ext cx="8189911" cy="32403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719572" y="3481263"/>
                  <a:ext cx="1107996" cy="336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000000"/>
                      </a:solidFill>
                      <a:latin typeface="华文细黑" pitchFamily="2" charset="-122"/>
                      <a:ea typeface="华文细黑" pitchFamily="2" charset="-122"/>
                    </a:rPr>
                    <a:t>交付团队</a:t>
                  </a:r>
                  <a:endParaRPr lang="zh-CN" altLang="en-US" sz="1200" b="1" dirty="0">
                    <a:solidFill>
                      <a:srgbClr val="000000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18" name="TextBox 7"/>
                <p:cNvSpPr txBox="1"/>
                <p:nvPr/>
              </p:nvSpPr>
              <p:spPr>
                <a:xfrm>
                  <a:off x="2087724" y="3481263"/>
                  <a:ext cx="1107996" cy="336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000000"/>
                      </a:solidFill>
                      <a:latin typeface="华文细黑" pitchFamily="2" charset="-122"/>
                      <a:ea typeface="华文细黑" pitchFamily="2" charset="-122"/>
                    </a:rPr>
                    <a:t>版本控制</a:t>
                  </a:r>
                  <a:endParaRPr lang="zh-CN" altLang="en-US" sz="1200" b="1" dirty="0">
                    <a:solidFill>
                      <a:srgbClr val="000000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19" name="TextBox 8"/>
                <p:cNvSpPr txBox="1"/>
                <p:nvPr/>
              </p:nvSpPr>
              <p:spPr>
                <a:xfrm>
                  <a:off x="3474635" y="3481263"/>
                  <a:ext cx="1440160" cy="336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000000"/>
                      </a:solidFill>
                      <a:latin typeface="华文细黑" pitchFamily="2" charset="-122"/>
                      <a:ea typeface="华文细黑" pitchFamily="2" charset="-122"/>
                    </a:rPr>
                    <a:t>构建阶段</a:t>
                  </a:r>
                  <a:endParaRPr lang="zh-CN" altLang="en-US" sz="1200" b="1" dirty="0">
                    <a:solidFill>
                      <a:srgbClr val="000000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20" name="TextBox 9"/>
                <p:cNvSpPr txBox="1"/>
                <p:nvPr/>
              </p:nvSpPr>
              <p:spPr>
                <a:xfrm>
                  <a:off x="4535996" y="3481263"/>
                  <a:ext cx="1512168" cy="336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000000"/>
                      </a:solidFill>
                      <a:latin typeface="华文细黑" pitchFamily="2" charset="-122"/>
                      <a:ea typeface="华文细黑" pitchFamily="2" charset="-122"/>
                    </a:rPr>
                    <a:t>开发环境测试</a:t>
                  </a:r>
                  <a:endParaRPr lang="zh-CN" altLang="en-US" sz="1200" b="1" dirty="0">
                    <a:solidFill>
                      <a:srgbClr val="000000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21" name="TextBox 10"/>
                <p:cNvSpPr txBox="1"/>
                <p:nvPr/>
              </p:nvSpPr>
              <p:spPr>
                <a:xfrm>
                  <a:off x="5796136" y="3481263"/>
                  <a:ext cx="1512168" cy="336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000000"/>
                      </a:solidFill>
                      <a:latin typeface="华文细黑" pitchFamily="2" charset="-122"/>
                      <a:ea typeface="华文细黑" pitchFamily="2" charset="-122"/>
                    </a:rPr>
                    <a:t>测试环境测试</a:t>
                  </a:r>
                  <a:endParaRPr lang="zh-CN" altLang="en-US" sz="1200" b="1" dirty="0">
                    <a:solidFill>
                      <a:srgbClr val="000000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22" name="TextBox 11"/>
                <p:cNvSpPr txBox="1"/>
                <p:nvPr/>
              </p:nvSpPr>
              <p:spPr>
                <a:xfrm>
                  <a:off x="7110043" y="3481263"/>
                  <a:ext cx="1170369" cy="336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b="1" dirty="0" smtClean="0">
                      <a:solidFill>
                        <a:srgbClr val="000000"/>
                      </a:solidFill>
                      <a:latin typeface="华文细黑" pitchFamily="2" charset="-122"/>
                      <a:ea typeface="华文细黑" pitchFamily="2" charset="-122"/>
                    </a:rPr>
                    <a:t>生产环境验收</a:t>
                  </a:r>
                  <a:endParaRPr lang="zh-CN" altLang="en-US" sz="1200" b="1" dirty="0">
                    <a:solidFill>
                      <a:srgbClr val="000000"/>
                    </a:solidFill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4530626" y="4089508"/>
                <a:ext cx="1593608" cy="213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chemeClr val="tx2"/>
                    </a:solidFill>
                    <a:latin typeface="华文细黑" pitchFamily="2" charset="-122"/>
                    <a:ea typeface="华文细黑" pitchFamily="2" charset="-122"/>
                  </a:rPr>
                  <a:t>循环</a:t>
                </a:r>
                <a:r>
                  <a:rPr lang="en-US" altLang="zh-CN" sz="1200" b="1" dirty="0" smtClean="0">
                    <a:solidFill>
                      <a:schemeClr val="tx2"/>
                    </a:solidFill>
                    <a:latin typeface="华文细黑" pitchFamily="2" charset="-122"/>
                    <a:ea typeface="华文细黑" pitchFamily="2" charset="-122"/>
                  </a:rPr>
                  <a:t>1</a:t>
                </a:r>
                <a:r>
                  <a:rPr lang="zh-CN" altLang="en-US" sz="1200" b="1" dirty="0" smtClean="0">
                    <a:solidFill>
                      <a:schemeClr val="tx2"/>
                    </a:solidFill>
                    <a:latin typeface="华文细黑" pitchFamily="2" charset="-122"/>
                    <a:ea typeface="华文细黑" pitchFamily="2" charset="-122"/>
                  </a:rPr>
                  <a:t>：开发到构建</a:t>
                </a:r>
                <a:endParaRPr lang="zh-CN" altLang="en-US" sz="1200" b="1" dirty="0">
                  <a:solidFill>
                    <a:schemeClr val="tx2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544189" y="4797151"/>
                <a:ext cx="2247256" cy="213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chemeClr val="tx2"/>
                    </a:solidFill>
                    <a:latin typeface="华文细黑" pitchFamily="2" charset="-122"/>
                    <a:ea typeface="华文细黑" pitchFamily="2" charset="-122"/>
                  </a:rPr>
                  <a:t>循环</a:t>
                </a:r>
                <a:r>
                  <a:rPr lang="en-US" altLang="zh-CN" sz="1200" b="1" dirty="0" smtClean="0">
                    <a:solidFill>
                      <a:schemeClr val="tx2"/>
                    </a:solidFill>
                    <a:latin typeface="华文细黑" pitchFamily="2" charset="-122"/>
                    <a:ea typeface="华文细黑" pitchFamily="2" charset="-122"/>
                  </a:rPr>
                  <a:t>2</a:t>
                </a:r>
                <a:r>
                  <a:rPr lang="zh-CN" altLang="en-US" sz="1200" b="1" dirty="0" smtClean="0">
                    <a:solidFill>
                      <a:schemeClr val="tx2"/>
                    </a:solidFill>
                    <a:latin typeface="华文细黑" pitchFamily="2" charset="-122"/>
                    <a:ea typeface="华文细黑" pitchFamily="2" charset="-122"/>
                  </a:rPr>
                  <a:t>：开发到虚拟环境验证</a:t>
                </a:r>
                <a:endParaRPr lang="zh-CN" altLang="en-US" sz="1200" b="1" dirty="0">
                  <a:solidFill>
                    <a:schemeClr val="tx2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444208" y="5573523"/>
                <a:ext cx="2202508" cy="355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200" b="1" dirty="0" smtClean="0">
                    <a:solidFill>
                      <a:schemeClr val="tx2"/>
                    </a:solidFill>
                    <a:latin typeface="华文细黑" pitchFamily="2" charset="-122"/>
                    <a:ea typeface="华文细黑" pitchFamily="2" charset="-122"/>
                  </a:rPr>
                  <a:t>循环</a:t>
                </a:r>
                <a:r>
                  <a:rPr lang="en-US" altLang="zh-CN" sz="1200" b="1" dirty="0" smtClean="0">
                    <a:solidFill>
                      <a:schemeClr val="tx2"/>
                    </a:solidFill>
                    <a:latin typeface="华文细黑" pitchFamily="2" charset="-122"/>
                    <a:ea typeface="华文细黑" pitchFamily="2" charset="-122"/>
                  </a:rPr>
                  <a:t>3</a:t>
                </a:r>
                <a:r>
                  <a:rPr lang="zh-CN" altLang="en-US" sz="1200" b="1" dirty="0" smtClean="0">
                    <a:solidFill>
                      <a:schemeClr val="tx2"/>
                    </a:solidFill>
                    <a:latin typeface="华文细黑" pitchFamily="2" charset="-122"/>
                    <a:ea typeface="华文细黑" pitchFamily="2" charset="-122"/>
                  </a:rPr>
                  <a:t>：开发到用户环境验证</a:t>
                </a:r>
                <a:endParaRPr lang="zh-CN" altLang="en-US" sz="1200" b="1" dirty="0">
                  <a:solidFill>
                    <a:schemeClr val="tx2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925336" y="5925001"/>
                <a:ext cx="522919" cy="213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chemeClr val="tx2"/>
                    </a:solidFill>
                    <a:latin typeface="华文细黑" pitchFamily="2" charset="-122"/>
                    <a:ea typeface="华文细黑" pitchFamily="2" charset="-122"/>
                  </a:rPr>
                  <a:t>发布</a:t>
                </a:r>
                <a:endParaRPr lang="zh-CN" altLang="en-US" sz="1200" b="1" dirty="0">
                  <a:solidFill>
                    <a:schemeClr val="tx2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</p:grpSp>
        <p:sp>
          <p:nvSpPr>
            <p:cNvPr id="7" name="椭圆 6"/>
            <p:cNvSpPr/>
            <p:nvPr/>
          </p:nvSpPr>
          <p:spPr bwMode="auto">
            <a:xfrm>
              <a:off x="4152821" y="4588355"/>
              <a:ext cx="389728" cy="218615"/>
            </a:xfrm>
            <a:prstGeom prst="ellipse">
              <a:avLst/>
            </a:prstGeom>
            <a:solidFill>
              <a:srgbClr val="FD291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800" dirty="0" smtClean="0">
                  <a:solidFill>
                    <a:srgbClr val="000000"/>
                  </a:solidFill>
                </a:rPr>
                <a:t>1</a:t>
              </a:r>
              <a:endParaRPr lang="zh-CN" altLang="en-US" sz="18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4790558" y="5132221"/>
              <a:ext cx="389728" cy="245168"/>
            </a:xfrm>
            <a:prstGeom prst="ellipse">
              <a:avLst/>
            </a:prstGeom>
            <a:solidFill>
              <a:srgbClr val="FD291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800" dirty="0" smtClean="0">
                  <a:solidFill>
                    <a:srgbClr val="000000"/>
                  </a:solidFill>
                </a:rPr>
                <a:t>2</a:t>
              </a:r>
              <a:endParaRPr lang="zh-CN" altLang="en-US" sz="18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6101462" y="5816297"/>
              <a:ext cx="389728" cy="245596"/>
            </a:xfrm>
            <a:prstGeom prst="ellipse">
              <a:avLst/>
            </a:prstGeom>
            <a:solidFill>
              <a:srgbClr val="FD291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800" dirty="0" smtClean="0">
                  <a:solidFill>
                    <a:srgbClr val="000000"/>
                  </a:solidFill>
                </a:rPr>
                <a:t>3</a:t>
              </a:r>
              <a:endParaRPr lang="zh-CN" altLang="en-US" sz="180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典型持续交付流水线</a:t>
            </a:r>
            <a:endParaRPr lang="zh-CN" altLang="en-US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 smtClean="0"/>
              <a:t>持续交付流水线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47564" y="5373216"/>
            <a:ext cx="7956884" cy="400110"/>
          </a:xfrm>
          <a:prstGeom prst="rect">
            <a:avLst/>
          </a:prstGeom>
          <a:solidFill>
            <a:srgbClr val="1230AE">
              <a:alpha val="11765"/>
            </a:srgb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开发团队提交最新代码到版本库，手动或者自动触发交付流水线</a:t>
            </a:r>
            <a:endParaRPr lang="zh-CN" altLang="en-US" sz="20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代码提交</a:t>
            </a:r>
            <a:endParaRPr lang="zh-CN" altLang="en-US" dirty="0">
              <a:latin typeface="+mj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259632" y="1232756"/>
            <a:ext cx="6660740" cy="4140460"/>
            <a:chOff x="1259632" y="1196752"/>
            <a:chExt cx="6660740" cy="4140460"/>
          </a:xfrm>
        </p:grpSpPr>
        <p:grpSp>
          <p:nvGrpSpPr>
            <p:cNvPr id="15" name="组合 14"/>
            <p:cNvGrpSpPr/>
            <p:nvPr/>
          </p:nvGrpSpPr>
          <p:grpSpPr>
            <a:xfrm>
              <a:off x="1259632" y="1196752"/>
              <a:ext cx="6588732" cy="4046424"/>
              <a:chOff x="935596" y="908720"/>
              <a:chExt cx="7056784" cy="4333875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544330" y="908720"/>
                <a:ext cx="3448050" cy="4333875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8" name="组合 27"/>
              <p:cNvGrpSpPr/>
              <p:nvPr/>
            </p:nvGrpSpPr>
            <p:grpSpPr>
              <a:xfrm>
                <a:off x="1007604" y="2636912"/>
                <a:ext cx="1279525" cy="1012825"/>
                <a:chOff x="7543800" y="1401763"/>
                <a:chExt cx="1279525" cy="1012825"/>
              </a:xfrm>
            </p:grpSpPr>
            <p:graphicFrame>
              <p:nvGraphicFramePr>
                <p:cNvPr id="26" name="Object 12"/>
                <p:cNvGraphicFramePr>
                  <a:graphicFrameLocks noChangeAspect="1"/>
                </p:cNvGraphicFramePr>
                <p:nvPr/>
              </p:nvGraphicFramePr>
              <p:xfrm>
                <a:off x="7543800" y="1401763"/>
                <a:ext cx="1143000" cy="10128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1" name="CorelDRAW" r:id="rId5" imgW="4588560" imgH="4062240" progId="">
                        <p:embed/>
                      </p:oleObj>
                    </mc:Choice>
                    <mc:Fallback>
                      <p:oleObj name="CorelDRAW" r:id="rId5" imgW="4588560" imgH="4062240" progId="">
                        <p:embed/>
                        <p:pic>
                          <p:nvPicPr>
                            <p:cNvPr id="0" name="Picture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543800" y="1401763"/>
                              <a:ext cx="1143000" cy="10128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27" name="Picture 13" descr="图形2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 flipV="1">
                  <a:off x="8229600" y="1477963"/>
                  <a:ext cx="593725" cy="685800"/>
                </a:xfrm>
                <a:prstGeom prst="rect">
                  <a:avLst/>
                </a:prstGeom>
                <a:noFill/>
              </p:spPr>
            </p:pic>
          </p:grpSp>
          <p:cxnSp>
            <p:nvCxnSpPr>
              <p:cNvPr id="31" name="直接箭头连接符 30"/>
              <p:cNvCxnSpPr>
                <a:stCxn id="27" idx="3"/>
              </p:cNvCxnSpPr>
              <p:nvPr/>
            </p:nvCxnSpPr>
            <p:spPr bwMode="auto">
              <a:xfrm>
                <a:off x="2287129" y="3056012"/>
                <a:ext cx="2392883" cy="264976"/>
              </a:xfrm>
              <a:prstGeom prst="straightConnector1">
                <a:avLst/>
              </a:prstGeom>
              <a:solidFill>
                <a:srgbClr val="FFCC66"/>
              </a:solidFill>
              <a:ln w="53975" cap="flat" cmpd="sng" algn="ctr">
                <a:solidFill>
                  <a:srgbClr val="96969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32" name="TextBox 31"/>
              <p:cNvSpPr txBox="1"/>
              <p:nvPr/>
            </p:nvSpPr>
            <p:spPr>
              <a:xfrm>
                <a:off x="935596" y="2204864"/>
                <a:ext cx="10441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/>
                  <a:t>开发</a:t>
                </a:r>
                <a:endParaRPr lang="zh-CN" altLang="en-US" sz="1400" b="1" dirty="0"/>
              </a:p>
            </p:txBody>
          </p:sp>
          <p:sp>
            <p:nvSpPr>
              <p:cNvPr id="38" name="椭圆形标注 37"/>
              <p:cNvSpPr/>
              <p:nvPr/>
            </p:nvSpPr>
            <p:spPr bwMode="auto">
              <a:xfrm>
                <a:off x="2627784" y="2240868"/>
                <a:ext cx="1476164" cy="684076"/>
              </a:xfrm>
              <a:prstGeom prst="wedgeEllipseCallout">
                <a:avLst>
                  <a:gd name="adj1" fmla="val -48868"/>
                  <a:gd name="adj2" fmla="val 65024"/>
                </a:avLst>
              </a:prstGeom>
              <a:solidFill>
                <a:srgbClr val="FFCC66"/>
              </a:solidFill>
              <a:ln w="9525" cap="flat" cmpd="sng" algn="ctr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  <a:ea typeface="+mn-ea"/>
                    <a:sym typeface="Lucida Grande" charset="0"/>
                  </a:rPr>
                  <a:t>触发个人级流水线</a:t>
                </a:r>
              </a:p>
            </p:txBody>
          </p:sp>
          <p:sp>
            <p:nvSpPr>
              <p:cNvPr id="39" name="椭圆形标注 38"/>
              <p:cNvSpPr/>
              <p:nvPr/>
            </p:nvSpPr>
            <p:spPr bwMode="auto">
              <a:xfrm>
                <a:off x="2519772" y="4113076"/>
                <a:ext cx="1924935" cy="612068"/>
              </a:xfrm>
              <a:prstGeom prst="wedgeEllipseCallout">
                <a:avLst>
                  <a:gd name="adj1" fmla="val -38225"/>
                  <a:gd name="adj2" fmla="val -118272"/>
                </a:avLst>
              </a:prstGeom>
              <a:solidFill>
                <a:srgbClr val="FFCC66"/>
              </a:solidFill>
              <a:ln w="9525" cap="flat" cmpd="sng" algn="ctr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ea"/>
                    <a:ea typeface="+mn-ea"/>
                    <a:sym typeface="Lucida Grande" charset="0"/>
                  </a:rPr>
                  <a:t>触发项目级或者版本级流水线</a:t>
                </a:r>
              </a:p>
            </p:txBody>
          </p:sp>
          <p:cxnSp>
            <p:nvCxnSpPr>
              <p:cNvPr id="33" name="直接箭头连接符 32"/>
              <p:cNvCxnSpPr/>
              <p:nvPr/>
            </p:nvCxnSpPr>
            <p:spPr bwMode="auto">
              <a:xfrm>
                <a:off x="2267744" y="3537012"/>
                <a:ext cx="4284476" cy="1188132"/>
              </a:xfrm>
              <a:prstGeom prst="straightConnector1">
                <a:avLst/>
              </a:prstGeom>
              <a:solidFill>
                <a:srgbClr val="FFCC66"/>
              </a:solidFill>
              <a:ln w="53975" cap="flat" cmpd="sng" algn="ctr">
                <a:solidFill>
                  <a:srgbClr val="96969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7" name="矩形 16"/>
            <p:cNvSpPr/>
            <p:nvPr/>
          </p:nvSpPr>
          <p:spPr bwMode="auto">
            <a:xfrm>
              <a:off x="4644008" y="5121188"/>
              <a:ext cx="3276364" cy="21602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6336196" y="5013176"/>
              <a:ext cx="1440160" cy="21602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184068" y="5013176"/>
              <a:ext cx="360040" cy="21602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4535996" y="5013176"/>
            <a:ext cx="360040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构建</a:t>
            </a:r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阶段 </a:t>
            </a:r>
            <a:r>
              <a:rPr lang="en-US" altLang="zh-CN" dirty="0" smtClean="0">
                <a:solidFill>
                  <a:srgbClr val="9E0000"/>
                </a:solidFill>
                <a:latin typeface="+mj-ea"/>
              </a:rPr>
              <a:t>- </a:t>
            </a:r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代码</a:t>
            </a:r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检查</a:t>
            </a:r>
            <a:endParaRPr lang="zh-CN" altLang="en-US" dirty="0">
              <a:latin typeface="+mj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 smtClean="0"/>
              <a:t>构建阶段进行的是代码静态检查：在不运行计算机程序的条件下，进行程序分析的方法。大部分的静态程序分析的对象是针对特定版本的源代码，也有些静态程序分析的对象是目标代码。</a:t>
            </a:r>
            <a:endParaRPr lang="en-US" altLang="zh-CN" sz="2000" dirty="0" smtClean="0"/>
          </a:p>
          <a:p>
            <a:r>
              <a:rPr lang="zh-CN" altLang="en-US" sz="2000" dirty="0" smtClean="0"/>
              <a:t>检查的范围包括：潜在的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、可优化的代码、安全性、性能、可用性、可访问性</a:t>
            </a:r>
            <a:endParaRPr lang="en-US" altLang="zh-CN" sz="2000" dirty="0" smtClean="0"/>
          </a:p>
          <a:p>
            <a:r>
              <a:rPr lang="zh-CN" altLang="en-US" sz="2000" dirty="0" smtClean="0"/>
              <a:t>持续交付流水线构建阶段，并设置代码检查质量门禁</a:t>
            </a: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500" b="0" dirty="0" smtClean="0">
                <a:solidFill>
                  <a:srgbClr val="9E0000"/>
                </a:solidFill>
                <a:latin typeface="+mj-ea"/>
              </a:rPr>
              <a:t>构建</a:t>
            </a:r>
            <a:r>
              <a:rPr lang="zh-CN" altLang="en-US" sz="3500" b="0" dirty="0" smtClean="0">
                <a:solidFill>
                  <a:srgbClr val="9E0000"/>
                </a:solidFill>
                <a:latin typeface="+mj-ea"/>
              </a:rPr>
              <a:t>阶段 </a:t>
            </a:r>
            <a:r>
              <a:rPr lang="en-US" altLang="zh-CN" sz="3500" b="0" dirty="0" smtClean="0">
                <a:solidFill>
                  <a:srgbClr val="9E0000"/>
                </a:solidFill>
                <a:latin typeface="+mj-ea"/>
              </a:rPr>
              <a:t>- </a:t>
            </a:r>
            <a:r>
              <a:rPr lang="zh-CN" altLang="en-US" sz="3500" b="0" dirty="0" smtClean="0">
                <a:solidFill>
                  <a:srgbClr val="9E0000"/>
                </a:solidFill>
                <a:latin typeface="+mj-ea"/>
              </a:rPr>
              <a:t>构建</a:t>
            </a:r>
            <a:endParaRPr lang="zh-CN" altLang="en-US" sz="3500" b="0" dirty="0">
              <a:latin typeface="+mj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 smtClean="0">
                <a:latin typeface="华文细黑" pitchFamily="2" charset="-122"/>
                <a:ea typeface="华文细黑" pitchFamily="2" charset="-122"/>
              </a:rPr>
              <a:t>软件构建是指把软件源码编译成目标文件，并将目标文件和必要的文档制作成软件包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并上传</a:t>
            </a:r>
            <a:r>
              <a:rPr lang="zh-CN" altLang="zh-CN" dirty="0" smtClean="0">
                <a:latin typeface="华文细黑" pitchFamily="2" charset="-122"/>
                <a:ea typeface="华文细黑" pitchFamily="2" charset="-122"/>
              </a:rPr>
              <a:t>的过程，一般包含：从代码仓库拉取源码、从软件仓库拉取依赖包、编译成目标文件、软件打包、上传软件包等步骤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500" b="0" dirty="0" smtClean="0">
                <a:solidFill>
                  <a:srgbClr val="9E0000"/>
                </a:solidFill>
                <a:latin typeface="+mj-ea"/>
              </a:rPr>
              <a:t>构建</a:t>
            </a:r>
            <a:r>
              <a:rPr lang="zh-CN" altLang="en-US" sz="3500" b="0" dirty="0" smtClean="0">
                <a:solidFill>
                  <a:srgbClr val="9E0000"/>
                </a:solidFill>
                <a:latin typeface="+mj-ea"/>
              </a:rPr>
              <a:t>阶段 </a:t>
            </a:r>
            <a:r>
              <a:rPr lang="en-US" altLang="zh-CN" sz="3500" b="0" dirty="0" smtClean="0">
                <a:solidFill>
                  <a:srgbClr val="9E0000"/>
                </a:solidFill>
                <a:latin typeface="+mj-ea"/>
              </a:rPr>
              <a:t>- </a:t>
            </a:r>
            <a:r>
              <a:rPr lang="zh-CN" altLang="en-US" sz="3500" b="0" dirty="0" smtClean="0">
                <a:solidFill>
                  <a:srgbClr val="9E0000"/>
                </a:solidFill>
                <a:latin typeface="+mj-ea"/>
              </a:rPr>
              <a:t>单元测试</a:t>
            </a:r>
            <a:endParaRPr lang="zh-CN" altLang="en-US" sz="3500" b="0" dirty="0">
              <a:latin typeface="+mj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-270000">
              <a:spcBef>
                <a:spcPts val="800"/>
              </a:spcBef>
            </a:pPr>
            <a:r>
              <a:rPr lang="zh-CN" altLang="en-US" dirty="0" smtClean="0">
                <a:ea typeface="华文细黑" pitchFamily="2" charset="-122"/>
              </a:rPr>
              <a:t>单元测试（</a:t>
            </a:r>
            <a:r>
              <a:rPr lang="en-US" altLang="zh-CN" dirty="0" smtClean="0">
                <a:ea typeface="华文细黑" pitchFamily="2" charset="-122"/>
              </a:rPr>
              <a:t>unit testing</a:t>
            </a:r>
            <a:r>
              <a:rPr lang="zh-CN" altLang="en-US" dirty="0" smtClean="0">
                <a:ea typeface="华文细黑" pitchFamily="2" charset="-122"/>
              </a:rPr>
              <a:t>），属于白盒测试，是指对软件中的最小可测试单元进行检查和验证。对于单元测试中单元的含义，一般来说，要根据实际情况去判定其具体含义，如</a:t>
            </a:r>
            <a:r>
              <a:rPr lang="en-US" altLang="zh-CN" dirty="0" smtClean="0">
                <a:ea typeface="华文细黑" pitchFamily="2" charset="-122"/>
              </a:rPr>
              <a:t>C</a:t>
            </a:r>
            <a:r>
              <a:rPr lang="zh-CN" altLang="en-US" dirty="0" smtClean="0">
                <a:ea typeface="华文细黑" pitchFamily="2" charset="-122"/>
              </a:rPr>
              <a:t>语言中单元指一个函数，</a:t>
            </a:r>
            <a:r>
              <a:rPr lang="en-US" altLang="zh-CN" dirty="0" smtClean="0">
                <a:ea typeface="华文细黑" pitchFamily="2" charset="-122"/>
              </a:rPr>
              <a:t>Java</a:t>
            </a:r>
            <a:r>
              <a:rPr lang="zh-CN" altLang="en-US" dirty="0" smtClean="0">
                <a:ea typeface="华文细黑" pitchFamily="2" charset="-122"/>
              </a:rPr>
              <a:t>里单元指一个类，图形化的软件中可以指一个窗口或一个菜单等。总的来说，单元就是人为规定的最小的被测功能模块。单元测试是在软件开发过程中要进行的最低级别的测试活动，软件的独立单元将在与程序的其他部分相隔离的情况下进行测试。</a:t>
            </a:r>
            <a:endParaRPr lang="en-US" altLang="zh-CN" dirty="0" smtClean="0">
              <a:ea typeface="华文细黑" pitchFamily="2" charset="-122"/>
            </a:endParaRPr>
          </a:p>
          <a:p>
            <a:pPr indent="-270000">
              <a:spcBef>
                <a:spcPts val="800"/>
              </a:spcBef>
            </a:pPr>
            <a:r>
              <a:rPr lang="zh-CN" altLang="en-US" dirty="0" smtClean="0">
                <a:ea typeface="华文细黑" pitchFamily="2" charset="-122"/>
              </a:rPr>
              <a:t>构建阶段，可选择进行单元测试，并设置单元测试质量门禁。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构建</a:t>
            </a:r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阶段 </a:t>
            </a:r>
            <a:r>
              <a:rPr lang="en-US" altLang="zh-CN" dirty="0" smtClean="0">
                <a:solidFill>
                  <a:srgbClr val="9E0000"/>
                </a:solidFill>
                <a:latin typeface="+mj-ea"/>
              </a:rPr>
              <a:t>- </a:t>
            </a:r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归档</a:t>
            </a:r>
            <a:endParaRPr lang="zh-CN" altLang="en-US" dirty="0">
              <a:latin typeface="+mj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70000" indent="-270000"/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软件包构建构建成功后，如果通过了代码质量检查、单元测试，就可以把包归档到版本仓库中，供后续进行进一步测试和验证。在仓库中，一般包含包名、版本号、其他版本信息等。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开发环境</a:t>
            </a:r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阶段 </a:t>
            </a:r>
            <a:r>
              <a:rPr lang="en-US" altLang="zh-CN" dirty="0" smtClean="0">
                <a:solidFill>
                  <a:srgbClr val="9E0000"/>
                </a:solidFill>
                <a:latin typeface="+mj-ea"/>
              </a:rPr>
              <a:t>- </a:t>
            </a:r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自动化</a:t>
            </a:r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部署</a:t>
            </a:r>
            <a:endParaRPr lang="zh-CN" altLang="en-US" dirty="0">
              <a:latin typeface="+mj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70000" indent="-270000">
              <a:lnSpc>
                <a:spcPct val="130000"/>
              </a:lnSpc>
              <a:spcBef>
                <a:spcPts val="700"/>
              </a:spcBef>
            </a:pP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从软件仓库拉取构建的软件包，并自动部署到开发环境和自动修改相应配置信息，使开发环境做好准备，进行相应的开发自验证。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270000" indent="-270000">
              <a:lnSpc>
                <a:spcPct val="130000"/>
              </a:lnSpc>
              <a:spcBef>
                <a:spcPts val="700"/>
              </a:spcBef>
            </a:pP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自动化部署具有如下特征：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270000" lvl="0" indent="-270000">
              <a:lnSpc>
                <a:spcPct val="130000"/>
              </a:lnSpc>
              <a:spcBef>
                <a:spcPts val="70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一键式部署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:  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尽可能的自动化所有部署过程，包括基础设施的创建和部署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270000" lvl="0" indent="-270000">
              <a:lnSpc>
                <a:spcPct val="130000"/>
              </a:lnSpc>
              <a:spcBef>
                <a:spcPts val="70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多环境支撑：能够适应于开发、测试和生产环境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270000" indent="-270000">
              <a:lnSpc>
                <a:spcPct val="130000"/>
              </a:lnSpc>
              <a:spcBef>
                <a:spcPts val="70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支持高并发部署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: 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同时部署到多个环境和多台主机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270000" lvl="0" indent="-270000">
              <a:lnSpc>
                <a:spcPct val="130000"/>
              </a:lnSpc>
              <a:spcBef>
                <a:spcPts val="70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无服务中断：能够无缝的进行服务升级、切换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270000" lvl="0" indent="-270000">
              <a:lnSpc>
                <a:spcPct val="130000"/>
              </a:lnSpc>
              <a:spcBef>
                <a:spcPts val="70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支持回滚：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  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可以很容易的回滚到前面的版本以处理意外问题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-270000">
              <a:spcBef>
                <a:spcPts val="800"/>
              </a:spcBef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开发环境进行子系统接口测试、功能测试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indent="-270000">
              <a:spcBef>
                <a:spcPts val="800"/>
              </a:spcBef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子系统接口测试，属于白盒测试，需要深入了解产品和服务内部，按照接口的定义，进行子系统功能正确性的验证。最好能够进行自动化测试。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indent="-270000">
              <a:spcBef>
                <a:spcPts val="800"/>
              </a:spcBef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功能测试，属于黑盒测试，一般根据系统规格说明书，对系统实现的功能正确性进行验证。本阶段功能测试用例由开发写作，站在开发的角度对系统的功能进行初步验证，至少保证系统的基本功能正确。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开发环境</a:t>
            </a:r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阶段 </a:t>
            </a:r>
            <a:r>
              <a:rPr lang="en-US" altLang="zh-CN" dirty="0" smtClean="0">
                <a:solidFill>
                  <a:srgbClr val="9E0000"/>
                </a:solidFill>
                <a:latin typeface="+mj-ea"/>
              </a:rPr>
              <a:t>- </a:t>
            </a:r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测试</a:t>
            </a:r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验证</a:t>
            </a:r>
            <a:endParaRPr lang="zh-CN" altLang="en-US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从软件仓库拉取经过开发自测试的软件包，并自动部署到测试环境和自动修改相应配置信息，使测试环境做好准备，为系统在测试环境的验证做好准备。</a:t>
            </a:r>
            <a:endParaRPr lang="zh-CN" altLang="en-US" dirty="0" smtClean="0">
              <a:latin typeface="华文细黑" pitchFamily="2" charset="-122"/>
              <a:ea typeface="华文细黑" pitchFamily="2" charset="-122"/>
            </a:endParaRP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测试环境</a:t>
            </a:r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阶段 </a:t>
            </a:r>
            <a:r>
              <a:rPr lang="en-US" altLang="zh-CN" dirty="0" smtClean="0">
                <a:solidFill>
                  <a:srgbClr val="9E0000"/>
                </a:solidFill>
                <a:latin typeface="+mj-ea"/>
              </a:rPr>
              <a:t>- </a:t>
            </a:r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部署</a:t>
            </a:r>
            <a:endParaRPr lang="zh-CN" altLang="en-US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-270000">
              <a:spcBef>
                <a:spcPts val="800"/>
              </a:spcBef>
            </a:pPr>
            <a:r>
              <a:rPr lang="zh-CN" altLang="en-US" sz="18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测试环境验证属于黑盒测试，包括功能测试、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性能测试、压力测试、兼容性测试等。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indent="-270000">
              <a:spcBef>
                <a:spcPts val="800"/>
              </a:spcBef>
            </a:pPr>
            <a:r>
              <a:rPr lang="zh-CN" altLang="en-US" sz="18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功能测试同开发环境测试，只是用例由测试人员写作，站在不同的角度，加强对异常场景等场景的测试。</a:t>
            </a:r>
            <a:endParaRPr lang="en-US" altLang="zh-CN" sz="18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indent="-270000">
              <a:spcBef>
                <a:spcPts val="800"/>
              </a:spcBef>
            </a:pPr>
            <a:r>
              <a:rPr lang="zh-CN" altLang="en-US" sz="18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性能测试，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性能测试为系统增加工作负载，收集性能参数，测试响应性和稳定性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indent="-270000">
              <a:spcBef>
                <a:spcPts val="800"/>
              </a:spcBef>
            </a:pPr>
            <a:r>
              <a:rPr lang="zh-CN" altLang="en-US" sz="18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压力测试，通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过逐步增加系统负载，确定系统失效的临界值，以此来获得系统能提供的最大服务级别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indent="-270000">
              <a:spcBef>
                <a:spcPts val="800"/>
              </a:spcBef>
            </a:pP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兼容性测试，检查系统和硬件、其他软件、不同浏览器、数据库、中间件等的兼容性</a:t>
            </a:r>
            <a:endParaRPr lang="zh-CN" altLang="en-US" sz="18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endParaRPr lang="zh-CN" altLang="en-US" sz="1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测试环境</a:t>
            </a:r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阶段</a:t>
            </a:r>
            <a:r>
              <a:rPr lang="en-US" altLang="zh-CN" dirty="0">
                <a:solidFill>
                  <a:srgbClr val="9E0000"/>
                </a:solidFill>
                <a:latin typeface="+mj-ea"/>
              </a:rPr>
              <a:t> </a:t>
            </a:r>
            <a:r>
              <a:rPr lang="en-US" altLang="zh-CN" dirty="0" smtClean="0">
                <a:solidFill>
                  <a:srgbClr val="9E0000"/>
                </a:solidFill>
                <a:latin typeface="+mj-ea"/>
              </a:rPr>
              <a:t>- </a:t>
            </a:r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测试</a:t>
            </a:r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验证</a:t>
            </a:r>
            <a:endParaRPr lang="zh-CN" altLang="en-US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从软件仓库拉取经过开发自测试的软件包，并自动部署到生产环境和自动修改相应配置信息，为了保证出错时对用户的影响减少到最小，一般会采取蓝绿部署等灰度发布方式。</a:t>
            </a:r>
            <a:endParaRPr lang="zh-CN" altLang="en-US" dirty="0" smtClean="0">
              <a:latin typeface="华文细黑" pitchFamily="2" charset="-122"/>
              <a:ea typeface="华文细黑" pitchFamily="2" charset="-122"/>
            </a:endParaRP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生产环境</a:t>
            </a:r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阶段 </a:t>
            </a:r>
            <a:r>
              <a:rPr lang="en-US" altLang="zh-CN" dirty="0" smtClean="0">
                <a:solidFill>
                  <a:srgbClr val="9E0000"/>
                </a:solidFill>
                <a:latin typeface="+mj-ea"/>
              </a:rPr>
              <a:t>- </a:t>
            </a:r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部署</a:t>
            </a:r>
            <a:endParaRPr lang="zh-CN" altLang="en-US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本章主要讲述持续交付流水线的定义及其关键实践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生产环境是站在用户角度进行的验收，属于黑盒测试，一般不进行功能的全量测试，而是根据用户实际使用场景进行特性的验收。测试用例一般由产品经理和业务分析师输出。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生产环境</a:t>
            </a:r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阶段</a:t>
            </a:r>
            <a:r>
              <a:rPr lang="zh-CN" altLang="en-US" dirty="0">
                <a:solidFill>
                  <a:srgbClr val="9E0000"/>
                </a:solidFill>
                <a:latin typeface="+mj-ea"/>
              </a:rPr>
              <a:t> </a:t>
            </a:r>
            <a:r>
              <a:rPr lang="en-US" altLang="zh-CN" dirty="0" smtClean="0">
                <a:solidFill>
                  <a:srgbClr val="9E0000"/>
                </a:solidFill>
                <a:latin typeface="+mj-ea"/>
              </a:rPr>
              <a:t>- </a:t>
            </a:r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测试</a:t>
            </a:r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验收</a:t>
            </a:r>
            <a:endParaRPr lang="zh-CN" altLang="en-US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200" b="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持续交付流水线概念</a:t>
            </a:r>
            <a:endParaRPr lang="en-US" altLang="zh-CN" sz="2200" b="0" dirty="0" smtClean="0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sz="2200" b="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持续交付流水线关键实践</a:t>
            </a:r>
            <a:endParaRPr lang="en-US" altLang="zh-CN" sz="2200" b="0" dirty="0" smtClean="0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sz="2200" b="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持续交付流水线关键过程</a:t>
            </a:r>
            <a:endParaRPr lang="en-US" altLang="zh-CN" sz="2200" b="0" dirty="0" smtClean="0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sz="2200" b="1" dirty="0" smtClean="0">
                <a:latin typeface="华文细黑" pitchFamily="2" charset="-122"/>
                <a:ea typeface="华文细黑" pitchFamily="2" charset="-122"/>
              </a:rPr>
              <a:t>持续交付流水线企业级实践</a:t>
            </a:r>
            <a:endParaRPr lang="en-US" altLang="zh-CN" sz="2200" b="1" dirty="0" smtClean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58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500" b="0" dirty="0" smtClean="0">
                <a:solidFill>
                  <a:srgbClr val="9E0000"/>
                </a:solidFill>
                <a:latin typeface="黑体" pitchFamily="49" charset="-122"/>
                <a:ea typeface="黑体" pitchFamily="49" charset="-122"/>
              </a:rPr>
              <a:t>服务流水线</a:t>
            </a:r>
            <a:endParaRPr lang="zh-CN" altLang="en-US" sz="3500" b="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Picture 2" descr="C:\Users\q00152408\AppData\Roaming\eSpace_Desktop\UserData\q00152408\imagefiles\5C5BCC42-E7EE-425F-9E3E-12737ADBE76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572" y="1538220"/>
            <a:ext cx="7380820" cy="3807301"/>
          </a:xfrm>
          <a:prstGeom prst="rect">
            <a:avLst/>
          </a:prstGeom>
          <a:noFill/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11560" y="5481228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服务流水线包括了构建、研发环境、测试环境和类生产环境等阶段。构建阶段包含代码检查、构建；研发环境、测试环境、类生产环境包含部署及自动化测试等任务。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1580" y="1366492"/>
            <a:ext cx="5796644" cy="2278532"/>
          </a:xfrm>
          <a:prstGeom prst="rect">
            <a:avLst/>
          </a:prstGeom>
          <a:noFill/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1580" y="3766300"/>
            <a:ext cx="5832648" cy="218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构建阶段代码检查和构建报告</a:t>
            </a:r>
            <a:endParaRPr lang="zh-CN" altLang="en-US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041068"/>
            <a:ext cx="6732748" cy="1764196"/>
          </a:xfrm>
          <a:prstGeom prst="rect">
            <a:avLst/>
          </a:prstGeom>
          <a:noFill/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414287"/>
            <a:ext cx="4212468" cy="2518769"/>
          </a:xfrm>
          <a:prstGeom prst="rect">
            <a:avLst/>
          </a:prstGeom>
          <a:noFill/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研发环境部署和测试报告</a:t>
            </a:r>
            <a:endParaRPr lang="zh-CN" altLang="en-US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案例实践</a:t>
            </a:r>
            <a:endParaRPr 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-270000"/>
            <a:r>
              <a:rPr lang="zh-CN" altLang="en-US" sz="1800" dirty="0" smtClean="0">
                <a:ea typeface="华文细黑" pitchFamily="2" charset="-122"/>
              </a:rPr>
              <a:t>制定并执行简单流水线</a:t>
            </a:r>
            <a:endParaRPr lang="en-US" altLang="zh-CN" sz="1800" dirty="0" smtClean="0">
              <a:ea typeface="华文细黑" pitchFamily="2" charset="-122"/>
            </a:endParaRPr>
          </a:p>
          <a:p>
            <a:pPr lvl="1" indent="-270000"/>
            <a:r>
              <a:rPr lang="zh-CN" altLang="en-US" sz="1800" dirty="0" smtClean="0">
                <a:ea typeface="华文细黑" pitchFamily="2" charset="-122"/>
              </a:rPr>
              <a:t>创建流水线，可以进行代码的构建、代码检查和部署</a:t>
            </a:r>
            <a:endParaRPr lang="en-US" altLang="zh-CN" sz="1800" dirty="0" smtClean="0">
              <a:ea typeface="华文细黑" pitchFamily="2" charset="-122"/>
            </a:endParaRPr>
          </a:p>
          <a:p>
            <a:pPr indent="-270000"/>
            <a:r>
              <a:rPr lang="en-US" sz="1800" dirty="0" smtClean="0">
                <a:ea typeface="华文细黑" pitchFamily="2" charset="-122"/>
              </a:rPr>
              <a:t> </a:t>
            </a:r>
            <a:r>
              <a:rPr lang="zh-CN" altLang="en-US" sz="1800" dirty="0" smtClean="0">
                <a:ea typeface="华文细黑" pitchFamily="2" charset="-122"/>
              </a:rPr>
              <a:t>步骤</a:t>
            </a:r>
            <a:endParaRPr lang="en-US" altLang="zh-CN" sz="1800" dirty="0" smtClean="0">
              <a:ea typeface="华文细黑" pitchFamily="2" charset="-122"/>
            </a:endParaRPr>
          </a:p>
          <a:p>
            <a:pPr lvl="1" indent="-270000"/>
            <a:r>
              <a:rPr lang="zh-CN" altLang="en-US" sz="1800" dirty="0" smtClean="0">
                <a:ea typeface="华文细黑" pitchFamily="2" charset="-122"/>
              </a:rPr>
              <a:t>在</a:t>
            </a:r>
            <a:r>
              <a:rPr lang="en-US" altLang="zh-CN" sz="1800" dirty="0" err="1" smtClean="0">
                <a:ea typeface="华文细黑" pitchFamily="2" charset="-122"/>
              </a:rPr>
              <a:t>CodeHub</a:t>
            </a:r>
            <a:r>
              <a:rPr lang="zh-CN" altLang="en-US" sz="1800" dirty="0" smtClean="0">
                <a:ea typeface="华文细黑" pitchFamily="2" charset="-122"/>
              </a:rPr>
              <a:t>中创建</a:t>
            </a:r>
            <a:r>
              <a:rPr lang="en-US" altLang="zh-CN" sz="1800" dirty="0" smtClean="0">
                <a:ea typeface="华文细黑" pitchFamily="2" charset="-122"/>
              </a:rPr>
              <a:t>Maven</a:t>
            </a:r>
            <a:r>
              <a:rPr lang="zh-CN" altLang="en-US" sz="1800" dirty="0" smtClean="0">
                <a:ea typeface="华文细黑" pitchFamily="2" charset="-122"/>
              </a:rPr>
              <a:t>代码仓库</a:t>
            </a:r>
            <a:endParaRPr lang="en-US" altLang="zh-CN" sz="1800" dirty="0" smtClean="0">
              <a:ea typeface="华文细黑" pitchFamily="2" charset="-122"/>
            </a:endParaRPr>
          </a:p>
          <a:p>
            <a:pPr lvl="1" indent="-270000"/>
            <a:r>
              <a:rPr lang="zh-CN" altLang="en-US" sz="1800" dirty="0" smtClean="0">
                <a:ea typeface="华文细黑" pitchFamily="2" charset="-122"/>
              </a:rPr>
              <a:t>创建构建任务</a:t>
            </a:r>
            <a:endParaRPr lang="en-US" altLang="zh-CN" sz="1800" dirty="0" smtClean="0">
              <a:ea typeface="华文细黑" pitchFamily="2" charset="-122"/>
            </a:endParaRPr>
          </a:p>
          <a:p>
            <a:pPr lvl="1" indent="-270000"/>
            <a:r>
              <a:rPr lang="zh-CN" altLang="en-US" sz="1800" dirty="0" smtClean="0">
                <a:ea typeface="华文细黑" pitchFamily="2" charset="-122"/>
              </a:rPr>
              <a:t>创建代码检查任务</a:t>
            </a:r>
            <a:endParaRPr lang="en-US" altLang="zh-CN" sz="1800" dirty="0" smtClean="0">
              <a:ea typeface="华文细黑" pitchFamily="2" charset="-122"/>
            </a:endParaRPr>
          </a:p>
          <a:p>
            <a:pPr lvl="1" indent="-270000"/>
            <a:r>
              <a:rPr lang="zh-CN" altLang="en-US" sz="1800" dirty="0" smtClean="0">
                <a:ea typeface="华文细黑" pitchFamily="2" charset="-122"/>
              </a:rPr>
              <a:t>创建部署任务</a:t>
            </a:r>
            <a:endParaRPr lang="en-US" altLang="zh-CN" sz="1800" dirty="0" smtClean="0">
              <a:ea typeface="华文细黑" pitchFamily="2" charset="-122"/>
            </a:endParaRPr>
          </a:p>
          <a:p>
            <a:pPr lvl="1" indent="-270000"/>
            <a:r>
              <a:rPr lang="zh-CN" altLang="en-US" sz="1800" dirty="0" smtClean="0">
                <a:ea typeface="华文细黑" pitchFamily="2" charset="-122"/>
              </a:rPr>
              <a:t>创建流水线</a:t>
            </a:r>
            <a:endParaRPr lang="en-US" altLang="zh-CN" sz="1800" dirty="0" smtClean="0">
              <a:ea typeface="华文细黑" pitchFamily="2" charset="-122"/>
            </a:endParaRPr>
          </a:p>
          <a:p>
            <a:pPr lvl="1" indent="-270000"/>
            <a:r>
              <a:rPr lang="zh-CN" altLang="en-US" sz="1800" dirty="0" smtClean="0">
                <a:ea typeface="华文细黑" pitchFamily="2" charset="-122"/>
              </a:rPr>
              <a:t>执行流水线并确认效果</a:t>
            </a:r>
            <a:endParaRPr lang="en-US" altLang="zh-CN" sz="1800" dirty="0" smtClean="0"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63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占位符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华为公有云服务网站</a:t>
            </a:r>
            <a:endParaRPr lang="en-US" altLang="zh-CN" dirty="0" smtClean="0"/>
          </a:p>
          <a:p>
            <a:pPr marL="401637" lvl="1" indent="0">
              <a:buNone/>
            </a:pPr>
            <a:r>
              <a:rPr lang="en-US" altLang="zh-CN" dirty="0" smtClean="0">
                <a:hlinkClick r:id="rId3"/>
              </a:rPr>
              <a:t>http://www.hwclouds.com</a:t>
            </a:r>
            <a:endParaRPr lang="en-US" altLang="zh-CN" dirty="0" smtClean="0"/>
          </a:p>
          <a:p>
            <a:r>
              <a:rPr lang="zh-CN" altLang="en-US" dirty="0" smtClean="0"/>
              <a:t>华为软件开发云网站</a:t>
            </a:r>
            <a:endParaRPr lang="en-US" altLang="zh-CN" dirty="0" smtClean="0"/>
          </a:p>
          <a:p>
            <a:pPr marL="401637" lvl="1" indent="0">
              <a:buNone/>
            </a:pPr>
            <a:r>
              <a:rPr lang="en-US" altLang="zh-CN" dirty="0" smtClean="0">
                <a:hlinkClick r:id="rId4"/>
              </a:rPr>
              <a:t>http://www.hwclouds.com/devcloud/</a:t>
            </a:r>
            <a:endParaRPr lang="en-US" altLang="zh-CN" dirty="0" smtClean="0"/>
          </a:p>
          <a:p>
            <a:r>
              <a:rPr lang="zh-CN" altLang="en-US" dirty="0" smtClean="0"/>
              <a:t>华为软件开发云网站</a:t>
            </a:r>
            <a:endParaRPr lang="en-US" altLang="zh-CN" dirty="0" smtClean="0"/>
          </a:p>
          <a:p>
            <a:pPr marL="401637" lvl="1" indent="0">
              <a:buNone/>
            </a:pPr>
            <a:r>
              <a:rPr lang="en-US" altLang="zh-CN" dirty="0" smtClean="0">
                <a:hlinkClick r:id="rId4"/>
              </a:rPr>
              <a:t>http://www.hwclouds.com/devcloud/</a:t>
            </a:r>
            <a:endParaRPr lang="en-US" altLang="zh-CN" dirty="0" smtClean="0"/>
          </a:p>
          <a:p>
            <a:r>
              <a:rPr lang="zh-CN" altLang="en-US" dirty="0" smtClean="0"/>
              <a:t>华为软件开发云流水线网站</a:t>
            </a:r>
            <a:endParaRPr lang="en-US" altLang="zh-CN" dirty="0" smtClean="0"/>
          </a:p>
          <a:p>
            <a:pPr marL="401637" lvl="1" indent="0">
              <a:buNone/>
            </a:pPr>
            <a:r>
              <a:rPr lang="en-US" altLang="zh-CN" dirty="0" smtClean="0">
                <a:hlinkClick r:id="rId5"/>
              </a:rPr>
              <a:t>http://www.hwclouds.com/product/pipeline.html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学完本课程后，您将能够：</a:t>
            </a:r>
          </a:p>
          <a:p>
            <a:pPr lvl="1"/>
            <a:r>
              <a:rPr lang="zh-CN" altLang="en-US" sz="2200" dirty="0" smtClean="0"/>
              <a:t>什么是持续构建流水线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了解持续构建流水线关键实践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了解持续构建流水线关键过程</a:t>
            </a:r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 smtClean="0"/>
              <a:t>持续交付流水线概念</a:t>
            </a:r>
            <a:endParaRPr lang="en-US" altLang="zh-CN" b="1" dirty="0" smtClean="0"/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持续交付流水线关键实践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持续交付流水线关键过程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持续交付流水线企业级实践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58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"/>
          <p:cNvGrpSpPr>
            <a:grpSpLocks/>
          </p:cNvGrpSpPr>
          <p:nvPr/>
        </p:nvGrpSpPr>
        <p:grpSpPr bwMode="auto">
          <a:xfrm>
            <a:off x="755576" y="1412776"/>
            <a:ext cx="6264696" cy="1548172"/>
            <a:chOff x="11692792" y="4516714"/>
            <a:chExt cx="10510834" cy="2906601"/>
          </a:xfrm>
          <a:noFill/>
        </p:grpSpPr>
        <p:sp>
          <p:nvSpPr>
            <p:cNvPr id="16" name="矩形 38"/>
            <p:cNvSpPr>
              <a:spLocks noChangeArrowheads="1"/>
            </p:cNvSpPr>
            <p:nvPr/>
          </p:nvSpPr>
          <p:spPr bwMode="auto">
            <a:xfrm>
              <a:off x="11907041" y="4854690"/>
              <a:ext cx="10106083" cy="231518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indent="-270000" defTabSz="1218895" fontAlgn="auto">
                <a:spcBef>
                  <a:spcPts val="80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zh-CN" altLang="en-US" sz="1600" dirty="0" smtClean="0">
                  <a:latin typeface="华文细黑" pitchFamily="2" charset="-122"/>
                  <a:ea typeface="华文细黑" pitchFamily="2" charset="-122"/>
                </a:rPr>
                <a:t>互联网业务特点</a:t>
              </a:r>
            </a:p>
            <a:p>
              <a:pPr marL="630000" indent="-269919" defTabSz="1218895" fontAlgn="auto">
                <a:lnSpc>
                  <a:spcPct val="14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tx1"/>
                </a:buClr>
                <a:buSzPct val="50000"/>
                <a:buFont typeface="Wingdings" pitchFamily="2" charset="2"/>
                <a:buChar char="p"/>
              </a:pPr>
              <a:r>
                <a:rPr lang="zh-CN" altLang="en-US" sz="1600" dirty="0" smtClean="0">
                  <a:latin typeface="华文细黑" pitchFamily="2" charset="-122"/>
                  <a:ea typeface="华文细黑" pitchFamily="2" charset="-122"/>
                </a:rPr>
                <a:t>客户范围广、个体差异大</a:t>
              </a:r>
              <a:endParaRPr lang="en-US" altLang="zh-CN" sz="1600" dirty="0" smtClean="0">
                <a:latin typeface="华文细黑" pitchFamily="2" charset="-122"/>
                <a:ea typeface="华文细黑" pitchFamily="2" charset="-122"/>
              </a:endParaRPr>
            </a:p>
            <a:p>
              <a:pPr marL="630000" indent="-269919" defTabSz="1218895" fontAlgn="auto">
                <a:lnSpc>
                  <a:spcPct val="14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tx1"/>
                </a:buClr>
                <a:buSzPct val="50000"/>
                <a:buFont typeface="Wingdings" pitchFamily="2" charset="2"/>
                <a:buChar char="p"/>
              </a:pPr>
              <a:r>
                <a:rPr lang="zh-CN" altLang="en-US" sz="1600" dirty="0" smtClean="0">
                  <a:latin typeface="华文细黑" pitchFamily="2" charset="-122"/>
                  <a:ea typeface="华文细黑" pitchFamily="2" charset="-122"/>
                </a:rPr>
                <a:t>个性化需求多、变化快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1692792" y="4516714"/>
              <a:ext cx="10510834" cy="2906601"/>
            </a:xfrm>
            <a:prstGeom prst="rect">
              <a:avLst/>
            </a:prstGeom>
            <a:grpFill/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8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组合 15"/>
          <p:cNvGrpSpPr>
            <a:grpSpLocks/>
          </p:cNvGrpSpPr>
          <p:nvPr/>
        </p:nvGrpSpPr>
        <p:grpSpPr bwMode="auto">
          <a:xfrm>
            <a:off x="755576" y="3140968"/>
            <a:ext cx="6677302" cy="2531940"/>
            <a:chOff x="11692792" y="4787092"/>
            <a:chExt cx="11224483" cy="3834696"/>
          </a:xfrm>
          <a:noFill/>
        </p:grpSpPr>
        <p:sp>
          <p:nvSpPr>
            <p:cNvPr id="20" name="矩形 19"/>
            <p:cNvSpPr/>
            <p:nvPr/>
          </p:nvSpPr>
          <p:spPr>
            <a:xfrm>
              <a:off x="11692792" y="4787092"/>
              <a:ext cx="10510834" cy="3474410"/>
            </a:xfrm>
            <a:prstGeom prst="rect">
              <a:avLst/>
            </a:prstGeom>
            <a:grpFill/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8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0" dirty="0">
                <a:solidFill>
                  <a:prstClr val="white"/>
                </a:solidFill>
              </a:endParaRPr>
            </a:p>
          </p:txBody>
        </p:sp>
        <p:sp>
          <p:nvSpPr>
            <p:cNvPr id="19" name="矩形 38"/>
            <p:cNvSpPr>
              <a:spLocks noChangeArrowheads="1"/>
            </p:cNvSpPr>
            <p:nvPr/>
          </p:nvSpPr>
          <p:spPr bwMode="auto">
            <a:xfrm>
              <a:off x="11874359" y="4968055"/>
              <a:ext cx="11042916" cy="36537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indent="-270000" defTabSz="1218895" fontAlgn="auto">
                <a:spcBef>
                  <a:spcPts val="70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SzPct val="60000"/>
                <a:buFont typeface="Wingdings" pitchFamily="2" charset="2"/>
                <a:buChar char="l"/>
              </a:pPr>
              <a:r>
                <a:rPr lang="zh-CN" altLang="en-US" sz="1600" dirty="0" smtClean="0">
                  <a:latin typeface="华文细黑" pitchFamily="2" charset="-122"/>
                  <a:ea typeface="华文细黑" pitchFamily="2" charset="-122"/>
                </a:rPr>
                <a:t>软件交付困难</a:t>
              </a:r>
              <a:endParaRPr lang="en-US" altLang="zh-CN" sz="1600" dirty="0" smtClean="0">
                <a:latin typeface="华文细黑" pitchFamily="2" charset="-122"/>
                <a:ea typeface="华文细黑" pitchFamily="2" charset="-122"/>
              </a:endParaRPr>
            </a:p>
            <a:p>
              <a:pPr marL="630000" indent="-270000" defTabSz="1218895" fontAlgn="auto">
                <a:lnSpc>
                  <a:spcPct val="14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tx1"/>
                </a:buClr>
                <a:buSzPct val="50000"/>
                <a:buFont typeface="Wingdings" pitchFamily="2" charset="2"/>
                <a:buChar char="p"/>
              </a:pPr>
              <a:r>
                <a:rPr lang="zh-CN" altLang="en-US" sz="1600" dirty="0" smtClean="0">
                  <a:latin typeface="华文细黑" pitchFamily="2" charset="-122"/>
                  <a:ea typeface="华文细黑" pitchFamily="2" charset="-122"/>
                </a:rPr>
                <a:t>各环节能力没有自动化拉通，交付周期长</a:t>
              </a:r>
              <a:endParaRPr lang="en-US" altLang="zh-CN" sz="1600" dirty="0" smtClean="0">
                <a:latin typeface="华文细黑" pitchFamily="2" charset="-122"/>
                <a:ea typeface="华文细黑" pitchFamily="2" charset="-122"/>
              </a:endParaRPr>
            </a:p>
            <a:p>
              <a:pPr marL="630000" indent="-270000" defTabSz="1218895" fontAlgn="auto">
                <a:lnSpc>
                  <a:spcPct val="14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tx1"/>
                </a:buClr>
                <a:buSzPct val="50000"/>
                <a:buFont typeface="Wingdings" pitchFamily="2" charset="2"/>
                <a:buChar char="p"/>
              </a:pPr>
              <a:r>
                <a:rPr lang="zh-CN" altLang="en-US" sz="1600" dirty="0" smtClean="0">
                  <a:latin typeface="华文细黑" pitchFamily="2" charset="-122"/>
                  <a:ea typeface="华文细黑" pitchFamily="2" charset="-122"/>
                </a:rPr>
                <a:t>问题不能及早发现，不断向后端积累，交付质量差；</a:t>
              </a:r>
              <a:endParaRPr lang="en-US" altLang="zh-CN" sz="1600" dirty="0" smtClean="0">
                <a:latin typeface="华文细黑" pitchFamily="2" charset="-122"/>
                <a:ea typeface="华文细黑" pitchFamily="2" charset="-122"/>
              </a:endParaRPr>
            </a:p>
            <a:p>
              <a:pPr marL="630000" indent="-270000" defTabSz="1218895" fontAlgn="auto">
                <a:lnSpc>
                  <a:spcPct val="14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tx1"/>
                </a:buClr>
                <a:buSzPct val="50000"/>
                <a:buFont typeface="Wingdings" pitchFamily="2" charset="2"/>
                <a:buChar char="p"/>
              </a:pPr>
              <a:r>
                <a:rPr lang="zh-CN" altLang="en-US" sz="1600" dirty="0" smtClean="0">
                  <a:latin typeface="华文细黑" pitchFamily="2" charset="-122"/>
                  <a:ea typeface="华文细黑" pitchFamily="2" charset="-122"/>
                </a:rPr>
                <a:t>解决问题不能自动化验证，效率低</a:t>
              </a:r>
              <a:endParaRPr lang="en-US" altLang="zh-CN" sz="1600" dirty="0" smtClean="0">
                <a:latin typeface="华文细黑" pitchFamily="2" charset="-122"/>
                <a:ea typeface="华文细黑" pitchFamily="2" charset="-122"/>
              </a:endParaRPr>
            </a:p>
            <a:p>
              <a:pPr marL="630000" indent="-270000" defTabSz="1218895" fontAlgn="auto">
                <a:lnSpc>
                  <a:spcPct val="14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tx1"/>
                </a:buClr>
                <a:buSzPct val="50000"/>
                <a:buFont typeface="Wingdings" pitchFamily="2" charset="2"/>
                <a:buChar char="p"/>
              </a:pPr>
              <a:r>
                <a:rPr lang="zh-CN" altLang="en-US" sz="1600" dirty="0" smtClean="0">
                  <a:latin typeface="华文细黑" pitchFamily="2" charset="-122"/>
                  <a:ea typeface="华文细黑" pitchFamily="2" charset="-122"/>
                </a:rPr>
                <a:t>研发过程缺乏一视角，沟通效率差，导致大量浪费和返工</a:t>
              </a:r>
              <a:endParaRPr lang="en-US" altLang="zh-CN" sz="1600" dirty="0" smtClean="0">
                <a:latin typeface="华文细黑" pitchFamily="2" charset="-122"/>
                <a:ea typeface="华文细黑" pitchFamily="2" charset="-122"/>
              </a:endParaRPr>
            </a:p>
            <a:p>
              <a:pPr marL="360000" indent="-457200" defTabSz="1218895" fontAlgn="auto">
                <a:spcBef>
                  <a:spcPts val="700"/>
                </a:spcBef>
                <a:spcAft>
                  <a:spcPts val="0"/>
                </a:spcAft>
                <a:buClr>
                  <a:prstClr val="white"/>
                </a:buClr>
                <a:buSzPct val="75000"/>
              </a:pPr>
              <a:endParaRPr lang="zh-CN" altLang="en-US" sz="1600" dirty="0" smtClean="0"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55576" y="5553236"/>
            <a:ext cx="7884876" cy="504056"/>
          </a:xfrm>
          <a:prstGeom prst="rect">
            <a:avLst/>
          </a:prstGeom>
          <a:solidFill>
            <a:srgbClr val="255A9B">
              <a:alpha val="12000"/>
            </a:srgbClr>
          </a:solidFill>
          <a:ln w="0">
            <a:noFill/>
            <a:prstDash val="dash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客户期望</a:t>
            </a:r>
            <a:r>
              <a:rPr lang="zh-CN" altLang="en-US" sz="2000" dirty="0" smtClean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快速和频繁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交付，软件企业和个人面临</a:t>
            </a:r>
            <a:r>
              <a:rPr lang="zh-CN" altLang="en-US" sz="2000" dirty="0" smtClean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效率和质量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双重挑战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4113076"/>
            <a:ext cx="160958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200292" y="3502169"/>
            <a:ext cx="14401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990000"/>
                </a:solidFill>
                <a:latin typeface="+mj-ea"/>
                <a:ea typeface="+mj-ea"/>
              </a:rPr>
              <a:t>路在何方</a:t>
            </a:r>
            <a:r>
              <a:rPr lang="en-US" altLang="zh-CN" sz="2200" dirty="0" smtClean="0">
                <a:solidFill>
                  <a:srgbClr val="990000"/>
                </a:solidFill>
                <a:latin typeface="+mj-ea"/>
                <a:ea typeface="+mj-ea"/>
              </a:rPr>
              <a:t>?</a:t>
            </a:r>
            <a:endParaRPr lang="zh-CN" altLang="en-US" sz="2200" dirty="0">
              <a:solidFill>
                <a:srgbClr val="990000"/>
              </a:solidFill>
              <a:latin typeface="+mj-ea"/>
              <a:ea typeface="+mj-ea"/>
            </a:endParaRPr>
          </a:p>
        </p:txBody>
      </p:sp>
      <p:sp>
        <p:nvSpPr>
          <p:cNvPr id="28" name="标题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ea"/>
              </a:rPr>
              <a:t>软件交付面临的挑战</a:t>
            </a:r>
            <a:endParaRPr lang="zh-CN" altLang="en-US" dirty="0">
              <a:solidFill>
                <a:schemeClr val="tx2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59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 bwMode="auto">
          <a:xfrm>
            <a:off x="683568" y="3392996"/>
            <a:ext cx="7920880" cy="1152128"/>
          </a:xfrm>
          <a:prstGeom prst="rect">
            <a:avLst/>
          </a:prstGeom>
          <a:solidFill>
            <a:srgbClr val="BFAC9D">
              <a:alpha val="3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83568" y="1376772"/>
            <a:ext cx="7920880" cy="1584176"/>
          </a:xfrm>
          <a:prstGeom prst="rect">
            <a:avLst/>
          </a:prstGeom>
          <a:solidFill>
            <a:schemeClr val="accent6">
              <a:lumMod val="40000"/>
              <a:lumOff val="60000"/>
              <a:alpha val="7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72" name="标题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持续交付</a:t>
            </a:r>
            <a:endParaRPr lang="zh-CN" altLang="en-US" dirty="0">
              <a:latin typeface="+mj-ea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70000" defTabSz="784225">
              <a:spcBef>
                <a:spcPts val="8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理念来源</a:t>
            </a:r>
            <a:r>
              <a:rPr lang="zh-CN" altLang="en-US" sz="16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于敏捷：“</a:t>
            </a:r>
            <a:r>
              <a:rPr lang="zh-CN" altLang="en-US" sz="16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尽早持续交付有价值的软件并让客户满意</a:t>
            </a:r>
            <a:r>
              <a:rPr lang="zh-CN" altLang="en-US" sz="16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”、“</a:t>
            </a:r>
            <a:r>
              <a:rPr lang="zh-CN" altLang="en-US" sz="16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提前并频繁地做让你感到痛苦的事情（以降低风险）</a:t>
            </a:r>
            <a:r>
              <a:rPr lang="zh-CN" altLang="en-US" sz="16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”。</a:t>
            </a:r>
            <a:endParaRPr lang="en-US" altLang="zh-CN" sz="16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indent="-270000" defTabSz="784225">
              <a:spcBef>
                <a:spcPts val="8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目标</a:t>
            </a:r>
            <a:r>
              <a:rPr lang="zh-CN" altLang="en-US" sz="16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：产品团队具备通过</a:t>
            </a:r>
            <a:r>
              <a:rPr lang="zh-CN" altLang="en-US" sz="16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重复、可靠</a:t>
            </a:r>
            <a:r>
              <a:rPr lang="zh-CN" altLang="en-US" sz="16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的研发过程</a:t>
            </a:r>
            <a:r>
              <a:rPr lang="en-US" altLang="zh-CN" sz="16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sz="16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自动化</a:t>
            </a:r>
            <a:r>
              <a:rPr lang="en-US" altLang="zh-CN" sz="16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)</a:t>
            </a:r>
            <a:r>
              <a:rPr lang="zh-CN" altLang="en-US" sz="16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，采取小批量</a:t>
            </a:r>
            <a:r>
              <a:rPr lang="zh-CN" altLang="en-US" sz="16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频繁</a:t>
            </a:r>
            <a:r>
              <a:rPr lang="zh-CN" altLang="en-US" sz="16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的部署或发布，尽可能早的获取</a:t>
            </a:r>
            <a:r>
              <a:rPr lang="zh-CN" altLang="en-US" sz="16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质量反馈</a:t>
            </a:r>
            <a:r>
              <a:rPr lang="zh-CN" altLang="en-US" sz="16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，使版本</a:t>
            </a:r>
            <a:r>
              <a:rPr lang="zh-CN" altLang="en-US" sz="16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快速</a:t>
            </a:r>
            <a:r>
              <a:rPr lang="zh-CN" altLang="en-US" sz="16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达到</a:t>
            </a:r>
            <a:r>
              <a:rPr lang="zh-CN" altLang="en-US" sz="16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随时可交付</a:t>
            </a:r>
            <a:r>
              <a:rPr lang="zh-CN" altLang="en-US" sz="16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状态。</a:t>
            </a:r>
            <a:endParaRPr lang="en-US" altLang="zh-CN" sz="16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indent="-270000" defTabSz="784225">
              <a:spcBef>
                <a:spcPts val="800"/>
              </a:spcBef>
              <a:defRPr/>
            </a:pPr>
            <a:endParaRPr lang="en-US" altLang="zh-CN" sz="16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indent="-270000" defTabSz="784225">
              <a:spcBef>
                <a:spcPts val="800"/>
              </a:spcBef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主要措施</a:t>
            </a:r>
            <a:r>
              <a:rPr lang="zh-CN" altLang="en-US" sz="16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：“</a:t>
            </a:r>
            <a:r>
              <a:rPr lang="zh-CN" altLang="en-US" sz="16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小批量</a:t>
            </a:r>
            <a:r>
              <a:rPr lang="en-US" altLang="zh-CN" sz="16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sz="16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小粒度频繁的持续部署或发布</a:t>
            </a:r>
            <a:r>
              <a:rPr lang="zh-CN" altLang="en-US" sz="16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”、“为软件的开发到发布创建一个</a:t>
            </a:r>
            <a:r>
              <a:rPr lang="zh-CN" altLang="en-US" sz="16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可重复且可靠的自动化过程</a:t>
            </a:r>
            <a:r>
              <a:rPr lang="zh-CN" altLang="en-US" sz="16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”、“</a:t>
            </a:r>
            <a:r>
              <a:rPr lang="zh-CN" altLang="en-US" sz="16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每次修改都能经过一次构建、测试、部署、发布完整高效的自动化验证过程</a:t>
            </a:r>
            <a:r>
              <a:rPr lang="zh-CN" altLang="en-US" sz="16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，实现高速频繁验证，快速问题闭环”。</a:t>
            </a:r>
            <a:endParaRPr lang="en-US" altLang="zh-CN" sz="16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indent="-270000" defTabSz="784225">
              <a:spcBef>
                <a:spcPts val="800"/>
              </a:spcBef>
              <a:defRPr/>
            </a:pPr>
            <a:endParaRPr lang="en-US" altLang="zh-CN" sz="16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endParaRPr lang="zh-CN" altLang="en-US" sz="1600" dirty="0"/>
          </a:p>
        </p:txBody>
      </p:sp>
      <p:grpSp>
        <p:nvGrpSpPr>
          <p:cNvPr id="2" name="组合 189"/>
          <p:cNvGrpSpPr/>
          <p:nvPr/>
        </p:nvGrpSpPr>
        <p:grpSpPr>
          <a:xfrm>
            <a:off x="1547664" y="4644175"/>
            <a:ext cx="6048672" cy="1377113"/>
            <a:chOff x="719572" y="967234"/>
            <a:chExt cx="7738428" cy="2963136"/>
          </a:xfrm>
        </p:grpSpPr>
        <p:sp>
          <p:nvSpPr>
            <p:cNvPr id="58" name="Rectangle 447"/>
            <p:cNvSpPr>
              <a:spLocks noChangeArrowheads="1"/>
            </p:cNvSpPr>
            <p:nvPr/>
          </p:nvSpPr>
          <p:spPr bwMode="auto">
            <a:xfrm rot="854666">
              <a:off x="1392911" y="1791280"/>
              <a:ext cx="1929291" cy="1285722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 cap="rnd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59" name="Oval 448"/>
            <p:cNvSpPr>
              <a:spLocks noChangeArrowheads="1"/>
            </p:cNvSpPr>
            <p:nvPr/>
          </p:nvSpPr>
          <p:spPr bwMode="auto">
            <a:xfrm>
              <a:off x="719572" y="1052736"/>
              <a:ext cx="1767690" cy="176769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12700" cap="rnd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60" name="AutoShape 449"/>
            <p:cNvSpPr>
              <a:spLocks noChangeArrowheads="1"/>
            </p:cNvSpPr>
            <p:nvPr/>
          </p:nvSpPr>
          <p:spPr bwMode="auto">
            <a:xfrm>
              <a:off x="2991912" y="2130077"/>
              <a:ext cx="5466088" cy="1800293"/>
            </a:xfrm>
            <a:prstGeom prst="rightArrow">
              <a:avLst>
                <a:gd name="adj1" fmla="val 67083"/>
                <a:gd name="adj2" fmla="val 18976"/>
              </a:avLst>
            </a:prstGeom>
            <a:solidFill>
              <a:srgbClr val="000000">
                <a:alpha val="30196"/>
              </a:srgbClr>
            </a:solidFill>
            <a:ln w="12700" cap="rnd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61" name="Oval 450"/>
            <p:cNvSpPr>
              <a:spLocks noChangeArrowheads="1"/>
            </p:cNvSpPr>
            <p:nvPr/>
          </p:nvSpPr>
          <p:spPr bwMode="auto">
            <a:xfrm>
              <a:off x="6337339" y="2145669"/>
              <a:ext cx="1767689" cy="176769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12700" cap="rnd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62" name="Oval 451"/>
            <p:cNvSpPr>
              <a:spLocks noChangeArrowheads="1"/>
            </p:cNvSpPr>
            <p:nvPr/>
          </p:nvSpPr>
          <p:spPr bwMode="auto">
            <a:xfrm>
              <a:off x="4504441" y="2145669"/>
              <a:ext cx="1767690" cy="176769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12700" cap="rnd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63" name="Oval 452"/>
            <p:cNvSpPr>
              <a:spLocks noChangeArrowheads="1"/>
            </p:cNvSpPr>
            <p:nvPr/>
          </p:nvSpPr>
          <p:spPr bwMode="auto">
            <a:xfrm>
              <a:off x="2671544" y="2145669"/>
              <a:ext cx="1767689" cy="176769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12700" cap="rnd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64" name="AutoShape 453"/>
            <p:cNvSpPr>
              <a:spLocks noChangeArrowheads="1"/>
            </p:cNvSpPr>
            <p:nvPr/>
          </p:nvSpPr>
          <p:spPr bwMode="auto">
            <a:xfrm>
              <a:off x="2991912" y="2064869"/>
              <a:ext cx="5466088" cy="1800293"/>
            </a:xfrm>
            <a:prstGeom prst="rightArrow">
              <a:avLst>
                <a:gd name="adj1" fmla="val 67083"/>
                <a:gd name="adj2" fmla="val 18976"/>
              </a:avLst>
            </a:prstGeom>
            <a:solidFill>
              <a:srgbClr val="60AE44"/>
            </a:solidFill>
            <a:ln w="12700" cap="rnd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65" name="Rectangle 454"/>
            <p:cNvSpPr>
              <a:spLocks noChangeArrowheads="1"/>
            </p:cNvSpPr>
            <p:nvPr/>
          </p:nvSpPr>
          <p:spPr bwMode="auto">
            <a:xfrm rot="805289">
              <a:off x="1211186" y="1736932"/>
              <a:ext cx="2171866" cy="1240915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accent1"/>
                </a:gs>
              </a:gsLst>
              <a:lin ang="2700000" scaled="1"/>
            </a:gradFill>
            <a:ln w="12700" cap="rnd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66" name="Oval 455"/>
            <p:cNvSpPr>
              <a:spLocks noChangeArrowheads="1"/>
            </p:cNvSpPr>
            <p:nvPr/>
          </p:nvSpPr>
          <p:spPr bwMode="auto">
            <a:xfrm>
              <a:off x="6337339" y="2080462"/>
              <a:ext cx="1767689" cy="1767690"/>
            </a:xfrm>
            <a:prstGeom prst="ellipse">
              <a:avLst/>
            </a:prstGeom>
            <a:solidFill>
              <a:srgbClr val="60AE44"/>
            </a:solidFill>
            <a:ln w="12700" cap="rnd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grpSp>
          <p:nvGrpSpPr>
            <p:cNvPr id="3" name="Group 456"/>
            <p:cNvGrpSpPr>
              <a:grpSpLocks/>
            </p:cNvGrpSpPr>
            <p:nvPr/>
          </p:nvGrpSpPr>
          <p:grpSpPr bwMode="auto">
            <a:xfrm>
              <a:off x="6578323" y="2321446"/>
              <a:ext cx="1285721" cy="1285722"/>
              <a:chOff x="2200" y="1298"/>
              <a:chExt cx="1230" cy="1232"/>
            </a:xfrm>
          </p:grpSpPr>
          <p:sp>
            <p:nvSpPr>
              <p:cNvPr id="96" name="Oval 457"/>
              <p:cNvSpPr>
                <a:spLocks noChangeArrowheads="1"/>
              </p:cNvSpPr>
              <p:nvPr/>
            </p:nvSpPr>
            <p:spPr bwMode="gray">
              <a:xfrm>
                <a:off x="2200" y="1298"/>
                <a:ext cx="1230" cy="123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97" name="Oval 458"/>
              <p:cNvSpPr>
                <a:spLocks noChangeArrowheads="1"/>
              </p:cNvSpPr>
              <p:nvPr/>
            </p:nvSpPr>
            <p:spPr bwMode="gray">
              <a:xfrm>
                <a:off x="2215" y="1305"/>
                <a:ext cx="1201" cy="120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98" name="Oval 459"/>
              <p:cNvSpPr>
                <a:spLocks noChangeArrowheads="1"/>
              </p:cNvSpPr>
              <p:nvPr/>
            </p:nvSpPr>
            <p:spPr bwMode="gray">
              <a:xfrm>
                <a:off x="2227" y="1316"/>
                <a:ext cx="1143" cy="1123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99" name="Oval 460"/>
              <p:cNvSpPr>
                <a:spLocks noChangeArrowheads="1"/>
              </p:cNvSpPr>
              <p:nvPr/>
            </p:nvSpPr>
            <p:spPr bwMode="gray">
              <a:xfrm>
                <a:off x="2294" y="1348"/>
                <a:ext cx="1017" cy="91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</p:grpSp>
        <p:sp>
          <p:nvSpPr>
            <p:cNvPr id="68" name="Oval 461"/>
            <p:cNvSpPr>
              <a:spLocks noChangeArrowheads="1"/>
            </p:cNvSpPr>
            <p:nvPr/>
          </p:nvSpPr>
          <p:spPr bwMode="auto">
            <a:xfrm>
              <a:off x="4504441" y="2080462"/>
              <a:ext cx="1767690" cy="1767690"/>
            </a:xfrm>
            <a:prstGeom prst="ellipse">
              <a:avLst/>
            </a:prstGeom>
            <a:solidFill>
              <a:srgbClr val="60AE44"/>
            </a:solidFill>
            <a:ln w="12700" cap="rnd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69" name="Oval 462"/>
            <p:cNvSpPr>
              <a:spLocks noChangeArrowheads="1"/>
            </p:cNvSpPr>
            <p:nvPr/>
          </p:nvSpPr>
          <p:spPr bwMode="auto">
            <a:xfrm>
              <a:off x="2671544" y="2080462"/>
              <a:ext cx="1767689" cy="1767690"/>
            </a:xfrm>
            <a:prstGeom prst="ellipse">
              <a:avLst/>
            </a:prstGeom>
            <a:solidFill>
              <a:srgbClr val="60AE44"/>
            </a:solidFill>
            <a:ln w="12700" cap="rnd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grpSp>
          <p:nvGrpSpPr>
            <p:cNvPr id="5" name="Group 463"/>
            <p:cNvGrpSpPr>
              <a:grpSpLocks/>
            </p:cNvGrpSpPr>
            <p:nvPr/>
          </p:nvGrpSpPr>
          <p:grpSpPr bwMode="auto">
            <a:xfrm>
              <a:off x="2912529" y="2321446"/>
              <a:ext cx="1285721" cy="1285722"/>
              <a:chOff x="2200" y="1298"/>
              <a:chExt cx="1230" cy="1232"/>
            </a:xfrm>
          </p:grpSpPr>
          <p:sp>
            <p:nvSpPr>
              <p:cNvPr id="92" name="Oval 464"/>
              <p:cNvSpPr>
                <a:spLocks noChangeArrowheads="1"/>
              </p:cNvSpPr>
              <p:nvPr/>
            </p:nvSpPr>
            <p:spPr bwMode="gray">
              <a:xfrm>
                <a:off x="2200" y="1298"/>
                <a:ext cx="1230" cy="123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93" name="Oval 465"/>
              <p:cNvSpPr>
                <a:spLocks noChangeArrowheads="1"/>
              </p:cNvSpPr>
              <p:nvPr/>
            </p:nvSpPr>
            <p:spPr bwMode="gray">
              <a:xfrm>
                <a:off x="2215" y="1305"/>
                <a:ext cx="1201" cy="120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94" name="Oval 466"/>
              <p:cNvSpPr>
                <a:spLocks noChangeArrowheads="1"/>
              </p:cNvSpPr>
              <p:nvPr/>
            </p:nvSpPr>
            <p:spPr bwMode="gray">
              <a:xfrm>
                <a:off x="2227" y="1316"/>
                <a:ext cx="1143" cy="1123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95" name="Oval 467"/>
              <p:cNvSpPr>
                <a:spLocks noChangeArrowheads="1"/>
              </p:cNvSpPr>
              <p:nvPr/>
            </p:nvSpPr>
            <p:spPr bwMode="gray">
              <a:xfrm>
                <a:off x="2294" y="1348"/>
                <a:ext cx="1017" cy="91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</p:grpSp>
        <p:sp>
          <p:nvSpPr>
            <p:cNvPr id="71" name="Line 477"/>
            <p:cNvSpPr>
              <a:spLocks noChangeShapeType="1"/>
            </p:cNvSpPr>
            <p:nvPr/>
          </p:nvSpPr>
          <p:spPr bwMode="auto">
            <a:xfrm>
              <a:off x="2284552" y="2259074"/>
              <a:ext cx="643570" cy="368564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 sz="18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73" name="Oval 478"/>
            <p:cNvSpPr>
              <a:spLocks noChangeArrowheads="1"/>
            </p:cNvSpPr>
            <p:nvPr/>
          </p:nvSpPr>
          <p:spPr bwMode="auto">
            <a:xfrm>
              <a:off x="757846" y="967234"/>
              <a:ext cx="1767689" cy="1767689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89998"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 cap="rnd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grpSp>
          <p:nvGrpSpPr>
            <p:cNvPr id="6" name="Group 479"/>
            <p:cNvGrpSpPr>
              <a:grpSpLocks/>
            </p:cNvGrpSpPr>
            <p:nvPr/>
          </p:nvGrpSpPr>
          <p:grpSpPr bwMode="auto">
            <a:xfrm>
              <a:off x="998831" y="1293720"/>
              <a:ext cx="1285721" cy="1285721"/>
              <a:chOff x="2200" y="1298"/>
              <a:chExt cx="1230" cy="1232"/>
            </a:xfrm>
          </p:grpSpPr>
          <p:sp>
            <p:nvSpPr>
              <p:cNvPr id="88" name="Oval 480"/>
              <p:cNvSpPr>
                <a:spLocks noChangeArrowheads="1"/>
              </p:cNvSpPr>
              <p:nvPr/>
            </p:nvSpPr>
            <p:spPr bwMode="gray">
              <a:xfrm>
                <a:off x="2200" y="1298"/>
                <a:ext cx="1230" cy="123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89" name="Oval 481"/>
              <p:cNvSpPr>
                <a:spLocks noChangeArrowheads="1"/>
              </p:cNvSpPr>
              <p:nvPr/>
            </p:nvSpPr>
            <p:spPr bwMode="gray">
              <a:xfrm>
                <a:off x="2215" y="1305"/>
                <a:ext cx="1201" cy="120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90" name="Oval 482"/>
              <p:cNvSpPr>
                <a:spLocks noChangeArrowheads="1"/>
              </p:cNvSpPr>
              <p:nvPr/>
            </p:nvSpPr>
            <p:spPr bwMode="gray">
              <a:xfrm>
                <a:off x="2227" y="1316"/>
                <a:ext cx="1143" cy="1123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91" name="Oval 483"/>
              <p:cNvSpPr>
                <a:spLocks noChangeArrowheads="1"/>
              </p:cNvSpPr>
              <p:nvPr/>
            </p:nvSpPr>
            <p:spPr bwMode="gray">
              <a:xfrm>
                <a:off x="2294" y="1348"/>
                <a:ext cx="1017" cy="91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</p:grpSp>
        <p:sp>
          <p:nvSpPr>
            <p:cNvPr id="77" name="Line 485"/>
            <p:cNvSpPr>
              <a:spLocks noChangeShapeType="1"/>
            </p:cNvSpPr>
            <p:nvPr/>
          </p:nvSpPr>
          <p:spPr bwMode="auto">
            <a:xfrm>
              <a:off x="6144552" y="2965015"/>
              <a:ext cx="321784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 sz="18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78" name="Line 484"/>
            <p:cNvSpPr>
              <a:spLocks noChangeShapeType="1"/>
            </p:cNvSpPr>
            <p:nvPr/>
          </p:nvSpPr>
          <p:spPr bwMode="auto">
            <a:xfrm>
              <a:off x="4311654" y="2965015"/>
              <a:ext cx="321785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 sz="18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grpSp>
          <p:nvGrpSpPr>
            <p:cNvPr id="7" name="Group 493"/>
            <p:cNvGrpSpPr>
              <a:grpSpLocks/>
            </p:cNvGrpSpPr>
            <p:nvPr/>
          </p:nvGrpSpPr>
          <p:grpSpPr bwMode="auto">
            <a:xfrm>
              <a:off x="4745425" y="2321446"/>
              <a:ext cx="1285722" cy="1285722"/>
              <a:chOff x="2200" y="1298"/>
              <a:chExt cx="1230" cy="1232"/>
            </a:xfrm>
          </p:grpSpPr>
          <p:sp>
            <p:nvSpPr>
              <p:cNvPr id="84" name="Oval 494"/>
              <p:cNvSpPr>
                <a:spLocks noChangeArrowheads="1"/>
              </p:cNvSpPr>
              <p:nvPr/>
            </p:nvSpPr>
            <p:spPr bwMode="gray">
              <a:xfrm>
                <a:off x="2200" y="1298"/>
                <a:ext cx="1230" cy="123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85" name="Oval 495"/>
              <p:cNvSpPr>
                <a:spLocks noChangeArrowheads="1"/>
              </p:cNvSpPr>
              <p:nvPr/>
            </p:nvSpPr>
            <p:spPr bwMode="gray">
              <a:xfrm>
                <a:off x="2215" y="1305"/>
                <a:ext cx="1201" cy="120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86" name="Oval 496"/>
              <p:cNvSpPr>
                <a:spLocks noChangeArrowheads="1"/>
              </p:cNvSpPr>
              <p:nvPr/>
            </p:nvSpPr>
            <p:spPr bwMode="gray">
              <a:xfrm>
                <a:off x="2227" y="1316"/>
                <a:ext cx="1143" cy="1123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87" name="Oval 497"/>
              <p:cNvSpPr>
                <a:spLocks noChangeArrowheads="1"/>
              </p:cNvSpPr>
              <p:nvPr/>
            </p:nvSpPr>
            <p:spPr bwMode="gray">
              <a:xfrm>
                <a:off x="2294" y="1348"/>
                <a:ext cx="1017" cy="91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</p:grpSp>
        <p:sp>
          <p:nvSpPr>
            <p:cNvPr id="80" name="Rectangle 510"/>
            <p:cNvSpPr>
              <a:spLocks noChangeArrowheads="1"/>
            </p:cNvSpPr>
            <p:nvPr/>
          </p:nvSpPr>
          <p:spPr bwMode="auto">
            <a:xfrm>
              <a:off x="4957283" y="2506759"/>
              <a:ext cx="726543" cy="85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zh-CN" altLang="en-US" sz="2200" b="1" dirty="0" smtClean="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测试</a:t>
              </a:r>
              <a:endParaRPr lang="en-US" altLang="ko-KR" sz="2200" b="1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81" name="Rectangle 511"/>
            <p:cNvSpPr>
              <a:spLocks noChangeArrowheads="1"/>
            </p:cNvSpPr>
            <p:nvPr/>
          </p:nvSpPr>
          <p:spPr bwMode="auto">
            <a:xfrm>
              <a:off x="1081663" y="1509523"/>
              <a:ext cx="1019771" cy="85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square"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zh-CN" altLang="en-US" sz="2200" b="1" dirty="0" smtClean="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构建</a:t>
              </a:r>
              <a:endParaRPr lang="en-US" altLang="ko-KR" sz="2200" b="1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82" name="Rectangle 512"/>
            <p:cNvSpPr>
              <a:spLocks noChangeArrowheads="1"/>
            </p:cNvSpPr>
            <p:nvPr/>
          </p:nvSpPr>
          <p:spPr bwMode="auto">
            <a:xfrm>
              <a:off x="3068738" y="2521922"/>
              <a:ext cx="726543" cy="85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zh-CN" altLang="en-US" sz="2200" b="1" dirty="0" smtClean="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部署</a:t>
              </a:r>
              <a:endParaRPr lang="en-US" altLang="ko-KR" sz="2200" b="1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83" name="Rectangle 513"/>
            <p:cNvSpPr>
              <a:spLocks noChangeArrowheads="1"/>
            </p:cNvSpPr>
            <p:nvPr/>
          </p:nvSpPr>
          <p:spPr bwMode="auto">
            <a:xfrm>
              <a:off x="6799765" y="2546622"/>
              <a:ext cx="726543" cy="85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zh-CN" altLang="en-US" sz="2200" b="1" dirty="0" smtClean="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发布</a:t>
              </a:r>
              <a:endParaRPr lang="en-US" altLang="ko-KR" sz="2200" b="1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4"/>
          <p:cNvGrpSpPr>
            <a:grpSpLocks/>
          </p:cNvGrpSpPr>
          <p:nvPr/>
        </p:nvGrpSpPr>
        <p:grpSpPr bwMode="auto">
          <a:xfrm>
            <a:off x="1166810" y="1376772"/>
            <a:ext cx="7574550" cy="3373344"/>
            <a:chOff x="3154865" y="549842"/>
            <a:chExt cx="5439255" cy="2360518"/>
          </a:xfrm>
        </p:grpSpPr>
        <p:sp>
          <p:nvSpPr>
            <p:cNvPr id="13" name="矩形 12"/>
            <p:cNvSpPr/>
            <p:nvPr/>
          </p:nvSpPr>
          <p:spPr bwMode="auto">
            <a:xfrm>
              <a:off x="5688969" y="1427157"/>
              <a:ext cx="2256688" cy="3049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200" kern="0" dirty="0" smtClean="0">
                  <a:latin typeface="+mn-lt"/>
                  <a:ea typeface="+mn-ea"/>
                </a:rPr>
                <a:t>Ops</a:t>
              </a:r>
              <a:r>
                <a:rPr lang="zh-CN" altLang="en-US" sz="1200" kern="0" dirty="0" smtClean="0">
                  <a:latin typeface="+mn-lt"/>
                  <a:ea typeface="+mn-ea"/>
                </a:rPr>
                <a:t>：自动化集成验证 </a:t>
              </a:r>
              <a:r>
                <a:rPr lang="en-US" altLang="zh-CN" sz="1200" kern="0" dirty="0" smtClean="0">
                  <a:latin typeface="+mn-lt"/>
                  <a:ea typeface="+mn-ea"/>
                </a:rPr>
                <a:t>+  </a:t>
              </a:r>
              <a:r>
                <a:rPr lang="zh-CN" altLang="en-US" sz="1200" kern="0" dirty="0" smtClean="0">
                  <a:latin typeface="+mn-lt"/>
                  <a:ea typeface="+mn-ea"/>
                </a:rPr>
                <a:t>自动化发布</a:t>
              </a:r>
              <a:endParaRPr lang="zh-CN" altLang="en-US" sz="1200" kern="0" dirty="0">
                <a:latin typeface="+mn-lt"/>
                <a:ea typeface="+mn-ea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4246429" y="549842"/>
              <a:ext cx="2676005" cy="3049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200" kern="0" dirty="0">
                  <a:latin typeface="+mn-lt"/>
                  <a:ea typeface="+mn-ea"/>
                </a:rPr>
                <a:t>持续交付流水</a:t>
              </a:r>
              <a:r>
                <a:rPr lang="zh-CN" altLang="en-US" sz="1200" kern="0" dirty="0" smtClean="0">
                  <a:latin typeface="+mn-lt"/>
                  <a:ea typeface="+mn-ea"/>
                </a:rPr>
                <a:t>线</a:t>
              </a:r>
              <a:endParaRPr lang="zh-CN" altLang="en-US" sz="1200" kern="0" dirty="0">
                <a:latin typeface="+mn-lt"/>
                <a:ea typeface="+mn-ea"/>
              </a:endParaRPr>
            </a:p>
          </p:txBody>
        </p:sp>
        <p:cxnSp>
          <p:nvCxnSpPr>
            <p:cNvPr id="18" name="直接连接符 67"/>
            <p:cNvCxnSpPr>
              <a:cxnSpLocks noChangeShapeType="1"/>
              <a:stCxn id="13" idx="0"/>
              <a:endCxn id="15" idx="2"/>
            </p:cNvCxnSpPr>
            <p:nvPr/>
          </p:nvCxnSpPr>
          <p:spPr bwMode="auto">
            <a:xfrm rot="16200000" flipV="1">
              <a:off x="5914686" y="524529"/>
              <a:ext cx="572375" cy="1232881"/>
            </a:xfrm>
            <a:prstGeom prst="bentConnector3">
              <a:avLst>
                <a:gd name="adj1" fmla="val 50000"/>
              </a:avLst>
            </a:prstGeom>
            <a:noFill/>
            <a:ln w="19050" algn="ctr">
              <a:solidFill>
                <a:srgbClr val="00B0F0"/>
              </a:solidFill>
              <a:round/>
              <a:headEnd type="triangle" w="med" len="med"/>
              <a:tailEnd/>
            </a:ln>
          </p:spPr>
        </p:cxnSp>
        <p:grpSp>
          <p:nvGrpSpPr>
            <p:cNvPr id="3" name="组合 107"/>
            <p:cNvGrpSpPr>
              <a:grpSpLocks/>
            </p:cNvGrpSpPr>
            <p:nvPr/>
          </p:nvGrpSpPr>
          <p:grpSpPr bwMode="auto">
            <a:xfrm>
              <a:off x="3154865" y="1860609"/>
              <a:ext cx="5439255" cy="1049751"/>
              <a:chOff x="3145900" y="2598907"/>
              <a:chExt cx="5439255" cy="1049751"/>
            </a:xfrm>
          </p:grpSpPr>
          <p:sp>
            <p:nvSpPr>
              <p:cNvPr id="37" name="TextBox 45"/>
              <p:cNvSpPr txBox="1">
                <a:spLocks noChangeArrowheads="1"/>
              </p:cNvSpPr>
              <p:nvPr/>
            </p:nvSpPr>
            <p:spPr bwMode="auto">
              <a:xfrm>
                <a:off x="6121555" y="3442541"/>
                <a:ext cx="795648" cy="193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dirty="0" smtClean="0">
                    <a:solidFill>
                      <a:srgbClr val="00B0F0"/>
                    </a:solidFill>
                    <a:latin typeface="+mn-lt"/>
                    <a:ea typeface="+mn-ea"/>
                  </a:rPr>
                  <a:t>研发环</a:t>
                </a:r>
                <a:r>
                  <a:rPr lang="zh-CN" altLang="en-US" sz="1200" dirty="0">
                    <a:solidFill>
                      <a:srgbClr val="00B0F0"/>
                    </a:solidFill>
                    <a:latin typeface="+mn-lt"/>
                    <a:ea typeface="+mn-ea"/>
                  </a:rPr>
                  <a:t>境验证</a:t>
                </a:r>
              </a:p>
            </p:txBody>
          </p:sp>
          <p:sp>
            <p:nvSpPr>
              <p:cNvPr id="38" name="TextBox 46"/>
              <p:cNvSpPr txBox="1">
                <a:spLocks noChangeArrowheads="1"/>
              </p:cNvSpPr>
              <p:nvPr/>
            </p:nvSpPr>
            <p:spPr bwMode="auto">
              <a:xfrm>
                <a:off x="6903386" y="3454826"/>
                <a:ext cx="795648" cy="193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dirty="0" smtClean="0">
                    <a:solidFill>
                      <a:srgbClr val="00B0F0"/>
                    </a:solidFill>
                    <a:latin typeface="+mn-lt"/>
                    <a:ea typeface="+mn-ea"/>
                  </a:rPr>
                  <a:t>测试环境验证</a:t>
                </a:r>
                <a:endParaRPr lang="zh-CN" altLang="en-US" sz="1200" dirty="0">
                  <a:solidFill>
                    <a:srgbClr val="00B0F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" name="TextBox 47"/>
              <p:cNvSpPr txBox="1">
                <a:spLocks noChangeArrowheads="1"/>
              </p:cNvSpPr>
              <p:nvPr/>
            </p:nvSpPr>
            <p:spPr bwMode="auto">
              <a:xfrm>
                <a:off x="7568495" y="3442542"/>
                <a:ext cx="1016660" cy="193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dirty="0">
                    <a:solidFill>
                      <a:srgbClr val="00B0F0"/>
                    </a:solidFill>
                    <a:latin typeface="+mn-lt"/>
                    <a:ea typeface="+mn-ea"/>
                  </a:rPr>
                  <a:t>生产环</a:t>
                </a:r>
                <a:r>
                  <a:rPr lang="zh-CN" altLang="en-US" sz="1200" dirty="0" smtClean="0">
                    <a:solidFill>
                      <a:srgbClr val="00B0F0"/>
                    </a:solidFill>
                    <a:latin typeface="+mn-lt"/>
                    <a:ea typeface="+mn-ea"/>
                  </a:rPr>
                  <a:t>境发布上线</a:t>
                </a:r>
                <a:endParaRPr lang="zh-CN" altLang="en-US" sz="1200" dirty="0">
                  <a:solidFill>
                    <a:srgbClr val="00B0F0"/>
                  </a:solidFill>
                  <a:latin typeface="+mn-lt"/>
                  <a:ea typeface="+mn-ea"/>
                </a:endParaRPr>
              </a:p>
            </p:txBody>
          </p:sp>
          <p:pic>
            <p:nvPicPr>
              <p:cNvPr id="40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45900" y="2598907"/>
                <a:ext cx="4998213" cy="8497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" name="TextBox 49"/>
              <p:cNvSpPr txBox="1">
                <a:spLocks noChangeArrowheads="1"/>
              </p:cNvSpPr>
              <p:nvPr/>
            </p:nvSpPr>
            <p:spPr bwMode="auto">
              <a:xfrm>
                <a:off x="4307306" y="3442542"/>
                <a:ext cx="574634" cy="193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dirty="0">
                    <a:solidFill>
                      <a:srgbClr val="00B0F0"/>
                    </a:solidFill>
                    <a:latin typeface="+mn-lt"/>
                    <a:ea typeface="+mn-ea"/>
                  </a:rPr>
                  <a:t>代码检</a:t>
                </a:r>
                <a:r>
                  <a:rPr lang="zh-CN" altLang="en-US" sz="1200" dirty="0" smtClean="0">
                    <a:solidFill>
                      <a:srgbClr val="00B0F0"/>
                    </a:solidFill>
                    <a:latin typeface="+mn-lt"/>
                    <a:ea typeface="+mn-ea"/>
                  </a:rPr>
                  <a:t>查</a:t>
                </a:r>
                <a:endParaRPr lang="zh-CN" altLang="en-US" sz="1200" dirty="0">
                  <a:solidFill>
                    <a:srgbClr val="00B0F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2" name="TextBox 50"/>
              <p:cNvSpPr txBox="1">
                <a:spLocks noChangeArrowheads="1"/>
              </p:cNvSpPr>
              <p:nvPr/>
            </p:nvSpPr>
            <p:spPr bwMode="auto">
              <a:xfrm>
                <a:off x="4867468" y="3442542"/>
                <a:ext cx="574634" cy="193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dirty="0" smtClean="0">
                    <a:solidFill>
                      <a:srgbClr val="00B0F0"/>
                    </a:solidFill>
                    <a:latin typeface="+mn-lt"/>
                    <a:ea typeface="+mn-ea"/>
                  </a:rPr>
                  <a:t>构建打</a:t>
                </a:r>
                <a:r>
                  <a:rPr lang="zh-CN" altLang="en-US" sz="1200" dirty="0">
                    <a:solidFill>
                      <a:srgbClr val="00B0F0"/>
                    </a:solidFill>
                    <a:latin typeface="+mn-lt"/>
                    <a:ea typeface="+mn-ea"/>
                  </a:rPr>
                  <a:t>包</a:t>
                </a:r>
              </a:p>
            </p:txBody>
          </p:sp>
          <p:sp>
            <p:nvSpPr>
              <p:cNvPr id="43" name="TextBox 51"/>
              <p:cNvSpPr txBox="1">
                <a:spLocks noChangeArrowheads="1"/>
              </p:cNvSpPr>
              <p:nvPr/>
            </p:nvSpPr>
            <p:spPr bwMode="auto">
              <a:xfrm>
                <a:off x="5563159" y="3442542"/>
                <a:ext cx="353621" cy="193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dirty="0" smtClean="0">
                    <a:solidFill>
                      <a:srgbClr val="00B0F0"/>
                    </a:solidFill>
                    <a:latin typeface="+mn-lt"/>
                    <a:ea typeface="+mn-ea"/>
                  </a:rPr>
                  <a:t>部署</a:t>
                </a:r>
                <a:endParaRPr lang="zh-CN" altLang="en-US" sz="1200" dirty="0">
                  <a:solidFill>
                    <a:srgbClr val="00B0F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4" name="TextBox 52"/>
              <p:cNvSpPr txBox="1">
                <a:spLocks noChangeArrowheads="1"/>
              </p:cNvSpPr>
              <p:nvPr/>
            </p:nvSpPr>
            <p:spPr bwMode="auto">
              <a:xfrm>
                <a:off x="3227986" y="3442542"/>
                <a:ext cx="353621" cy="193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dirty="0">
                    <a:solidFill>
                      <a:srgbClr val="00B0F0"/>
                    </a:solidFill>
                    <a:latin typeface="+mn-lt"/>
                    <a:ea typeface="+mn-ea"/>
                  </a:rPr>
                  <a:t>开发</a:t>
                </a:r>
              </a:p>
            </p:txBody>
          </p:sp>
          <p:sp>
            <p:nvSpPr>
              <p:cNvPr id="45" name="TextBox 53"/>
              <p:cNvSpPr txBox="1">
                <a:spLocks noChangeArrowheads="1"/>
              </p:cNvSpPr>
              <p:nvPr/>
            </p:nvSpPr>
            <p:spPr bwMode="auto">
              <a:xfrm>
                <a:off x="3693461" y="3442541"/>
                <a:ext cx="574634" cy="193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200" dirty="0" smtClean="0">
                    <a:solidFill>
                      <a:srgbClr val="00B0F0"/>
                    </a:solidFill>
                    <a:latin typeface="+mn-lt"/>
                    <a:ea typeface="+mn-ea"/>
                  </a:rPr>
                  <a:t>提交代码</a:t>
                </a:r>
                <a:endParaRPr lang="zh-CN" altLang="en-US" sz="1200" dirty="0">
                  <a:solidFill>
                    <a:srgbClr val="00B0F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5" name="矩形 34"/>
            <p:cNvSpPr/>
            <p:nvPr/>
          </p:nvSpPr>
          <p:spPr bwMode="auto">
            <a:xfrm>
              <a:off x="3154865" y="1423005"/>
              <a:ext cx="2212644" cy="3049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zh-CN" sz="1200" kern="0" dirty="0" smtClean="0">
                  <a:latin typeface="+mn-lt"/>
                  <a:ea typeface="+mn-ea"/>
                </a:rPr>
                <a:t>Dev</a:t>
              </a:r>
              <a:r>
                <a:rPr lang="zh-CN" altLang="en-US" sz="1200" kern="0" dirty="0" smtClean="0">
                  <a:latin typeface="+mn-lt"/>
                  <a:ea typeface="+mn-ea"/>
                </a:rPr>
                <a:t>：持续构建</a:t>
              </a:r>
              <a:endParaRPr lang="zh-CN" altLang="en-US" sz="1200" kern="0" dirty="0">
                <a:latin typeface="+mn-lt"/>
                <a:ea typeface="+mn-ea"/>
              </a:endParaRPr>
            </a:p>
          </p:txBody>
        </p:sp>
        <p:cxnSp>
          <p:nvCxnSpPr>
            <p:cNvPr id="36" name="直接连接符 113"/>
            <p:cNvCxnSpPr>
              <a:cxnSpLocks noChangeShapeType="1"/>
              <a:stCxn id="15" idx="2"/>
              <a:endCxn id="35" idx="0"/>
            </p:cNvCxnSpPr>
            <p:nvPr/>
          </p:nvCxnSpPr>
          <p:spPr bwMode="auto">
            <a:xfrm rot="5400000">
              <a:off x="4638698" y="477271"/>
              <a:ext cx="568223" cy="1323245"/>
            </a:xfrm>
            <a:prstGeom prst="bentConnector3">
              <a:avLst>
                <a:gd name="adj1" fmla="val 50000"/>
              </a:avLst>
            </a:prstGeom>
            <a:noFill/>
            <a:ln w="19050" algn="ctr">
              <a:solidFill>
                <a:srgbClr val="00B0F0"/>
              </a:solidFill>
              <a:round/>
              <a:headEnd/>
              <a:tailEnd type="triangle" w="med" len="med"/>
            </a:ln>
          </p:spPr>
        </p:cxnSp>
      </p:grpSp>
      <p:sp>
        <p:nvSpPr>
          <p:cNvPr id="59" name="TextBox 58"/>
          <p:cNvSpPr txBox="1"/>
          <p:nvPr/>
        </p:nvSpPr>
        <p:spPr>
          <a:xfrm>
            <a:off x="647564" y="5010271"/>
            <a:ext cx="7920880" cy="830997"/>
          </a:xfrm>
          <a:prstGeom prst="rect">
            <a:avLst/>
          </a:prstGeom>
          <a:solidFill>
            <a:srgbClr val="255A9B">
              <a:alpha val="12000"/>
            </a:srgbClr>
          </a:solidFill>
          <a:ln>
            <a:noFill/>
            <a:prstDash val="dash"/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lang="zh-CN" altLang="en-US" sz="2000" dirty="0" smtClean="0">
                <a:latin typeface="+mn-lt"/>
                <a:ea typeface="华文细黑" pitchFamily="2" charset="-122"/>
              </a:rPr>
              <a:t>打造持续交付流水线拉通</a:t>
            </a:r>
            <a:r>
              <a:rPr lang="en-US" altLang="zh-CN" sz="2000" dirty="0" err="1" smtClean="0">
                <a:latin typeface="+mn-lt"/>
                <a:ea typeface="华文细黑" pitchFamily="2" charset="-122"/>
              </a:rPr>
              <a:t>Dev&amp;Ops</a:t>
            </a:r>
            <a:r>
              <a:rPr lang="zh-CN" altLang="en-US" sz="2000" dirty="0" smtClean="0">
                <a:latin typeface="+mn-lt"/>
                <a:ea typeface="华文细黑" pitchFamily="2" charset="-122"/>
              </a:rPr>
              <a:t>，保证研发过程</a:t>
            </a:r>
            <a:r>
              <a:rPr lang="zh-CN" altLang="en-US" sz="2000" dirty="0" smtClean="0">
                <a:solidFill>
                  <a:schemeClr val="tx2"/>
                </a:solidFill>
                <a:latin typeface="+mn-lt"/>
                <a:ea typeface="华文细黑" pitchFamily="2" charset="-122"/>
              </a:rPr>
              <a:t>高效、可靠、可重复</a:t>
            </a:r>
            <a:r>
              <a:rPr lang="zh-CN" altLang="en-US" sz="2000" dirty="0" smtClean="0">
                <a:latin typeface="+mn-lt"/>
                <a:ea typeface="华文细黑" pitchFamily="2" charset="-122"/>
              </a:rPr>
              <a:t>，支撑企业</a:t>
            </a:r>
            <a:r>
              <a:rPr lang="zh-CN" altLang="en-US" sz="2000" dirty="0" smtClean="0">
                <a:solidFill>
                  <a:schemeClr val="tx2"/>
                </a:solidFill>
                <a:latin typeface="+mn-lt"/>
                <a:ea typeface="华文细黑" pitchFamily="2" charset="-122"/>
              </a:rPr>
              <a:t>小、频、快</a:t>
            </a:r>
            <a:r>
              <a:rPr lang="zh-CN" altLang="en-US" sz="2000" dirty="0" smtClean="0">
                <a:latin typeface="+mn-lt"/>
                <a:ea typeface="华文细黑" pitchFamily="2" charset="-122"/>
              </a:rPr>
              <a:t>地交付价值特性</a:t>
            </a:r>
          </a:p>
        </p:txBody>
      </p:sp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9E0000"/>
                </a:solidFill>
                <a:latin typeface="+mj-ea"/>
              </a:rPr>
              <a:t>持续交付流水线</a:t>
            </a:r>
            <a:endParaRPr lang="zh-CN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59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持续交付流水线概念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 smtClean="0"/>
              <a:t>持续交付流水线关键实践</a:t>
            </a:r>
            <a:endParaRPr lang="en-US" altLang="zh-CN" b="1" dirty="0" smtClean="0"/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持续交付流水线关键过程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持续交付流水线企业级实践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58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#UC&amp;C母版初稿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lIns="99980" tIns="49986" rIns="99980" bIns="49986">
        <a:spAutoFit/>
      </a:bodyPr>
      <a:lstStyle>
        <a:defPPr algn="ctr" defTabSz="1001649" eaLnBrk="0" hangingPunct="0">
          <a:defRPr sz="1400" dirty="0" smtClean="0">
            <a:solidFill>
              <a:srgbClr val="000000"/>
            </a:solidFill>
            <a:latin typeface="+mn-lt"/>
            <a:ea typeface="+mn-ea"/>
            <a:cs typeface="Arial" pitchFamily="34" charset="0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nd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1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2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26774B8D87F4D92D9D1F6859ED44E" ma:contentTypeVersion="0" ma:contentTypeDescription="Create a new document." ma:contentTypeScope="" ma:versionID="2405c1ce63a3409bcef189279c704b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71327E0-7EF6-4DE7-A686-D5CF0A9FB3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E3093B-232B-4C15-AB25-7F1FBE134870}">
  <ds:schemaRefs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76876</TotalTime>
  <Words>2071</Words>
  <Application>Microsoft Office PowerPoint</Application>
  <PresentationFormat>全屏显示(4:3)</PresentationFormat>
  <Paragraphs>296</Paragraphs>
  <Slides>37</Slides>
  <Notes>37</Notes>
  <HiddenSlides>1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6" baseType="lpstr">
      <vt:lpstr>Lucida Grande</vt:lpstr>
      <vt:lpstr>MS PGothic</vt:lpstr>
      <vt:lpstr>黑体</vt:lpstr>
      <vt:lpstr>华文细黑</vt:lpstr>
      <vt:lpstr>宋体</vt:lpstr>
      <vt:lpstr>AngsanaUPC</vt:lpstr>
      <vt:lpstr>Arial</vt:lpstr>
      <vt:lpstr>Calibri</vt:lpstr>
      <vt:lpstr>FrutigerNext LT BlackCn</vt:lpstr>
      <vt:lpstr>FrutigerNext LT Bold</vt:lpstr>
      <vt:lpstr>FrutigerNext LT Light</vt:lpstr>
      <vt:lpstr>FrutigerNext LT Medium</vt:lpstr>
      <vt:lpstr>FrutigerNext LT Regular</vt:lpstr>
      <vt:lpstr>Wingdings</vt:lpstr>
      <vt:lpstr>1#UC&amp;C母版初稿</vt:lpstr>
      <vt:lpstr>End</vt:lpstr>
      <vt:lpstr>11_主题1</vt:lpstr>
      <vt:lpstr>12_主题1</vt:lpstr>
      <vt:lpstr>CorelDRAW</vt:lpstr>
      <vt:lpstr>PowerPoint 演示文稿</vt:lpstr>
      <vt:lpstr>持续交付流水线 </vt:lpstr>
      <vt:lpstr>PowerPoint 演示文稿</vt:lpstr>
      <vt:lpstr>PowerPoint 演示文稿</vt:lpstr>
      <vt:lpstr>PowerPoint 演示文稿</vt:lpstr>
      <vt:lpstr>软件交付面临的挑战</vt:lpstr>
      <vt:lpstr>持续交付</vt:lpstr>
      <vt:lpstr>持续交付流水线</vt:lpstr>
      <vt:lpstr>PowerPoint 演示文稿</vt:lpstr>
      <vt:lpstr>分层分级流水线</vt:lpstr>
      <vt:lpstr>小迭代交付： 月迭代“周/双周”迭代，提升交付频率和节奏，拉动四层循环高效运转</vt:lpstr>
      <vt:lpstr>流水线自动化执行</vt:lpstr>
      <vt:lpstr>流水线可视化(1/2)</vt:lpstr>
      <vt:lpstr>流水线可视化(2/2)</vt:lpstr>
      <vt:lpstr>分层质量防护</vt:lpstr>
      <vt:lpstr>缺陷发现前移</vt:lpstr>
      <vt:lpstr>PowerPoint 演示文稿</vt:lpstr>
      <vt:lpstr>典型持续交付场景</vt:lpstr>
      <vt:lpstr>典型持续交付流水线</vt:lpstr>
      <vt:lpstr>代码提交</vt:lpstr>
      <vt:lpstr>构建阶段 - 代码检查</vt:lpstr>
      <vt:lpstr>构建阶段 - 构建</vt:lpstr>
      <vt:lpstr>构建阶段 - 单元测试</vt:lpstr>
      <vt:lpstr>构建阶段 - 归档</vt:lpstr>
      <vt:lpstr>开发环境阶段 - 自动化部署</vt:lpstr>
      <vt:lpstr>开发环境阶段 - 测试验证</vt:lpstr>
      <vt:lpstr>测试环境阶段 - 部署</vt:lpstr>
      <vt:lpstr>测试环境阶段 - 测试验证</vt:lpstr>
      <vt:lpstr>生产环境阶段 - 部署</vt:lpstr>
      <vt:lpstr>生产环境阶段 - 测试验收</vt:lpstr>
      <vt:lpstr>PowerPoint 演示文稿</vt:lpstr>
      <vt:lpstr>服务流水线</vt:lpstr>
      <vt:lpstr>构建阶段代码检查和构建报告</vt:lpstr>
      <vt:lpstr>研发环境部署和测试报告</vt:lpstr>
      <vt:lpstr>案例实践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huangyusizjhw</cp:lastModifiedBy>
  <cp:revision>2563</cp:revision>
  <dcterms:created xsi:type="dcterms:W3CDTF">2003-08-21T06:48:56Z</dcterms:created>
  <dcterms:modified xsi:type="dcterms:W3CDTF">2017-08-16T07:32:11Z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(3)UJ1GtkGYRNJxC5CaZVxcj+iBNdKNQTx1Wp446gUeJLkx8lTWOD3NJbdHVN4auuIH6JehkExU
BzLftONHz0x1BGiSGF6iHrkDwBNE8HjBCZhpf3yH4kNwYSsClOttAqGrqkuvRFnYAaoCE3P9
d7BeSDXzQmPSVQ2I7/WAhO6+S0fhLIT6aNpl0hWXA8kqUDxnYb+XWyC5gs5vblRMhjyVADym
1UPGuLYDkgiFRTyle1</vt:lpwstr>
  </property>
  <property fmtid="{D5CDD505-2E9C-101B-9397-08002B2CF9AE}" pid="18" name="_2015_ms_pID_7253431">
    <vt:lpwstr>et8fWdws8h8N4T9JVfvJ81D7sCrESV70fl7ZJ5eFDZPcwwC9ljHytH
DUGuAaCpv9Pqm4yw9+YDrF30VR/Iud0eIWGeOZ6+QoPPiUor9zDitI4byW9qc561aZWvcJnC
GoBqfGeHR5ntgyICydTGunxnBp4XQ2sSl7xXdLc7PLITrneQJ88W9+/+Ew4bNpH5blCcOyk/
J2quSXELxNdgjabepc6q/DsbCfNs+lcZ+xH3</vt:lpwstr>
  </property>
  <property fmtid="{D5CDD505-2E9C-101B-9397-08002B2CF9AE}" pid="19" name="_2015_ms_pID_7253432">
    <vt:lpwstr>/sfFGVfxjGkv8bhnX7Jp9aUJtcTj3zi5rGTY
BtpfdlS7oapDVvpB099lQ5T3jTL+Gg==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1502849293</vt:lpwstr>
  </property>
</Properties>
</file>