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 Medium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Medium-bold.fntdata"/><Relationship Id="rId21" Type="http://schemas.openxmlformats.org/officeDocument/2006/relationships/font" Target="fonts/MontserratMedium-regular.fntdata"/><Relationship Id="rId24" Type="http://schemas.openxmlformats.org/officeDocument/2006/relationships/font" Target="fonts/MontserratMedium-boldItalic.fntdata"/><Relationship Id="rId23" Type="http://schemas.openxmlformats.org/officeDocument/2006/relationships/font" Target="fonts/Montserrat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a2238661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a2238661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a2238661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a2238661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a2238661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a2238661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a2238661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ea2238661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a2238661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a2238661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a2238661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a2238661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ea227a517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1ea227a517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ea227a517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1ea227a517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ea227a517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ea227a517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a227a517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a227a517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a227a517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a227a517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a2238661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a223866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a2238661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a2238661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a2238661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a2238661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EFDF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2800"/>
              <a:buFont typeface="Roboto Mono"/>
              <a:buNone/>
              <a:defRPr sz="2800" u="sng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472450" y="0"/>
            <a:ext cx="675100" cy="675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7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/>
        </p:nvSpPr>
        <p:spPr>
          <a:xfrm>
            <a:off x="1627650" y="1932300"/>
            <a:ext cx="5888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Introduction au HTML</a:t>
            </a:r>
            <a:endParaRPr sz="40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7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2891400" y="514350"/>
            <a:ext cx="336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&lt;html&gt;…&lt;/html&gt;</a:t>
            </a:r>
            <a:endParaRPr sz="30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585750" y="2133150"/>
            <a:ext cx="7972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 balise HTML permet d’indiquer au </a:t>
            </a:r>
            <a:r>
              <a:rPr lang="en-GB" sz="1800">
                <a:solidFill>
                  <a:srgbClr val="F49A6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navigateur</a:t>
            </a:r>
            <a:endParaRPr sz="1800">
              <a:solidFill>
                <a:srgbClr val="F49A6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qu’il a bien affaire à un </a:t>
            </a:r>
            <a:r>
              <a:rPr lang="en-GB" sz="1800">
                <a:solidFill>
                  <a:srgbClr val="F49A6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document</a:t>
            </a:r>
            <a:r>
              <a:rPr lang="en-GB" sz="18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HTML</a:t>
            </a:r>
            <a:endParaRPr sz="18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7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2837700" y="514350"/>
            <a:ext cx="346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&lt;head&gt;…&lt;/head&gt;</a:t>
            </a:r>
            <a:endParaRPr sz="30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85750" y="1750875"/>
            <a:ext cx="7972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Comme la balise html, la balise head est présente à </a:t>
            </a:r>
            <a:r>
              <a:rPr lang="en-GB" sz="1800">
                <a:solidFill>
                  <a:srgbClr val="F49A6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titre informatif</a:t>
            </a:r>
            <a:r>
              <a:rPr lang="en-GB" sz="18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elle va donner des précisions au navigateur:</a:t>
            </a:r>
            <a:endParaRPr sz="18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703400" y="3010350"/>
            <a:ext cx="7972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600"/>
              <a:buFont typeface="Montserrat Medium"/>
              <a:buChar char="●"/>
            </a:pPr>
            <a:r>
              <a:rPr lang="en-GB" sz="16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 titre de la page (balise title)</a:t>
            </a:r>
            <a:endParaRPr sz="16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600"/>
              <a:buFont typeface="Montserrat Medium"/>
              <a:buChar char="●"/>
            </a:pPr>
            <a:r>
              <a:rPr lang="en-GB" sz="16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Insertion de fichiers externes (CSS, JS, …)</a:t>
            </a:r>
            <a:endParaRPr sz="16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600"/>
              <a:buFont typeface="Montserrat Medium"/>
              <a:buChar char="●"/>
            </a:pPr>
            <a:r>
              <a:rPr lang="en-GB" sz="16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Précisions supplémentaires sur la page (mots clés, date de création, encodage des caractères, …)</a:t>
            </a:r>
            <a:endParaRPr sz="18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7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2851650" y="514350"/>
            <a:ext cx="344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&lt;body&gt;…&lt;/body&gt;</a:t>
            </a:r>
            <a:endParaRPr sz="30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85750" y="2133150"/>
            <a:ext cx="7972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 balise body représente la </a:t>
            </a:r>
            <a:r>
              <a:rPr lang="en-GB" sz="1800">
                <a:solidFill>
                  <a:srgbClr val="F49A6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fenêtre</a:t>
            </a:r>
            <a:r>
              <a:rPr lang="en-GB" sz="18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du document, c’est ce que l’utilisateur verra sur son navigateur.</a:t>
            </a:r>
            <a:endParaRPr sz="18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7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2755350" y="514350"/>
            <a:ext cx="3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Les entités HTML</a:t>
            </a:r>
            <a:endParaRPr sz="30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585750" y="2133150"/>
            <a:ext cx="7972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Une entité HTML est un code (commençant souvent par le caractère </a:t>
            </a:r>
            <a:r>
              <a:rPr lang="en-GB" sz="1800">
                <a:solidFill>
                  <a:srgbClr val="F49A6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&amp;</a:t>
            </a:r>
            <a:r>
              <a:rPr lang="en-GB" sz="18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 qui est souvent utilisé pour représenter un caractère qui n’est pas présent sur le clavier.</a:t>
            </a:r>
            <a:endParaRPr sz="18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Exemples: </a:t>
            </a:r>
            <a:r>
              <a:rPr lang="en-GB" sz="1800">
                <a:solidFill>
                  <a:srgbClr val="F49A6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&amp;oelig</a:t>
            </a:r>
            <a:r>
              <a:rPr lang="en-GB" sz="18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; = œ, </a:t>
            </a:r>
            <a:r>
              <a:rPr lang="en-GB" sz="1800">
                <a:solidFill>
                  <a:srgbClr val="F49A6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&amp;infin</a:t>
            </a:r>
            <a:r>
              <a:rPr lang="en-GB" sz="18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; = ∞, …</a:t>
            </a:r>
            <a:endParaRPr sz="18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7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3231900" y="514350"/>
            <a:ext cx="268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Les attributs</a:t>
            </a:r>
            <a:endParaRPr sz="30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585750" y="1667475"/>
            <a:ext cx="7972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Les balises de notre code HTML peuvent avoir des attributs:</a:t>
            </a:r>
            <a:endParaRPr sz="18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49A6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&lt;balise</a:t>
            </a:r>
            <a:r>
              <a:rPr lang="en-GB" sz="18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nom-attribut=«</a:t>
            </a:r>
            <a:r>
              <a:rPr lang="en-GB" sz="1800">
                <a:solidFill>
                  <a:srgbClr val="F49A6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valeur</a:t>
            </a:r>
            <a:r>
              <a:rPr lang="en-GB" sz="18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»</a:t>
            </a:r>
            <a:r>
              <a:rPr lang="en-GB" sz="1800">
                <a:solidFill>
                  <a:srgbClr val="F49A6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&gt;&lt;/balise&gt;</a:t>
            </a:r>
            <a:endParaRPr sz="1800">
              <a:solidFill>
                <a:srgbClr val="F49A6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 attribut peut être interprété comme une option d’une balise. Une balise peut avoir plusieurs attributs simultanément.</a:t>
            </a:r>
            <a:endParaRPr sz="18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49A6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&lt;img</a:t>
            </a:r>
            <a:r>
              <a:rPr lang="en-GB" sz="18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src=«</a:t>
            </a:r>
            <a:r>
              <a:rPr lang="en-GB" sz="1800">
                <a:solidFill>
                  <a:srgbClr val="F49A6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img/image.png</a:t>
            </a:r>
            <a:r>
              <a:rPr lang="en-GB" sz="18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» alt=«</a:t>
            </a:r>
            <a:r>
              <a:rPr lang="en-GB" sz="1800">
                <a:solidFill>
                  <a:srgbClr val="F49A6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Mon Image</a:t>
            </a:r>
            <a:r>
              <a:rPr lang="en-GB" sz="18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» </a:t>
            </a:r>
            <a:r>
              <a:rPr lang="en-GB" sz="1800">
                <a:solidFill>
                  <a:srgbClr val="F49A6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&gt;</a:t>
            </a:r>
            <a:endParaRPr sz="1800">
              <a:solidFill>
                <a:srgbClr val="F49A6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7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3231900" y="250225"/>
            <a:ext cx="268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Les attributs</a:t>
            </a:r>
            <a:endParaRPr sz="30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585750" y="2800425"/>
            <a:ext cx="7972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Dans cet exemple la balise html a un attribut </a:t>
            </a:r>
            <a:r>
              <a:rPr lang="en-GB" sz="1600">
                <a:solidFill>
                  <a:srgbClr val="F49A6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lang</a:t>
            </a:r>
            <a:r>
              <a:rPr lang="en-GB" sz="16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qui a pour valeur </a:t>
            </a:r>
            <a:r>
              <a:rPr lang="en-GB" sz="1600">
                <a:solidFill>
                  <a:srgbClr val="F49A6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</a:t>
            </a:r>
            <a:r>
              <a:rPr lang="en-GB" sz="16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cet attribut permet de préciser la langue du document.</a:t>
            </a:r>
            <a:endParaRPr sz="16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Les balises meta ont chacune un attribut </a:t>
            </a:r>
            <a:r>
              <a:rPr lang="en-GB" sz="1600">
                <a:solidFill>
                  <a:srgbClr val="F49A6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name</a:t>
            </a:r>
            <a:r>
              <a:rPr lang="en-GB" sz="16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qui précise le type de métadonnée que nous allons donner au navigateur et un attribut </a:t>
            </a:r>
            <a:r>
              <a:rPr lang="en-GB" sz="1600">
                <a:solidFill>
                  <a:srgbClr val="F49A6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content</a:t>
            </a:r>
            <a:r>
              <a:rPr lang="en-GB" sz="16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qui précise la valeur de cette métadonnée.</a:t>
            </a:r>
            <a:endParaRPr sz="16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425" y="1143238"/>
            <a:ext cx="5185150" cy="141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7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/>
        </p:nvSpPr>
        <p:spPr>
          <a:xfrm>
            <a:off x="1627650" y="549100"/>
            <a:ext cx="5888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 HTML, c’est quoi ?</a:t>
            </a:r>
            <a:endParaRPr sz="40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" name="Google Shape;39;p8"/>
          <p:cNvSpPr txBox="1"/>
          <p:nvPr/>
        </p:nvSpPr>
        <p:spPr>
          <a:xfrm>
            <a:off x="1376250" y="2171550"/>
            <a:ext cx="4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yper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ext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arkup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anguage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" name="Google Shape;40;p8"/>
          <p:cNvSpPr txBox="1"/>
          <p:nvPr/>
        </p:nvSpPr>
        <p:spPr>
          <a:xfrm>
            <a:off x="1376250" y="2775750"/>
            <a:ext cx="4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Interprété par le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navigateur</a:t>
            </a:r>
            <a:endParaRPr>
              <a:solidFill>
                <a:srgbClr val="F49A6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" name="Google Shape;41;p8"/>
          <p:cNvSpPr txBox="1"/>
          <p:nvPr/>
        </p:nvSpPr>
        <p:spPr>
          <a:xfrm>
            <a:off x="1376250" y="3379950"/>
            <a:ext cx="61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Souvent utilisé avec les langages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JS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et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CSS</a:t>
            </a:r>
            <a:endParaRPr>
              <a:solidFill>
                <a:srgbClr val="F49A6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7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/>
        </p:nvSpPr>
        <p:spPr>
          <a:xfrm>
            <a:off x="2244150" y="549100"/>
            <a:ext cx="465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 peu d’histoire</a:t>
            </a:r>
            <a:endParaRPr sz="40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" name="Google Shape;47;p9"/>
          <p:cNvSpPr txBox="1"/>
          <p:nvPr/>
        </p:nvSpPr>
        <p:spPr>
          <a:xfrm>
            <a:off x="1362350" y="1865700"/>
            <a:ext cx="647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200"/>
              <a:buFont typeface="Roboto Mono"/>
              <a:buChar char="●"/>
            </a:pPr>
            <a:r>
              <a:rPr b="1" lang="en-GB" sz="1200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1991:</a:t>
            </a:r>
            <a:r>
              <a:rPr lang="en-GB" sz="1200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Tim Berners-Lee crée le HTML</a:t>
            </a:r>
            <a:endParaRPr sz="1200"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" name="Google Shape;48;p9"/>
          <p:cNvSpPr txBox="1"/>
          <p:nvPr/>
        </p:nvSpPr>
        <p:spPr>
          <a:xfrm>
            <a:off x="1362350" y="2386350"/>
            <a:ext cx="722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200"/>
              <a:buFont typeface="Roboto Mono"/>
              <a:buChar char="●"/>
            </a:pPr>
            <a:r>
              <a:rPr b="1" lang="en-GB" sz="1200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1994 - 1996:</a:t>
            </a:r>
            <a:r>
              <a:rPr lang="en-GB" sz="1200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HTML2 donne une dimension communautaire pour </a:t>
            </a:r>
            <a:endParaRPr sz="1200"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HTML, comportement, règles du langages données par le W3C !</a:t>
            </a:r>
            <a:endParaRPr sz="1200"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1362350" y="3122400"/>
            <a:ext cx="702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200"/>
              <a:buFont typeface="Roboto Mono"/>
              <a:buChar char="●"/>
            </a:pPr>
            <a:r>
              <a:rPr b="1" lang="en-GB" sz="1200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1996:</a:t>
            </a:r>
            <a:r>
              <a:rPr lang="en-GB" sz="1200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HTML3 permet l’insertion d’images (et bien plus)</a:t>
            </a:r>
            <a:endParaRPr sz="1200"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1362350" y="3587925"/>
            <a:ext cx="702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200"/>
              <a:buFont typeface="Roboto Mono"/>
              <a:buChar char="●"/>
            </a:pPr>
            <a:r>
              <a:rPr b="1" lang="en-GB" sz="1200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1998:</a:t>
            </a:r>
            <a:r>
              <a:rPr lang="en-GB" sz="1200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HTML4 permet l’utilisation de CSS</a:t>
            </a:r>
            <a:endParaRPr sz="1200"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" name="Google Shape;51;p9"/>
          <p:cNvSpPr txBox="1"/>
          <p:nvPr/>
        </p:nvSpPr>
        <p:spPr>
          <a:xfrm>
            <a:off x="1362350" y="4053450"/>
            <a:ext cx="702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200"/>
              <a:buFont typeface="Roboto Mono"/>
              <a:buChar char="●"/>
            </a:pPr>
            <a:r>
              <a:rPr b="1" lang="en-GB" sz="1200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2011:</a:t>
            </a:r>
            <a:r>
              <a:rPr lang="en-GB" sz="1200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HTML5 insertion native de videos, meilleur gestions de la structure de la page</a:t>
            </a:r>
            <a:endParaRPr sz="1200"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7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/>
        </p:nvSpPr>
        <p:spPr>
          <a:xfrm>
            <a:off x="1617450" y="549100"/>
            <a:ext cx="5909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À quoi ça ressemble ?</a:t>
            </a:r>
            <a:endParaRPr sz="40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" name="Google Shape;57;p10"/>
          <p:cNvSpPr txBox="1"/>
          <p:nvPr/>
        </p:nvSpPr>
        <p:spPr>
          <a:xfrm>
            <a:off x="1376250" y="2171550"/>
            <a:ext cx="69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Tout se passe dans un fichier avec l’extension </a:t>
            </a:r>
            <a:r>
              <a:rPr b="1"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.html</a:t>
            </a:r>
            <a:endParaRPr b="1">
              <a:solidFill>
                <a:srgbClr val="F49A6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1376250" y="2775750"/>
            <a:ext cx="4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est un langage de balisage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1376250" y="3379950"/>
            <a:ext cx="708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Une balise, ça ressemble à ça: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&lt;balise&gt; 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Contenu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 &lt;/balise&gt;</a:t>
            </a:r>
            <a:endParaRPr>
              <a:solidFill>
                <a:srgbClr val="F49A6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7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/>
        </p:nvSpPr>
        <p:spPr>
          <a:xfrm>
            <a:off x="2767350" y="549100"/>
            <a:ext cx="360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Par exemple:</a:t>
            </a:r>
            <a:endParaRPr sz="40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5" name="Google Shape;6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225" y="1835388"/>
            <a:ext cx="401955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7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/>
        </p:nvSpPr>
        <p:spPr>
          <a:xfrm>
            <a:off x="1628850" y="549100"/>
            <a:ext cx="5886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Deux types de balises</a:t>
            </a:r>
            <a:endParaRPr sz="40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905325" y="1910900"/>
            <a:ext cx="255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Les balises paires</a:t>
            </a:r>
            <a:endParaRPr sz="18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1374225" y="2674975"/>
            <a:ext cx="161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49A6F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&lt;p&gt; </a:t>
            </a:r>
            <a:r>
              <a:rPr lang="en-GB" sz="1500">
                <a:solidFill>
                  <a:srgbClr val="1C3841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Hello</a:t>
            </a:r>
            <a:r>
              <a:rPr lang="en-GB" sz="1500">
                <a:solidFill>
                  <a:srgbClr val="F49A6F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&lt;/p&gt;</a:t>
            </a:r>
            <a:endParaRPr sz="1500">
              <a:solidFill>
                <a:srgbClr val="F49A6F"/>
              </a:solidFill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685875" y="3361950"/>
            <a:ext cx="2994900" cy="1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Ont besoin d’être fermées plus loin à partir d’une balise identique</a:t>
            </a:r>
            <a:endParaRPr sz="15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4" name="Google Shape;74;p12"/>
          <p:cNvSpPr txBox="1"/>
          <p:nvPr/>
        </p:nvSpPr>
        <p:spPr>
          <a:xfrm>
            <a:off x="5115700" y="1876150"/>
            <a:ext cx="374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Les balises auto-fermantes</a:t>
            </a:r>
            <a:endParaRPr sz="18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5" name="Google Shape;75;p12"/>
          <p:cNvSpPr txBox="1"/>
          <p:nvPr/>
        </p:nvSpPr>
        <p:spPr>
          <a:xfrm>
            <a:off x="5463225" y="2640225"/>
            <a:ext cx="309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49A6F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&lt;meta </a:t>
            </a:r>
            <a:r>
              <a:rPr lang="en-GB" sz="1500">
                <a:solidFill>
                  <a:srgbClr val="1C3841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charset=</a:t>
            </a:r>
            <a:r>
              <a:rPr lang="en-GB" sz="1500">
                <a:solidFill>
                  <a:srgbClr val="F49A6F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”</a:t>
            </a:r>
            <a:r>
              <a:rPr lang="en-GB" sz="1500">
                <a:solidFill>
                  <a:srgbClr val="1C3841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UTF-8</a:t>
            </a:r>
            <a:r>
              <a:rPr lang="en-GB" sz="1500">
                <a:solidFill>
                  <a:srgbClr val="F49A6F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”&gt;</a:t>
            </a:r>
            <a:endParaRPr sz="1500">
              <a:solidFill>
                <a:srgbClr val="F49A6F"/>
              </a:solidFill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6" name="Google Shape;76;p12"/>
          <p:cNvSpPr txBox="1"/>
          <p:nvPr/>
        </p:nvSpPr>
        <p:spPr>
          <a:xfrm>
            <a:off x="5491625" y="3327200"/>
            <a:ext cx="29949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N’ont pas besoin d’être fermées</a:t>
            </a:r>
            <a:endParaRPr sz="20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77" name="Google Shape;77;p12"/>
          <p:cNvCxnSpPr/>
          <p:nvPr/>
        </p:nvCxnSpPr>
        <p:spPr>
          <a:xfrm>
            <a:off x="4561500" y="1967050"/>
            <a:ext cx="21000" cy="2453700"/>
          </a:xfrm>
          <a:prstGeom prst="straightConnector1">
            <a:avLst/>
          </a:prstGeom>
          <a:noFill/>
          <a:ln cap="flat" cmpd="sng" w="19050">
            <a:solidFill>
              <a:srgbClr val="F49A6F"/>
            </a:solidFill>
            <a:prstDash val="dash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7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/>
        </p:nvSpPr>
        <p:spPr>
          <a:xfrm>
            <a:off x="1806900" y="298875"/>
            <a:ext cx="5530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Positionnement des éléments en HTML</a:t>
            </a:r>
            <a:endParaRPr sz="40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758850" y="4239375"/>
            <a:ext cx="762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Par défaut, les éléments se positionnent en haut à gauche de la fenêtre</a:t>
            </a:r>
            <a:endParaRPr sz="16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500" y="1929825"/>
            <a:ext cx="3732994" cy="2018150"/>
          </a:xfrm>
          <a:prstGeom prst="rect">
            <a:avLst/>
          </a:prstGeom>
          <a:noFill/>
          <a:ln cap="flat" cmpd="sng" w="19050">
            <a:solidFill>
              <a:srgbClr val="F49A6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" name="Google Shape;85;p13"/>
          <p:cNvSpPr/>
          <p:nvPr/>
        </p:nvSpPr>
        <p:spPr>
          <a:xfrm rot="-8871648">
            <a:off x="3537985" y="2383972"/>
            <a:ext cx="667133" cy="3337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7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585750" y="514350"/>
            <a:ext cx="797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 minimum vital pour un fichier HTML:</a:t>
            </a:r>
            <a:endParaRPr sz="30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1314300" y="2171550"/>
            <a:ext cx="4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49A6F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&lt;!DOCTYPE html&gt;</a:t>
            </a:r>
            <a:endParaRPr>
              <a:solidFill>
                <a:srgbClr val="F49A6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1314300" y="2775750"/>
            <a:ext cx="4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49A6F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&lt;html&gt;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&lt;/html&gt;</a:t>
            </a:r>
            <a:endParaRPr>
              <a:solidFill>
                <a:srgbClr val="F49A6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1314300" y="3379950"/>
            <a:ext cx="61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49A6F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&lt;head&gt;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&lt;/head&gt;</a:t>
            </a:r>
            <a:endParaRPr>
              <a:solidFill>
                <a:srgbClr val="F49A6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314300" y="3984150"/>
            <a:ext cx="61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49A6F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&lt;/body&gt;</a:t>
            </a:r>
            <a:endParaRPr>
              <a:solidFill>
                <a:srgbClr val="F49A6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7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2692800" y="514350"/>
            <a:ext cx="375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&lt;!DOCTYPE html&gt;</a:t>
            </a:r>
            <a:endParaRPr sz="30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585750" y="1578900"/>
            <a:ext cx="79725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 déclaration </a:t>
            </a:r>
            <a:r>
              <a:rPr lang="en-GB" sz="1800">
                <a:solidFill>
                  <a:srgbClr val="F49A6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!DOCTYPE</a:t>
            </a:r>
            <a:r>
              <a:rPr lang="en-GB" sz="18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est le premier élément de</a:t>
            </a:r>
            <a:endParaRPr sz="18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notre page </a:t>
            </a:r>
            <a:r>
              <a:rPr lang="en-GB" sz="1800">
                <a:solidFill>
                  <a:srgbClr val="F49A6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HTML</a:t>
            </a:r>
            <a:r>
              <a:rPr lang="en-GB" sz="18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elle permet de dire au</a:t>
            </a:r>
            <a:endParaRPr sz="18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1C384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navigateur quelles règles celui-ci doit appliquer.</a:t>
            </a:r>
            <a:endParaRPr sz="18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384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