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cf815bb3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cf815bb3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5cf815bb3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25cf815bb3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5cf815bb3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25cf815bb3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5cf815bb3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5cf815bb3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5cf815bb3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5cf815bb3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cf815bb3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cf815bb3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cf815bb3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cf815bb3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cf815bb3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cf815bb3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cf815bb3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cf815bb3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EFDF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2800"/>
              <a:buFont typeface="Roboto Mono"/>
              <a:buNone/>
              <a:defRPr sz="2800" u="sng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472450" y="0"/>
            <a:ext cx="675100" cy="675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ctrTitle"/>
          </p:nvPr>
        </p:nvSpPr>
        <p:spPr>
          <a:xfrm>
            <a:off x="311700" y="528250"/>
            <a:ext cx="85206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none"/>
              <a:t>Les formulaires en HTML</a:t>
            </a:r>
            <a:endParaRPr sz="2800" u="none"/>
          </a:p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311700" y="2324100"/>
            <a:ext cx="85206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Comprendre et créer des formulaires interactifs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ctrTitle"/>
          </p:nvPr>
        </p:nvSpPr>
        <p:spPr>
          <a:xfrm>
            <a:off x="311700" y="528250"/>
            <a:ext cx="85206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none"/>
              <a:t>Soumettre un formulaire</a:t>
            </a:r>
            <a:endParaRPr sz="2800" u="none"/>
          </a:p>
        </p:txBody>
      </p:sp>
      <p:sp>
        <p:nvSpPr>
          <p:cNvPr id="100" name="Google Shape;100;p16"/>
          <p:cNvSpPr txBox="1"/>
          <p:nvPr>
            <p:ph idx="1" type="subTitle"/>
          </p:nvPr>
        </p:nvSpPr>
        <p:spPr>
          <a:xfrm>
            <a:off x="311700" y="3325000"/>
            <a:ext cx="8779800" cy="17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Envoie les données du formulaire à l'URL spécifiée dans l'attribut </a:t>
            </a:r>
            <a:r>
              <a:rPr lang="en-GB" sz="1600">
                <a:solidFill>
                  <a:srgbClr val="F49A6F"/>
                </a:solidFill>
              </a:rPr>
              <a:t>action</a:t>
            </a:r>
            <a:endParaRPr sz="1600">
              <a:solidFill>
                <a:srgbClr val="F49A6F"/>
              </a:solidFill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1322950"/>
            <a:ext cx="64770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5825" y="2580250"/>
            <a:ext cx="1232360" cy="592350"/>
          </a:xfrm>
          <a:prstGeom prst="rect">
            <a:avLst/>
          </a:prstGeom>
          <a:noFill/>
          <a:ln cap="flat" cmpd="sng" w="19050">
            <a:solidFill>
              <a:srgbClr val="F49A6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ctrTitle"/>
          </p:nvPr>
        </p:nvSpPr>
        <p:spPr>
          <a:xfrm>
            <a:off x="311700" y="528250"/>
            <a:ext cx="85206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none"/>
              <a:t>Qu'est-ce qu'un formulaire ?</a:t>
            </a:r>
            <a:endParaRPr sz="2800" u="none"/>
          </a:p>
        </p:txBody>
      </p:sp>
      <p:sp>
        <p:nvSpPr>
          <p:cNvPr id="40" name="Google Shape;40;p8"/>
          <p:cNvSpPr txBox="1"/>
          <p:nvPr>
            <p:ph idx="1" type="subTitle"/>
          </p:nvPr>
        </p:nvSpPr>
        <p:spPr>
          <a:xfrm>
            <a:off x="311700" y="2324100"/>
            <a:ext cx="8520600" cy="17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Un moyen d'</a:t>
            </a:r>
            <a:r>
              <a:rPr lang="en-GB" sz="1600">
                <a:solidFill>
                  <a:srgbClr val="F49A6F"/>
                </a:solidFill>
              </a:rPr>
              <a:t>interagir</a:t>
            </a:r>
            <a:r>
              <a:rPr lang="en-GB" sz="1600"/>
              <a:t> avec les utilisateurs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Collecte d'</a:t>
            </a:r>
            <a:r>
              <a:rPr lang="en-GB" sz="1600">
                <a:solidFill>
                  <a:srgbClr val="F49A6F"/>
                </a:solidFill>
              </a:rPr>
              <a:t>informations</a:t>
            </a:r>
            <a:endParaRPr sz="1600">
              <a:solidFill>
                <a:srgbClr val="F49A6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Soumission de données à un </a:t>
            </a:r>
            <a:r>
              <a:rPr lang="en-GB" sz="1600">
                <a:solidFill>
                  <a:srgbClr val="F49A6F"/>
                </a:solidFill>
              </a:rPr>
              <a:t>serveur</a:t>
            </a:r>
            <a:endParaRPr sz="1600">
              <a:solidFill>
                <a:srgbClr val="F49A6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311700" y="528250"/>
            <a:ext cx="85206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none"/>
              <a:t> Structure d'un formulaire</a:t>
            </a:r>
            <a:endParaRPr sz="2800" u="none"/>
          </a:p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311700" y="3325000"/>
            <a:ext cx="8779800" cy="17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Attribut </a:t>
            </a:r>
            <a:r>
              <a:rPr lang="en-GB" sz="1600">
                <a:solidFill>
                  <a:srgbClr val="F49A6F"/>
                </a:solidFill>
              </a:rPr>
              <a:t>action</a:t>
            </a:r>
            <a:r>
              <a:rPr lang="en-GB" sz="1600"/>
              <a:t> : </a:t>
            </a:r>
            <a:r>
              <a:rPr lang="en-GB" sz="1600">
                <a:solidFill>
                  <a:srgbClr val="F49A6F"/>
                </a:solidFill>
              </a:rPr>
              <a:t>URL</a:t>
            </a:r>
            <a:r>
              <a:rPr lang="en-GB" sz="1600"/>
              <a:t> où les données du formulaire seront</a:t>
            </a:r>
            <a:r>
              <a:rPr lang="en-GB" sz="1600"/>
              <a:t> </a:t>
            </a:r>
            <a:r>
              <a:rPr lang="en-GB" sz="1600"/>
              <a:t>envoyées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Attribut </a:t>
            </a:r>
            <a:r>
              <a:rPr lang="en-GB" sz="1600">
                <a:solidFill>
                  <a:srgbClr val="F49A6F"/>
                </a:solidFill>
              </a:rPr>
              <a:t>method</a:t>
            </a:r>
            <a:r>
              <a:rPr lang="en-GB" sz="1600"/>
              <a:t> : Méthode de soumission (</a:t>
            </a:r>
            <a:r>
              <a:rPr lang="en-GB" sz="1600">
                <a:solidFill>
                  <a:srgbClr val="F49A6F"/>
                </a:solidFill>
              </a:rPr>
              <a:t>GET</a:t>
            </a:r>
            <a:r>
              <a:rPr lang="en-GB" sz="1600"/>
              <a:t> ou </a:t>
            </a:r>
            <a:r>
              <a:rPr lang="en-GB" sz="1600">
                <a:solidFill>
                  <a:srgbClr val="F49A6F"/>
                </a:solidFill>
              </a:rPr>
              <a:t>POST</a:t>
            </a:r>
            <a:r>
              <a:rPr lang="en-GB" sz="1600"/>
              <a:t>)</a:t>
            </a:r>
            <a:endParaRPr sz="1600">
              <a:solidFill>
                <a:srgbClr val="F49A6F"/>
              </a:solidFill>
            </a:endParaRPr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1468900"/>
            <a:ext cx="64770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ctrTitle"/>
          </p:nvPr>
        </p:nvSpPr>
        <p:spPr>
          <a:xfrm>
            <a:off x="311700" y="528250"/>
            <a:ext cx="85206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none"/>
              <a:t>Éléments courants d'un formulaire</a:t>
            </a:r>
            <a:endParaRPr sz="2800" u="none"/>
          </a:p>
        </p:txBody>
      </p:sp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311700" y="2324100"/>
            <a:ext cx="8520600" cy="24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Champ de texte </a:t>
            </a:r>
            <a:r>
              <a:rPr lang="en-GB" sz="1600">
                <a:solidFill>
                  <a:srgbClr val="F49A6F"/>
                </a:solidFill>
              </a:rPr>
              <a:t>&lt;input</a:t>
            </a:r>
            <a:r>
              <a:rPr lang="en-GB" sz="1600"/>
              <a:t> </a:t>
            </a:r>
            <a:r>
              <a:rPr lang="en-GB" sz="1600">
                <a:solidFill>
                  <a:srgbClr val="1C3841"/>
                </a:solidFill>
              </a:rPr>
              <a:t>type</a:t>
            </a:r>
            <a:r>
              <a:rPr lang="en-GB" sz="1600"/>
              <a:t>=</a:t>
            </a:r>
            <a:r>
              <a:rPr lang="en-GB" sz="1600">
                <a:solidFill>
                  <a:srgbClr val="1C3841"/>
                </a:solidFill>
              </a:rPr>
              <a:t>"</a:t>
            </a:r>
            <a:r>
              <a:rPr lang="en-GB" sz="1600">
                <a:solidFill>
                  <a:srgbClr val="F49A6F"/>
                </a:solidFill>
              </a:rPr>
              <a:t>text</a:t>
            </a:r>
            <a:r>
              <a:rPr lang="en-GB" sz="1600">
                <a:solidFill>
                  <a:srgbClr val="1C3841"/>
                </a:solidFill>
              </a:rPr>
              <a:t>"</a:t>
            </a:r>
            <a:r>
              <a:rPr lang="en-GB" sz="1600">
                <a:solidFill>
                  <a:srgbClr val="F49A6F"/>
                </a:solidFill>
              </a:rPr>
              <a:t>&gt;</a:t>
            </a:r>
            <a:endParaRPr sz="1600">
              <a:solidFill>
                <a:srgbClr val="F49A6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Bouton radio </a:t>
            </a:r>
            <a:r>
              <a:rPr lang="en-GB" sz="1600">
                <a:solidFill>
                  <a:srgbClr val="F49A6F"/>
                </a:solidFill>
              </a:rPr>
              <a:t>&lt;input</a:t>
            </a:r>
            <a:r>
              <a:rPr lang="en-GB" sz="1600"/>
              <a:t> </a:t>
            </a:r>
            <a:r>
              <a:rPr lang="en-GB" sz="1600">
                <a:solidFill>
                  <a:srgbClr val="1C3841"/>
                </a:solidFill>
              </a:rPr>
              <a:t>type="</a:t>
            </a:r>
            <a:r>
              <a:rPr lang="en-GB" sz="1600">
                <a:solidFill>
                  <a:srgbClr val="F49A6F"/>
                </a:solidFill>
              </a:rPr>
              <a:t>radio</a:t>
            </a:r>
            <a:r>
              <a:rPr lang="en-GB" sz="1600">
                <a:solidFill>
                  <a:srgbClr val="1C3841"/>
                </a:solidFill>
              </a:rPr>
              <a:t>"</a:t>
            </a:r>
            <a:r>
              <a:rPr lang="en-GB" sz="1600">
                <a:solidFill>
                  <a:srgbClr val="F49A6F"/>
                </a:solidFill>
              </a:rPr>
              <a:t>&gt;</a:t>
            </a:r>
            <a:endParaRPr sz="1600">
              <a:solidFill>
                <a:srgbClr val="F49A6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Case à cocher </a:t>
            </a:r>
            <a:r>
              <a:rPr lang="en-GB" sz="1600">
                <a:solidFill>
                  <a:srgbClr val="F49A6F"/>
                </a:solidFill>
              </a:rPr>
              <a:t>&lt;input</a:t>
            </a:r>
            <a:r>
              <a:rPr lang="en-GB" sz="1600"/>
              <a:t> </a:t>
            </a:r>
            <a:r>
              <a:rPr lang="en-GB" sz="1600">
                <a:solidFill>
                  <a:srgbClr val="1C3841"/>
                </a:solidFill>
              </a:rPr>
              <a:t>type="</a:t>
            </a:r>
            <a:r>
              <a:rPr lang="en-GB" sz="1600">
                <a:solidFill>
                  <a:srgbClr val="F49A6F"/>
                </a:solidFill>
              </a:rPr>
              <a:t>checkbox</a:t>
            </a:r>
            <a:r>
              <a:rPr lang="en-GB" sz="1600">
                <a:solidFill>
                  <a:srgbClr val="1C3841"/>
                </a:solidFill>
              </a:rPr>
              <a:t>"</a:t>
            </a:r>
            <a:r>
              <a:rPr lang="en-GB" sz="1600">
                <a:solidFill>
                  <a:srgbClr val="F49A6F"/>
                </a:solidFill>
              </a:rPr>
              <a:t>&gt;</a:t>
            </a:r>
            <a:endParaRPr sz="1600">
              <a:solidFill>
                <a:srgbClr val="F49A6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Zone de texte </a:t>
            </a:r>
            <a:r>
              <a:rPr lang="en-GB" sz="1600">
                <a:solidFill>
                  <a:srgbClr val="F49A6F"/>
                </a:solidFill>
              </a:rPr>
              <a:t>&lt;textarea&gt;&lt;/textarea&gt;</a:t>
            </a:r>
            <a:endParaRPr sz="1600">
              <a:solidFill>
                <a:srgbClr val="F49A6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Bouton de soumission </a:t>
            </a:r>
            <a:r>
              <a:rPr lang="en-GB" sz="1600">
                <a:solidFill>
                  <a:srgbClr val="F49A6F"/>
                </a:solidFill>
              </a:rPr>
              <a:t>&lt;input</a:t>
            </a:r>
            <a:r>
              <a:rPr lang="en-GB" sz="1600"/>
              <a:t> </a:t>
            </a:r>
            <a:r>
              <a:rPr lang="en-GB" sz="1600">
                <a:solidFill>
                  <a:srgbClr val="1C3841"/>
                </a:solidFill>
              </a:rPr>
              <a:t>type="</a:t>
            </a:r>
            <a:r>
              <a:rPr lang="en-GB" sz="1600">
                <a:solidFill>
                  <a:srgbClr val="F49A6F"/>
                </a:solidFill>
              </a:rPr>
              <a:t>submit</a:t>
            </a:r>
            <a:r>
              <a:rPr lang="en-GB" sz="1600">
                <a:solidFill>
                  <a:srgbClr val="1C3841"/>
                </a:solidFill>
              </a:rPr>
              <a:t>"</a:t>
            </a:r>
            <a:r>
              <a:rPr lang="en-GB" sz="1600">
                <a:solidFill>
                  <a:srgbClr val="F49A6F"/>
                </a:solidFill>
              </a:rPr>
              <a:t>&gt;</a:t>
            </a:r>
            <a:endParaRPr sz="1600">
              <a:solidFill>
                <a:srgbClr val="F49A6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ctrTitle"/>
          </p:nvPr>
        </p:nvSpPr>
        <p:spPr>
          <a:xfrm>
            <a:off x="311700" y="528250"/>
            <a:ext cx="85206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none"/>
              <a:t>Champ de texte</a:t>
            </a:r>
            <a:endParaRPr sz="2800" u="none"/>
          </a:p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311700" y="3325000"/>
            <a:ext cx="8779800" cy="17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Utilisé pour saisir </a:t>
            </a:r>
            <a:r>
              <a:rPr lang="en-GB" sz="1600">
                <a:solidFill>
                  <a:srgbClr val="F49A6F"/>
                </a:solidFill>
              </a:rPr>
              <a:t>une seule ligne</a:t>
            </a:r>
            <a:r>
              <a:rPr lang="en-GB" sz="1600"/>
              <a:t> de texte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Attribut </a:t>
            </a:r>
            <a:r>
              <a:rPr lang="en-GB" sz="1600">
                <a:solidFill>
                  <a:srgbClr val="F49A6F"/>
                </a:solidFill>
              </a:rPr>
              <a:t>name</a:t>
            </a:r>
            <a:r>
              <a:rPr lang="en-GB" sz="1600"/>
              <a:t> : Nom du champ (important pour le </a:t>
            </a:r>
            <a:r>
              <a:rPr lang="en-GB" sz="1600">
                <a:solidFill>
                  <a:srgbClr val="F49A6F"/>
                </a:solidFill>
              </a:rPr>
              <a:t>traitement côté serveur</a:t>
            </a:r>
            <a:r>
              <a:rPr lang="en-GB" sz="1600"/>
              <a:t>)</a:t>
            </a:r>
            <a:endParaRPr sz="1600">
              <a:solidFill>
                <a:srgbClr val="F49A6F"/>
              </a:solidFill>
            </a:endParaRPr>
          </a:p>
        </p:txBody>
      </p:sp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1441100"/>
            <a:ext cx="64770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500" y="2366575"/>
            <a:ext cx="6477000" cy="628650"/>
          </a:xfrm>
          <a:prstGeom prst="rect">
            <a:avLst/>
          </a:prstGeom>
          <a:noFill/>
          <a:ln cap="flat" cmpd="sng" w="19050">
            <a:solidFill>
              <a:srgbClr val="F49A6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ctrTitle"/>
          </p:nvPr>
        </p:nvSpPr>
        <p:spPr>
          <a:xfrm>
            <a:off x="311700" y="528250"/>
            <a:ext cx="85206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none"/>
              <a:t>Boutons radio </a:t>
            </a:r>
            <a:endParaRPr sz="2800" u="none"/>
          </a:p>
        </p:txBody>
      </p:sp>
      <p:sp>
        <p:nvSpPr>
          <p:cNvPr id="67" name="Google Shape;67;p12"/>
          <p:cNvSpPr txBox="1"/>
          <p:nvPr>
            <p:ph idx="1" type="subTitle"/>
          </p:nvPr>
        </p:nvSpPr>
        <p:spPr>
          <a:xfrm>
            <a:off x="311700" y="3658625"/>
            <a:ext cx="87798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Boutons radio : choix </a:t>
            </a:r>
            <a:r>
              <a:rPr lang="en-GB" sz="1600">
                <a:solidFill>
                  <a:srgbClr val="F49A6F"/>
                </a:solidFill>
              </a:rPr>
              <a:t>unique</a:t>
            </a:r>
            <a:r>
              <a:rPr lang="en-GB" sz="1600"/>
              <a:t> parmi plusieurs options</a:t>
            </a:r>
            <a:endParaRPr sz="1600">
              <a:solidFill>
                <a:srgbClr val="F49A6F"/>
              </a:solidFill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1406350"/>
            <a:ext cx="64770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7703" y="2601100"/>
            <a:ext cx="5968595" cy="508950"/>
          </a:xfrm>
          <a:prstGeom prst="rect">
            <a:avLst/>
          </a:prstGeom>
          <a:noFill/>
          <a:ln cap="flat" cmpd="sng" w="19050">
            <a:solidFill>
              <a:srgbClr val="F49A6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ctrTitle"/>
          </p:nvPr>
        </p:nvSpPr>
        <p:spPr>
          <a:xfrm>
            <a:off x="311700" y="528250"/>
            <a:ext cx="85206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none"/>
              <a:t>Les cases à cocher (Checkbox)</a:t>
            </a:r>
            <a:endParaRPr sz="2800" u="none"/>
          </a:p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311700" y="3804600"/>
            <a:ext cx="87798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Une case à cocher permet à l'utilisateur de sélectionner </a:t>
            </a:r>
            <a:r>
              <a:rPr lang="en-GB" sz="1600">
                <a:solidFill>
                  <a:srgbClr val="F49A6F"/>
                </a:solidFill>
              </a:rPr>
              <a:t>une</a:t>
            </a:r>
            <a:r>
              <a:rPr lang="en-GB" sz="1600"/>
              <a:t> ou </a:t>
            </a:r>
            <a:r>
              <a:rPr lang="en-GB" sz="1600">
                <a:solidFill>
                  <a:srgbClr val="F49A6F"/>
                </a:solidFill>
              </a:rPr>
              <a:t>plusieurs</a:t>
            </a:r>
            <a:r>
              <a:rPr lang="en-GB" sz="1600"/>
              <a:t> options parmi un ensemble.</a:t>
            </a:r>
            <a:endParaRPr sz="1600">
              <a:solidFill>
                <a:srgbClr val="F49A6F"/>
              </a:solidFill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5" y="1322950"/>
            <a:ext cx="73723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825" y="2801125"/>
            <a:ext cx="7372350" cy="628650"/>
          </a:xfrm>
          <a:prstGeom prst="rect">
            <a:avLst/>
          </a:prstGeom>
          <a:noFill/>
          <a:ln cap="flat" cmpd="sng" w="19050">
            <a:solidFill>
              <a:srgbClr val="F49A6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ctrTitle"/>
          </p:nvPr>
        </p:nvSpPr>
        <p:spPr>
          <a:xfrm>
            <a:off x="311700" y="528250"/>
            <a:ext cx="85206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none"/>
              <a:t>Listes déroulantes (Select)</a:t>
            </a:r>
            <a:endParaRPr sz="2800" u="none"/>
          </a:p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311700" y="3790700"/>
            <a:ext cx="87798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Une liste déroulante permet à l'utilisateur de choisir </a:t>
            </a:r>
            <a:r>
              <a:rPr lang="en-GB" sz="1600">
                <a:solidFill>
                  <a:srgbClr val="F49A6F"/>
                </a:solidFill>
              </a:rPr>
              <a:t>une option</a:t>
            </a:r>
            <a:r>
              <a:rPr lang="en-GB" sz="1600"/>
              <a:t> parmi une </a:t>
            </a:r>
            <a:r>
              <a:rPr lang="en-GB" sz="1600">
                <a:solidFill>
                  <a:srgbClr val="F49A6F"/>
                </a:solidFill>
              </a:rPr>
              <a:t>liste prédéfinie</a:t>
            </a:r>
            <a:r>
              <a:rPr lang="en-GB" sz="1600"/>
              <a:t>.</a:t>
            </a:r>
            <a:endParaRPr sz="1600">
              <a:solidFill>
                <a:srgbClr val="F49A6F"/>
              </a:solidFill>
            </a:endParaRPr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387" y="1322950"/>
            <a:ext cx="5887226" cy="12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 rotWithShape="1">
          <a:blip r:embed="rId4">
            <a:alphaModFix/>
          </a:blip>
          <a:srcRect b="0" l="0" r="64325" t="0"/>
          <a:stretch/>
        </p:blipFill>
        <p:spPr>
          <a:xfrm>
            <a:off x="5092150" y="2718450"/>
            <a:ext cx="2630050" cy="828675"/>
          </a:xfrm>
          <a:prstGeom prst="rect">
            <a:avLst/>
          </a:prstGeom>
          <a:noFill/>
          <a:ln cap="flat" cmpd="sng" w="19050">
            <a:solidFill>
              <a:srgbClr val="F49A6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6" name="Google Shape;86;p14"/>
          <p:cNvPicPr preferRelativeResize="0"/>
          <p:nvPr/>
        </p:nvPicPr>
        <p:blipFill rotWithShape="1">
          <a:blip r:embed="rId5">
            <a:alphaModFix/>
          </a:blip>
          <a:srcRect b="0" l="0" r="63555" t="0"/>
          <a:stretch/>
        </p:blipFill>
        <p:spPr>
          <a:xfrm>
            <a:off x="1497475" y="2718450"/>
            <a:ext cx="2686825" cy="828675"/>
          </a:xfrm>
          <a:prstGeom prst="rect">
            <a:avLst/>
          </a:prstGeom>
          <a:noFill/>
          <a:ln cap="flat" cmpd="sng" w="19050">
            <a:solidFill>
              <a:srgbClr val="F49A6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311700" y="528250"/>
            <a:ext cx="85206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none"/>
              <a:t>Zone de texte</a:t>
            </a:r>
            <a:endParaRPr sz="2800" u="none"/>
          </a:p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311700" y="3978350"/>
            <a:ext cx="87798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Utilisé pour saisir </a:t>
            </a:r>
            <a:r>
              <a:rPr lang="en-GB" sz="1600">
                <a:solidFill>
                  <a:srgbClr val="F49A6F"/>
                </a:solidFill>
              </a:rPr>
              <a:t>plusieurs lignes</a:t>
            </a:r>
            <a:r>
              <a:rPr lang="en-GB" sz="1600"/>
              <a:t> de texte</a:t>
            </a:r>
            <a:endParaRPr sz="1600">
              <a:solidFill>
                <a:srgbClr val="F49A6F"/>
              </a:solidFill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1322950"/>
            <a:ext cx="64770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 rotWithShape="1">
          <a:blip r:embed="rId4">
            <a:alphaModFix/>
          </a:blip>
          <a:srcRect b="0" l="0" r="52703" t="0"/>
          <a:stretch/>
        </p:blipFill>
        <p:spPr>
          <a:xfrm>
            <a:off x="3357175" y="2580250"/>
            <a:ext cx="2429650" cy="828675"/>
          </a:xfrm>
          <a:prstGeom prst="rect">
            <a:avLst/>
          </a:prstGeom>
          <a:noFill/>
          <a:ln cap="flat" cmpd="sng" w="19050">
            <a:solidFill>
              <a:srgbClr val="F49A6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