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93a73545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93a7354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93a73545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93a73545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93a73545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93a73545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93a73545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93a73545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93a73545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93a73545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93a73545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93a73545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93a73545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93a73545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93a73545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93a73545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93a73545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93a7354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93a73545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93a73545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developer.mozilla.org/fr/docs/Web/HTML" TargetMode="External"/><Relationship Id="rId5" Type="http://schemas.openxmlformats.org/officeDocument/2006/relationships/hyperlink" Target="https://htmldog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1</a:t>
            </a:r>
            <a:endParaRPr u="none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Créez une div et définissez son display à flex. Ajoutez trois ou quatre éléments enfants (comme des div ou des p) pour observer leur alignement par défaut.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Références:</a:t>
            </a:r>
            <a:endParaRPr u="none"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11700" y="1992600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endParaRPr sz="1120">
              <a:solidFill>
                <a:srgbClr val="F49A6F"/>
              </a:solidFill>
            </a:endParaRPr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11700" y="28748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 Web Docs (Mozilla Developer Network)</a:t>
            </a:r>
            <a:endParaRPr sz="1420">
              <a:solidFill>
                <a:srgbClr val="F49A6F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3673625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49A6F"/>
              </a:buClr>
              <a:buSzPts val="1420"/>
              <a:buChar char="●"/>
            </a:pPr>
            <a:r>
              <a:rPr lang="en-GB" sz="1420" u="sng">
                <a:solidFill>
                  <a:srgbClr val="F49A6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 Dog</a:t>
            </a:r>
            <a:endParaRPr sz="1120">
              <a:solidFill>
                <a:srgbClr val="F49A6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2</a:t>
            </a:r>
            <a:endParaRPr u="none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rgbClr val="1C3841"/>
                </a:solidFill>
              </a:rPr>
              <a:t>Modifiez la direction des éléments enfants dans le conteneur Flex en utilisant row, row-reverse, column, et column-reverse.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3</a:t>
            </a:r>
            <a:endParaRPr u="none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826850"/>
            <a:ext cx="8520600" cy="14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>
                <a:solidFill>
                  <a:srgbClr val="1C3841"/>
                </a:solidFill>
              </a:rPr>
              <a:t>Utilisez justify-content pour aligner les éléments enfants à flex-start, flex-end, center, space-between, et space-around.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4</a:t>
            </a:r>
            <a:endParaRPr u="none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Appliquez align-items pour aligner les éléments enfants à flex-start, flex-end, center, et baseline.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5</a:t>
            </a:r>
            <a:endParaRPr u="none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20">
                <a:solidFill>
                  <a:srgbClr val="1C3841"/>
                </a:solidFill>
              </a:rPr>
              <a:t>Créez un conteneur Flex et expérimentez avec différentes combinaisons de justify-content et align-items pour comprendre leur interaction.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2479350" y="542150"/>
            <a:ext cx="41853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6</a:t>
            </a:r>
            <a:endParaRPr u="none"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1874925"/>
            <a:ext cx="8520600" cy="31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20">
                <a:solidFill>
                  <a:srgbClr val="1C3841"/>
                </a:solidFill>
              </a:rPr>
              <a:t>Utilisez Flexbox pour transformer une liste non ordonnée (&lt;ul&gt;) en une </a:t>
            </a:r>
            <a:r>
              <a:rPr lang="en-GB" sz="1420">
                <a:solidFill>
                  <a:srgbClr val="1C3841"/>
                </a:solidFill>
              </a:rPr>
              <a:t>ligne</a:t>
            </a:r>
            <a:r>
              <a:rPr lang="en-GB" sz="1420">
                <a:solidFill>
                  <a:srgbClr val="1C3841"/>
                </a:solidFill>
              </a:rPr>
              <a:t> horizontale.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082650" y="542150"/>
            <a:ext cx="29787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7</a:t>
            </a:r>
            <a:endParaRPr u="none"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1901750"/>
            <a:ext cx="85206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20">
                <a:solidFill>
                  <a:srgbClr val="1C3841"/>
                </a:solidFill>
              </a:rPr>
              <a:t>Créez une série de "cartes" pour des produits (par exemple, image, titre, et description) en utilisant Flexbox pour les aligner côte à côte.</a:t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20">
              <a:solidFill>
                <a:srgbClr val="1C384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575" y="2402144"/>
            <a:ext cx="1620850" cy="258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009300" y="353475"/>
            <a:ext cx="31254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8</a:t>
            </a:r>
            <a:endParaRPr u="none"/>
          </a:p>
        </p:txBody>
      </p:sp>
      <p:sp>
        <p:nvSpPr>
          <p:cNvPr id="98" name="Google Shape;98;p20"/>
          <p:cNvSpPr txBox="1"/>
          <p:nvPr/>
        </p:nvSpPr>
        <p:spPr>
          <a:xfrm>
            <a:off x="844050" y="1430775"/>
            <a:ext cx="7225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200"/>
              <a:buFont typeface="Roboto Mono"/>
              <a:buChar char="●"/>
            </a:pP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Créez un conteneur </a:t>
            </a:r>
            <a:r>
              <a:rPr lang="en-GB" sz="1200">
                <a:solidFill>
                  <a:srgbClr val="F49A6F"/>
                </a:solidFill>
                <a:latin typeface="Roboto Mono"/>
                <a:ea typeface="Roboto Mono"/>
                <a:cs typeface="Roboto Mono"/>
                <a:sym typeface="Roboto Mono"/>
              </a:rPr>
              <a:t>nav</a:t>
            </a: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 et appliquez “display: flex” pour le transformer en conteneur Flex.</a:t>
            </a:r>
            <a:endParaRPr sz="1200"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844050" y="2097875"/>
            <a:ext cx="72768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200"/>
              <a:buFont typeface="Roboto Mono"/>
              <a:buChar char="●"/>
            </a:pP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À l'intérieur, ajoutez un élément pour le logo (par exemple, une div avec un texte ou une image simulée pour le logo) et une autre div pour les éléments de navigation (liens).</a:t>
            </a:r>
            <a:endParaRPr sz="1200"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844050" y="3044475"/>
            <a:ext cx="7455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200"/>
              <a:buFont typeface="Roboto Mono"/>
              <a:buChar char="●"/>
            </a:pP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Utilisez “justify-content: space-between” pour placer le logo à gauche et les éléments de navigation à droite.</a:t>
            </a:r>
            <a:endParaRPr sz="1200"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844050" y="3832850"/>
            <a:ext cx="7455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200"/>
              <a:buFont typeface="Roboto Mono"/>
              <a:buChar char="●"/>
            </a:pP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Assurez-vous que les éléments de navigation sont également alignés horizontalement. Vous pouvez les placer dans une liste non ordonnée (&lt;ul&gt;) et utiliser Flexbox pour les aligner.</a:t>
            </a:r>
            <a:endParaRPr sz="1200"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009300" y="353475"/>
            <a:ext cx="31254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none"/>
              <a:t>Exercice </a:t>
            </a:r>
            <a:r>
              <a:rPr lang="en-GB"/>
              <a:t>9</a:t>
            </a:r>
            <a:endParaRPr u="none"/>
          </a:p>
        </p:txBody>
      </p:sp>
      <p:sp>
        <p:nvSpPr>
          <p:cNvPr id="107" name="Google Shape;107;p21"/>
          <p:cNvSpPr txBox="1"/>
          <p:nvPr/>
        </p:nvSpPr>
        <p:spPr>
          <a:xfrm>
            <a:off x="844050" y="1430775"/>
            <a:ext cx="722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200"/>
              <a:buFont typeface="Roboto Mono"/>
              <a:buChar char="●"/>
            </a:pP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Créez un conteneur footer et définissez-le comme un conteneur Flex.</a:t>
            </a:r>
            <a:endParaRPr sz="1200">
              <a:solidFill>
                <a:srgbClr val="1C384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844050" y="2097875"/>
            <a:ext cx="72768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200"/>
              <a:buFont typeface="Roboto Mono"/>
              <a:buChar char="●"/>
            </a:pP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À l'intérieur du footer, ajoutez plusieurs éléments (div) pour différentes sections du pied de page, comme les liens de contact, les liens sociaux, et les crédits ou le copyright.</a:t>
            </a:r>
            <a:endParaRPr sz="1200"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844050" y="3044475"/>
            <a:ext cx="7455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200"/>
              <a:buFont typeface="Roboto Mono"/>
              <a:buChar char="●"/>
            </a:pP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Utilisez “justify-content: space-around” ou “space-between” pour répartir équitablement les sections du pied de page dans l'espace horizontal.</a:t>
            </a:r>
            <a:endParaRPr sz="1200"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844050" y="3832850"/>
            <a:ext cx="7455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3841"/>
              </a:buClr>
              <a:buSzPts val="1200"/>
              <a:buFont typeface="Roboto Mono"/>
              <a:buChar char="●"/>
            </a:pPr>
            <a:r>
              <a:rPr lang="en-GB" sz="1200">
                <a:solidFill>
                  <a:srgbClr val="1C3841"/>
                </a:solidFill>
                <a:latin typeface="Roboto Mono"/>
                <a:ea typeface="Roboto Mono"/>
                <a:cs typeface="Roboto Mono"/>
                <a:sym typeface="Roboto Mono"/>
              </a:rPr>
              <a:t>Pour les liens sociaux, envisagez d'utiliser une liste (&lt;ul&gt;) et appliquez Flexbox pour les aligner horizontalement.</a:t>
            </a:r>
            <a:endParaRPr sz="1200">
              <a:solidFill>
                <a:srgbClr val="F49A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