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90ccf7f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90ccf7f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90ccf7f1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90ccf7f1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90ccf7f1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90ccf7f1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90ccf7f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90ccf7f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90ccf7f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90ccf7f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90ccf7f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90ccf7f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90ccf7f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90ccf7f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90ccf7f1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90ccf7f1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90ccf7f1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90ccf7f1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90ccf7f1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90ccf7f1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90ccf7f1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90ccf7f1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html/default.asp" TargetMode="External"/><Relationship Id="rId4" Type="http://schemas.openxmlformats.org/officeDocument/2006/relationships/hyperlink" Target="https://developer.mozilla.org/fr/docs/Web/HTML" TargetMode="External"/><Relationship Id="rId5" Type="http://schemas.openxmlformats.org/officeDocument/2006/relationships/hyperlink" Target="https://htmldog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1</a:t>
            </a:r>
            <a:endParaRPr u="none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GB" sz="1420">
                <a:solidFill>
                  <a:srgbClr val="1C3841"/>
                </a:solidFill>
              </a:rPr>
              <a:t>Créez une page HTML avec différents éléments (</a:t>
            </a:r>
            <a:r>
              <a:rPr lang="en-GB" sz="1420">
                <a:solidFill>
                  <a:srgbClr val="F49A6F"/>
                </a:solidFill>
              </a:rPr>
              <a:t>p</a:t>
            </a:r>
            <a:r>
              <a:rPr lang="en-GB" sz="1420">
                <a:solidFill>
                  <a:srgbClr val="1C3841"/>
                </a:solidFill>
              </a:rPr>
              <a:t>, </a:t>
            </a:r>
            <a:r>
              <a:rPr lang="en-GB" sz="1420">
                <a:solidFill>
                  <a:srgbClr val="F49A6F"/>
                </a:solidFill>
              </a:rPr>
              <a:t>div</a:t>
            </a:r>
            <a:r>
              <a:rPr lang="en-GB" sz="1420">
                <a:solidFill>
                  <a:srgbClr val="1C3841"/>
                </a:solidFill>
              </a:rPr>
              <a:t>, </a:t>
            </a:r>
            <a:r>
              <a:rPr lang="en-GB" sz="1420">
                <a:solidFill>
                  <a:srgbClr val="F49A6F"/>
                </a:solidFill>
              </a:rPr>
              <a:t>h1</a:t>
            </a:r>
            <a:r>
              <a:rPr lang="en-GB" sz="1420">
                <a:solidFill>
                  <a:srgbClr val="1C3841"/>
                </a:solidFill>
              </a:rPr>
              <a:t>) et appliquez des styles différents en utilisant des sélecteurs d'éléments, de </a:t>
            </a:r>
            <a:r>
              <a:rPr lang="en-GB" sz="1420">
                <a:solidFill>
                  <a:srgbClr val="F49A6F"/>
                </a:solidFill>
              </a:rPr>
              <a:t>classe</a:t>
            </a:r>
            <a:r>
              <a:rPr lang="en-GB" sz="1420">
                <a:solidFill>
                  <a:srgbClr val="1C3841"/>
                </a:solidFill>
              </a:rPr>
              <a:t> et d'</a:t>
            </a:r>
            <a:r>
              <a:rPr lang="en-GB" sz="1420">
                <a:solidFill>
                  <a:srgbClr val="F49A6F"/>
                </a:solidFill>
              </a:rPr>
              <a:t>ID</a:t>
            </a:r>
            <a:r>
              <a:rPr lang="en-GB" sz="1420">
                <a:solidFill>
                  <a:srgbClr val="1C3841"/>
                </a:solidFill>
              </a:rPr>
              <a:t>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10</a:t>
            </a:r>
            <a:endParaRPr u="none"/>
          </a:p>
        </p:txBody>
      </p:sp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311700" y="1992600"/>
            <a:ext cx="8520600" cy="1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Utilisez les propriétés </a:t>
            </a:r>
            <a:r>
              <a:rPr lang="en-GB" sz="1420">
                <a:solidFill>
                  <a:srgbClr val="F49A6F"/>
                </a:solidFill>
              </a:rPr>
              <a:t>position</a:t>
            </a:r>
            <a:r>
              <a:rPr lang="en-GB" sz="1420">
                <a:solidFill>
                  <a:srgbClr val="1C3841"/>
                </a:solidFill>
              </a:rPr>
              <a:t> (comme </a:t>
            </a:r>
            <a:r>
              <a:rPr lang="en-GB" sz="1420">
                <a:solidFill>
                  <a:srgbClr val="F49A6F"/>
                </a:solidFill>
              </a:rPr>
              <a:t>relative</a:t>
            </a:r>
            <a:r>
              <a:rPr lang="en-GB" sz="1420">
                <a:solidFill>
                  <a:srgbClr val="1C3841"/>
                </a:solidFill>
              </a:rPr>
              <a:t>, </a:t>
            </a:r>
            <a:r>
              <a:rPr lang="en-GB" sz="1420">
                <a:solidFill>
                  <a:srgbClr val="F49A6F"/>
                </a:solidFill>
              </a:rPr>
              <a:t>absolute</a:t>
            </a:r>
            <a:r>
              <a:rPr lang="en-GB" sz="1420">
                <a:solidFill>
                  <a:srgbClr val="1C3841"/>
                </a:solidFill>
              </a:rPr>
              <a:t>) pour positionner des éléments sur une page.</a:t>
            </a:r>
            <a:endParaRPr sz="1420">
              <a:solidFill>
                <a:srgbClr val="1C384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Références:</a:t>
            </a:r>
            <a:endParaRPr u="none"/>
          </a:p>
        </p:txBody>
      </p:sp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311700" y="1992600"/>
            <a:ext cx="85206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7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9A6F"/>
              </a:buClr>
              <a:buSzPts val="1420"/>
              <a:buChar char="●"/>
            </a:pPr>
            <a:r>
              <a:rPr lang="en-GB" sz="1420" u="sng">
                <a:solidFill>
                  <a:srgbClr val="F49A6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W3Schools</a:t>
            </a:r>
            <a:endParaRPr sz="1120">
              <a:solidFill>
                <a:srgbClr val="F49A6F"/>
              </a:solidFill>
            </a:endParaRPr>
          </a:p>
        </p:txBody>
      </p:sp>
      <p:sp>
        <p:nvSpPr>
          <p:cNvPr id="116" name="Google Shape;116;p23"/>
          <p:cNvSpPr txBox="1"/>
          <p:nvPr>
            <p:ph idx="1" type="subTitle"/>
          </p:nvPr>
        </p:nvSpPr>
        <p:spPr>
          <a:xfrm>
            <a:off x="311700" y="2874825"/>
            <a:ext cx="85206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7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9A6F"/>
              </a:buClr>
              <a:buSzPts val="1420"/>
              <a:buChar char="●"/>
            </a:pPr>
            <a:r>
              <a:rPr lang="en-GB" sz="1420" u="sng">
                <a:solidFill>
                  <a:srgbClr val="F49A6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MDN Web Docs (Mozilla Developer Network)</a:t>
            </a:r>
            <a:endParaRPr sz="1420">
              <a:solidFill>
                <a:srgbClr val="F49A6F"/>
              </a:solidFill>
            </a:endParaRPr>
          </a:p>
        </p:txBody>
      </p:sp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311700" y="3673625"/>
            <a:ext cx="85206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7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9A6F"/>
              </a:buClr>
              <a:buSzPts val="1420"/>
              <a:buChar char="●"/>
            </a:pPr>
            <a:r>
              <a:rPr lang="en-GB" sz="1420" u="sng">
                <a:solidFill>
                  <a:srgbClr val="F49A6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 Dog</a:t>
            </a:r>
            <a:endParaRPr sz="1120">
              <a:solidFill>
                <a:srgbClr val="F49A6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2</a:t>
            </a:r>
            <a:endParaRPr u="none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420">
                <a:solidFill>
                  <a:srgbClr val="1C3841"/>
                </a:solidFill>
              </a:rPr>
              <a:t>Modifiez la </a:t>
            </a:r>
            <a:r>
              <a:rPr lang="en-GB" sz="1420">
                <a:solidFill>
                  <a:srgbClr val="F49A6F"/>
                </a:solidFill>
              </a:rPr>
              <a:t>taille</a:t>
            </a:r>
            <a:r>
              <a:rPr lang="en-GB" sz="1420">
                <a:solidFill>
                  <a:srgbClr val="1C3841"/>
                </a:solidFill>
              </a:rPr>
              <a:t>, la </a:t>
            </a:r>
            <a:r>
              <a:rPr lang="en-GB" sz="1420">
                <a:solidFill>
                  <a:srgbClr val="F49A6F"/>
                </a:solidFill>
              </a:rPr>
              <a:t>couleur</a:t>
            </a:r>
            <a:r>
              <a:rPr lang="en-GB" sz="1420">
                <a:solidFill>
                  <a:srgbClr val="1C3841"/>
                </a:solidFill>
              </a:rPr>
              <a:t> et la </a:t>
            </a:r>
            <a:r>
              <a:rPr lang="en-GB" sz="1420">
                <a:solidFill>
                  <a:srgbClr val="F49A6F"/>
                </a:solidFill>
              </a:rPr>
              <a:t>famille de police</a:t>
            </a:r>
            <a:r>
              <a:rPr lang="en-GB" sz="1420">
                <a:solidFill>
                  <a:srgbClr val="1C3841"/>
                </a:solidFill>
              </a:rPr>
              <a:t> de différents éléments de texte dans une page HTML.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3</a:t>
            </a:r>
            <a:endParaRPr u="none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1826850"/>
            <a:ext cx="8520600" cy="14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20">
                <a:solidFill>
                  <a:srgbClr val="1C3841"/>
                </a:solidFill>
              </a:rPr>
              <a:t>Créez plusieurs </a:t>
            </a:r>
            <a:r>
              <a:rPr lang="en-GB" sz="1420">
                <a:solidFill>
                  <a:srgbClr val="F49A6F"/>
                </a:solidFill>
              </a:rPr>
              <a:t>divs</a:t>
            </a:r>
            <a:r>
              <a:rPr lang="en-GB" sz="1420">
                <a:solidFill>
                  <a:srgbClr val="1C3841"/>
                </a:solidFill>
              </a:rPr>
              <a:t> et expérimentez avec les propriétés de </a:t>
            </a:r>
            <a:r>
              <a:rPr lang="en-GB" sz="1420">
                <a:solidFill>
                  <a:srgbClr val="F49A6F"/>
                </a:solidFill>
              </a:rPr>
              <a:t>marge</a:t>
            </a:r>
            <a:r>
              <a:rPr lang="en-GB" sz="1420">
                <a:solidFill>
                  <a:srgbClr val="1C3841"/>
                </a:solidFill>
              </a:rPr>
              <a:t>, </a:t>
            </a:r>
            <a:r>
              <a:rPr lang="en-GB" sz="1420">
                <a:solidFill>
                  <a:srgbClr val="F49A6F"/>
                </a:solidFill>
              </a:rPr>
              <a:t>bordure</a:t>
            </a:r>
            <a:r>
              <a:rPr lang="en-GB" sz="1420">
                <a:solidFill>
                  <a:srgbClr val="1C3841"/>
                </a:solidFill>
              </a:rPr>
              <a:t> et </a:t>
            </a:r>
            <a:r>
              <a:rPr lang="en-GB" sz="1420">
                <a:solidFill>
                  <a:srgbClr val="F49A6F"/>
                </a:solidFill>
              </a:rPr>
              <a:t>padding</a:t>
            </a:r>
            <a:r>
              <a:rPr lang="en-GB" sz="1420">
                <a:solidFill>
                  <a:srgbClr val="1C3841"/>
                </a:solidFill>
              </a:rPr>
              <a:t>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4</a:t>
            </a:r>
            <a:endParaRPr u="none"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20">
                <a:solidFill>
                  <a:srgbClr val="1C3841"/>
                </a:solidFill>
              </a:rPr>
              <a:t>Créez une page HTML et appliquez des styles en utilisant le CSS </a:t>
            </a:r>
            <a:r>
              <a:rPr lang="en-GB" sz="1420">
                <a:solidFill>
                  <a:srgbClr val="F49A6F"/>
                </a:solidFill>
              </a:rPr>
              <a:t>externe</a:t>
            </a:r>
            <a:r>
              <a:rPr lang="en-GB" sz="1420">
                <a:solidFill>
                  <a:srgbClr val="1C3841"/>
                </a:solidFill>
              </a:rPr>
              <a:t>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5</a:t>
            </a:r>
            <a:endParaRPr u="none"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Ajoutez des effets </a:t>
            </a:r>
            <a:r>
              <a:rPr lang="en-GB" sz="1420">
                <a:solidFill>
                  <a:srgbClr val="F49A6F"/>
                </a:solidFill>
              </a:rPr>
              <a:t>hover</a:t>
            </a:r>
            <a:r>
              <a:rPr lang="en-GB" sz="1420">
                <a:solidFill>
                  <a:srgbClr val="1C3841"/>
                </a:solidFill>
              </a:rPr>
              <a:t> sur les </a:t>
            </a:r>
            <a:r>
              <a:rPr lang="en-GB" sz="1420">
                <a:solidFill>
                  <a:srgbClr val="F49A6F"/>
                </a:solidFill>
              </a:rPr>
              <a:t>liens</a:t>
            </a:r>
            <a:r>
              <a:rPr lang="en-GB" sz="1420">
                <a:solidFill>
                  <a:srgbClr val="1C3841"/>
                </a:solidFill>
              </a:rPr>
              <a:t> et les </a:t>
            </a:r>
            <a:r>
              <a:rPr lang="en-GB" sz="1420">
                <a:solidFill>
                  <a:srgbClr val="F49A6F"/>
                </a:solidFill>
              </a:rPr>
              <a:t>boutons</a:t>
            </a:r>
            <a:r>
              <a:rPr lang="en-GB" sz="1420">
                <a:solidFill>
                  <a:srgbClr val="1C3841"/>
                </a:solidFill>
              </a:rPr>
              <a:t> dans une page HTML.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6</a:t>
            </a:r>
            <a:endParaRPr u="none"/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11700" y="1874925"/>
            <a:ext cx="8520600" cy="31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20">
                <a:solidFill>
                  <a:srgbClr val="1C3841"/>
                </a:solidFill>
              </a:rPr>
              <a:t>Créez une mise en page simple avec des éléments alignés </a:t>
            </a:r>
            <a:r>
              <a:rPr lang="en-GB" sz="1420">
                <a:solidFill>
                  <a:srgbClr val="F49A6F"/>
                </a:solidFill>
              </a:rPr>
              <a:t>horizontalement</a:t>
            </a:r>
            <a:r>
              <a:rPr lang="en-GB" sz="1420">
                <a:solidFill>
                  <a:srgbClr val="1C3841"/>
                </a:solidFill>
              </a:rPr>
              <a:t> en utilisant </a:t>
            </a:r>
            <a:r>
              <a:rPr lang="en-GB" sz="1420">
                <a:solidFill>
                  <a:srgbClr val="F49A6F"/>
                </a:solidFill>
              </a:rPr>
              <a:t>float</a:t>
            </a:r>
            <a:r>
              <a:rPr lang="en-GB" sz="1420">
                <a:solidFill>
                  <a:srgbClr val="1C3841"/>
                </a:solidFill>
              </a:rPr>
              <a:t>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7</a:t>
            </a:r>
            <a:endParaRPr u="none"/>
          </a:p>
        </p:txBody>
      </p:sp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311700" y="1992600"/>
            <a:ext cx="8520600" cy="14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20">
                <a:solidFill>
                  <a:srgbClr val="1C3841"/>
                </a:solidFill>
              </a:rPr>
              <a:t>Ajoutez une </a:t>
            </a:r>
            <a:r>
              <a:rPr lang="en-GB" sz="1420">
                <a:solidFill>
                  <a:srgbClr val="F49A6F"/>
                </a:solidFill>
              </a:rPr>
              <a:t>image de fond </a:t>
            </a:r>
            <a:r>
              <a:rPr lang="en-GB" sz="1420">
                <a:solidFill>
                  <a:srgbClr val="1C3841"/>
                </a:solidFill>
              </a:rPr>
              <a:t>à une </a:t>
            </a:r>
            <a:r>
              <a:rPr lang="en-GB" sz="1420">
                <a:solidFill>
                  <a:srgbClr val="F49A6F"/>
                </a:solidFill>
              </a:rPr>
              <a:t>section</a:t>
            </a:r>
            <a:r>
              <a:rPr lang="en-GB" sz="1420">
                <a:solidFill>
                  <a:srgbClr val="1C3841"/>
                </a:solidFill>
              </a:rPr>
              <a:t> de votre page et expérimentez avec différentes propriétés comme </a:t>
            </a:r>
            <a:r>
              <a:rPr lang="en-GB" sz="1420">
                <a:solidFill>
                  <a:srgbClr val="F49A6F"/>
                </a:solidFill>
              </a:rPr>
              <a:t>background-size</a:t>
            </a:r>
            <a:r>
              <a:rPr lang="en-GB" sz="1420">
                <a:solidFill>
                  <a:srgbClr val="1C3841"/>
                </a:solidFill>
              </a:rPr>
              <a:t> et </a:t>
            </a:r>
            <a:r>
              <a:rPr lang="en-GB" sz="1420">
                <a:solidFill>
                  <a:srgbClr val="F49A6F"/>
                </a:solidFill>
              </a:rPr>
              <a:t>background-position</a:t>
            </a:r>
            <a:r>
              <a:rPr lang="en-GB" sz="1420">
                <a:solidFill>
                  <a:srgbClr val="1C3841"/>
                </a:solidFill>
              </a:rPr>
              <a:t>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8</a:t>
            </a:r>
            <a:endParaRPr u="none"/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311700" y="1992600"/>
            <a:ext cx="8520600" cy="1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Créez un </a:t>
            </a:r>
            <a:r>
              <a:rPr lang="en-GB" sz="1420">
                <a:solidFill>
                  <a:srgbClr val="F49A6F"/>
                </a:solidFill>
              </a:rPr>
              <a:t>formulaire</a:t>
            </a:r>
            <a:r>
              <a:rPr lang="en-GB" sz="1420">
                <a:solidFill>
                  <a:srgbClr val="1C3841"/>
                </a:solidFill>
              </a:rPr>
              <a:t> HTML simple et utilisez CSS pour améliorer son apparence.</a:t>
            </a:r>
            <a:endParaRPr sz="11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9</a:t>
            </a:r>
            <a:endParaRPr u="none"/>
          </a:p>
        </p:txBody>
      </p:sp>
      <p:sp>
        <p:nvSpPr>
          <p:cNvPr id="103" name="Google Shape;103;p21"/>
          <p:cNvSpPr txBox="1"/>
          <p:nvPr>
            <p:ph idx="1" type="subTitle"/>
          </p:nvPr>
        </p:nvSpPr>
        <p:spPr>
          <a:xfrm>
            <a:off x="311700" y="1992600"/>
            <a:ext cx="8520600" cy="1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Créez une liste </a:t>
            </a:r>
            <a:r>
              <a:rPr lang="en-GB" sz="1420">
                <a:solidFill>
                  <a:srgbClr val="F49A6F"/>
                </a:solidFill>
              </a:rPr>
              <a:t>ordonnée</a:t>
            </a:r>
            <a:r>
              <a:rPr lang="en-GB" sz="1420">
                <a:solidFill>
                  <a:srgbClr val="1C3841"/>
                </a:solidFill>
              </a:rPr>
              <a:t> et une liste </a:t>
            </a:r>
            <a:r>
              <a:rPr lang="en-GB" sz="1420">
                <a:solidFill>
                  <a:srgbClr val="F49A6F"/>
                </a:solidFill>
              </a:rPr>
              <a:t>non ordonnée</a:t>
            </a:r>
            <a:r>
              <a:rPr lang="en-GB" sz="1420">
                <a:solidFill>
                  <a:srgbClr val="1C3841"/>
                </a:solidFill>
              </a:rPr>
              <a:t>, et personnalisez leur apparence avec CSS.</a:t>
            </a:r>
            <a:endParaRPr sz="1420">
              <a:solidFill>
                <a:srgbClr val="1C384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