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8" r:id="rId6"/>
    <p:sldId id="260" r:id="rId7"/>
    <p:sldId id="262" r:id="rId8"/>
    <p:sldId id="264" r:id="rId9"/>
    <p:sldId id="266" r:id="rId10"/>
    <p:sldId id="268" r:id="rId11"/>
    <p:sldId id="270" r:id="rId12"/>
    <p:sldId id="272" r:id="rId13"/>
    <p:sldId id="274" r:id="rId14"/>
    <p:sldId id="276" r:id="rId15"/>
    <p:sldId id="278" r:id="rId16"/>
    <p:sldId id="280" r:id="rId1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15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Sheet1!$B$2:$B$6</c:f>
              <c:numCache>
                <c:formatCode>"R$"\ #,##0</c:formatCode>
                <c:ptCount val="5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  <c:pt idx="4">
                  <c:v>50000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0A-454E-A622-55DA6C88C5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1-3B0A-454E-A622-55DA6C88C56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20AA</c:v>
                </c:pt>
                <c:pt idx="1">
                  <c:v>20AA</c:v>
                </c:pt>
                <c:pt idx="2">
                  <c:v>20AA</c:v>
                </c:pt>
                <c:pt idx="3">
                  <c:v>20AA</c:v>
                </c:pt>
                <c:pt idx="4">
                  <c:v>20AA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</c:numCache>
            </c:numRef>
          </c:val>
          <c:extLst>
            <c:ext xmlns:c16="http://schemas.microsoft.com/office/drawing/2014/chart" uri="{C3380CC4-5D6E-409C-BE32-E72D297353CC}">
              <c16:uniqueId val="{00000002-3B0A-454E-A622-55DA6C88C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8"/>
        <c:overlap val="100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50000"/>
        </c:scaling>
        <c:delete val="0"/>
        <c:axPos val="l"/>
        <c:majorGridlines>
          <c:spPr>
            <a:ln w="9525" cap="flat" cmpd="sng" algn="ctr">
              <a:solidFill>
                <a:srgbClr val="142F5C"/>
              </a:solidFill>
              <a:round/>
            </a:ln>
            <a:effectLst/>
          </c:spPr>
        </c:majorGridlines>
        <c:numFmt formatCode="&quot;R$&quot;\ #,##0" sourceLinked="1"/>
        <c:majorTickMark val="none"/>
        <c:minorTickMark val="none"/>
        <c:tickLblPos val="nextTo"/>
        <c:spPr>
          <a:noFill/>
          <a:ln>
            <a:solidFill>
              <a:schemeClr val="bg2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51D3FCE-F972-4093-A779-6D399C79993A}" type="datetime1">
              <a:rPr lang="pt-BR" smtClean="0"/>
              <a:t>22/05/2025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BFC3AD-E4B0-4A75-A0AC-03D6B89D1832}" type="datetime1">
              <a:rPr lang="pt-BR" smtClean="0"/>
              <a:pPr/>
              <a:t>22/05/2025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8380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0678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2782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779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2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39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0188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8121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308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1848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242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18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645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Custo d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945EDE-81C0-432A-AFF8-E170996E1D0B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8" name="Espaço Reservado para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Texto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R$ 12.345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R$ 6.789</a:t>
            </a:r>
          </a:p>
        </p:txBody>
      </p:sp>
      <p:sp>
        <p:nvSpPr>
          <p:cNvPr id="23" name="Espaço Reservado para Imagem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írculos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C92982-BCD8-4563-82A8-EA17AE2CC042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R$ 25</a:t>
            </a:r>
          </a:p>
        </p:txBody>
      </p:sp>
      <p:sp>
        <p:nvSpPr>
          <p:cNvPr id="34" name="Espaço Reservado para Texto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Bilhão</a:t>
            </a:r>
          </a:p>
        </p:txBody>
      </p:sp>
      <p:sp>
        <p:nvSpPr>
          <p:cNvPr id="35" name="Espaço Reservado para Texto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 rtl="0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R$ 50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Bilhão</a:t>
            </a:r>
          </a:p>
        </p:txBody>
      </p:sp>
      <p:sp>
        <p:nvSpPr>
          <p:cNvPr id="37" name="Espaço Reservado para Texto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R$ 100</a:t>
            </a:r>
          </a:p>
        </p:txBody>
      </p:sp>
      <p:sp>
        <p:nvSpPr>
          <p:cNvPr id="38" name="Espaço Reservado para Texto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Bilhão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40" name="Espaço Reservado para Texto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46" name="Espaço Reservado para Texto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6" name="Espaço Reservado para Imagem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Legenda e d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CF6ED6-DAEF-4B28-AEE0-2D210E69CC4F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6" name="Espaço Reservado para Texto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Imagem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a Concorrênci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pt-BR" noProof="0" dirty="0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AF1AB5-7496-4529-A54A-571D0031171A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Espaço Reservado para Imagem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4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Concorrente 2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17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Concorrente 1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18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Concorrente 3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0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Concorrente 4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1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Concorrente 5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2" name="Espaço Reservado para Imagem 11" descr="Quadrante de logotipos de concorrentes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Concorrente 6</a:t>
            </a:r>
          </a:p>
          <a:p>
            <a:pPr rtl="0"/>
            <a:r>
              <a:rPr lang="pt-BR" noProof="0" dirty="0"/>
              <a:t>Logotipo</a:t>
            </a:r>
          </a:p>
        </p:txBody>
      </p:sp>
      <p:sp>
        <p:nvSpPr>
          <p:cNvPr id="23" name="Espaço Reservado para Texto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caro</a:t>
            </a:r>
          </a:p>
        </p:txBody>
      </p:sp>
      <p:sp>
        <p:nvSpPr>
          <p:cNvPr id="24" name="Espaço Reservado para Texto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caro</a:t>
            </a:r>
          </a:p>
        </p:txBody>
      </p:sp>
      <p:sp>
        <p:nvSpPr>
          <p:cNvPr id="27" name="Espaço Reservado para Texto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Menos conveniente</a:t>
            </a:r>
          </a:p>
        </p:txBody>
      </p:sp>
      <p:sp>
        <p:nvSpPr>
          <p:cNvPr id="28" name="Espaço Reservado para Texto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pt-BR" noProof="0" dirty="0"/>
              <a:t>Mais conveniente</a:t>
            </a:r>
          </a:p>
        </p:txBody>
      </p:sp>
      <p:cxnSp>
        <p:nvCxnSpPr>
          <p:cNvPr id="9" name="Conector de seta em linha reta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de seta em linha reta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spaço Reservado para Imagem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Legenda e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06D95DC-9EA6-4405-A7D8-8CA69FD91313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Espaço Reservado para Texto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0" name="Espaço Reservado para Texto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1" name="Retângulo: Cantos Arredondado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Espaço Reservado para Texto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4" name="Espaço Reservado para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7" name="Retângulo: Cantos Arredondado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Espaço Reservado para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Imagem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 Tabela 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2837BB9-0F8F-43D5-912E-D5615A4F88D3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9" name="Espaço Reservado para Imagem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a 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9D8F2F-C240-42E1-BB7E-3361B6331782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7" name="Espaço Reservado para Texto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9" name="Espaço Reservado para Texto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1" name="Espaço Reservado para Texto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2" name="Espaço Reservado para Texto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3" name="Espaço Reservado para Texto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9" name="Espaço Reservado para Texto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0" name="Espaço Reservado para Texto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41" name="Espaço Reservado para Texto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2" name="Espaço Reservado para Texto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43" name="Espaço Reservado para Texto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45" name="Espaço Reservado para Texto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6" name="Espaço Reservado para Texto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47" name="Espaço Reservado para Texto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20AA</a:t>
            </a:r>
          </a:p>
        </p:txBody>
      </p:sp>
      <p:sp>
        <p:nvSpPr>
          <p:cNvPr id="48" name="Espaço Reservado para Texto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Mês</a:t>
            </a:r>
          </a:p>
        </p:txBody>
      </p:sp>
      <p:sp>
        <p:nvSpPr>
          <p:cNvPr id="50" name="Espaço Reservado para Imagem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Logoti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1A05D43-4AB4-4F8A-85F4-43E3C8FC605D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16" name="Espaço Reservado para Imagem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a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AE04FA-F463-45AD-AEC6-54C357F5AC9C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4" name="Espaço Reservado para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8" name="Espaço Reservado para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6" name="Espaço Reservado para Texto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Imagem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3" name="Espaço Reservado para Texto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4" name="Espaço Reservado para Imagem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36" name="Espaço Reservado para Imagem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Legenda e Conteúdo de E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2F1884-E04B-4CB3-AF62-E21F09C81230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4" name="Espaço Reservado para Imagem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45" name="Espaço Reservado para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6" name="Espaço Reservado para Imagem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51" name="Espaço Reservado para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2" name="Espaço Reservado para Imagem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1" name="Espaço Reservado para Texto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72" name="Espaço Reservado para Texto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3" name="Espaço Reservado para Imagem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4" name="Espaço Reservado para Texto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75" name="Espaço Reservado para Texto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6" name="Espaço Reservado para Imagem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77" name="Espaço Reservado para Texto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78" name="Espaço Reservado para Texto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79" name="Espaço Reservado para Imagem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81" name="Espaço Reservado para Imagem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10" name="Espaço Reservado para Imagem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Legenda de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3" name="Retângulo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EBDC0B-5B71-4DE3-8232-1D5F2A788590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45" name="Espaço Reservado para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0" name="Espaço Reservado para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51" name="Espaço Reservado para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0" name="Espaço Reservado para Texto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3" name="Espaço Reservado para Texto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5" name="Espaço Reservado para Texto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6" name="Espaço Reservado para Texto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7" name="Espaço Reservado para Texto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41" name="Retângulo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42" name="Retângulo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2" name="Espaço Reservado para Gráfico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gráfico</a:t>
            </a:r>
            <a:endParaRPr lang="pt-BR" noProof="0" dirty="0"/>
          </a:p>
        </p:txBody>
      </p:sp>
      <p:sp>
        <p:nvSpPr>
          <p:cNvPr id="47" name="Espaço Reservado para Imagem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de 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B22749C-C041-44DE-BBDB-C07090030E56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Texto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Espaço Reservado para Imagem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de Agradeci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pt-BR" noProof="0" dirty="0"/>
              <a:t>Obrigado!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17B5C9-9781-4AE1-A088-77B18EEEC1C7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Espaço Reservado para Imagem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2" name="Espaço Reservado para Texto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Alberto Ramos</a:t>
            </a:r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Telefone:</a:t>
            </a:r>
          </a:p>
        </p:txBody>
      </p:sp>
      <p:sp>
        <p:nvSpPr>
          <p:cNvPr id="15" name="Espaço Reservado para Texto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208-555-0183</a:t>
            </a:r>
          </a:p>
        </p:txBody>
      </p:sp>
      <p:sp>
        <p:nvSpPr>
          <p:cNvPr id="16" name="Espaço Reservado para Texto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 err="1"/>
              <a:t>Email</a:t>
            </a:r>
            <a:r>
              <a:rPr lang="pt-BR" noProof="0" dirty="0"/>
              <a:t>:</a:t>
            </a:r>
          </a:p>
        </p:txBody>
      </p:sp>
      <p:sp>
        <p:nvSpPr>
          <p:cNvPr id="17" name="Espaço Reservado para Texto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alberto@fineartschool.net</a:t>
            </a:r>
          </a:p>
        </p:txBody>
      </p:sp>
      <p:sp>
        <p:nvSpPr>
          <p:cNvPr id="18" name="Espaço Reservado para Texto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Site:</a:t>
            </a:r>
          </a:p>
        </p:txBody>
      </p:sp>
      <p:sp>
        <p:nvSpPr>
          <p:cNvPr id="19" name="Espaço Reservado para Texto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pt-BR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a Seção de Apê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681BF4-E9D7-4E8B-8F05-757EF9B8AC0B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4" name="Espaço Reservado para Imagem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o conteúdo depoimen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E98F7F-2614-431B-997C-639304287C2C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31" name="Espaço Reservado para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32" name="Espaço Reservado para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4" name="Espaço Reservado para Imagem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4" name="Espaço Reservado para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45" name="Espaço Reservado para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6" name="Espaço Reservado para Imagem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8" name="Espaço Reservado para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5" name="Espaço Reservado para Imagem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Conteúdo e d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185030-E79A-4EFA-A314-30601B85DBFB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8" name="Espaço Reservado para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9" name="Espaço Reservado para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Imagem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Legenda e de Conteúdo de Dispositivos Móve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E853C8-D19C-4B96-9B3C-F65241B952E6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8" name="Espaço Reservado para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 dirty="0"/>
              <a:t>Título da Seção</a:t>
            </a:r>
          </a:p>
        </p:txBody>
      </p:sp>
      <p:sp>
        <p:nvSpPr>
          <p:cNvPr id="29" name="Espaço Reservado para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Imagem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3" name="Espaço Reservado para Imagem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5" name="Espaço Reservado para Texto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 dirty="0"/>
              <a:t>Título da Seção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14" name="Espaço Reservado para Imagem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3" name="Espaço Reservado para Imagem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Imagem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pt-BR" noProof="0" dirty="0"/>
              <a:t>Título da Apresentação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1E19FC-4B8B-44D7-A8DE-8C87F30AA319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da Seção de Cabeçalh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771220-6B4E-4680-AC40-5530D0FF83C3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0" name="Espaço Reservado para Imagem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7" name="Espaço Reservado para Conteúdo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38" name="Espaço reservado para conteúdo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95A497-6469-4E25-B227-AD635E4E4F42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A513AC-8246-4E11-AD30-A9031AEBB077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conteúdo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1" name="Espaço reservado para conteúdo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408F43-28CF-4831-9224-367D6DBD338B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B3817-9388-4CFC-845A-D9304B7D3BC7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4" name="Espaço reservado para texto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Espaço reservado para imagem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1A4BEE-6B9B-474B-99D9-2D362093DAC5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180E34-4FDF-463A-B7AC-3C941804A077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ão deixe nenhum plano de fundo 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7FB1D5-D520-47ED-A753-EDE342B241DD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1" name="Espaço Reservado para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3" name="Espaço Reservado para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24" name="Espaço Reservado para Imagem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5" name="Espaço Reservado para Imagem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27" name="Espaço Reservado para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28" name="Espaço Reservado para Imagem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9" name="Espaço Reservado para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30" name="Espaço Reservado para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Texto Mestre</a:t>
            </a:r>
            <a:br>
              <a:rPr lang="pt-BR" noProof="0" dirty="0"/>
            </a:br>
            <a:r>
              <a:rPr lang="pt-BR" noProof="0" dirty="0"/>
              <a:t>estilos</a:t>
            </a:r>
          </a:p>
        </p:txBody>
      </p:sp>
      <p:sp>
        <p:nvSpPr>
          <p:cNvPr id="32" name="Espaço reservado para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33" name="Espaço Reservado para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 noProof="0"/>
              <a:t>Editar estilos de texto Mestre</a:t>
            </a:r>
          </a:p>
        </p:txBody>
      </p:sp>
      <p:sp>
        <p:nvSpPr>
          <p:cNvPr id="34" name="Espaço Reservado para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6" name="Espaço Reservado para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7" name="Espaço Reservado para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pt-BR" noProof="0" dirty="0"/>
              <a:t>1</a:t>
            </a:r>
          </a:p>
        </p:txBody>
      </p:sp>
      <p:sp>
        <p:nvSpPr>
          <p:cNvPr id="39" name="Espaço Reservado para Imagem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0" name="Espaço Reservado para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 noProof="0" dirty="0"/>
              <a:t>CLIQUE PARA EDITAR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BCE3740-5049-4D77-A22C-A11BEA2E9351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3" name="Espaço Reservado para Imagem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Legenda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65A433-187A-4DA5-A050-1E82A6124975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Ícones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514397-A02B-42F4-98D3-138C97153207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Espaço Reservado para Texto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3" name="Espaço Reservado para Texto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4" name="Espaço Reservado para Texto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8" name="Espaço Reservado para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2" name="Espaço Reservado para Imagem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3" name="Espaço Reservado para Imagem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Imagem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6" name="Espaço Reservado para Imagem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Monitor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7CE58A8-AC98-4307-B847-E49B19681AEF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8" name="Espaço Reservado para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Espaço Reservado para Imagem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Imagem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3" name="Espaço Reservado para Imagem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D44403-FE7D-404D-9252-D5F905948EB5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7" name="Espaço Reservado para Imagem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rê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A3E03C-3A64-4EF4-A3DD-380AE2E5F01A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5" name="Espaço Reservado para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6" name="Espaço Reservado para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18" name="Espaço Reservado para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9" name="Espaço Reservado para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texto</a:t>
            </a:r>
          </a:p>
        </p:txBody>
      </p:sp>
      <p:sp>
        <p:nvSpPr>
          <p:cNvPr id="24" name="Espaço Reservado para Texto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1" name="Espaço Reservado para Imagem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232BC77A-64DE-4C5F-9B0C-906D35E0F450}" type="datetime1">
              <a:rPr lang="pt-BR" noProof="0" smtClean="0"/>
              <a:t>22/05/2025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6.jpeg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pt-BR" dirty="0"/>
              <a:t>Tesouro Azul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pt-BR" dirty="0"/>
              <a:t>Slogan da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5EDA4-137E-4627-8963-A964FC88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Nossa Equipe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37163145-6FD7-4006-9795-692C2052AFB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</a:t>
            </a:r>
          </a:p>
        </p:txBody>
      </p:sp>
      <p:pic>
        <p:nvPicPr>
          <p:cNvPr id="27" name="Espaço Reservado para Imagem 26" descr="Logotipo da empresa">
            <a:extLst>
              <a:ext uri="{FF2B5EF4-FFF2-40B4-BE49-F238E27FC236}">
                <a16:creationId xmlns:a16="http://schemas.microsoft.com/office/drawing/2014/main" id="{B91601B0-B0DA-4219-92CC-00560CF6B7D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997" y="852284"/>
            <a:ext cx="1938528" cy="391830"/>
          </a:xfrm>
        </p:spPr>
      </p:pic>
      <p:pic>
        <p:nvPicPr>
          <p:cNvPr id="29" name="Espaço Reservado para Imagem 28" descr="Foto do membro da equipe">
            <a:extLst>
              <a:ext uri="{FF2B5EF4-FFF2-40B4-BE49-F238E27FC236}">
                <a16:creationId xmlns:a16="http://schemas.microsoft.com/office/drawing/2014/main" id="{5E17FE38-B74E-4525-AAE5-421BBE86387E}"/>
              </a:ext>
            </a:extLst>
          </p:cNvPr>
          <p:cNvPicPr>
            <a:picLocks noGrp="1" noChangeAspect="1"/>
          </p:cNvPicPr>
          <p:nvPr>
            <p:ph type="pic" sz="quarter" idx="6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883BA977-E155-4894-8FBD-CB8A310855EB}"/>
              </a:ext>
            </a:extLst>
          </p:cNvPr>
          <p:cNvSpPr>
            <a:spLocks noGrp="1"/>
          </p:cNvSpPr>
          <p:nvPr>
            <p:ph type="body" idx="60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Nome da Pessoa 1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BC33D66-44DC-4C91-B050-29F4E8F352A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dos membros da equipe</a:t>
            </a:r>
          </a:p>
        </p:txBody>
      </p:sp>
      <p:pic>
        <p:nvPicPr>
          <p:cNvPr id="31" name="Espaço Reservado para Imagem 30" descr="Foto do membro da equipe">
            <a:extLst>
              <a:ext uri="{FF2B5EF4-FFF2-40B4-BE49-F238E27FC236}">
                <a16:creationId xmlns:a16="http://schemas.microsoft.com/office/drawing/2014/main" id="{AC31E153-4096-444C-B045-9064FE9537B0}"/>
              </a:ext>
            </a:extLst>
          </p:cNvPr>
          <p:cNvPicPr>
            <a:picLocks noGrp="1" noChangeAspect="1"/>
          </p:cNvPicPr>
          <p:nvPr>
            <p:ph type="pic" sz="quarter" idx="7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CF800D05-E8D7-4152-A24A-9CFA7311D7AE}"/>
              </a:ext>
            </a:extLst>
          </p:cNvPr>
          <p:cNvSpPr>
            <a:spLocks noGrp="1"/>
          </p:cNvSpPr>
          <p:nvPr>
            <p:ph type="body" idx="7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Nome da Pessoa 2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2037DB9-E9A4-4272-945B-058063A74618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Título do Membro da Equipe</a:t>
            </a:r>
          </a:p>
        </p:txBody>
      </p:sp>
      <p:pic>
        <p:nvPicPr>
          <p:cNvPr id="33" name="Espaço Reservado para Imagem 32" descr="Foto do membro da equipe">
            <a:extLst>
              <a:ext uri="{FF2B5EF4-FFF2-40B4-BE49-F238E27FC236}">
                <a16:creationId xmlns:a16="http://schemas.microsoft.com/office/drawing/2014/main" id="{7585D5A9-2371-45D7-85ED-3200CE4E6ADA}"/>
              </a:ext>
            </a:extLst>
          </p:cNvPr>
          <p:cNvPicPr>
            <a:picLocks noGrp="1" noChangeAspect="1"/>
          </p:cNvPicPr>
          <p:nvPr>
            <p:ph type="pic" sz="quarter" idx="76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61ECCC35-8D78-4E28-A3D9-D8D116AF5814}"/>
              </a:ext>
            </a:extLst>
          </p:cNvPr>
          <p:cNvSpPr>
            <a:spLocks noGrp="1"/>
          </p:cNvSpPr>
          <p:nvPr>
            <p:ph type="body" idx="74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Nome da Pessoa 3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16FBA73C-E456-45D4-93FC-E0BDBECDE77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Título do Membro da Equipe</a:t>
            </a:r>
          </a:p>
        </p:txBody>
      </p:sp>
      <p:pic>
        <p:nvPicPr>
          <p:cNvPr id="35" name="Espaço Reservado para Imagem 34" descr="Foto do membro da equipe">
            <a:extLst>
              <a:ext uri="{FF2B5EF4-FFF2-40B4-BE49-F238E27FC236}">
                <a16:creationId xmlns:a16="http://schemas.microsoft.com/office/drawing/2014/main" id="{7FCE2599-6354-4CCC-B599-643A8EFF6908}"/>
              </a:ext>
            </a:extLst>
          </p:cNvPr>
          <p:cNvPicPr>
            <a:picLocks noGrp="1" noChangeAspect="1"/>
          </p:cNvPicPr>
          <p:nvPr>
            <p:ph type="pic" sz="quarter" idx="7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B9421028-B38F-439A-B05F-B15FBCBB46FF}"/>
              </a:ext>
            </a:extLst>
          </p:cNvPr>
          <p:cNvSpPr>
            <a:spLocks noGrp="1"/>
          </p:cNvSpPr>
          <p:nvPr>
            <p:ph type="body" idx="77"/>
          </p:nvPr>
        </p:nvSpPr>
        <p:spPr/>
        <p:txBody>
          <a:bodyPr rtlCol="0"/>
          <a:lstStyle/>
          <a:p>
            <a:pPr rtl="0"/>
            <a:r>
              <a:rPr lang="pt-BR" dirty="0"/>
              <a:t>Nome da Pessoa 4</a:t>
            </a:r>
          </a:p>
        </p:txBody>
      </p:sp>
      <p:sp>
        <p:nvSpPr>
          <p:cNvPr id="18" name="Espaço Reservado para Texto 17">
            <a:extLst>
              <a:ext uri="{FF2B5EF4-FFF2-40B4-BE49-F238E27FC236}">
                <a16:creationId xmlns:a16="http://schemas.microsoft.com/office/drawing/2014/main" id="{0C09085E-5306-4814-9F80-701AC8D460F7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Título do Membro da Equipe</a:t>
            </a:r>
          </a:p>
        </p:txBody>
      </p:sp>
      <p:pic>
        <p:nvPicPr>
          <p:cNvPr id="37" name="Espaço Reservado para Imagem 36" descr="Foto do membro da equipe">
            <a:extLst>
              <a:ext uri="{FF2B5EF4-FFF2-40B4-BE49-F238E27FC236}">
                <a16:creationId xmlns:a16="http://schemas.microsoft.com/office/drawing/2014/main" id="{631AC41D-DEE3-423C-BB86-57D35540C311}"/>
              </a:ext>
            </a:extLst>
          </p:cNvPr>
          <p:cNvPicPr>
            <a:picLocks noGrp="1" noChangeAspect="1"/>
          </p:cNvPicPr>
          <p:nvPr>
            <p:ph type="pic" sz="quarter" idx="8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Espaço Reservado para Texto 19">
            <a:extLst>
              <a:ext uri="{FF2B5EF4-FFF2-40B4-BE49-F238E27FC236}">
                <a16:creationId xmlns:a16="http://schemas.microsoft.com/office/drawing/2014/main" id="{1CCD5F8A-2266-4864-9385-9F4F6847FDE2}"/>
              </a:ext>
            </a:extLst>
          </p:cNvPr>
          <p:cNvSpPr>
            <a:spLocks noGrp="1"/>
          </p:cNvSpPr>
          <p:nvPr>
            <p:ph type="body" idx="80"/>
          </p:nvPr>
        </p:nvSpPr>
        <p:spPr/>
        <p:txBody>
          <a:bodyPr rtlCol="0"/>
          <a:lstStyle/>
          <a:p>
            <a:pPr rtl="0"/>
            <a:r>
              <a:rPr lang="pt-BR" dirty="0"/>
              <a:t>Nome da Pessoa 5</a:t>
            </a:r>
          </a:p>
        </p:txBody>
      </p:sp>
      <p:sp>
        <p:nvSpPr>
          <p:cNvPr id="21" name="Espaço Reservado para Texto 20">
            <a:extLst>
              <a:ext uri="{FF2B5EF4-FFF2-40B4-BE49-F238E27FC236}">
                <a16:creationId xmlns:a16="http://schemas.microsoft.com/office/drawing/2014/main" id="{0B2C6DAF-C23E-471D-BCBD-FD8B5C6F86F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/>
        <p:txBody>
          <a:bodyPr rtlCol="0">
            <a:normAutofit fontScale="85000" lnSpcReduction="10000"/>
          </a:bodyPr>
          <a:lstStyle/>
          <a:p>
            <a:pPr rtl="0"/>
            <a:r>
              <a:rPr lang="pt-BR" dirty="0"/>
              <a:t>Título do Membro da Equipe</a:t>
            </a:r>
          </a:p>
        </p:txBody>
      </p:sp>
      <p:pic>
        <p:nvPicPr>
          <p:cNvPr id="39" name="Espaço Reservado para Imagem 38" descr="Foto do membro da equipe">
            <a:extLst>
              <a:ext uri="{FF2B5EF4-FFF2-40B4-BE49-F238E27FC236}">
                <a16:creationId xmlns:a16="http://schemas.microsoft.com/office/drawing/2014/main" id="{902090CF-EA89-42CB-B60C-56B04DE383AB}"/>
              </a:ext>
            </a:extLst>
          </p:cNvPr>
          <p:cNvPicPr>
            <a:picLocks noGrp="1" noChangeAspect="1"/>
          </p:cNvPicPr>
          <p:nvPr>
            <p:ph type="pic" sz="quarter" idx="8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3" name="Espaço Reservado para Texto 22">
            <a:extLst>
              <a:ext uri="{FF2B5EF4-FFF2-40B4-BE49-F238E27FC236}">
                <a16:creationId xmlns:a16="http://schemas.microsoft.com/office/drawing/2014/main" id="{F278ED27-8FDF-4350-8092-0886AD04CEA4}"/>
              </a:ext>
            </a:extLst>
          </p:cNvPr>
          <p:cNvSpPr>
            <a:spLocks noGrp="1"/>
          </p:cNvSpPr>
          <p:nvPr>
            <p:ph type="body" idx="83"/>
          </p:nvPr>
        </p:nvSpPr>
        <p:spPr/>
        <p:txBody>
          <a:bodyPr rtlCol="0"/>
          <a:lstStyle/>
          <a:p>
            <a:pPr rtl="0"/>
            <a:r>
              <a:rPr lang="pt-BR" dirty="0"/>
              <a:t>Nome da Pessoa 6</a:t>
            </a:r>
          </a:p>
        </p:txBody>
      </p:sp>
      <p:sp>
        <p:nvSpPr>
          <p:cNvPr id="24" name="Espaço Reservado para Texto 23">
            <a:extLst>
              <a:ext uri="{FF2B5EF4-FFF2-40B4-BE49-F238E27FC236}">
                <a16:creationId xmlns:a16="http://schemas.microsoft.com/office/drawing/2014/main" id="{A6858E76-F6F5-46E7-B95C-9992E0667FD1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dirty="0"/>
              <a:t>Cargo dos membros da equipe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D60C551-098F-4195-A1E2-D6428D615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10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FC55DEF-7E19-492A-ACC5-147C94DAC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87042C0-6F90-4FBC-8BD1-0AF20021FA66}" type="datetime1">
              <a:rPr lang="pt-BR" smtClean="0"/>
              <a:t>22/05/2025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3AB7DB5-F4A1-4CDF-A39D-79B88F7F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288694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Espaço Reservado para Imagem 9" descr="Logotipo da empresa">
            <a:extLst>
              <a:ext uri="{FF2B5EF4-FFF2-40B4-BE49-F238E27FC236}">
                <a16:creationId xmlns:a16="http://schemas.microsoft.com/office/drawing/2014/main" id="{6F6976CF-BBDA-47CD-ACB8-128A8605ECD4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852284"/>
            <a:ext cx="1938528" cy="391830"/>
          </a:xfrm>
        </p:spPr>
      </p:pic>
      <p:sp>
        <p:nvSpPr>
          <p:cNvPr id="7" name="Título 6">
            <a:extLst>
              <a:ext uri="{FF2B5EF4-FFF2-40B4-BE49-F238E27FC236}">
                <a16:creationId xmlns:a16="http://schemas.microsoft.com/office/drawing/2014/main" id="{7543D8BE-B4A0-47BA-80B9-E1885926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Resumo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CF0A689A-ADE6-4CCC-8A2B-72A65D396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endParaRPr lang="pt-BR" dirty="0"/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ACD2F93E-F351-489B-9280-E07EC126C58B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endParaRPr lang="pt-BR" dirty="0"/>
          </a:p>
          <a:p>
            <a:pPr rtl="0"/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219B368-B42D-42C9-8CFF-C1525C23E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DEB879-C512-484F-8647-67E07423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980231-C0CA-4F00-905E-C2CEAF15424B}" type="datetime1">
              <a:rPr lang="pt-BR" smtClean="0"/>
              <a:t>22/05/2025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769588-4F4C-428C-9F8E-006085535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671898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ço Reservado para Imagem 7" descr="Logotipo da empresa">
            <a:extLst>
              <a:ext uri="{FF2B5EF4-FFF2-40B4-BE49-F238E27FC236}">
                <a16:creationId xmlns:a16="http://schemas.microsoft.com/office/drawing/2014/main" id="{91F4B9AD-5EE3-461A-B3C8-9430AB80F5E7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36" y="723948"/>
            <a:ext cx="1938528" cy="391830"/>
          </a:xfr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BFDC8BC1-74F3-4B45-BB02-4EEAC257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Apêndice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39412689-84A4-4618-8A56-056B7B0E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12</a:t>
            </a:fld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FF268F-D46F-4F74-ABB9-AB9E41B4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DFA7FA-3F47-417B-930C-0E54CB1A2290}" type="datetime1">
              <a:rPr lang="pt-BR" smtClean="0"/>
              <a:t>22/05/2025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A1E1E8-1FE5-4D48-96F2-522654E59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581363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5CC28203-0B09-4AAC-88BD-6EFAF3EE4DBB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13" y="852284"/>
            <a:ext cx="1938528" cy="391830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69F86D1-39A5-4214-B125-AE717E4FA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Estudo de caso</a:t>
            </a:r>
          </a:p>
        </p:txBody>
      </p:sp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A06659D7-1BE6-4408-9772-3C6BC278916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D7E8CBB5-EC29-4B35-9929-9EB7EED0A6D8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 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 </a:t>
            </a:r>
            <a:r>
              <a:rPr lang="pt-BR" dirty="0" err="1"/>
              <a:t>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FB505348-33FF-450E-B617-D2518E90DCF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, magna </a:t>
            </a:r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pulvinar</a:t>
            </a:r>
            <a:r>
              <a:rPr lang="pt-BR" dirty="0"/>
              <a:t> </a:t>
            </a:r>
            <a:r>
              <a:rPr lang="pt-BR" dirty="0" err="1"/>
              <a:t>ultricies</a:t>
            </a:r>
            <a:r>
              <a:rPr lang="pt-BR" dirty="0"/>
              <a:t>, </a:t>
            </a:r>
            <a:r>
              <a:rPr lang="pt-BR" dirty="0" err="1"/>
              <a:t>purus</a:t>
            </a:r>
            <a:r>
              <a:rPr lang="pt-BR" dirty="0"/>
              <a:t> </a:t>
            </a:r>
            <a:r>
              <a:rPr lang="pt-BR" dirty="0" err="1"/>
              <a:t>lectus</a:t>
            </a:r>
            <a:r>
              <a:rPr lang="pt-BR" dirty="0"/>
              <a:t> </a:t>
            </a:r>
            <a:r>
              <a:rPr lang="pt-BR" dirty="0" err="1"/>
              <a:t>malesuada</a:t>
            </a:r>
            <a:r>
              <a:rPr lang="pt-BR" dirty="0"/>
              <a:t> libero,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</a:t>
            </a:r>
            <a:r>
              <a:rPr lang="pt-BR" dirty="0" err="1"/>
              <a:t>commodo</a:t>
            </a:r>
            <a:r>
              <a:rPr lang="pt-BR" dirty="0"/>
              <a:t> magna </a:t>
            </a:r>
            <a:r>
              <a:rPr lang="pt-BR" dirty="0" err="1"/>
              <a:t>eros</a:t>
            </a:r>
            <a:r>
              <a:rPr lang="pt-BR" dirty="0"/>
              <a:t> quis urna.</a:t>
            </a:r>
          </a:p>
          <a:p>
            <a:pPr rtl="0"/>
            <a:r>
              <a:rPr lang="pt-BR" dirty="0"/>
              <a:t>Nunc </a:t>
            </a:r>
            <a:r>
              <a:rPr lang="pt-BR" dirty="0" err="1"/>
              <a:t>viverra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. </a:t>
            </a:r>
            <a:r>
              <a:rPr lang="pt-BR" dirty="0" err="1"/>
              <a:t>Fusce</a:t>
            </a:r>
            <a:r>
              <a:rPr lang="pt-BR" dirty="0"/>
              <a:t> est. </a:t>
            </a:r>
            <a:r>
              <a:rPr lang="pt-BR" dirty="0" err="1"/>
              <a:t>Vivamus</a:t>
            </a:r>
            <a:r>
              <a:rPr lang="pt-BR" dirty="0"/>
              <a:t> a </a:t>
            </a:r>
            <a:r>
              <a:rPr lang="pt-BR" dirty="0" err="1"/>
              <a:t>tellus</a:t>
            </a:r>
            <a:r>
              <a:rPr lang="pt-BR" dirty="0"/>
              <a:t>.</a:t>
            </a:r>
          </a:p>
          <a:p>
            <a:pPr rtl="0"/>
            <a:r>
              <a:rPr lang="pt-BR" dirty="0" err="1"/>
              <a:t>sPellentesque</a:t>
            </a:r>
            <a:r>
              <a:rPr lang="pt-BR" dirty="0"/>
              <a:t> </a:t>
            </a:r>
            <a:r>
              <a:rPr lang="pt-BR" dirty="0" err="1"/>
              <a:t>habitant</a:t>
            </a:r>
            <a:r>
              <a:rPr lang="pt-BR" dirty="0"/>
              <a:t> </a:t>
            </a:r>
            <a:r>
              <a:rPr lang="pt-BR" dirty="0" err="1"/>
              <a:t>morbi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senectus</a:t>
            </a:r>
            <a:r>
              <a:rPr lang="pt-BR" dirty="0"/>
              <a:t> et </a:t>
            </a:r>
            <a:r>
              <a:rPr lang="pt-BR" dirty="0" err="1"/>
              <a:t>netus</a:t>
            </a:r>
            <a:r>
              <a:rPr lang="pt-BR" dirty="0"/>
              <a:t> et </a:t>
            </a:r>
            <a:r>
              <a:rPr lang="pt-BR" dirty="0" err="1"/>
              <a:t>malesuada</a:t>
            </a:r>
            <a:r>
              <a:rPr lang="pt-BR" dirty="0"/>
              <a:t> fames ac </a:t>
            </a:r>
            <a:r>
              <a:rPr lang="pt-BR" dirty="0" err="1"/>
              <a:t>turpis</a:t>
            </a:r>
            <a:r>
              <a:rPr lang="pt-BR" dirty="0"/>
              <a:t> </a:t>
            </a:r>
            <a:r>
              <a:rPr lang="pt-BR" dirty="0" err="1"/>
              <a:t>egestas</a:t>
            </a:r>
            <a:r>
              <a:rPr lang="pt-BR" dirty="0"/>
              <a:t>. </a:t>
            </a:r>
            <a:r>
              <a:rPr lang="pt-BR" dirty="0" err="1"/>
              <a:t>Proin</a:t>
            </a:r>
            <a:r>
              <a:rPr lang="pt-BR" dirty="0"/>
              <a:t>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nonummy</a:t>
            </a:r>
            <a:r>
              <a:rPr lang="pt-BR" dirty="0"/>
              <a:t> pede. </a:t>
            </a:r>
            <a:r>
              <a:rPr lang="pt-BR" dirty="0" err="1"/>
              <a:t>Mauris</a:t>
            </a:r>
            <a:r>
              <a:rPr lang="pt-BR" dirty="0"/>
              <a:t> et </a:t>
            </a:r>
            <a:r>
              <a:rPr lang="pt-BR" dirty="0" err="1"/>
              <a:t>orci</a:t>
            </a:r>
            <a:r>
              <a:rPr lang="pt-BR" dirty="0"/>
              <a:t>.</a:t>
            </a:r>
          </a:p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D5145F62-D4B9-4F5C-9AA0-26C025733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13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14987FB-9B38-424F-8043-34220E48A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C15E92-AB69-474D-8286-8D5422790186}" type="datetime1">
              <a:rPr lang="pt-BR" smtClean="0"/>
              <a:t>22/05/2025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4716D2-32D1-4408-8CAC-7E6E24996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131428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Objetivo</a:t>
            </a: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pt-BR" dirty="0"/>
              <a:t> Gerenciamento de estoque em tempo real com ênfase no pequeno dono de negócio,  para mais visualização sem perda de produtos e da logística.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BEB7F9-6165-47FB-A194-11644B057AF8}" type="datetime1">
              <a:rPr lang="pt-BR" smtClean="0"/>
              <a:t>22/05/2025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792729-D9BA-45F7-B2E7-9116593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C665F-537D-4B74-92F8-96ED80122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algn="ctr"/>
            <a:r>
              <a:rPr lang="pt-BR" dirty="0"/>
              <a:t>Metodologia de pesquisa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ACFCBA-E6B8-4ECB-B191-23EF3473943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rtlCol="0"/>
          <a:lstStyle/>
          <a:p>
            <a:pPr marL="0" indent="0" rtl="0">
              <a:buNone/>
            </a:pPr>
            <a:r>
              <a:rPr lang="pt-BR" dirty="0"/>
              <a:t>Utilizamos entrevistas na rua com donos de negócio  e pequenos comerciantes.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r>
              <a:rPr lang="pt-BR" dirty="0"/>
              <a:t>Foi utilizado também “Formulário Google” para conhecimento mais do público em geral referente ao controle de estoque.</a:t>
            </a:r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  <a:p>
            <a:pPr marL="0" indent="0" rtl="0">
              <a:buNone/>
            </a:pP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BE192BF-F3A7-4D6F-9228-FC825EC1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3</a:t>
            </a:fld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DE8417-3B40-4421-8C0C-E812952C4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7B9864-E0C7-480D-891B-69B2B4B29AC5}" type="datetime1">
              <a:rPr lang="pt-BR" smtClean="0"/>
              <a:t>22/05/2025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9AD198-93C9-4EAB-8485-34EDEDDBA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217126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B37E1-F9A3-4DAE-8651-1F67369B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Problemática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EC8B5F5D-4DED-486E-AD3C-6533999123D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66801" y="2588660"/>
            <a:ext cx="4461164" cy="2529605"/>
          </a:xfrm>
        </p:spPr>
        <p:txBody>
          <a:bodyPr rtlCol="0">
            <a:normAutofit/>
          </a:bodyPr>
          <a:lstStyle/>
          <a:p>
            <a:r>
              <a:rPr lang="pt-BR" dirty="0"/>
              <a:t>Foi relatado que a maioria não tem controle   tão definitivo do seu estoque.</a:t>
            </a:r>
          </a:p>
          <a:p>
            <a:endParaRPr lang="pt-BR" dirty="0"/>
          </a:p>
          <a:p>
            <a:r>
              <a:rPr lang="pt-BR" dirty="0"/>
              <a:t>Foi verificado que os que mais sofrem são os que tem produtos perecíveis. </a:t>
            </a:r>
          </a:p>
        </p:txBody>
      </p:sp>
      <p:pic>
        <p:nvPicPr>
          <p:cNvPr id="45" name="Espaço Reservado para Imagem 44" descr="Ícone de imagem">
            <a:extLst>
              <a:ext uri="{FF2B5EF4-FFF2-40B4-BE49-F238E27FC236}">
                <a16:creationId xmlns:a16="http://schemas.microsoft.com/office/drawing/2014/main" id="{98B5F4CC-F13E-4336-9521-E63B69BED516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84" r="2884"/>
          <a:stretch>
            <a:fillRect/>
          </a:stretch>
        </p:blipFill>
        <p:spPr/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9D39A442-EAC4-4F9B-B80E-420D7D36ED2E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Recurso resolutivo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9B269EA-29F7-4180-983F-353E08D9B3F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/>
          <a:lstStyle/>
          <a:p>
            <a:pPr rtl="0"/>
            <a:r>
              <a:rPr lang="pt-BR" dirty="0"/>
              <a:t>Utilização de Programas tanto no celular quanto  no computador para melhor monitoramento dos produtos.</a:t>
            </a:r>
          </a:p>
        </p:txBody>
      </p:sp>
      <p:pic>
        <p:nvPicPr>
          <p:cNvPr id="47" name="Espaço Reservado para Imagem 46" descr="Ícone de lápis">
            <a:extLst>
              <a:ext uri="{FF2B5EF4-FFF2-40B4-BE49-F238E27FC236}">
                <a16:creationId xmlns:a16="http://schemas.microsoft.com/office/drawing/2014/main" id="{C52B1263-CAC0-4784-BE2F-625ED3018494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814" r="2814"/>
          <a:stretch>
            <a:fillRect/>
          </a:stretch>
        </p:blipFill>
        <p:spPr/>
      </p:pic>
      <p:sp>
        <p:nvSpPr>
          <p:cNvPr id="9" name="Espaço Reservado para Texto 8">
            <a:extLst>
              <a:ext uri="{FF2B5EF4-FFF2-40B4-BE49-F238E27FC236}">
                <a16:creationId xmlns:a16="http://schemas.microsoft.com/office/drawing/2014/main" id="{12ABC038-A233-47DB-BEFD-F6D7371611F6}"/>
              </a:ext>
            </a:extLst>
          </p:cNvPr>
          <p:cNvSpPr>
            <a:spLocks noGrp="1"/>
          </p:cNvSpPr>
          <p:nvPr>
            <p:ph type="body" idx="45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pt-BR" dirty="0"/>
              <a:t>Recurso resolutivo 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206C2CB1-F5EE-46DA-A614-0B0153DDBA4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pt-BR" dirty="0"/>
              <a:t>Gravação e notificação de que a data de vencimento está se aproximando.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24136C6-3C0D-4842-BA27-4952FADF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4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89D36BA-F1B3-4C4F-B407-FCE768D9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A9EF22-B1D8-4A51-83DF-7645D1773D7C}" type="datetime1">
              <a:rPr lang="pt-BR" smtClean="0"/>
              <a:t>22/05/2025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6F38EA6-5514-4A55-8668-1C2023BA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2905421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F2DAD-09BC-4E53-B3EE-80036ACC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Principais resultados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8DAD639D-C8B7-41FE-B495-175E8A71B81B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pt-BR" dirty="0"/>
              <a:t>Foco em desenvolvimento do Sistemas Windows , Android e Web.</a:t>
            </a:r>
          </a:p>
          <a:p>
            <a:pPr rtl="0"/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5579A580-0A00-4BD6-881B-85BF4BA391C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2502146"/>
            <a:ext cx="3044952" cy="1725728"/>
          </a:xfrm>
        </p:spPr>
        <p:txBody>
          <a:bodyPr rtlCol="0">
            <a:noAutofit/>
          </a:bodyPr>
          <a:lstStyle/>
          <a:p>
            <a:pPr rtl="0"/>
            <a:r>
              <a:rPr lang="pt-BR" sz="2000" dirty="0"/>
              <a:t>Desenvolvimento do  Programa para Windows com ênfase  em computadores mais fracos ou seja menos potentes.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AA444506-FF9E-4BC1-950D-192FB2579E5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500736" y="2502146"/>
            <a:ext cx="3044952" cy="1725728"/>
          </a:xfrm>
        </p:spPr>
        <p:txBody>
          <a:bodyPr rtlCol="0">
            <a:normAutofit/>
          </a:bodyPr>
          <a:lstStyle/>
          <a:p>
            <a:pPr rtl="0"/>
            <a:r>
              <a:rPr lang="pt-BR" sz="2000" dirty="0"/>
              <a:t>Desenvolvimento de Modelo Web(navegador) para visualização de gráficos e informações dos produtos. 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A9C90131-73E3-44AB-BFD1-389FA6084456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360800" y="2582470"/>
            <a:ext cx="3044952" cy="1565079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pt-BR" sz="2000" dirty="0"/>
              <a:t>Desenvolvimento em Android dada a necessidade de mercado para rápida visualização do dono referente ao seu estoque.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62604E-F416-45C2-A64D-344936146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5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5FC586E-A765-41E8-AD6D-F6AA8EA2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1C4AEA4-1624-45DF-81D9-44E4DBBAE772}" type="datetime1">
              <a:rPr lang="pt-BR" smtClean="0"/>
              <a:t>22/05/2025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53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ítulo 27">
            <a:extLst>
              <a:ext uri="{FF2B5EF4-FFF2-40B4-BE49-F238E27FC236}">
                <a16:creationId xmlns:a16="http://schemas.microsoft.com/office/drawing/2014/main" id="{87A2AF86-ABDE-4143-BD3B-6E73CA5D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pt-BR" dirty="0"/>
              <a:t>Slide de Oportunidade de Mercado</a:t>
            </a:r>
          </a:p>
        </p:txBody>
      </p:sp>
      <p:sp>
        <p:nvSpPr>
          <p:cNvPr id="31" name="Espaço Reservado para Texto 30">
            <a:extLst>
              <a:ext uri="{FF2B5EF4-FFF2-40B4-BE49-F238E27FC236}">
                <a16:creationId xmlns:a16="http://schemas.microsoft.com/office/drawing/2014/main" id="{812783F7-3081-4C65-B38F-D58E9BF3A86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</a:t>
            </a:r>
            <a:br>
              <a:rPr lang="pt-BR" dirty="0"/>
            </a:b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EE38EB5C-9979-407F-A1AF-AE2FDF9CF84D}"/>
              </a:ext>
            </a:extLst>
          </p:cNvPr>
          <p:cNvSpPr>
            <a:spLocks noGrp="1"/>
          </p:cNvSpPr>
          <p:nvPr>
            <p:ph type="body" idx="48"/>
          </p:nvPr>
        </p:nvSpPr>
        <p:spPr/>
        <p:txBody>
          <a:bodyPr rtlCol="0"/>
          <a:lstStyle/>
          <a:p>
            <a:pPr rtl="0"/>
            <a:r>
              <a:rPr lang="pt-BR" sz="5400" dirty="0"/>
              <a:t>R$ 25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71905449-8C8E-4220-A917-A2815446CD45}"/>
              </a:ext>
            </a:extLst>
          </p:cNvPr>
          <p:cNvSpPr>
            <a:spLocks noGrp="1"/>
          </p:cNvSpPr>
          <p:nvPr>
            <p:ph type="body" idx="49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Bilhão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FB505141-77B9-4510-BC31-11F235790D08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1</a:t>
            </a:r>
          </a:p>
        </p:txBody>
      </p:sp>
      <p:sp>
        <p:nvSpPr>
          <p:cNvPr id="30" name="Espaço Reservado para Texto 29">
            <a:extLst>
              <a:ext uri="{FF2B5EF4-FFF2-40B4-BE49-F238E27FC236}">
                <a16:creationId xmlns:a16="http://schemas.microsoft.com/office/drawing/2014/main" id="{81D410C9-1889-4B03-9D92-64ADBBCD1C15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C1328D1-87CB-49C1-B2EE-3176D8D6B2F4}"/>
              </a:ext>
            </a:extLst>
          </p:cNvPr>
          <p:cNvSpPr>
            <a:spLocks noGrp="1"/>
          </p:cNvSpPr>
          <p:nvPr>
            <p:ph type="body" idx="50"/>
          </p:nvPr>
        </p:nvSpPr>
        <p:spPr/>
        <p:txBody>
          <a:bodyPr rtlCol="0"/>
          <a:lstStyle/>
          <a:p>
            <a:pPr rtl="0"/>
            <a:r>
              <a:rPr lang="pt-BR" sz="5400" dirty="0"/>
              <a:t>R$ 50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373B710D-DD35-4D16-A8B6-07A4A0FE35D0}"/>
              </a:ext>
            </a:extLst>
          </p:cNvPr>
          <p:cNvSpPr>
            <a:spLocks noGrp="1"/>
          </p:cNvSpPr>
          <p:nvPr>
            <p:ph type="body" idx="51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Bilhão</a:t>
            </a:r>
          </a:p>
        </p:txBody>
      </p:sp>
      <p:sp>
        <p:nvSpPr>
          <p:cNvPr id="32" name="Espaço Reservado para Texto 31">
            <a:extLst>
              <a:ext uri="{FF2B5EF4-FFF2-40B4-BE49-F238E27FC236}">
                <a16:creationId xmlns:a16="http://schemas.microsoft.com/office/drawing/2014/main" id="{E76EB63A-6CEB-46FA-AF9E-7EBDFF2670E8}"/>
              </a:ext>
            </a:extLst>
          </p:cNvPr>
          <p:cNvSpPr>
            <a:spLocks noGrp="1"/>
          </p:cNvSpPr>
          <p:nvPr>
            <p:ph type="body" idx="54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2</a:t>
            </a:r>
          </a:p>
        </p:txBody>
      </p:sp>
      <p:sp>
        <p:nvSpPr>
          <p:cNvPr id="33" name="Espaço Reservado para Texto 32">
            <a:extLst>
              <a:ext uri="{FF2B5EF4-FFF2-40B4-BE49-F238E27FC236}">
                <a16:creationId xmlns:a16="http://schemas.microsoft.com/office/drawing/2014/main" id="{C718EDF6-A83E-4E31-AFA0-4C16C74D435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E508A8D6-CFA2-4824-A989-E196B75CED5A}"/>
              </a:ext>
            </a:extLst>
          </p:cNvPr>
          <p:cNvSpPr>
            <a:spLocks noGrp="1"/>
          </p:cNvSpPr>
          <p:nvPr>
            <p:ph type="body" idx="52"/>
          </p:nvPr>
        </p:nvSpPr>
        <p:spPr/>
        <p:txBody>
          <a:bodyPr rtlCol="0"/>
          <a:lstStyle/>
          <a:p>
            <a:pPr rtl="0"/>
            <a:r>
              <a:rPr lang="pt-BR" sz="5400" dirty="0"/>
              <a:t>R$ 100</a:t>
            </a:r>
          </a:p>
        </p:txBody>
      </p:sp>
      <p:sp>
        <p:nvSpPr>
          <p:cNvPr id="17" name="Espaço Reservado para Texto 16">
            <a:extLst>
              <a:ext uri="{FF2B5EF4-FFF2-40B4-BE49-F238E27FC236}">
                <a16:creationId xmlns:a16="http://schemas.microsoft.com/office/drawing/2014/main" id="{65434ED8-EBE3-4E68-9C11-1989233882C5}"/>
              </a:ext>
            </a:extLst>
          </p:cNvPr>
          <p:cNvSpPr>
            <a:spLocks noGrp="1"/>
          </p:cNvSpPr>
          <p:nvPr>
            <p:ph type="body" idx="53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/>
              <a:t>Bilhão</a:t>
            </a:r>
          </a:p>
        </p:txBody>
      </p:sp>
      <p:sp>
        <p:nvSpPr>
          <p:cNvPr id="34" name="Espaço Reservado para Texto 33">
            <a:extLst>
              <a:ext uri="{FF2B5EF4-FFF2-40B4-BE49-F238E27FC236}">
                <a16:creationId xmlns:a16="http://schemas.microsoft.com/office/drawing/2014/main" id="{21B8C62E-B092-4FF6-9719-BD43F6D27C80}"/>
              </a:ext>
            </a:extLst>
          </p:cNvPr>
          <p:cNvSpPr>
            <a:spLocks noGrp="1"/>
          </p:cNvSpPr>
          <p:nvPr>
            <p:ph type="body" idx="56"/>
          </p:nvPr>
        </p:nvSpPr>
        <p:spPr/>
        <p:txBody>
          <a:bodyPr rtlCol="0"/>
          <a:lstStyle/>
          <a:p>
            <a:pPr rtl="0"/>
            <a:r>
              <a:rPr lang="pt-BR" dirty="0"/>
              <a:t>Título da Seção 3</a:t>
            </a:r>
          </a:p>
        </p:txBody>
      </p:sp>
      <p:sp>
        <p:nvSpPr>
          <p:cNvPr id="35" name="Espaço Reservado para Texto 34">
            <a:extLst>
              <a:ext uri="{FF2B5EF4-FFF2-40B4-BE49-F238E27FC236}">
                <a16:creationId xmlns:a16="http://schemas.microsoft.com/office/drawing/2014/main" id="{3804FC62-FD8E-46F9-B1E0-F9541B9A1A14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 rtlCol="0">
            <a:normAutofit lnSpcReduction="10000"/>
          </a:bodyPr>
          <a:lstStyle/>
          <a:p>
            <a:pPr rtl="0"/>
            <a:r>
              <a:rPr lang="pt-BR" dirty="0" err="1"/>
              <a:t>Lorem</a:t>
            </a:r>
            <a:r>
              <a:rPr lang="pt-BR" dirty="0"/>
              <a:t> ipsum </a:t>
            </a:r>
            <a:r>
              <a:rPr lang="pt-BR" dirty="0" err="1"/>
              <a:t>dolor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, </a:t>
            </a:r>
            <a:r>
              <a:rPr lang="pt-BR" dirty="0" err="1"/>
              <a:t>consectetuer</a:t>
            </a:r>
            <a:r>
              <a:rPr lang="pt-BR" dirty="0"/>
              <a:t> </a:t>
            </a:r>
            <a:r>
              <a:rPr lang="pt-BR" dirty="0" err="1"/>
              <a:t>adipiscing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porttitor</a:t>
            </a:r>
            <a:r>
              <a:rPr lang="pt-BR" dirty="0"/>
              <a:t> </a:t>
            </a:r>
            <a:r>
              <a:rPr lang="pt-BR" dirty="0" err="1"/>
              <a:t>congue</a:t>
            </a:r>
            <a:r>
              <a:rPr lang="pt-BR" dirty="0"/>
              <a:t> massa. </a:t>
            </a:r>
            <a:r>
              <a:rPr lang="pt-BR" dirty="0" err="1"/>
              <a:t>Fusce</a:t>
            </a:r>
            <a:r>
              <a:rPr lang="pt-BR" dirty="0"/>
              <a:t> </a:t>
            </a:r>
            <a:r>
              <a:rPr lang="pt-BR" dirty="0" err="1"/>
              <a:t>posuere</a:t>
            </a:r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A22BF5-BE50-4C70-8CB8-AD6F6E6E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6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246426-251A-4B7C-952E-E99BFA86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21C20D-62FC-4BA3-8D12-E5CEB84D48A9}" type="datetime1">
              <a:rPr lang="pt-BR" smtClean="0"/>
              <a:t>22/05/2025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6BC39E-8B5D-414D-B1AD-BA5CA805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424731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1D35A-BF17-4A2D-84BF-6601B22B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Slide sobre a concorrência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7F69D14D-A287-47A7-AD7F-F8207B82597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 rtlCol="0"/>
          <a:lstStyle/>
          <a:p>
            <a:pPr rtl="0"/>
            <a:r>
              <a:rPr lang="pt-BR" dirty="0"/>
              <a:t>Mais Conveniente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4388D112-A77A-4044-B2EE-66DDC7FD30D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 rtlCol="0"/>
          <a:lstStyle/>
          <a:p>
            <a:pPr rtl="0"/>
            <a:r>
              <a:rPr lang="pt-BR" dirty="0"/>
              <a:t>Menos Conveniente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8D7EBCC9-AEFF-4039-8638-5B309811BE2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 rtlCol="0"/>
          <a:lstStyle/>
          <a:p>
            <a:pPr rtl="0"/>
            <a:r>
              <a:rPr lang="pt-BR" dirty="0"/>
              <a:t>Mais Caro</a:t>
            </a:r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B8700051-B844-4EDC-8EAC-A44F3743A7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/>
          <a:lstStyle/>
          <a:p>
            <a:pPr rtl="0"/>
            <a:r>
              <a:rPr lang="pt-BR" dirty="0"/>
              <a:t>Menos Caro</a:t>
            </a:r>
          </a:p>
        </p:txBody>
      </p:sp>
      <p:pic>
        <p:nvPicPr>
          <p:cNvPr id="11" name="Espaço Reservado para Imagem 10">
            <a:extLst>
              <a:ext uri="{FF2B5EF4-FFF2-40B4-BE49-F238E27FC236}">
                <a16:creationId xmlns:a16="http://schemas.microsoft.com/office/drawing/2014/main" id="{7A67E7A2-F5C4-4ED0-B47E-328BD4CBEE9A}"/>
              </a:ext>
            </a:extLst>
          </p:cNvPr>
          <p:cNvPicPr preferRelativeResize="0">
            <a:picLocks noGrp="1"/>
          </p:cNvPicPr>
          <p:nvPr>
            <p:ph type="pic" sz="quarter" idx="40"/>
          </p:nvPr>
        </p:nvPicPr>
        <p:blipFill>
          <a:blip r:embed="rId3"/>
          <a:stretch>
            <a:fillRect/>
          </a:stretch>
        </p:blipFill>
        <p:spPr>
          <a:xfrm>
            <a:off x="1458434" y="1796182"/>
            <a:ext cx="1632818" cy="1632818"/>
          </a:xfrm>
        </p:spPr>
      </p:pic>
      <p:pic>
        <p:nvPicPr>
          <p:cNvPr id="17" name="Espaço Reservado para Imagem 16">
            <a:extLst>
              <a:ext uri="{FF2B5EF4-FFF2-40B4-BE49-F238E27FC236}">
                <a16:creationId xmlns:a16="http://schemas.microsoft.com/office/drawing/2014/main" id="{5FFF5241-786C-4ADD-B08F-D5B963327DA8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4"/>
          <a:srcRect l="8426" r="8426"/>
          <a:stretch>
            <a:fillRect/>
          </a:stretch>
        </p:blipFill>
        <p:spPr>
          <a:xfrm>
            <a:off x="3574181" y="2042859"/>
            <a:ext cx="1958973" cy="927272"/>
          </a:xfrm>
        </p:spPr>
      </p:pic>
      <p:pic>
        <p:nvPicPr>
          <p:cNvPr id="7" name="Espaço Reservado para Imagem 6">
            <a:extLst>
              <a:ext uri="{FF2B5EF4-FFF2-40B4-BE49-F238E27FC236}">
                <a16:creationId xmlns:a16="http://schemas.microsoft.com/office/drawing/2014/main" id="{A60E37A4-6014-42B8-B2E5-4310DC5798CE}"/>
              </a:ext>
            </a:extLst>
          </p:cNvPr>
          <p:cNvPicPr>
            <a:picLocks noGrp="1" noChangeAspect="1"/>
          </p:cNvPicPr>
          <p:nvPr>
            <p:ph type="pic" sz="quarter" idx="42"/>
          </p:nvPr>
        </p:nvPicPr>
        <p:blipFill>
          <a:blip r:embed="rId5"/>
          <a:srcRect t="28091" b="28091"/>
          <a:stretch>
            <a:fillRect/>
          </a:stretch>
        </p:blipFill>
        <p:spPr>
          <a:xfrm>
            <a:off x="6658848" y="2028442"/>
            <a:ext cx="2300390" cy="1008917"/>
          </a:xfrm>
        </p:spPr>
      </p:pic>
      <p:pic>
        <p:nvPicPr>
          <p:cNvPr id="21" name="Espaço Reservado para Imagem 20">
            <a:extLst>
              <a:ext uri="{FF2B5EF4-FFF2-40B4-BE49-F238E27FC236}">
                <a16:creationId xmlns:a16="http://schemas.microsoft.com/office/drawing/2014/main" id="{7637AD34-9791-4A03-B3B1-4AE19D4F96A7}"/>
              </a:ext>
            </a:extLst>
          </p:cNvPr>
          <p:cNvPicPr>
            <a:picLocks noGrp="1" noChangeAspect="1"/>
          </p:cNvPicPr>
          <p:nvPr>
            <p:ph type="pic" sz="quarter" idx="43"/>
          </p:nvPr>
        </p:nvPicPr>
        <p:blipFill>
          <a:blip r:embed="rId6"/>
          <a:srcRect t="27944" b="27944"/>
          <a:stretch>
            <a:fillRect/>
          </a:stretch>
        </p:blipFill>
        <p:spPr/>
      </p:pic>
      <p:pic>
        <p:nvPicPr>
          <p:cNvPr id="23" name="Espaço Reservado para Imagem 22">
            <a:extLst>
              <a:ext uri="{FF2B5EF4-FFF2-40B4-BE49-F238E27FC236}">
                <a16:creationId xmlns:a16="http://schemas.microsoft.com/office/drawing/2014/main" id="{2353D340-D27F-4256-9DBD-C449BE19F600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7"/>
          <a:srcRect t="28047" b="28047"/>
          <a:stretch>
            <a:fillRect/>
          </a:stretch>
        </p:blipFill>
        <p:spPr/>
      </p:pic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AB9C8A0-14BC-4644-8A34-F8F26D36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95A77EE-8D7A-4C84-B917-1CFD2D6B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68A8D2-B3B4-4359-9B81-378F6E112C8B}" type="datetime1">
              <a:rPr lang="pt-BR" smtClean="0"/>
              <a:t>22/05/2025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D4703B2-BABE-459A-9E4B-601E56562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pic>
        <p:nvPicPr>
          <p:cNvPr id="19" name="Espaço Reservado para Imagem 18">
            <a:extLst>
              <a:ext uri="{FF2B5EF4-FFF2-40B4-BE49-F238E27FC236}">
                <a16:creationId xmlns:a16="http://schemas.microsoft.com/office/drawing/2014/main" id="{B30CB1F9-D030-44D6-A9F4-FFB8F992584B}"/>
              </a:ext>
            </a:extLst>
          </p:cNvPr>
          <p:cNvPicPr>
            <a:picLocks noGrp="1" noChangeAspect="1"/>
          </p:cNvPicPr>
          <p:nvPr>
            <p:ph type="pic" sz="quarter" idx="41"/>
          </p:nvPr>
        </p:nvPicPr>
        <p:blipFill>
          <a:blip r:embed="rId8"/>
          <a:srcRect t="17077" b="1707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89939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415C43-91D7-4EE6-843E-EA2527BA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Força</a:t>
            </a:r>
          </a:p>
        </p:txBody>
      </p:sp>
      <p:pic>
        <p:nvPicPr>
          <p:cNvPr id="16" name="Espaço Reservado para Imagem 15" descr="Logotipo da empresa">
            <a:extLst>
              <a:ext uri="{FF2B5EF4-FFF2-40B4-BE49-F238E27FC236}">
                <a16:creationId xmlns:a16="http://schemas.microsoft.com/office/drawing/2014/main" id="{AF0B08D0-AB4E-4B4B-885E-9D72016F7DC2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997" y="852284"/>
            <a:ext cx="1938528" cy="391830"/>
          </a:xfrm>
        </p:spPr>
      </p:pic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0DF5C50-33E9-418B-B829-2AA8C9389BE0}"/>
              </a:ext>
            </a:extLst>
          </p:cNvPr>
          <p:cNvSpPr>
            <a:spLocks noGrp="1"/>
          </p:cNvSpPr>
          <p:nvPr>
            <p:ph type="body" idx="41"/>
          </p:nvPr>
        </p:nvSpPr>
        <p:spPr/>
        <p:txBody>
          <a:bodyPr rtlCol="0"/>
          <a:lstStyle/>
          <a:p>
            <a:pPr rtl="0"/>
            <a:r>
              <a:rPr lang="pt-BR" dirty="0"/>
              <a:t>Métricas-chave</a:t>
            </a:r>
          </a:p>
        </p:txBody>
      </p:sp>
      <p:graphicFrame>
        <p:nvGraphicFramePr>
          <p:cNvPr id="11" name="Espaço Reservado para Conteúdo 10" descr="Tabela">
            <a:extLst>
              <a:ext uri="{FF2B5EF4-FFF2-40B4-BE49-F238E27FC236}">
                <a16:creationId xmlns:a16="http://schemas.microsoft.com/office/drawing/2014/main" id="{013FA120-7CD4-4F1A-9F50-831B8D0CD17F}"/>
              </a:ext>
            </a:extLst>
          </p:cNvPr>
          <p:cNvGraphicFramePr>
            <a:graphicFrameLocks noGrp="1"/>
          </p:cNvGraphicFramePr>
          <p:nvPr>
            <p:ph sz="quarter" idx="53"/>
            <p:extLst>
              <p:ext uri="{D42A27DB-BD31-4B8C-83A1-F6EECF244321}">
                <p14:modId xmlns:p14="http://schemas.microsoft.com/office/powerpoint/2010/main" val="1707121925"/>
              </p:ext>
            </p:extLst>
          </p:nvPr>
        </p:nvGraphicFramePr>
        <p:xfrm>
          <a:off x="797584" y="2662947"/>
          <a:ext cx="4968000" cy="2345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015602565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9484483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1274262134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422306745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6140292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endParaRPr lang="pt-BR" sz="1300" noProof="0" dirty="0"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Pedidos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Receita Bruta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kern="1200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Receita Líquida</a:t>
                      </a: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2144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1100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R$ 10.000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R$ 7.000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746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20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200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R$ 20.000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R$ 16.000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27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30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300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R$ 30.000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R$ 25.000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72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40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400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R$ 40.000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R$ 30.000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35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rtl="0"/>
                      <a:r>
                        <a:rPr lang="pt-BR" sz="1300" b="1" noProof="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50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500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R$ 50.000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i="1" noProof="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</a:rPr>
                        <a:t>R$ 40.000</a:t>
                      </a:r>
                      <a:endParaRPr lang="pt-BR" sz="1300" i="1" baseline="0" noProof="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072324"/>
                  </a:ext>
                </a:extLst>
              </a:tr>
            </a:tbl>
          </a:graphicData>
        </a:graphic>
      </p:graphicFrame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E6D37316-A046-4BA3-851C-2A6DC246A794}"/>
              </a:ext>
            </a:extLst>
          </p:cNvPr>
          <p:cNvSpPr>
            <a:spLocks noGrp="1"/>
          </p:cNvSpPr>
          <p:nvPr>
            <p:ph type="body" idx="52"/>
          </p:nvPr>
        </p:nvSpPr>
        <p:spPr>
          <a:xfrm>
            <a:off x="6486747" y="1925467"/>
            <a:ext cx="2769902" cy="334918"/>
          </a:xfrm>
        </p:spPr>
        <p:txBody>
          <a:bodyPr rtlCol="0"/>
          <a:lstStyle/>
          <a:p>
            <a:pPr rtl="0"/>
            <a:r>
              <a:rPr lang="pt-BR" dirty="0"/>
              <a:t>Receita por Ano</a:t>
            </a:r>
          </a:p>
        </p:txBody>
      </p:sp>
      <p:graphicFrame>
        <p:nvGraphicFramePr>
          <p:cNvPr id="14" name="Espaço Reservado para Conteúdo 13" descr="Gráfico">
            <a:extLst>
              <a:ext uri="{FF2B5EF4-FFF2-40B4-BE49-F238E27FC236}">
                <a16:creationId xmlns:a16="http://schemas.microsoft.com/office/drawing/2014/main" id="{5AB83087-836F-4FD4-93DC-E2F4F67ECD19}"/>
              </a:ext>
            </a:extLst>
          </p:cNvPr>
          <p:cNvGraphicFramePr>
            <a:graphicFrameLocks noGrp="1"/>
          </p:cNvGraphicFramePr>
          <p:nvPr>
            <p:ph sz="quarter" idx="54"/>
            <p:extLst>
              <p:ext uri="{D42A27DB-BD31-4B8C-83A1-F6EECF244321}">
                <p14:modId xmlns:p14="http://schemas.microsoft.com/office/powerpoint/2010/main" val="4243732770"/>
              </p:ext>
            </p:extLst>
          </p:nvPr>
        </p:nvGraphicFramePr>
        <p:xfrm>
          <a:off x="6402388" y="2662947"/>
          <a:ext cx="4913312" cy="302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BBFA8E-1B62-49E5-859F-CAD1A378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029CE59-0417-4F15-B124-A4C0908B0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847B97-9030-4C63-8C97-4FE3C29EA8C4}" type="datetime1">
              <a:rPr lang="pt-BR" smtClean="0"/>
              <a:t>22/05/2025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5D58DF5-63B9-4EDD-AB60-3ADA5FFDD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3561918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EBF8D-A290-4A0F-A3DD-1A271370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dirty="0"/>
              <a:t>Finanças</a:t>
            </a:r>
          </a:p>
        </p:txBody>
      </p:sp>
      <p:pic>
        <p:nvPicPr>
          <p:cNvPr id="11" name="Espaço Reservado para Imagem 10" descr="Logotipo da empresa">
            <a:extLst>
              <a:ext uri="{FF2B5EF4-FFF2-40B4-BE49-F238E27FC236}">
                <a16:creationId xmlns:a16="http://schemas.microsoft.com/office/drawing/2014/main" id="{BC397C88-DC98-4D13-9B86-720172A7A064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997" y="852284"/>
            <a:ext cx="1938528" cy="391830"/>
          </a:xfrm>
        </p:spPr>
      </p:pic>
      <p:graphicFrame>
        <p:nvGraphicFramePr>
          <p:cNvPr id="8" name="Espaço Reservado para Conteúdo 7" descr="Tabela">
            <a:extLst>
              <a:ext uri="{FF2B5EF4-FFF2-40B4-BE49-F238E27FC236}">
                <a16:creationId xmlns:a16="http://schemas.microsoft.com/office/drawing/2014/main" id="{0C42C400-680D-4C60-897F-68E9084981F0}"/>
              </a:ext>
            </a:extLst>
          </p:cNvPr>
          <p:cNvGraphicFramePr>
            <a:graphicFrameLocks noGrp="1"/>
          </p:cNvGraphicFramePr>
          <p:nvPr>
            <p:ph sz="quarter" idx="53"/>
            <p:extLst>
              <p:ext uri="{D42A27DB-BD31-4B8C-83A1-F6EECF244321}">
                <p14:modId xmlns:p14="http://schemas.microsoft.com/office/powerpoint/2010/main" val="513085177"/>
              </p:ext>
            </p:extLst>
          </p:nvPr>
        </p:nvGraphicFramePr>
        <p:xfrm>
          <a:off x="1506000" y="1665629"/>
          <a:ext cx="91800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139321502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477863257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484258294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119712181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17903204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pt-BR" sz="1200" b="1" i="1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20XX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20AA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200" b="0" kern="1200" noProof="0" dirty="0">
                        <a:solidFill>
                          <a:schemeClr val="tx2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7091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Usuários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26453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Trabalhos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13836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Preço médio por trabalho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4371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RECEITA DA EMPRESA A 15%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6136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Custo da Receita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9637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Lucro Bruto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5.625.000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48.000.000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216.000.000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12316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OPEX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494084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Vendas e Marketing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5.062.500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38.400.000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151.200.000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70%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989001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Atendimento ao Cliente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1.687.500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21.600.000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3386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Desenvolvimento do Produto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562.500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10.800.000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5%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9108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 Diversos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281.250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2.400.000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4.320.000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143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2%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00597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OPEX TOTAL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468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7.596.750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52.800.000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187.920.000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pt-BR" sz="1400" i="0" kern="1200" noProof="0" dirty="0">
                        <a:solidFill>
                          <a:schemeClr val="tx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24417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pt-BR" sz="1400" b="1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EBIT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-1.968.750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0" kern="1200" noProof="0" dirty="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-4.800.000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pt-BR" sz="1400" b="1" i="0" kern="1200" noProof="0" dirty="0">
                          <a:solidFill>
                            <a:srgbClr val="149F2F"/>
                          </a:solidFill>
                          <a:latin typeface="+mn-lt"/>
                          <a:ea typeface="+mn-ea"/>
                          <a:cs typeface="+mn-cs"/>
                        </a:rPr>
                        <a:t>28.080.000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42F5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pt-BR" sz="1400" i="0" kern="1200" noProof="0" dirty="0">
                          <a:solidFill>
                            <a:schemeClr val="tx2"/>
                          </a:solidFill>
                          <a:latin typeface="+mn-lt"/>
                          <a:ea typeface="+mn-ea"/>
                          <a:cs typeface="+mn-cs"/>
                        </a:rPr>
                        <a:t>13%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005614"/>
                  </a:ext>
                </a:extLst>
              </a:tr>
            </a:tbl>
          </a:graphicData>
        </a:graphic>
      </p:graphicFrame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F957BB2-4223-4B31-9B4E-9A8BE9045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pt-BR" smtClean="0"/>
              <a:pPr rtl="0"/>
              <a:t>9</a:t>
            </a:fld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BC1699F-83CC-4F4C-B37E-BEE4BC7DB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F8325C-1FE8-4426-8E89-CDD743B3DC66}" type="datetime1">
              <a:rPr lang="pt-BR" smtClean="0"/>
              <a:t>22/05/2025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B5B358-A249-40B6-9ACE-B020BA3B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</p:spTree>
    <p:extLst>
      <p:ext uri="{BB962C8B-B14F-4D97-AF65-F5344CB8AC3E}">
        <p14:creationId xmlns:p14="http://schemas.microsoft.com/office/powerpoint/2010/main" val="387022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504_TF33968143" id="{4C2C374C-4D59-454C-B8DF-5B8A63923C30}" vid="{13DA25AD-7291-45D9-A318-4ADB526ADBB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fb0879af-3eba-417a-a55a-ffe6dcd6ca77"/>
    <ds:schemaRef ds:uri="http://purl.org/dc/dcmitype/"/>
    <ds:schemaRef ds:uri="http://purl.org/dc/elements/1.1/"/>
    <ds:schemaRef ds:uri="6dc4bcd6-49db-4c07-9060-8acfc67cef9f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abstrata colorida</Template>
  <TotalTime>0</TotalTime>
  <Words>853</Words>
  <Application>Microsoft Office PowerPoint</Application>
  <PresentationFormat>Widescreen</PresentationFormat>
  <Paragraphs>211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Book Antiqua</vt:lpstr>
      <vt:lpstr>Calibri</vt:lpstr>
      <vt:lpstr>Franklin Gothic Book</vt:lpstr>
      <vt:lpstr>Tahoma</vt:lpstr>
      <vt:lpstr>Wingdings</vt:lpstr>
      <vt:lpstr>Tema do Office</vt:lpstr>
      <vt:lpstr>Tesouro Azul</vt:lpstr>
      <vt:lpstr>Objetivo</vt:lpstr>
      <vt:lpstr>Metodologia de pesquisa</vt:lpstr>
      <vt:lpstr>Problemática</vt:lpstr>
      <vt:lpstr>Principais resultados</vt:lpstr>
      <vt:lpstr>Slide de Oportunidade de Mercado</vt:lpstr>
      <vt:lpstr>Slide sobre a concorrência</vt:lpstr>
      <vt:lpstr>Força</vt:lpstr>
      <vt:lpstr>Finanças</vt:lpstr>
      <vt:lpstr>Nossa Equipe</vt:lpstr>
      <vt:lpstr>Resumo</vt:lpstr>
      <vt:lpstr>Apêndice</vt:lpstr>
      <vt:lpstr>Estudo de caso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2025-05-22T17:54:51Z</dcterms:created>
  <dcterms:modified xsi:type="dcterms:W3CDTF">2025-05-22T19:11:40Z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