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0" r:id="rId7"/>
    <p:sldId id="262" r:id="rId8"/>
    <p:sldId id="264" r:id="rId9"/>
    <p:sldId id="266" r:id="rId10"/>
    <p:sldId id="268" r:id="rId11"/>
    <p:sldId id="270" r:id="rId12"/>
    <p:sldId id="272" r:id="rId13"/>
    <p:sldId id="274" r:id="rId14"/>
    <p:sldId id="276" r:id="rId15"/>
    <p:sldId id="278" r:id="rId16"/>
    <p:sldId id="280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2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A-454E-A622-55DA6C88C5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3B0A-454E-A622-55DA6C88C5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3B0A-454E-A622-55DA6C88C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8"/>
        <c:overlap val="100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42F5C"/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1D3FCE-F972-4093-A779-6D399C79993A}" type="datetime1">
              <a:rPr lang="pt-BR" smtClean="0"/>
              <a:t>23/05/2025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C3AD-E4B0-4A75-A0AC-03D6B89D1832}" type="datetime1">
              <a:rPr lang="pt-BR" smtClean="0"/>
              <a:pPr/>
              <a:t>23/05/2025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380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6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782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77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2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39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188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12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0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84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24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18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4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Custo d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45EDE-81C0-432A-AFF8-E170996E1D0B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3" name="Espaço Reservado para Imagem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írculos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2982-BCD8-4563-82A8-EA17AE2CC042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Bilhão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Bilhão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Bilhão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40" name="Espaço Reservado para Tex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46" name="Espaço Reservado para Tex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Imagem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e d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CF6ED6-DAEF-4B28-AEE0-2D210E69CC4F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6" name="Espaço Reservado para Tex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Imagem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a Concorrênci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 noProof="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F1AB5-7496-4529-A54A-571D0031171A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Espaço Reservado para Imagem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4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1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1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0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28" name="Espaço Reservado para Tex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cxnSp>
        <p:nvCxnSpPr>
          <p:cNvPr id="9" name="Conector de seta em linha ret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em linha ret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ço Reservado para Imagem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e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D95DC-9EA6-4405-A7D8-8CA69FD91313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0" name="Espaço Reservado para Tex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Retângulo: Cantos Arredondado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4" name="Espaço Reservado para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Retângulo: Cantos Arredondado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Espaço Reservado para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Imagem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37BB9-0F8F-43D5-912E-D5615A4F88D3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9" name="Espaço Reservado para Imagem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9D8F2F-C240-42E1-BB7E-3361B6331782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7" name="Espaço Reservado para Tex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9" name="Espaço Reservado para Tex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1" name="Espaço Reservado para Tex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3" name="Espaço Reservado para Tex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50" name="Espaço Reservado para Imagem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Logoti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A05D43-4AB4-4F8A-85F4-43E3C8FC605D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6" name="Espaço Reservado para Imagem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E04FA-F463-45AD-AEC6-54C357F5AC9C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4" name="Espaço Reservado para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6" name="Espaço Reservado para Tex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3" name="Espaço Reservado para Tex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F1884-E04B-4CB3-AF62-E21F09C81230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45" name="Espaço Reservado para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6" name="Espaço Reservado para Imagem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51" name="Espaço Reservado para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2" name="Espaço Reservado para Imagem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1" name="Espaço Reservado para Tex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72" name="Espaço Reservado para Tex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3" name="Espaço Reservado para Imagem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4" name="Espaço Reservado para Tex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75" name="Espaço Reservado para Tex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6" name="Espaço Reservado para Imagem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7" name="Espaço Reservado para Tex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78" name="Espaço Reservado para Tex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9" name="Espaço Reservado para Imagem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81" name="Espaço Reservado para Imagem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10" name="Espaço Reservado para Imagem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BDC0B-5B71-4DE3-8232-1D5F2A788590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45" name="Espaço Reservado para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51" name="Espaço Reservado para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0" name="Espaço Reservado para Tex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5" name="Espaço Reservado para Tex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7" name="Espaço Reservado para Tex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47" name="Espaço Reservado para Imagem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d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2749C-C041-44DE-BBDB-C07090030E56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Imagem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7B5C9-9781-4AE1-A088-77B18EEEC1C7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Imagem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Alberto Ramos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208-555-0183</a:t>
            </a:r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alberto@fineartschool.net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Site:</a:t>
            </a:r>
          </a:p>
        </p:txBody>
      </p:sp>
      <p:sp>
        <p:nvSpPr>
          <p:cNvPr id="19" name="Espaço Reservado para Tex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a Seção de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681BF4-E9D7-4E8B-8F05-757EF9B8AC0B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Imagem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98F7F-2614-431B-997C-639304287C2C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45" name="Espaço Reservado para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6" name="Espaço Reservado para Imagem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Espaço Reservado para Imagem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e d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85030-E79A-4EFA-A314-30601B85DBFB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8" name="Espaço Reservado para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e de Conteúdo de Dispositivos Móv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853C8-D19C-4B96-9B3C-F65241B952E6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8" name="Espaço Reservado para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 dirty="0"/>
              <a:t>Título da Seção</a:t>
            </a:r>
          </a:p>
        </p:txBody>
      </p:sp>
      <p:sp>
        <p:nvSpPr>
          <p:cNvPr id="29" name="Espaço Reservado para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Imagem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Imagem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5" name="Espaço Reservado para Tex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 dirty="0"/>
              <a:t>Título da Seção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Imagem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E19FC-4B8B-44D7-A8DE-8C87F30AA319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a Seção de Cabeça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71220-6B4E-4680-AC40-5530D0FF83C3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38" name="Espaço reservado para conteúd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95A497-6469-4E25-B227-AD635E4E4F42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A513AC-8246-4E11-AD30-A9031AEBB077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conteúd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8F43-28CF-4831-9224-367D6DBD338B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B3817-9388-4CFC-845A-D9304B7D3BC7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imagem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1A4BEE-6B9B-474B-99D9-2D362093DAC5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80E34-4FDF-463A-B7AC-3C941804A077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ão deixe nenhum plano de fundo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FB1D5-D520-47ED-A753-EDE342B241DD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9" name="Espaço Reservado para Imagem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E3740-5049-4D77-A22C-A11BEA2E9351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Imagem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5A433-187A-4DA5-A050-1E82A6124975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Ícones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14397-A02B-42F4-98D3-138C97153207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3" name="Espaço Reservado para Imagem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Imagem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Imagem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CE58A8-AC98-4307-B847-E49B19681AEF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Imagem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3" name="Espaço Reservado para Imagem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44403-FE7D-404D-9252-D5F905948EB5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Espaço Reservado para Imagem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3E03C-3A64-4EF4-A3DD-380AE2E5F01A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4" name="Espaço Reservado para Tex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Espaço Reservado para Imagem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232BC77A-64DE-4C5F-9B0C-906D35E0F450}" type="datetime1">
              <a:rPr lang="pt-BR" noProof="0" smtClean="0"/>
              <a:t>23/05/2025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jpe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Tesouro Azul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Seu trabalho, nosso tesouro.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5EDA4-137E-4627-8963-A964FC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Nossa Equipe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7163145-6FD7-4006-9795-692C2052AFB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</a:t>
            </a:r>
          </a:p>
        </p:txBody>
      </p:sp>
      <p:pic>
        <p:nvPicPr>
          <p:cNvPr id="29" name="Espaço Reservado para Imagem 28" descr="Foto do membro da equipe">
            <a:extLst>
              <a:ext uri="{FF2B5EF4-FFF2-40B4-BE49-F238E27FC236}">
                <a16:creationId xmlns:a16="http://schemas.microsoft.com/office/drawing/2014/main" id="{5E17FE38-B74E-4525-AAE5-421BBE86387E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83BA977-E155-4894-8FBD-CB8A310855EB}"/>
              </a:ext>
            </a:extLst>
          </p:cNvPr>
          <p:cNvSpPr>
            <a:spLocks noGrp="1"/>
          </p:cNvSpPr>
          <p:nvPr>
            <p:ph type="body" idx="6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Nome da Pessoa 1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BC33D66-44DC-4C91-B050-29F4E8F352A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dos membros da equipe</a:t>
            </a:r>
          </a:p>
        </p:txBody>
      </p:sp>
      <p:pic>
        <p:nvPicPr>
          <p:cNvPr id="31" name="Espaço Reservado para Imagem 30" descr="Foto do membro da equipe">
            <a:extLst>
              <a:ext uri="{FF2B5EF4-FFF2-40B4-BE49-F238E27FC236}">
                <a16:creationId xmlns:a16="http://schemas.microsoft.com/office/drawing/2014/main" id="{AC31E153-4096-444C-B045-9064FE9537B0}"/>
              </a:ext>
            </a:extLst>
          </p:cNvPr>
          <p:cNvPicPr>
            <a:picLocks noGrp="1" noChangeAspect="1"/>
          </p:cNvPicPr>
          <p:nvPr>
            <p:ph type="pic" sz="quarter" idx="7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F800D05-E8D7-4152-A24A-9CFA7311D7AE}"/>
              </a:ext>
            </a:extLst>
          </p:cNvPr>
          <p:cNvSpPr>
            <a:spLocks noGrp="1"/>
          </p:cNvSpPr>
          <p:nvPr>
            <p:ph type="body" idx="7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Nome da Pessoa 2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2037DB9-E9A4-4272-945B-058063A74618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Título do Membro da Equipe</a:t>
            </a:r>
          </a:p>
        </p:txBody>
      </p:sp>
      <p:pic>
        <p:nvPicPr>
          <p:cNvPr id="33" name="Espaço Reservado para Imagem 32" descr="Foto do membro da equipe">
            <a:extLst>
              <a:ext uri="{FF2B5EF4-FFF2-40B4-BE49-F238E27FC236}">
                <a16:creationId xmlns:a16="http://schemas.microsoft.com/office/drawing/2014/main" id="{7585D5A9-2371-45D7-85ED-3200CE4E6ADA}"/>
              </a:ext>
            </a:extLst>
          </p:cNvPr>
          <p:cNvPicPr>
            <a:picLocks noGrp="1" noChangeAspect="1"/>
          </p:cNvPicPr>
          <p:nvPr>
            <p:ph type="pic" sz="quarter" idx="7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61ECCC35-8D78-4E28-A3D9-D8D116AF5814}"/>
              </a:ext>
            </a:extLst>
          </p:cNvPr>
          <p:cNvSpPr>
            <a:spLocks noGrp="1"/>
          </p:cNvSpPr>
          <p:nvPr>
            <p:ph type="body" idx="7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Nome da Pessoa 3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16FBA73C-E456-45D4-93FC-E0BDBECDE77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Título do Membro da Equipe</a:t>
            </a:r>
          </a:p>
        </p:txBody>
      </p:sp>
      <p:pic>
        <p:nvPicPr>
          <p:cNvPr id="35" name="Espaço Reservado para Imagem 34" descr="Foto do membro da equipe">
            <a:extLst>
              <a:ext uri="{FF2B5EF4-FFF2-40B4-BE49-F238E27FC236}">
                <a16:creationId xmlns:a16="http://schemas.microsoft.com/office/drawing/2014/main" id="{7FCE2599-6354-4CCC-B599-643A8EFF6908}"/>
              </a:ext>
            </a:extLst>
          </p:cNvPr>
          <p:cNvPicPr>
            <a:picLocks noGrp="1" noChangeAspect="1"/>
          </p:cNvPicPr>
          <p:nvPr>
            <p:ph type="pic" sz="quarter" idx="7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B9421028-B38F-439A-B05F-B15FBCBB46FF}"/>
              </a:ext>
            </a:extLst>
          </p:cNvPr>
          <p:cNvSpPr>
            <a:spLocks noGrp="1"/>
          </p:cNvSpPr>
          <p:nvPr>
            <p:ph type="body" idx="77"/>
          </p:nvPr>
        </p:nvSpPr>
        <p:spPr/>
        <p:txBody>
          <a:bodyPr rtlCol="0"/>
          <a:lstStyle/>
          <a:p>
            <a:pPr rtl="0"/>
            <a:r>
              <a:rPr lang="pt-BR" dirty="0"/>
              <a:t>Nome da Pessoa 4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0C09085E-5306-4814-9F80-701AC8D460F7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Título do Membro da Equipe</a:t>
            </a:r>
          </a:p>
        </p:txBody>
      </p:sp>
      <p:pic>
        <p:nvPicPr>
          <p:cNvPr id="37" name="Espaço Reservado para Imagem 36" descr="Foto do membro da equipe">
            <a:extLst>
              <a:ext uri="{FF2B5EF4-FFF2-40B4-BE49-F238E27FC236}">
                <a16:creationId xmlns:a16="http://schemas.microsoft.com/office/drawing/2014/main" id="{631AC41D-DEE3-423C-BB86-57D35540C311}"/>
              </a:ext>
            </a:extLst>
          </p:cNvPr>
          <p:cNvPicPr>
            <a:picLocks noGrp="1" noChangeAspect="1"/>
          </p:cNvPicPr>
          <p:nvPr>
            <p:ph type="pic" sz="quarter" idx="8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1CCD5F8A-2266-4864-9385-9F4F6847FDE2}"/>
              </a:ext>
            </a:extLst>
          </p:cNvPr>
          <p:cNvSpPr>
            <a:spLocks noGrp="1"/>
          </p:cNvSpPr>
          <p:nvPr>
            <p:ph type="body" idx="80"/>
          </p:nvPr>
        </p:nvSpPr>
        <p:spPr/>
        <p:txBody>
          <a:bodyPr rtlCol="0"/>
          <a:lstStyle/>
          <a:p>
            <a:pPr rtl="0"/>
            <a:r>
              <a:rPr lang="pt-BR" dirty="0"/>
              <a:t>Nome da Pessoa 5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B2C6DAF-C23E-471D-BCBD-FD8B5C6F86F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Título do Membro da Equipe</a:t>
            </a:r>
          </a:p>
        </p:txBody>
      </p:sp>
      <p:pic>
        <p:nvPicPr>
          <p:cNvPr id="39" name="Espaço Reservado para Imagem 38" descr="Foto do membro da equipe">
            <a:extLst>
              <a:ext uri="{FF2B5EF4-FFF2-40B4-BE49-F238E27FC236}">
                <a16:creationId xmlns:a16="http://schemas.microsoft.com/office/drawing/2014/main" id="{902090CF-EA89-42CB-B60C-56B04DE383AB}"/>
              </a:ext>
            </a:extLst>
          </p:cNvPr>
          <p:cNvPicPr>
            <a:picLocks noGrp="1" noChangeAspect="1"/>
          </p:cNvPicPr>
          <p:nvPr>
            <p:ph type="pic" sz="quarter" idx="8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F278ED27-8FDF-4350-8092-0886AD04CEA4}"/>
              </a:ext>
            </a:extLst>
          </p:cNvPr>
          <p:cNvSpPr>
            <a:spLocks noGrp="1"/>
          </p:cNvSpPr>
          <p:nvPr>
            <p:ph type="body" idx="83"/>
          </p:nvPr>
        </p:nvSpPr>
        <p:spPr/>
        <p:txBody>
          <a:bodyPr rtlCol="0"/>
          <a:lstStyle/>
          <a:p>
            <a:pPr rtl="0"/>
            <a:r>
              <a:rPr lang="pt-BR" dirty="0"/>
              <a:t>Nome da Pessoa 6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A6858E76-F6F5-46E7-B95C-9992E0667FD1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dos membros da equipe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60C551-098F-4195-A1E2-D6428D61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55DEF-7E19-492A-ACC5-147C94DA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7042C0-6F90-4FBC-8BD1-0AF20021FA66}" type="datetime1">
              <a:rPr lang="pt-BR" smtClean="0"/>
              <a:t>23/05/2025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9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6F6976CF-BBDA-47CD-ACB8-128A8605ECD4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852284"/>
            <a:ext cx="1938528" cy="39183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F0A689A-ADE6-4CCC-8A2B-72A65D396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endParaRPr lang="pt-BR" dirty="0"/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CD2F93E-F351-489B-9280-E07EC126C58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endParaRPr lang="pt-BR" dirty="0"/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DEB879-C512-484F-8647-67E0742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80231-C0CA-4F00-905E-C2CEAF15424B}" type="datetime1">
              <a:rPr lang="pt-BR" smtClean="0"/>
              <a:t>23/05/2025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DC8BC1-74F3-4B45-BB02-4EEAC257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Apêndice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9412689-84A4-4618-8A56-056B7B0E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268F-D46F-4F74-ABB9-AB9E41B4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FA7FA-3F47-417B-930C-0E54CB1A2290}" type="datetime1">
              <a:rPr lang="pt-BR" smtClean="0"/>
              <a:t>23/05/2025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77D058-3810-4D53-8FAF-D9E3A1F7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4" y="1024107"/>
            <a:ext cx="3677392" cy="306943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F97AD7E-E2B8-492D-A5E2-D2EFBBE48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076" y="1026065"/>
            <a:ext cx="4105848" cy="30674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543C26A-3372-41DD-ADC8-9754CBF6D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394" y="1024107"/>
            <a:ext cx="379715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13" y="852284"/>
            <a:ext cx="1938528" cy="39183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Estudo de caso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7E8CBB5-EC29-4B35-9929-9EB7EED0A6D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B505348-33FF-450E-B617-D2518E90DCF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sPellentesque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15E92-AB69-474D-8286-8D5422790186}" type="datetime1">
              <a:rPr lang="pt-BR" smtClean="0"/>
              <a:t>23/05/2025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2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Objetivo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 Gerenciamento de estoque em tempo real com ênfase no pequeno dono de negócio,  para mais visualização sem perda de produtos e da logística.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BEB7F9-6165-47FB-A194-11644B057AF8}" type="datetime1">
              <a:rPr lang="pt-BR" smtClean="0"/>
              <a:t>23/05/2025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pt-BR" dirty="0"/>
              <a:t>Metodologia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/>
              <a:t>Utilizamos entrevistas na rua com donos de negócio  e pequenos comerciantes.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Foi utilizado também “Formulário Google” para conhecimento mais do público em geral referente ao controle de estoque.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B9864-E0C7-480D-891B-69B2B4B29AC5}" type="datetime1">
              <a:rPr lang="pt-BR" smtClean="0"/>
              <a:t>23/05/2025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B37E1-F9A3-4DAE-8651-1F67369B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Problemática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C8B5F5D-4DED-486E-AD3C-6533999123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66801" y="2588660"/>
            <a:ext cx="4461164" cy="2529605"/>
          </a:xfrm>
        </p:spPr>
        <p:txBody>
          <a:bodyPr rtlCol="0">
            <a:normAutofit/>
          </a:bodyPr>
          <a:lstStyle/>
          <a:p>
            <a:r>
              <a:rPr lang="pt-BR" dirty="0"/>
              <a:t>Foi relatado que a maioria não tem controle   tão definitivo do seu estoque.</a:t>
            </a:r>
          </a:p>
          <a:p>
            <a:endParaRPr lang="pt-BR" dirty="0"/>
          </a:p>
          <a:p>
            <a:r>
              <a:rPr lang="pt-BR" dirty="0"/>
              <a:t>Foi verificado que os que mais sofrem são os que tem produtos perecíveis. </a:t>
            </a:r>
          </a:p>
        </p:txBody>
      </p:sp>
      <p:pic>
        <p:nvPicPr>
          <p:cNvPr id="45" name="Espaço Reservado para Imagem 44" descr="Ícone de imagem">
            <a:extLst>
              <a:ext uri="{FF2B5EF4-FFF2-40B4-BE49-F238E27FC236}">
                <a16:creationId xmlns:a16="http://schemas.microsoft.com/office/drawing/2014/main" id="{98B5F4CC-F13E-4336-9521-E63B69BED516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84" r="2884"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D39A442-EAC4-4F9B-B80E-420D7D36ED2E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Recurso resolutivo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9B269EA-29F7-4180-983F-353E08D9B3F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pt-BR" dirty="0"/>
              <a:t>Utilização de Programas tanto no celular quanto  no computador para melhor monitoramento dos produtos.</a:t>
            </a:r>
          </a:p>
        </p:txBody>
      </p:sp>
      <p:pic>
        <p:nvPicPr>
          <p:cNvPr id="47" name="Espaço Reservado para Imagem 46" descr="Ícone de lápis">
            <a:extLst>
              <a:ext uri="{FF2B5EF4-FFF2-40B4-BE49-F238E27FC236}">
                <a16:creationId xmlns:a16="http://schemas.microsoft.com/office/drawing/2014/main" id="{C52B1263-CAC0-4784-BE2F-625ED301849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814" r="2814"/>
          <a:stretch>
            <a:fillRect/>
          </a:stretch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2ABC038-A233-47DB-BEFD-F6D7371611F6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Recurso resolutivo 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06C2CB1-F5EE-46DA-A614-0B0153DDBA4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pt-BR" dirty="0"/>
              <a:t>Gravação e notificação de que a data de vencimento está se aproximando.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4136C6-3C0D-4842-BA27-4952FADF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9D36BA-F1B3-4C4F-B407-FCE768D9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A9EF22-B1D8-4A51-83DF-7645D1773D7C}" type="datetime1">
              <a:rPr lang="pt-BR" smtClean="0"/>
              <a:t>23/05/2025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42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Principais resultados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dirty="0"/>
              <a:t>Foco em desenvolvimento do Sistemas Windows , Android e Web.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2502146"/>
            <a:ext cx="3044952" cy="1725728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/>
              <a:t>Desenvolvimento do  Programa para Windows com ênfase  em computadores mais fracos ou seja menos potentes.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500736" y="2502146"/>
            <a:ext cx="3044952" cy="1725728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/>
              <a:t>Desenvolvimento de Modelo Web(navegador) para visualização de gráficos e informações dos produtos. 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A9C90131-73E3-44AB-BFD1-389FA60844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60800" y="2582470"/>
            <a:ext cx="3044952" cy="156507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2000" dirty="0"/>
              <a:t>Desenvolvimento em Android dada a necessidade de mercado para rápida visualização do dono referente ao seu estoque.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C4AEA4-1624-45DF-81D9-44E4DBBAE772}" type="datetime1">
              <a:rPr lang="pt-BR" smtClean="0"/>
              <a:t>23/05/2025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87A2AF86-ABDE-4143-BD3B-6E73CA5D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Slide de Oportunidade de Mercado</a:t>
            </a:r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812783F7-3081-4C65-B38F-D58E9BF3A86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B505141-77B9-4510-BC31-11F235790D08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81D410C9-1889-4B03-9D92-64ADBBCD1C1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E76EB63A-6CEB-46FA-AF9E-7EBDFF2670E8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C718EDF6-A83E-4E31-AFA0-4C16C74D435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21B8C62E-B092-4FF6-9719-BD43F6D27C80}"/>
              </a:ext>
            </a:extLst>
          </p:cNvPr>
          <p:cNvSpPr>
            <a:spLocks noGrp="1"/>
          </p:cNvSpPr>
          <p:nvPr>
            <p:ph type="body" idx="56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3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3804FC62-FD8E-46F9-B1E0-F9541B9A1A1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A22BF5-BE50-4C70-8CB8-AD6F6E6E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246426-251A-4B7C-952E-E99BFA86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1C20D-62FC-4BA3-8D12-E5CEB84D48A9}" type="datetime1">
              <a:rPr lang="pt-BR" smtClean="0"/>
              <a:t>23/05/2025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1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1D35A-BF17-4A2D-84BF-6601B22B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sobre a concorrência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7F69D14D-A287-47A7-AD7F-F8207B8259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pt-BR" dirty="0"/>
              <a:t>Mais Conveniente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388D112-A77A-4044-B2EE-66DDC7FD30D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pt-BR" dirty="0"/>
              <a:t>Menos Conveniente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D7EBCC9-AEFF-4039-8638-5B309811BE2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pt-BR" dirty="0"/>
              <a:t>Mais Caro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8700051-B844-4EDC-8EAC-A44F3743A7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dirty="0"/>
              <a:t>Menos Caro</a:t>
            </a:r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7A67E7A2-F5C4-4ED0-B47E-328BD4CBEE9A}"/>
              </a:ext>
            </a:extLst>
          </p:cNvPr>
          <p:cNvPicPr preferRelativeResize="0">
            <a:picLocks noGrp="1"/>
          </p:cNvPicPr>
          <p:nvPr>
            <p:ph type="pic" sz="quarter" idx="40"/>
          </p:nvPr>
        </p:nvPicPr>
        <p:blipFill>
          <a:blip r:embed="rId3"/>
          <a:stretch>
            <a:fillRect/>
          </a:stretch>
        </p:blipFill>
        <p:spPr>
          <a:xfrm>
            <a:off x="1458434" y="1796182"/>
            <a:ext cx="1632818" cy="1632818"/>
          </a:xfrm>
        </p:spPr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5FFF5241-786C-4ADD-B08F-D5B963327DA8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4"/>
          <a:srcRect l="8426" r="8426"/>
          <a:stretch>
            <a:fillRect/>
          </a:stretch>
        </p:blipFill>
        <p:spPr>
          <a:xfrm>
            <a:off x="3574181" y="2042859"/>
            <a:ext cx="1958973" cy="927272"/>
          </a:xfrm>
        </p:spPr>
      </p:pic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A60E37A4-6014-42B8-B2E5-4310DC5798C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/>
          <a:srcRect t="28091" b="28091"/>
          <a:stretch>
            <a:fillRect/>
          </a:stretch>
        </p:blipFill>
        <p:spPr>
          <a:xfrm>
            <a:off x="6658848" y="2028442"/>
            <a:ext cx="2300390" cy="1008917"/>
          </a:xfrm>
        </p:spPr>
      </p:pic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7637AD34-9791-4A03-B3B1-4AE19D4F96A7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6"/>
          <a:srcRect t="27944" b="27944"/>
          <a:stretch>
            <a:fillRect/>
          </a:stretch>
        </p:blipFill>
        <p:spPr/>
      </p:pic>
      <p:pic>
        <p:nvPicPr>
          <p:cNvPr id="23" name="Espaço Reservado para Imagem 22">
            <a:extLst>
              <a:ext uri="{FF2B5EF4-FFF2-40B4-BE49-F238E27FC236}">
                <a16:creationId xmlns:a16="http://schemas.microsoft.com/office/drawing/2014/main" id="{2353D340-D27F-4256-9DBD-C449BE19F600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7"/>
          <a:srcRect t="28047" b="28047"/>
          <a:stretch>
            <a:fillRect/>
          </a:stretch>
        </p:blipFill>
        <p:spPr/>
      </p:pic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AB9C8A0-14BC-4644-8A34-F8F26D36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5A77EE-8D7A-4C84-B917-1CFD2D6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68A8D2-B3B4-4359-9B81-378F6E112C8B}" type="datetime1">
              <a:rPr lang="pt-BR" smtClean="0"/>
              <a:t>23/05/2025</a:t>
            </a:fld>
            <a:endParaRPr lang="pt-BR" dirty="0"/>
          </a:p>
        </p:txBody>
      </p:sp>
      <p:pic>
        <p:nvPicPr>
          <p:cNvPr id="19" name="Espaço Reservado para Imagem 18">
            <a:extLst>
              <a:ext uri="{FF2B5EF4-FFF2-40B4-BE49-F238E27FC236}">
                <a16:creationId xmlns:a16="http://schemas.microsoft.com/office/drawing/2014/main" id="{B30CB1F9-D030-44D6-A9F4-FFB8F992584B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8"/>
          <a:srcRect t="17077" b="170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993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15C43-91D7-4EE6-843E-EA2527BA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Força</a:t>
            </a:r>
          </a:p>
        </p:txBody>
      </p:sp>
      <p:pic>
        <p:nvPicPr>
          <p:cNvPr id="16" name="Espaço Reservado para Imagem 15" descr="Logotipo da empresa">
            <a:extLst>
              <a:ext uri="{FF2B5EF4-FFF2-40B4-BE49-F238E27FC236}">
                <a16:creationId xmlns:a16="http://schemas.microsoft.com/office/drawing/2014/main" id="{AF0B08D0-AB4E-4B4B-885E-9D72016F7DC2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97" y="852284"/>
            <a:ext cx="1938528" cy="391830"/>
          </a:xfr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0DF5C50-33E9-418B-B829-2AA8C9389BE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Métricas-chave</a:t>
            </a:r>
          </a:p>
        </p:txBody>
      </p:sp>
      <p:graphicFrame>
        <p:nvGraphicFramePr>
          <p:cNvPr id="11" name="Espaço Reservado para Conteúdo 10" descr="Tabela">
            <a:extLst>
              <a:ext uri="{FF2B5EF4-FFF2-40B4-BE49-F238E27FC236}">
                <a16:creationId xmlns:a16="http://schemas.microsoft.com/office/drawing/2014/main" id="{013FA120-7CD4-4F1A-9F50-831B8D0CD17F}"/>
              </a:ext>
            </a:extLst>
          </p:cNvPr>
          <p:cNvGraphicFramePr>
            <a:graphicFrameLocks noGrp="1"/>
          </p:cNvGraphicFramePr>
          <p:nvPr>
            <p:ph sz="quarter" idx="53"/>
            <p:extLst>
              <p:ext uri="{D42A27DB-BD31-4B8C-83A1-F6EECF244321}">
                <p14:modId xmlns:p14="http://schemas.microsoft.com/office/powerpoint/2010/main" val="1707121925"/>
              </p:ext>
            </p:extLst>
          </p:nvPr>
        </p:nvGraphicFramePr>
        <p:xfrm>
          <a:off x="797584" y="2662947"/>
          <a:ext cx="4968000" cy="234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56025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948448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7426213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306745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1402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pt-BR" sz="13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Receita Bruta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Receita Líquida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1100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R$ 10.000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R$ 7.000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R$ 20.000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R$ 16.000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2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R$ 30.000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R$ 25.000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R$ 40.000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R$ 30.000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5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R$ 50.000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R$ 40.000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72324"/>
                  </a:ext>
                </a:extLst>
              </a:tr>
            </a:tbl>
          </a:graphicData>
        </a:graphic>
      </p:graphicFrame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6D37316-A046-4BA3-851C-2A6DC246A794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6486747" y="1925467"/>
            <a:ext cx="2769902" cy="334918"/>
          </a:xfrm>
        </p:spPr>
        <p:txBody>
          <a:bodyPr rtlCol="0"/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14" name="Espaço Reservado para Conteúdo 13" descr="Gráfico">
            <a:extLst>
              <a:ext uri="{FF2B5EF4-FFF2-40B4-BE49-F238E27FC236}">
                <a16:creationId xmlns:a16="http://schemas.microsoft.com/office/drawing/2014/main" id="{5AB83087-836F-4FD4-93DC-E2F4F67ECD19}"/>
              </a:ext>
            </a:extLst>
          </p:cNvPr>
          <p:cNvGraphicFramePr>
            <a:graphicFrameLocks noGrp="1"/>
          </p:cNvGraphicFramePr>
          <p:nvPr>
            <p:ph sz="quarter" idx="54"/>
            <p:extLst>
              <p:ext uri="{D42A27DB-BD31-4B8C-83A1-F6EECF244321}">
                <p14:modId xmlns:p14="http://schemas.microsoft.com/office/powerpoint/2010/main" val="4243732770"/>
              </p:ext>
            </p:extLst>
          </p:nvPr>
        </p:nvGraphicFramePr>
        <p:xfrm>
          <a:off x="6402388" y="2662947"/>
          <a:ext cx="4913312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BBFA8E-1B62-49E5-859F-CAD1A37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29CE59-0417-4F15-B124-A4C0908B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847B97-9030-4C63-8C97-4FE3C29EA8C4}" type="datetime1">
              <a:rPr lang="pt-BR" smtClean="0"/>
              <a:t>23/05/2025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91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Finanças</a:t>
            </a:r>
          </a:p>
        </p:txBody>
      </p:sp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BC397C88-DC98-4D13-9B86-720172A7A064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97" y="852284"/>
            <a:ext cx="1938528" cy="391830"/>
          </a:xfrm>
        </p:spPr>
      </p:pic>
      <p:graphicFrame>
        <p:nvGraphicFramePr>
          <p:cNvPr id="8" name="Espaço Reservado para Conteúdo 7" descr="Tabela">
            <a:extLst>
              <a:ext uri="{FF2B5EF4-FFF2-40B4-BE49-F238E27FC236}">
                <a16:creationId xmlns:a16="http://schemas.microsoft.com/office/drawing/2014/main" id="{0C42C400-680D-4C60-897F-68E9084981F0}"/>
              </a:ext>
            </a:extLst>
          </p:cNvPr>
          <p:cNvGraphicFramePr>
            <a:graphicFrameLocks noGrp="1"/>
          </p:cNvGraphicFramePr>
          <p:nvPr>
            <p:ph sz="quarter" idx="53"/>
            <p:extLst>
              <p:ext uri="{D42A27DB-BD31-4B8C-83A1-F6EECF244321}">
                <p14:modId xmlns:p14="http://schemas.microsoft.com/office/powerpoint/2010/main" val="513085177"/>
              </p:ext>
            </p:extLst>
          </p:nvPr>
        </p:nvGraphicFramePr>
        <p:xfrm>
          <a:off x="1506000" y="1665629"/>
          <a:ext cx="9180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139321502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477863257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484258294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11971218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790320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i="1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2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7091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Usuários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2645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Trabalhos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3836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Preço médio por trabalho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371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RECEITA DA EMPRESA A 15%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6136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Custo da Receita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9637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Lucro Bruto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1231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OPEX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9408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Vendas e Marketing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5.062.500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151.200.000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89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Atendimento ao Cliente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338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Desenvolvimento do Produto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910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Diversos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0059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OPEX 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7.596.750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441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EBIT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-1.968.750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0" kern="1200" noProof="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-4.800.000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0" kern="1200" noProof="0" dirty="0">
                          <a:solidFill>
                            <a:srgbClr val="149F2F"/>
                          </a:solidFill>
                          <a:latin typeface="+mn-lt"/>
                          <a:ea typeface="+mn-ea"/>
                          <a:cs typeface="+mn-cs"/>
                        </a:rPr>
                        <a:t>28.080.000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05614"/>
                  </a:ext>
                </a:extLst>
              </a:tr>
            </a:tbl>
          </a:graphicData>
        </a:graphic>
      </p:graphicFrame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C1699F-83CC-4F4C-B37E-BEE4BC7D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F8325C-1FE8-4426-8E89-CDD743B3DC66}" type="datetime1">
              <a:rPr lang="pt-BR" smtClean="0"/>
              <a:t>23/05/2025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22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504_TF33968143" id="{4C2C374C-4D59-454C-B8DF-5B8A63923C30}" vid="{13DA25AD-7291-45D9-A318-4ADB526AD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1B41D-C4DE-41D5-B883-BFE1CC1FFE9C}">
  <ds:schemaRefs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fb0879af-3eba-417a-a55a-ffe6dcd6ca77"/>
    <ds:schemaRef ds:uri="http://schemas.microsoft.com/sharepoint/v3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abstrata colorida</Template>
  <TotalTime>0</TotalTime>
  <Words>811</Words>
  <Application>Microsoft Office PowerPoint</Application>
  <PresentationFormat>Widescreen</PresentationFormat>
  <Paragraphs>194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Franklin Gothic Book</vt:lpstr>
      <vt:lpstr>Tahoma</vt:lpstr>
      <vt:lpstr>Wingdings</vt:lpstr>
      <vt:lpstr>Tema do Office</vt:lpstr>
      <vt:lpstr>Tesouro Azul</vt:lpstr>
      <vt:lpstr>Objetivo</vt:lpstr>
      <vt:lpstr>Metodologia de pesquisa</vt:lpstr>
      <vt:lpstr>Problemática</vt:lpstr>
      <vt:lpstr>Principais resultados</vt:lpstr>
      <vt:lpstr>Slide de Oportunidade de Mercado</vt:lpstr>
      <vt:lpstr>Slide sobre a concorrência</vt:lpstr>
      <vt:lpstr>Força</vt:lpstr>
      <vt:lpstr>Finanças</vt:lpstr>
      <vt:lpstr>Nossa Equipe</vt:lpstr>
      <vt:lpstr>Resumo</vt:lpstr>
      <vt:lpstr>Apêndice</vt:lpstr>
      <vt:lpstr>Estudo de caso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2025-05-22T17:54:51Z</dcterms:created>
  <dcterms:modified xsi:type="dcterms:W3CDTF">2025-05-23T17:15:23Z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