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89" r:id="rId4"/>
    <p:sldId id="292" r:id="rId5"/>
    <p:sldId id="293" r:id="rId6"/>
    <p:sldId id="291" r:id="rId7"/>
    <p:sldId id="290" r:id="rId8"/>
    <p:sldId id="285" r:id="rId9"/>
    <p:sldId id="286" r:id="rId10"/>
    <p:sldId id="274" r:id="rId11"/>
    <p:sldId id="275" r:id="rId12"/>
    <p:sldId id="276" r:id="rId13"/>
    <p:sldId id="277" r:id="rId14"/>
    <p:sldId id="279" r:id="rId15"/>
    <p:sldId id="280" r:id="rId16"/>
    <p:sldId id="281" r:id="rId17"/>
    <p:sldId id="282" r:id="rId18"/>
    <p:sldId id="283" r:id="rId19"/>
    <p:sldId id="284" r:id="rId20"/>
    <p:sldId id="268" r:id="rId21"/>
    <p:sldId id="270" r:id="rId22"/>
    <p:sldId id="260" r:id="rId23"/>
    <p:sldId id="263" r:id="rId24"/>
    <p:sldId id="265" r:id="rId25"/>
    <p:sldId id="267" r:id="rId26"/>
    <p:sldId id="269" r:id="rId27"/>
    <p:sldId id="288" r:id="rId28"/>
    <p:sldId id="257" r:id="rId29"/>
    <p:sldId id="258" r:id="rId30"/>
    <p:sldId id="259" r:id="rId31"/>
    <p:sldId id="27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FBF"/>
    <a:srgbClr val="FFFFFF"/>
    <a:srgbClr val="FC0C0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9C759A-4328-4651-B512-4CC19E61E99B}" v="215" dt="2022-01-12T17:56:07.0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85" d="100"/>
          <a:sy n="85" d="100"/>
        </p:scale>
        <p:origin x="11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10A5-3094-4C65-8ECE-BD26B5B6E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BAF38-0B62-4B5C-A1C1-128DF9CD4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D533-2395-4CE8-BA8E-DBD8D6F8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C6E23-F26D-401F-8CD2-24023874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6785E-B127-4809-A58C-EF05B809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71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8F25-1389-41C7-B25E-FD7FD412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CEABF-1072-482F-A24F-F93E51AA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ABF7-A255-4DB2-817C-E455ECC4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6FA92-10A3-437E-BFF0-8283CEC4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0EA9E-DF26-4874-9AEA-EBAB7C596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59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3B2BA1-D1C7-44AB-AC05-6275A56E91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807DA-7D8B-4FBA-8F12-B7EB81EEB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375F1-FCEA-4871-9253-95ED05C9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D551E-52E3-4A60-9230-951D83777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64563-01E9-409A-9AF6-7966B7E7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35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3087-F489-4134-9B12-6B316CFF6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ABCA3-BAA1-4745-B3B7-24BAC953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6E305-D4E9-458E-8EE8-65CCECE1E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71628-FCB4-412D-A1BE-4D4E3D0E4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F29E3-C62B-4F4E-999E-CD92894B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D3F5-EAD9-4CEC-AB0B-C3C68F8A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1DAB3-13E8-4218-874E-139EF386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D68FA-9F9B-475A-B07D-8CD11CED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53CB3-FD44-4FE6-A0A1-315AF714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8B97-82D7-469E-BB12-E43C59BF5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9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93CA-8E7C-4F4A-B2AE-C95BB30E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3F34-2F82-4740-AE9E-7263D182C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D66641-7E28-4AFE-A6CD-6EBA2D926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90EC3-0BA9-4E9D-A33E-2FB8A4002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7F131-67B9-4367-9D4F-C40936C1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A0F85-4EB8-48D7-B1E8-43798247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056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B1BB-C2A7-4983-ADF9-4BC305375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36C2F-98BD-4BC1-823E-3DA2FB836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F29BB-85F5-46C9-B571-D7BA4E685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C49298-B8CB-4E36-8E72-C1A3A4F0D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86C6C-EF4D-4406-96E9-938425DCD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C6A1ED-0B1C-4342-B4B8-2387199D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CAB47-310C-4BA2-A3C5-C2566EBAE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C32984-5316-4434-9984-3435BB84C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80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6529C-0B55-4F6D-8182-D000ED0C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1BEA4-CC50-4A8E-ADBA-F684A753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7240B-8EA1-4140-8767-E66206BE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66F45-8D7F-46C1-9866-5328C7440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3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409E0-4D24-4577-BA35-7884B453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D18439-5638-4B7D-830D-F22B596A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13B1C-E2AF-449E-8B0A-D7638748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36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18120-9277-4E8B-ADAA-751573DA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017E-AFDD-4271-BB72-D87572B0F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4022-5BA0-4476-BE5B-6DCD991DF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3C6C0-D9A0-4ACC-B627-038BBF4C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3EBFE-4781-40A1-8697-578228E9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3271-61FC-493A-BE82-9F2C8DC2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5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6CA5-6830-43F1-9745-64ECD2C0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10006-A4E0-46D8-B305-343010375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08FC8-5FC4-4A28-AE82-F55313768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D64F8-AAC4-488E-A18D-3647FC5F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BAFEA-5F9C-47EA-AF9C-2080921B4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0D25C-9182-41C5-B38F-F4E749325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1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DAF56-D3BA-44A9-8A01-5AA6ACAA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EF57C4-5BFA-45D2-AEAB-1E657E5E2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A7E6F-60A9-4E77-AE1C-E3D68FB6C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9F495-CA8A-4EAB-983F-F4FAA57C60EE}" type="datetimeFigureOut">
              <a:rPr lang="en-US" smtClean="0"/>
              <a:t>4/15/2022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87EF2-5F9C-4517-B0A5-8E0D3B2347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9CBA4-EDFE-4290-AB50-F552708A9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0387D-43F8-49AC-861F-A8DA2E4628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3604-3300-4F9F-92DE-1E3892E6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ZHW Decoder 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9C67D-1B28-4817-865F-37BDD3B768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M. Barrow 1/11/2022</a:t>
            </a:r>
          </a:p>
        </p:txBody>
      </p:sp>
    </p:spTree>
    <p:extLst>
      <p:ext uri="{BB962C8B-B14F-4D97-AF65-F5344CB8AC3E}">
        <p14:creationId xmlns:p14="http://schemas.microsoft.com/office/powerpoint/2010/main" val="3351399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15A1-73A2-43BA-AEF3-43E3122C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Status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519083-E830-4FB8-A39B-E7E2599B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7" t="36539"/>
          <a:stretch/>
        </p:blipFill>
        <p:spPr>
          <a:xfrm>
            <a:off x="7587574" y="1819071"/>
            <a:ext cx="3214432" cy="332499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827070-8A9E-4F68-895E-8EA8DDB8D27A}"/>
              </a:ext>
            </a:extLst>
          </p:cNvPr>
          <p:cNvSpPr/>
          <p:nvPr/>
        </p:nvSpPr>
        <p:spPr>
          <a:xfrm>
            <a:off x="693028" y="2247089"/>
            <a:ext cx="5272391" cy="23638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path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 logic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Validated using 257 test cases</a:t>
            </a:r>
          </a:p>
        </p:txBody>
      </p:sp>
    </p:spTree>
    <p:extLst>
      <p:ext uri="{BB962C8B-B14F-4D97-AF65-F5344CB8AC3E}">
        <p14:creationId xmlns:p14="http://schemas.microsoft.com/office/powerpoint/2010/main" val="2405835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15A1-73A2-43BA-AEF3-43E3122C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Status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519083-E830-4FB8-A39B-E7E2599B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5" t="45080" r="30018" b="12032"/>
          <a:stretch/>
        </p:blipFill>
        <p:spPr>
          <a:xfrm>
            <a:off x="6361888" y="2266545"/>
            <a:ext cx="1614793" cy="224708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A11B82A-C04F-444B-B302-1697D41AF968}"/>
              </a:ext>
            </a:extLst>
          </p:cNvPr>
          <p:cNvSpPr/>
          <p:nvPr/>
        </p:nvSpPr>
        <p:spPr>
          <a:xfrm>
            <a:off x="557722" y="2247089"/>
            <a:ext cx="5272391" cy="23638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path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 logic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Validated using 259 test cases</a:t>
            </a:r>
          </a:p>
        </p:txBody>
      </p:sp>
    </p:spTree>
    <p:extLst>
      <p:ext uri="{BB962C8B-B14F-4D97-AF65-F5344CB8AC3E}">
        <p14:creationId xmlns:p14="http://schemas.microsoft.com/office/powerpoint/2010/main" val="238917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15A1-73A2-43BA-AEF3-43E3122C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Status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519083-E830-4FB8-A39B-E7E2599B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4" t="45080" r="53893" b="11846"/>
          <a:stretch/>
        </p:blipFill>
        <p:spPr>
          <a:xfrm>
            <a:off x="4357990" y="2266545"/>
            <a:ext cx="1371601" cy="225681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B26BE99-5CA4-46AE-A610-571576D1305F}"/>
              </a:ext>
            </a:extLst>
          </p:cNvPr>
          <p:cNvSpPr/>
          <p:nvPr/>
        </p:nvSpPr>
        <p:spPr>
          <a:xfrm>
            <a:off x="6213611" y="2247089"/>
            <a:ext cx="5331757" cy="23638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path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 logic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Validated using 30,255 test cases</a:t>
            </a:r>
          </a:p>
        </p:txBody>
      </p:sp>
    </p:spTree>
    <p:extLst>
      <p:ext uri="{BB962C8B-B14F-4D97-AF65-F5344CB8AC3E}">
        <p14:creationId xmlns:p14="http://schemas.microsoft.com/office/powerpoint/2010/main" val="2046273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15A1-73A2-43BA-AEF3-43E3122C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Status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519083-E830-4FB8-A39B-E7E2599BF7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" t="44522" r="66709"/>
          <a:stretch/>
        </p:blipFill>
        <p:spPr>
          <a:xfrm>
            <a:off x="1721796" y="2237362"/>
            <a:ext cx="2801566" cy="290670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9B1DA2E-6056-4735-A2E5-AE920F78899D}"/>
              </a:ext>
            </a:extLst>
          </p:cNvPr>
          <p:cNvSpPr/>
          <p:nvPr/>
        </p:nvSpPr>
        <p:spPr>
          <a:xfrm>
            <a:off x="6213611" y="2247089"/>
            <a:ext cx="5331757" cy="23638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Data path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Control logic Functional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Validated using 257 test cases</a:t>
            </a:r>
          </a:p>
        </p:txBody>
      </p:sp>
    </p:spTree>
    <p:extLst>
      <p:ext uri="{BB962C8B-B14F-4D97-AF65-F5344CB8AC3E}">
        <p14:creationId xmlns:p14="http://schemas.microsoft.com/office/powerpoint/2010/main" val="195762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7318-4570-43AB-ACCB-2D53A96B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Decoding Implementation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DF4C8-422A-43B1-AC95-F5D63EC1F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the four main modules can decode an entire bit plane in parallel</a:t>
            </a:r>
          </a:p>
        </p:txBody>
      </p:sp>
    </p:spTree>
    <p:extLst>
      <p:ext uri="{BB962C8B-B14F-4D97-AF65-F5344CB8AC3E}">
        <p14:creationId xmlns:p14="http://schemas.microsoft.com/office/powerpoint/2010/main" val="3318023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34AE-25A1-4629-9625-EAD5C1B2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ZHW Decoder Dataflow High Level Cartoon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CBDEEA-E9BF-4E47-8E7C-445313B083C3}"/>
              </a:ext>
            </a:extLst>
          </p:cNvPr>
          <p:cNvSpPr/>
          <p:nvPr/>
        </p:nvSpPr>
        <p:spPr>
          <a:xfrm>
            <a:off x="2025353" y="2695508"/>
            <a:ext cx="2589376" cy="9058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Align bitstream on bit plane boundary “window”</a:t>
            </a:r>
          </a:p>
        </p:txBody>
      </p:sp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EA39E703-C14B-40B7-951C-060A2B627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5" t="44522" r="66709"/>
          <a:stretch/>
        </p:blipFill>
        <p:spPr>
          <a:xfrm>
            <a:off x="7105648" y="1605233"/>
            <a:ext cx="1896567" cy="1967742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8E3E26-4A1B-447E-9FD6-34591A4E7FE5}"/>
              </a:ext>
            </a:extLst>
          </p:cNvPr>
          <p:cNvSpPr/>
          <p:nvPr/>
        </p:nvSpPr>
        <p:spPr>
          <a:xfrm>
            <a:off x="2025353" y="1690688"/>
            <a:ext cx="2589376" cy="90585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 block header, decode “zero” blocks / extract block exponent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B1774-378C-498E-AEE5-6EF5FAD58F1D}"/>
              </a:ext>
            </a:extLst>
          </p:cNvPr>
          <p:cNvSpPr/>
          <p:nvPr/>
        </p:nvSpPr>
        <p:spPr>
          <a:xfrm>
            <a:off x="1948441" y="1605233"/>
            <a:ext cx="7733944" cy="209509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86B54C-061D-4E8B-A46C-D9AE25FA8878}"/>
              </a:ext>
            </a:extLst>
          </p:cNvPr>
          <p:cNvSpPr/>
          <p:nvPr/>
        </p:nvSpPr>
        <p:spPr>
          <a:xfrm>
            <a:off x="3341403" y="4167550"/>
            <a:ext cx="4960651" cy="1520672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DED5AC5-BE5D-4FAC-819F-858A7070AAA5}"/>
              </a:ext>
            </a:extLst>
          </p:cNvPr>
          <p:cNvSpPr/>
          <p:nvPr/>
        </p:nvSpPr>
        <p:spPr>
          <a:xfrm>
            <a:off x="3349948" y="3633632"/>
            <a:ext cx="4952107" cy="627828"/>
          </a:xfrm>
          <a:prstGeom prst="downArrow">
            <a:avLst>
              <a:gd name="adj1" fmla="val 71209"/>
              <a:gd name="adj2" fmla="val 50000"/>
            </a:avLst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ACFAE-CCDA-4413-A08E-677CF699F700}"/>
              </a:ext>
            </a:extLst>
          </p:cNvPr>
          <p:cNvSpPr txBox="1"/>
          <p:nvPr/>
        </p:nvSpPr>
        <p:spPr>
          <a:xfrm>
            <a:off x="4513152" y="3732598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“Pipelining” registers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5C089-3FBB-41D9-AF33-457E864AFC36}"/>
              </a:ext>
            </a:extLst>
          </p:cNvPr>
          <p:cNvSpPr txBox="1"/>
          <p:nvPr/>
        </p:nvSpPr>
        <p:spPr>
          <a:xfrm>
            <a:off x="4665552" y="1782731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decode_stream</a:t>
            </a:r>
            <a:r>
              <a:rPr lang="en-US" b="1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80640-8F16-4C34-A969-1BC3F13478DD}"/>
              </a:ext>
            </a:extLst>
          </p:cNvPr>
          <p:cNvSpPr txBox="1"/>
          <p:nvPr/>
        </p:nvSpPr>
        <p:spPr>
          <a:xfrm>
            <a:off x="4664125" y="4396322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decode_ints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4266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34AE-25A1-4629-9625-EAD5C1B2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ZHW Decoder Dataflow High Level Cartoon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BCC01C-A280-4627-A28B-7E3ABB93F65D}"/>
              </a:ext>
            </a:extLst>
          </p:cNvPr>
          <p:cNvSpPr/>
          <p:nvPr/>
        </p:nvSpPr>
        <p:spPr>
          <a:xfrm>
            <a:off x="2025353" y="4238716"/>
            <a:ext cx="2589376" cy="11280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unencoded bits and perform unary decode on “window”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9B6E92-8E71-499B-911E-D662A732716B}"/>
              </a:ext>
            </a:extLst>
          </p:cNvPr>
          <p:cNvSpPr/>
          <p:nvPr/>
        </p:nvSpPr>
        <p:spPr>
          <a:xfrm>
            <a:off x="2025353" y="5527595"/>
            <a:ext cx="2589376" cy="112804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Assemble window into “block” containing |block| </a:t>
            </a:r>
            <a:r>
              <a:rPr lang="en-US" dirty="0" err="1"/>
              <a:t>bitplanes</a:t>
            </a:r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B63F800-B52B-4065-8C7B-1237B77F37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34" t="45080" r="53893" b="11846"/>
          <a:stretch/>
        </p:blipFill>
        <p:spPr>
          <a:xfrm>
            <a:off x="7248706" y="4219881"/>
            <a:ext cx="1476549" cy="24294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3EB1774-378C-498E-AEE5-6EF5FAD58F1D}"/>
              </a:ext>
            </a:extLst>
          </p:cNvPr>
          <p:cNvSpPr/>
          <p:nvPr/>
        </p:nvSpPr>
        <p:spPr>
          <a:xfrm>
            <a:off x="3349947" y="2141653"/>
            <a:ext cx="4952107" cy="155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86B54C-061D-4E8B-A46C-D9AE25FA8878}"/>
              </a:ext>
            </a:extLst>
          </p:cNvPr>
          <p:cNvSpPr/>
          <p:nvPr/>
        </p:nvSpPr>
        <p:spPr>
          <a:xfrm>
            <a:off x="1938471" y="4167550"/>
            <a:ext cx="7733944" cy="257315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DED5AC5-BE5D-4FAC-819F-858A7070AAA5}"/>
              </a:ext>
            </a:extLst>
          </p:cNvPr>
          <p:cNvSpPr/>
          <p:nvPr/>
        </p:nvSpPr>
        <p:spPr>
          <a:xfrm>
            <a:off x="3349948" y="3633632"/>
            <a:ext cx="4952107" cy="627828"/>
          </a:xfrm>
          <a:prstGeom prst="downArrow">
            <a:avLst>
              <a:gd name="adj1" fmla="val 71209"/>
              <a:gd name="adj2" fmla="val 50000"/>
            </a:avLst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ACFAE-CCDA-4413-A08E-677CF699F700}"/>
              </a:ext>
            </a:extLst>
          </p:cNvPr>
          <p:cNvSpPr txBox="1"/>
          <p:nvPr/>
        </p:nvSpPr>
        <p:spPr>
          <a:xfrm>
            <a:off x="4513152" y="3732598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“Pipelining” registers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5C089-3FBB-41D9-AF33-457E864AFC36}"/>
              </a:ext>
            </a:extLst>
          </p:cNvPr>
          <p:cNvSpPr txBox="1"/>
          <p:nvPr/>
        </p:nvSpPr>
        <p:spPr>
          <a:xfrm>
            <a:off x="4665552" y="2440758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decode_stream</a:t>
            </a:r>
            <a:r>
              <a:rPr lang="en-US" b="1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80640-8F16-4C34-A969-1BC3F13478DD}"/>
              </a:ext>
            </a:extLst>
          </p:cNvPr>
          <p:cNvSpPr txBox="1"/>
          <p:nvPr/>
        </p:nvSpPr>
        <p:spPr>
          <a:xfrm>
            <a:off x="4664125" y="4396322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decode_ints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0226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34AE-25A1-4629-9625-EAD5C1B2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ZHW Decoder Dataflow High Level Cartoon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BCC01C-A280-4627-A28B-7E3ABB93F65D}"/>
              </a:ext>
            </a:extLst>
          </p:cNvPr>
          <p:cNvSpPr/>
          <p:nvPr/>
        </p:nvSpPr>
        <p:spPr>
          <a:xfrm>
            <a:off x="2025353" y="4238716"/>
            <a:ext cx="2589376" cy="5566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Permute block planes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9B6E92-8E71-499B-911E-D662A732716B}"/>
              </a:ext>
            </a:extLst>
          </p:cNvPr>
          <p:cNvSpPr/>
          <p:nvPr/>
        </p:nvSpPr>
        <p:spPr>
          <a:xfrm>
            <a:off x="2025353" y="4895202"/>
            <a:ext cx="2589376" cy="11280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wide “</a:t>
            </a:r>
            <a:r>
              <a:rPr lang="en-US" dirty="0" err="1"/>
              <a:t>negabinary</a:t>
            </a:r>
            <a:r>
              <a:rPr lang="en-US" dirty="0"/>
              <a:t>” inverse transform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B1774-378C-498E-AEE5-6EF5FAD58F1D}"/>
              </a:ext>
            </a:extLst>
          </p:cNvPr>
          <p:cNvSpPr/>
          <p:nvPr/>
        </p:nvSpPr>
        <p:spPr>
          <a:xfrm>
            <a:off x="3349947" y="2141653"/>
            <a:ext cx="4952107" cy="155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86B54C-061D-4E8B-A46C-D9AE25FA8878}"/>
              </a:ext>
            </a:extLst>
          </p:cNvPr>
          <p:cNvSpPr/>
          <p:nvPr/>
        </p:nvSpPr>
        <p:spPr>
          <a:xfrm>
            <a:off x="1938471" y="4167550"/>
            <a:ext cx="7733944" cy="257315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DED5AC5-BE5D-4FAC-819F-858A7070AAA5}"/>
              </a:ext>
            </a:extLst>
          </p:cNvPr>
          <p:cNvSpPr/>
          <p:nvPr/>
        </p:nvSpPr>
        <p:spPr>
          <a:xfrm>
            <a:off x="3349948" y="3633632"/>
            <a:ext cx="4952107" cy="627828"/>
          </a:xfrm>
          <a:prstGeom prst="downArrow">
            <a:avLst>
              <a:gd name="adj1" fmla="val 71209"/>
              <a:gd name="adj2" fmla="val 50000"/>
            </a:avLst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ACFAE-CCDA-4413-A08E-677CF699F700}"/>
              </a:ext>
            </a:extLst>
          </p:cNvPr>
          <p:cNvSpPr txBox="1"/>
          <p:nvPr/>
        </p:nvSpPr>
        <p:spPr>
          <a:xfrm>
            <a:off x="4513152" y="3732598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“Pipelining” registers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5C089-3FBB-41D9-AF33-457E864AFC36}"/>
              </a:ext>
            </a:extLst>
          </p:cNvPr>
          <p:cNvSpPr txBox="1"/>
          <p:nvPr/>
        </p:nvSpPr>
        <p:spPr>
          <a:xfrm>
            <a:off x="4665552" y="2440758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decode_ints</a:t>
            </a:r>
            <a:r>
              <a:rPr lang="en-US" b="1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80640-8F16-4C34-A969-1BC3F13478DD}"/>
              </a:ext>
            </a:extLst>
          </p:cNvPr>
          <p:cNvSpPr txBox="1"/>
          <p:nvPr/>
        </p:nvSpPr>
        <p:spPr>
          <a:xfrm>
            <a:off x="4664125" y="4396322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decode_block</a:t>
            </a:r>
            <a:r>
              <a:rPr lang="en-US" b="1" dirty="0"/>
              <a:t>()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DF1D7C35-4899-43FA-BD7B-C77F3A6944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25" t="45080" r="30018" b="12032"/>
          <a:stretch/>
        </p:blipFill>
        <p:spPr>
          <a:xfrm>
            <a:off x="7248707" y="4302069"/>
            <a:ext cx="1614793" cy="2247089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60773-FEB4-441D-A534-B2EE798428B4}"/>
              </a:ext>
            </a:extLst>
          </p:cNvPr>
          <p:cNvSpPr/>
          <p:nvPr/>
        </p:nvSpPr>
        <p:spPr>
          <a:xfrm>
            <a:off x="2023928" y="6134461"/>
            <a:ext cx="2589376" cy="55666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Permute inverse to floating point mantissa</a:t>
            </a:r>
          </a:p>
        </p:txBody>
      </p:sp>
    </p:spTree>
    <p:extLst>
      <p:ext uri="{BB962C8B-B14F-4D97-AF65-F5344CB8AC3E}">
        <p14:creationId xmlns:p14="http://schemas.microsoft.com/office/powerpoint/2010/main" val="1954574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34AE-25A1-4629-9625-EAD5C1B24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ZHW Decoder Dataflow High Level Cartoon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9B6E92-8E71-499B-911E-D662A732716B}"/>
              </a:ext>
            </a:extLst>
          </p:cNvPr>
          <p:cNvSpPr/>
          <p:nvPr/>
        </p:nvSpPr>
        <p:spPr>
          <a:xfrm>
            <a:off x="2025353" y="4510641"/>
            <a:ext cx="2589376" cy="11280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common exponent to block of decoded mantissa elements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EB1774-378C-498E-AEE5-6EF5FAD58F1D}"/>
              </a:ext>
            </a:extLst>
          </p:cNvPr>
          <p:cNvSpPr/>
          <p:nvPr/>
        </p:nvSpPr>
        <p:spPr>
          <a:xfrm>
            <a:off x="3349947" y="2141653"/>
            <a:ext cx="4952107" cy="155867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86B54C-061D-4E8B-A46C-D9AE25FA8878}"/>
              </a:ext>
            </a:extLst>
          </p:cNvPr>
          <p:cNvSpPr/>
          <p:nvPr/>
        </p:nvSpPr>
        <p:spPr>
          <a:xfrm>
            <a:off x="1938471" y="4167550"/>
            <a:ext cx="7733944" cy="2573154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DED5AC5-BE5D-4FAC-819F-858A7070AAA5}"/>
              </a:ext>
            </a:extLst>
          </p:cNvPr>
          <p:cNvSpPr/>
          <p:nvPr/>
        </p:nvSpPr>
        <p:spPr>
          <a:xfrm>
            <a:off x="3349948" y="3633632"/>
            <a:ext cx="4952107" cy="627828"/>
          </a:xfrm>
          <a:prstGeom prst="downArrow">
            <a:avLst>
              <a:gd name="adj1" fmla="val 71209"/>
              <a:gd name="adj2" fmla="val 50000"/>
            </a:avLst>
          </a:prstGeom>
          <a:noFill/>
          <a:ln w="19050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9ACFAE-CCDA-4413-A08E-677CF699F700}"/>
              </a:ext>
            </a:extLst>
          </p:cNvPr>
          <p:cNvSpPr txBox="1"/>
          <p:nvPr/>
        </p:nvSpPr>
        <p:spPr>
          <a:xfrm>
            <a:off x="4513152" y="3732598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“Pipelining” registers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5C089-3FBB-41D9-AF33-457E864AFC36}"/>
              </a:ext>
            </a:extLst>
          </p:cNvPr>
          <p:cNvSpPr txBox="1"/>
          <p:nvPr/>
        </p:nvSpPr>
        <p:spPr>
          <a:xfrm>
            <a:off x="4665552" y="2440758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decode_block</a:t>
            </a:r>
            <a:r>
              <a:rPr lang="en-US" b="1" dirty="0"/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D80640-8F16-4C34-A969-1BC3F13478DD}"/>
              </a:ext>
            </a:extLst>
          </p:cNvPr>
          <p:cNvSpPr txBox="1"/>
          <p:nvPr/>
        </p:nvSpPr>
        <p:spPr>
          <a:xfrm>
            <a:off x="4664125" y="4396322"/>
            <a:ext cx="258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inv_cast</a:t>
            </a:r>
            <a:r>
              <a:rPr lang="en-US" b="1" dirty="0"/>
              <a:t>()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760773-FEB4-441D-A534-B2EE798428B4}"/>
              </a:ext>
            </a:extLst>
          </p:cNvPr>
          <p:cNvSpPr/>
          <p:nvPr/>
        </p:nvSpPr>
        <p:spPr>
          <a:xfrm>
            <a:off x="2023928" y="5749900"/>
            <a:ext cx="2589376" cy="55666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“zero” / computed output</a:t>
            </a:r>
          </a:p>
        </p:txBody>
      </p:sp>
      <p:pic>
        <p:nvPicPr>
          <p:cNvPr id="20" name="Picture 19" descr="Diagram&#10;&#10;Description automatically generated">
            <a:extLst>
              <a:ext uri="{FF2B5EF4-FFF2-40B4-BE49-F238E27FC236}">
                <a16:creationId xmlns:a16="http://schemas.microsoft.com/office/drawing/2014/main" id="{43FDAC89-863B-48C2-AE4E-EB6D04748F1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847" t="46633" r="4567" b="12836"/>
          <a:stretch/>
        </p:blipFill>
        <p:spPr>
          <a:xfrm>
            <a:off x="6835543" y="4392337"/>
            <a:ext cx="2784611" cy="212358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500D6886-5A35-4A5E-8176-8D87BE433E02}"/>
              </a:ext>
            </a:extLst>
          </p:cNvPr>
          <p:cNvSpPr/>
          <p:nvPr/>
        </p:nvSpPr>
        <p:spPr>
          <a:xfrm rot="16200000">
            <a:off x="8076308" y="5800523"/>
            <a:ext cx="290557" cy="222723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CF1F564-E8CD-41C6-BB76-31329B4E5E84}"/>
              </a:ext>
            </a:extLst>
          </p:cNvPr>
          <p:cNvSpPr txBox="1"/>
          <p:nvPr/>
        </p:nvSpPr>
        <p:spPr>
          <a:xfrm>
            <a:off x="7068275" y="5992524"/>
            <a:ext cx="25845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“zero” block</a:t>
            </a:r>
          </a:p>
        </p:txBody>
      </p:sp>
    </p:spTree>
    <p:extLst>
      <p:ext uri="{BB962C8B-B14F-4D97-AF65-F5344CB8AC3E}">
        <p14:creationId xmlns:p14="http://schemas.microsoft.com/office/powerpoint/2010/main" val="3587307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7318-4570-43AB-ACCB-2D53A96B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Implementation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DF4C8-422A-43B1-AC95-F5D63EC1F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 Level Module Hardware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36983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315A1-73A2-43BA-AEF3-43E3122C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ZHW Decoder Project High Level Sketch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F519083-E830-4FB8-A39B-E7E2599BF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9993" y="1324825"/>
            <a:ext cx="9412013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05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DB87-8185-4F57-812F-D68B8DA3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Decode_stream</a:t>
            </a:r>
            <a:r>
              <a:rPr lang="en-US" dirty="0"/>
              <a:t>(2D case)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27761BAB-5188-4916-A3DD-34905DFB3E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4"/>
          <a:stretch/>
        </p:blipFill>
        <p:spPr>
          <a:xfrm>
            <a:off x="1389993" y="3247402"/>
            <a:ext cx="9412013" cy="33169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E75F25-144F-4D82-82C5-A4D1D8C7F480}"/>
              </a:ext>
            </a:extLst>
          </p:cNvPr>
          <p:cNvSpPr/>
          <p:nvPr/>
        </p:nvSpPr>
        <p:spPr>
          <a:xfrm>
            <a:off x="4396902" y="3247402"/>
            <a:ext cx="5992238" cy="324547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6CA08F-9271-4F56-B696-9BF827633D2E}"/>
              </a:ext>
            </a:extLst>
          </p:cNvPr>
          <p:cNvSpPr/>
          <p:nvPr/>
        </p:nvSpPr>
        <p:spPr>
          <a:xfrm>
            <a:off x="1683521" y="3429000"/>
            <a:ext cx="2713381" cy="31353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21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0DB87-8185-4F57-812F-D68B8DA3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Decode_stream</a:t>
            </a:r>
            <a:r>
              <a:rPr lang="en-US" dirty="0"/>
              <a:t>(2D case)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4E515E-C682-437A-BAAB-289E23CFD6BC}"/>
              </a:ext>
            </a:extLst>
          </p:cNvPr>
          <p:cNvSpPr/>
          <p:nvPr/>
        </p:nvSpPr>
        <p:spPr>
          <a:xfrm>
            <a:off x="689044" y="1947524"/>
            <a:ext cx="9796979" cy="4756557"/>
          </a:xfrm>
          <a:prstGeom prst="roundRect">
            <a:avLst>
              <a:gd name="adj" fmla="val 66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529BC-F37B-4B27-BD3B-408653697149}"/>
              </a:ext>
            </a:extLst>
          </p:cNvPr>
          <p:cNvSpPr txBox="1"/>
          <p:nvPr/>
        </p:nvSpPr>
        <p:spPr>
          <a:xfrm>
            <a:off x="4133956" y="1979078"/>
            <a:ext cx="26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Decode_stream</a:t>
            </a:r>
            <a:r>
              <a:rPr lang="en-US" b="1" dirty="0"/>
              <a:t> data path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7522FB-1800-484E-BD25-EB9DE4B3B144}"/>
              </a:ext>
            </a:extLst>
          </p:cNvPr>
          <p:cNvSpPr/>
          <p:nvPr/>
        </p:nvSpPr>
        <p:spPr>
          <a:xfrm>
            <a:off x="689044" y="2932369"/>
            <a:ext cx="182708" cy="22634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DE369-7C61-49C6-BE70-52751A9E1B73}"/>
              </a:ext>
            </a:extLst>
          </p:cNvPr>
          <p:cNvSpPr txBox="1"/>
          <p:nvPr/>
        </p:nvSpPr>
        <p:spPr>
          <a:xfrm>
            <a:off x="-167312" y="5195008"/>
            <a:ext cx="171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Bitstream data</a:t>
            </a:r>
          </a:p>
          <a:p>
            <a:pPr algn="ctr"/>
            <a:r>
              <a:rPr lang="en-US" dirty="0"/>
              <a:t>(64bit payload)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166F425-B203-40B5-83EE-4FF0C54EF7C4}"/>
              </a:ext>
            </a:extLst>
          </p:cNvPr>
          <p:cNvGraphicFramePr>
            <a:graphicFrameLocks noGrp="1"/>
          </p:cNvGraphicFramePr>
          <p:nvPr/>
        </p:nvGraphicFramePr>
        <p:xfrm>
          <a:off x="1369945" y="3877852"/>
          <a:ext cx="2032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720173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91198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4007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3583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1027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167DD0A-D62E-4B60-BEB7-9A9584BCA1A6}"/>
              </a:ext>
            </a:extLst>
          </p:cNvPr>
          <p:cNvSpPr txBox="1"/>
          <p:nvPr/>
        </p:nvSpPr>
        <p:spPr>
          <a:xfrm>
            <a:off x="947523" y="3174683"/>
            <a:ext cx="2827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Bitstream </a:t>
            </a:r>
          </a:p>
          <a:p>
            <a:pPr algn="ctr"/>
            <a:r>
              <a:rPr lang="en-US" dirty="0"/>
              <a:t>micro cache (64 bit “FIFO”)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103425-5AE0-4DE8-9ED7-46CB5A5F8D24}"/>
              </a:ext>
            </a:extLst>
          </p:cNvPr>
          <p:cNvSpPr/>
          <p:nvPr/>
        </p:nvSpPr>
        <p:spPr>
          <a:xfrm>
            <a:off x="3832584" y="3533471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B4A50-6FA5-4762-A4A8-663DC20D2CB8}"/>
              </a:ext>
            </a:extLst>
          </p:cNvPr>
          <p:cNvSpPr txBox="1"/>
          <p:nvPr/>
        </p:nvSpPr>
        <p:spPr>
          <a:xfrm>
            <a:off x="3735810" y="3609415"/>
            <a:ext cx="171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Bitstream sample register</a:t>
            </a:r>
          </a:p>
          <a:p>
            <a:pPr algn="ctr"/>
            <a:r>
              <a:rPr lang="en-US" dirty="0"/>
              <a:t>manager</a:t>
            </a:r>
          </a:p>
        </p:txBody>
      </p:sp>
      <p:graphicFrame>
        <p:nvGraphicFramePr>
          <p:cNvPr id="14" name="Table 10">
            <a:extLst>
              <a:ext uri="{FF2B5EF4-FFF2-40B4-BE49-F238E27FC236}">
                <a16:creationId xmlns:a16="http://schemas.microsoft.com/office/drawing/2014/main" id="{D56D7B1E-1759-49F3-ADC4-593B19914B7A}"/>
              </a:ext>
            </a:extLst>
          </p:cNvPr>
          <p:cNvGraphicFramePr>
            <a:graphicFrameLocks noGrp="1"/>
          </p:cNvGraphicFramePr>
          <p:nvPr/>
        </p:nvGraphicFramePr>
        <p:xfrm>
          <a:off x="5670744" y="3877852"/>
          <a:ext cx="2032000" cy="3708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417201738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911981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8400777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93583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5102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26D5F7F-02B4-43AE-AA62-975FF538CC8C}"/>
              </a:ext>
            </a:extLst>
          </p:cNvPr>
          <p:cNvSpPr txBox="1"/>
          <p:nvPr/>
        </p:nvSpPr>
        <p:spPr>
          <a:xfrm>
            <a:off x="5637745" y="2976704"/>
            <a:ext cx="21717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Bitstream </a:t>
            </a:r>
          </a:p>
          <a:p>
            <a:pPr algn="ctr"/>
            <a:r>
              <a:rPr lang="en-US" dirty="0"/>
              <a:t>Sample window set (register file)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9C976C6-523B-4F10-8743-2522E3BF5988}"/>
              </a:ext>
            </a:extLst>
          </p:cNvPr>
          <p:cNvSpPr/>
          <p:nvPr/>
        </p:nvSpPr>
        <p:spPr>
          <a:xfrm>
            <a:off x="8086961" y="2455271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D3145F-6949-45D1-949E-76CBAEAD7CD1}"/>
              </a:ext>
            </a:extLst>
          </p:cNvPr>
          <p:cNvSpPr txBox="1"/>
          <p:nvPr/>
        </p:nvSpPr>
        <p:spPr>
          <a:xfrm>
            <a:off x="7990021" y="2653361"/>
            <a:ext cx="171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“Zero” block decoder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CCF0746-4AD6-46E2-9BF8-D5650171355C}"/>
              </a:ext>
            </a:extLst>
          </p:cNvPr>
          <p:cNvSpPr/>
          <p:nvPr/>
        </p:nvSpPr>
        <p:spPr>
          <a:xfrm>
            <a:off x="8068449" y="3616075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FAD2C1-C683-44F4-AC0E-6898D1A2118E}"/>
              </a:ext>
            </a:extLst>
          </p:cNvPr>
          <p:cNvSpPr txBox="1"/>
          <p:nvPr/>
        </p:nvSpPr>
        <p:spPr>
          <a:xfrm>
            <a:off x="7971509" y="3814165"/>
            <a:ext cx="171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Exponent reader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483A7A-B89B-4C7B-965C-04B12C85B452}"/>
              </a:ext>
            </a:extLst>
          </p:cNvPr>
          <p:cNvSpPr/>
          <p:nvPr/>
        </p:nvSpPr>
        <p:spPr>
          <a:xfrm>
            <a:off x="8067026" y="4879428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696123-4C90-4457-833A-0D6C10215F3A}"/>
              </a:ext>
            </a:extLst>
          </p:cNvPr>
          <p:cNvSpPr txBox="1"/>
          <p:nvPr/>
        </p:nvSpPr>
        <p:spPr>
          <a:xfrm>
            <a:off x="7970086" y="5077518"/>
            <a:ext cx="171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Bit plane</a:t>
            </a:r>
          </a:p>
          <a:p>
            <a:pPr algn="ctr"/>
            <a:r>
              <a:rPr lang="en-US" dirty="0"/>
              <a:t>reader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178868-658B-4D46-9268-4A8D1231F912}"/>
              </a:ext>
            </a:extLst>
          </p:cNvPr>
          <p:cNvSpPr/>
          <p:nvPr/>
        </p:nvSpPr>
        <p:spPr>
          <a:xfrm>
            <a:off x="10320165" y="3556214"/>
            <a:ext cx="165238" cy="117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B58934-7715-443A-B0B9-C504B3CE8BC9}"/>
              </a:ext>
            </a:extLst>
          </p:cNvPr>
          <p:cNvSpPr/>
          <p:nvPr/>
        </p:nvSpPr>
        <p:spPr>
          <a:xfrm>
            <a:off x="10327285" y="4836661"/>
            <a:ext cx="165238" cy="117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3918253-81E7-47B6-ABB0-50F30CC2E154}"/>
              </a:ext>
            </a:extLst>
          </p:cNvPr>
          <p:cNvSpPr/>
          <p:nvPr/>
        </p:nvSpPr>
        <p:spPr>
          <a:xfrm>
            <a:off x="10327284" y="2606203"/>
            <a:ext cx="158119" cy="562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D4E240-7CC6-42A3-B00C-92D46F94FF1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871752" y="4063272"/>
            <a:ext cx="498193" cy="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96CFC6-891A-4A4A-8563-A3339E72E3B4}"/>
              </a:ext>
            </a:extLst>
          </p:cNvPr>
          <p:cNvSpPr txBox="1"/>
          <p:nvPr/>
        </p:nvSpPr>
        <p:spPr>
          <a:xfrm>
            <a:off x="10491381" y="3433384"/>
            <a:ext cx="168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exponent</a:t>
            </a:r>
          </a:p>
          <a:p>
            <a:pPr algn="ctr"/>
            <a:r>
              <a:rPr lang="en-US" dirty="0"/>
              <a:t>(11/8 bit)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1B2740-E814-4E6C-83DA-74675E4A06D4}"/>
              </a:ext>
            </a:extLst>
          </p:cNvPr>
          <p:cNvSpPr txBox="1"/>
          <p:nvPr/>
        </p:nvSpPr>
        <p:spPr>
          <a:xfrm>
            <a:off x="10485520" y="4807914"/>
            <a:ext cx="18325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Encoded bit plane</a:t>
            </a:r>
          </a:p>
          <a:p>
            <a:pPr algn="ctr"/>
            <a:r>
              <a:rPr lang="en-US" dirty="0"/>
              <a:t>([2xblock size] -1)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B2E628-D9FF-4454-830C-887018629D79}"/>
              </a:ext>
            </a:extLst>
          </p:cNvPr>
          <p:cNvCxnSpPr/>
          <p:nvPr/>
        </p:nvCxnSpPr>
        <p:spPr>
          <a:xfrm>
            <a:off x="3401945" y="4054727"/>
            <a:ext cx="4306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A14ADF-8A49-4486-9931-B0EC80FA6207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37595" y="4063272"/>
            <a:ext cx="333149" cy="17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042489-1A14-403B-B7E6-BB6AE641A32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9585859" y="4142132"/>
            <a:ext cx="734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91932B6-87CE-4EE2-9D02-5C28D5497291}"/>
              </a:ext>
            </a:extLst>
          </p:cNvPr>
          <p:cNvCxnSpPr>
            <a:cxnSpLocks/>
          </p:cNvCxnSpPr>
          <p:nvPr/>
        </p:nvCxnSpPr>
        <p:spPr>
          <a:xfrm>
            <a:off x="9588790" y="5419949"/>
            <a:ext cx="734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D9E94C6-0C68-4EFE-9C50-5E7CBD866538}"/>
              </a:ext>
            </a:extLst>
          </p:cNvPr>
          <p:cNvCxnSpPr>
            <a:cxnSpLocks/>
          </p:cNvCxnSpPr>
          <p:nvPr/>
        </p:nvCxnSpPr>
        <p:spPr>
          <a:xfrm>
            <a:off x="9591721" y="2899488"/>
            <a:ext cx="734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841C4B-3AC9-4669-A6BD-AFE06075788E}"/>
              </a:ext>
            </a:extLst>
          </p:cNvPr>
          <p:cNvCxnSpPr/>
          <p:nvPr/>
        </p:nvCxnSpPr>
        <p:spPr>
          <a:xfrm>
            <a:off x="7702744" y="4137330"/>
            <a:ext cx="384217" cy="940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50E973-7034-4E67-B272-D261388AC121}"/>
              </a:ext>
            </a:extLst>
          </p:cNvPr>
          <p:cNvCxnSpPr/>
          <p:nvPr/>
        </p:nvCxnSpPr>
        <p:spPr>
          <a:xfrm flipV="1">
            <a:off x="7702744" y="2976526"/>
            <a:ext cx="384217" cy="1078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CF5658-D70A-4143-9E31-6254754E6170}"/>
              </a:ext>
            </a:extLst>
          </p:cNvPr>
          <p:cNvCxnSpPr/>
          <p:nvPr/>
        </p:nvCxnSpPr>
        <p:spPr>
          <a:xfrm>
            <a:off x="7702744" y="4079715"/>
            <a:ext cx="3842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2470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D425-EBFB-493B-8571-CEB0D156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Decode_ints</a:t>
            </a:r>
            <a:r>
              <a:rPr lang="en-US" dirty="0"/>
              <a:t> (2D case)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BCE7E711-EF76-4679-B61D-1C9124ECEA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4"/>
          <a:stretch/>
        </p:blipFill>
        <p:spPr>
          <a:xfrm>
            <a:off x="1389993" y="3247402"/>
            <a:ext cx="9412013" cy="33169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57514C2-D279-464B-97BE-BE8E67DEC976}"/>
              </a:ext>
            </a:extLst>
          </p:cNvPr>
          <p:cNvSpPr/>
          <p:nvPr/>
        </p:nvSpPr>
        <p:spPr>
          <a:xfrm>
            <a:off x="5537674" y="3247402"/>
            <a:ext cx="4851465" cy="324547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425EAB-03DE-444A-80BF-97FFE4D095E2}"/>
              </a:ext>
            </a:extLst>
          </p:cNvPr>
          <p:cNvSpPr/>
          <p:nvPr/>
        </p:nvSpPr>
        <p:spPr>
          <a:xfrm>
            <a:off x="4520725" y="3429000"/>
            <a:ext cx="995680" cy="31353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1149CB-0F4E-4339-96FB-D32BBF44C2D1}"/>
              </a:ext>
            </a:extLst>
          </p:cNvPr>
          <p:cNvSpPr/>
          <p:nvPr/>
        </p:nvSpPr>
        <p:spPr>
          <a:xfrm>
            <a:off x="838200" y="3283117"/>
            <a:ext cx="3661256" cy="324547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55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2E6968-CDDF-46E8-BE06-BA81960C8ED1}"/>
              </a:ext>
            </a:extLst>
          </p:cNvPr>
          <p:cNvSpPr/>
          <p:nvPr/>
        </p:nvSpPr>
        <p:spPr>
          <a:xfrm>
            <a:off x="1292892" y="763398"/>
            <a:ext cx="9796979" cy="4756557"/>
          </a:xfrm>
          <a:prstGeom prst="roundRect">
            <a:avLst>
              <a:gd name="adj" fmla="val 66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F46C9-61DB-45C2-8F9C-9883048E72D4}"/>
              </a:ext>
            </a:extLst>
          </p:cNvPr>
          <p:cNvSpPr txBox="1"/>
          <p:nvPr/>
        </p:nvSpPr>
        <p:spPr>
          <a:xfrm>
            <a:off x="4740626" y="842488"/>
            <a:ext cx="265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Decode_ints</a:t>
            </a:r>
            <a:r>
              <a:rPr lang="en-US" b="1" dirty="0"/>
              <a:t> data path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A6AB77-06BC-449A-9DCA-618269652E87}"/>
              </a:ext>
            </a:extLst>
          </p:cNvPr>
          <p:cNvSpPr/>
          <p:nvPr/>
        </p:nvSpPr>
        <p:spPr>
          <a:xfrm>
            <a:off x="2047478" y="1539048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4D8CA6-2FEB-41B9-9279-F6AA9B565764}"/>
              </a:ext>
            </a:extLst>
          </p:cNvPr>
          <p:cNvSpPr/>
          <p:nvPr/>
        </p:nvSpPr>
        <p:spPr>
          <a:xfrm>
            <a:off x="4698954" y="2681172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DEA4D-EF61-4761-86C9-DC61529BDA23}"/>
              </a:ext>
            </a:extLst>
          </p:cNvPr>
          <p:cNvSpPr txBox="1"/>
          <p:nvPr/>
        </p:nvSpPr>
        <p:spPr>
          <a:xfrm>
            <a:off x="1999144" y="1848055"/>
            <a:ext cx="151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copy m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F7EF32-2205-4DC4-8E86-693962320B56}"/>
              </a:ext>
            </a:extLst>
          </p:cNvPr>
          <p:cNvSpPr txBox="1"/>
          <p:nvPr/>
        </p:nvSpPr>
        <p:spPr>
          <a:xfrm>
            <a:off x="4782202" y="3031056"/>
            <a:ext cx="13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 1’s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7A14D0A-D257-4BD7-8388-0C60C983235E}"/>
              </a:ext>
            </a:extLst>
          </p:cNvPr>
          <p:cNvCxnSpPr>
            <a:cxnSpLocks/>
            <a:stCxn id="39" idx="3"/>
            <a:endCxn id="4" idx="1"/>
          </p:cNvCxnSpPr>
          <p:nvPr/>
        </p:nvCxnSpPr>
        <p:spPr>
          <a:xfrm flipV="1">
            <a:off x="1460952" y="2060304"/>
            <a:ext cx="586526" cy="11332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492F42-92C5-49E3-8F8D-85F891A8388B}"/>
              </a:ext>
            </a:extLst>
          </p:cNvPr>
          <p:cNvSpPr/>
          <p:nvPr/>
        </p:nvSpPr>
        <p:spPr>
          <a:xfrm>
            <a:off x="1295714" y="2607631"/>
            <a:ext cx="165238" cy="117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39D286-4CB2-4E89-B538-90469DC5F19F}"/>
              </a:ext>
            </a:extLst>
          </p:cNvPr>
          <p:cNvSpPr txBox="1"/>
          <p:nvPr/>
        </p:nvSpPr>
        <p:spPr>
          <a:xfrm>
            <a:off x="-50985" y="2090790"/>
            <a:ext cx="171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Encoded_plane</a:t>
            </a:r>
            <a:endParaRPr lang="en-US" dirty="0"/>
          </a:p>
          <a:p>
            <a:pPr algn="ctr"/>
            <a:r>
              <a:rPr lang="en-US" dirty="0"/>
              <a:t>(0 </a:t>
            </a:r>
            <a:r>
              <a:rPr lang="en-US" dirty="0" err="1"/>
              <a:t>alligned</a:t>
            </a:r>
            <a:r>
              <a:rPr lang="en-US" dirty="0"/>
              <a:t>)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2CDAE0E-8E73-46CD-AE18-A096DDE2ABCC}"/>
              </a:ext>
            </a:extLst>
          </p:cNvPr>
          <p:cNvSpPr/>
          <p:nvPr/>
        </p:nvSpPr>
        <p:spPr>
          <a:xfrm>
            <a:off x="4712350" y="3904858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0CDD05-CAB0-4205-96F2-6105FE1C67F8}"/>
              </a:ext>
            </a:extLst>
          </p:cNvPr>
          <p:cNvSpPr txBox="1"/>
          <p:nvPr/>
        </p:nvSpPr>
        <p:spPr>
          <a:xfrm>
            <a:off x="4768806" y="4259561"/>
            <a:ext cx="13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 0’s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1952C2-018C-4023-AF70-012CBD0F3448}"/>
              </a:ext>
            </a:extLst>
          </p:cNvPr>
          <p:cNvSpPr/>
          <p:nvPr/>
        </p:nvSpPr>
        <p:spPr>
          <a:xfrm rot="16200000">
            <a:off x="6243400" y="4286889"/>
            <a:ext cx="935394" cy="266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80B24B-BEA7-422C-8A8E-2DD5FF46D7F3}"/>
              </a:ext>
            </a:extLst>
          </p:cNvPr>
          <p:cNvSpPr/>
          <p:nvPr/>
        </p:nvSpPr>
        <p:spPr>
          <a:xfrm rot="16200000">
            <a:off x="6249569" y="3057578"/>
            <a:ext cx="935394" cy="266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4D7ABC-9B29-44A7-8C3D-70EA17056FBD}"/>
              </a:ext>
            </a:extLst>
          </p:cNvPr>
          <p:cNvSpPr/>
          <p:nvPr/>
        </p:nvSpPr>
        <p:spPr>
          <a:xfrm rot="16200000">
            <a:off x="6241180" y="1922582"/>
            <a:ext cx="935394" cy="266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7A540D-7AF1-4D58-94A1-6C13E2DA968D}"/>
              </a:ext>
            </a:extLst>
          </p:cNvPr>
          <p:cNvSpPr txBox="1"/>
          <p:nvPr/>
        </p:nvSpPr>
        <p:spPr>
          <a:xfrm>
            <a:off x="5815617" y="1669424"/>
            <a:ext cx="171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Lowest m bits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7E90EE9-D8C8-47EE-924A-7615F815A572}"/>
              </a:ext>
            </a:extLst>
          </p:cNvPr>
          <p:cNvSpPr txBox="1"/>
          <p:nvPr/>
        </p:nvSpPr>
        <p:spPr>
          <a:xfrm>
            <a:off x="5854741" y="3205608"/>
            <a:ext cx="171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 1’s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BCC55E-A4B3-4443-AC3A-71674227FAB1}"/>
              </a:ext>
            </a:extLst>
          </p:cNvPr>
          <p:cNvSpPr txBox="1"/>
          <p:nvPr/>
        </p:nvSpPr>
        <p:spPr>
          <a:xfrm>
            <a:off x="6202390" y="4485297"/>
            <a:ext cx="1017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Valid 0’s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492A763-A906-43CC-A541-BA6D2918FFAC}"/>
              </a:ext>
            </a:extLst>
          </p:cNvPr>
          <p:cNvCxnSpPr>
            <a:cxnSpLocks/>
            <a:stCxn id="39" idx="3"/>
            <a:endCxn id="5" idx="1"/>
          </p:cNvCxnSpPr>
          <p:nvPr/>
        </p:nvCxnSpPr>
        <p:spPr>
          <a:xfrm>
            <a:off x="1460952" y="3193549"/>
            <a:ext cx="3238002" cy="887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E8663BFA-7405-41A7-B3E7-1C3D6EF096CA}"/>
              </a:ext>
            </a:extLst>
          </p:cNvPr>
          <p:cNvCxnSpPr>
            <a:stCxn id="39" idx="3"/>
            <a:endCxn id="33" idx="1"/>
          </p:cNvCxnSpPr>
          <p:nvPr/>
        </p:nvCxnSpPr>
        <p:spPr>
          <a:xfrm>
            <a:off x="1460952" y="3193549"/>
            <a:ext cx="3251398" cy="12325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8B9129-0988-4E15-B6B8-EFF03042E417}"/>
              </a:ext>
            </a:extLst>
          </p:cNvPr>
          <p:cNvGrpSpPr/>
          <p:nvPr/>
        </p:nvGrpSpPr>
        <p:grpSpPr>
          <a:xfrm>
            <a:off x="7244840" y="2626188"/>
            <a:ext cx="1518833" cy="1042512"/>
            <a:chOff x="5978803" y="3712718"/>
            <a:chExt cx="1518833" cy="104251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6BA5143-5259-4DC2-A2E2-7D0431786C0D}"/>
                </a:ext>
              </a:extLst>
            </p:cNvPr>
            <p:cNvSpPr/>
            <p:nvPr/>
          </p:nvSpPr>
          <p:spPr>
            <a:xfrm>
              <a:off x="5978803" y="3712718"/>
              <a:ext cx="1518833" cy="104251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CB6F3B7-699B-401E-B668-A41DB8617485}"/>
                </a:ext>
              </a:extLst>
            </p:cNvPr>
            <p:cNvSpPr txBox="1"/>
            <p:nvPr/>
          </p:nvSpPr>
          <p:spPr>
            <a:xfrm>
              <a:off x="6059460" y="3934442"/>
              <a:ext cx="14097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Combine plane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5AD487-2BFF-4FBF-B56C-4CB830BCE8FF}"/>
              </a:ext>
            </a:extLst>
          </p:cNvPr>
          <p:cNvGrpSpPr/>
          <p:nvPr/>
        </p:nvGrpSpPr>
        <p:grpSpPr>
          <a:xfrm>
            <a:off x="9523090" y="1304006"/>
            <a:ext cx="1809462" cy="3961836"/>
            <a:chOff x="9523090" y="2151295"/>
            <a:chExt cx="1809462" cy="39618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CF5C3D-6D31-4D2B-A9EA-6172243FA4FD}"/>
                </a:ext>
              </a:extLst>
            </p:cNvPr>
            <p:cNvGrpSpPr/>
            <p:nvPr/>
          </p:nvGrpSpPr>
          <p:grpSpPr>
            <a:xfrm>
              <a:off x="9923395" y="3357823"/>
              <a:ext cx="1168333" cy="1462781"/>
              <a:chOff x="10317085" y="1260764"/>
              <a:chExt cx="1168333" cy="146278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C4D2C2-C0B6-496C-BDCF-ED22D7200E0C}"/>
                  </a:ext>
                </a:extLst>
              </p:cNvPr>
              <p:cNvSpPr/>
              <p:nvPr/>
            </p:nvSpPr>
            <p:spPr>
              <a:xfrm>
                <a:off x="10317085" y="1551710"/>
                <a:ext cx="1168333" cy="116548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1423D1-AF88-4E19-B22D-D92EAA255636}"/>
                  </a:ext>
                </a:extLst>
              </p:cNvPr>
              <p:cNvSpPr/>
              <p:nvPr/>
            </p:nvSpPr>
            <p:spPr>
              <a:xfrm>
                <a:off x="10335362" y="1551710"/>
                <a:ext cx="165238" cy="11718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3DD53F-2B71-43EC-B1E4-8AF63DD98AC6}"/>
                  </a:ext>
                </a:extLst>
              </p:cNvPr>
              <p:cNvSpPr txBox="1"/>
              <p:nvPr/>
            </p:nvSpPr>
            <p:spPr>
              <a:xfrm>
                <a:off x="10500599" y="1260764"/>
                <a:ext cx="458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0F8A83-E401-4FC7-98F3-3D4468EAFA04}"/>
                </a:ext>
              </a:extLst>
            </p:cNvPr>
            <p:cNvSpPr txBox="1"/>
            <p:nvPr/>
          </p:nvSpPr>
          <p:spPr>
            <a:xfrm>
              <a:off x="9523090" y="3577692"/>
              <a:ext cx="458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7B096-99B2-40E7-BF93-549696C914CF}"/>
                </a:ext>
              </a:extLst>
            </p:cNvPr>
            <p:cNvSpPr txBox="1"/>
            <p:nvPr/>
          </p:nvSpPr>
          <p:spPr>
            <a:xfrm>
              <a:off x="9964972" y="4043280"/>
              <a:ext cx="115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m_block</a:t>
              </a:r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88C1348-4BE3-4D42-AB43-886E7FAA9E6C}"/>
                </a:ext>
              </a:extLst>
            </p:cNvPr>
            <p:cNvSpPr/>
            <p:nvPr/>
          </p:nvSpPr>
          <p:spPr>
            <a:xfrm>
              <a:off x="9941671" y="2151295"/>
              <a:ext cx="1148201" cy="3961836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4482C5-B4DB-45EB-892C-4C4994554653}"/>
                </a:ext>
              </a:extLst>
            </p:cNvPr>
            <p:cNvSpPr txBox="1"/>
            <p:nvPr/>
          </p:nvSpPr>
          <p:spPr>
            <a:xfrm>
              <a:off x="9964972" y="2658352"/>
              <a:ext cx="1367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mc_proc</a:t>
              </a:r>
              <a:r>
                <a:rPr lang="en-US" b="1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226622-0376-4EC7-AF7F-74B5B56BD6E7}"/>
                </a:ext>
              </a:extLst>
            </p:cNvPr>
            <p:cNvSpPr txBox="1"/>
            <p:nvPr/>
          </p:nvSpPr>
          <p:spPr>
            <a:xfrm>
              <a:off x="9581130" y="3302798"/>
              <a:ext cx="80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plane</a:t>
              </a:r>
            </a:p>
          </p:txBody>
        </p:sp>
      </p:grp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50568B7-27A4-4E40-9286-F3D163BD91C9}"/>
              </a:ext>
            </a:extLst>
          </p:cNvPr>
          <p:cNvCxnSpPr>
            <a:stCxn id="4" idx="3"/>
            <a:endCxn id="38" idx="0"/>
          </p:cNvCxnSpPr>
          <p:nvPr/>
        </p:nvCxnSpPr>
        <p:spPr>
          <a:xfrm flipV="1">
            <a:off x="3566311" y="2055677"/>
            <a:ext cx="3009472" cy="4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C5ED0E7-23F5-495B-9247-03E0FBD3B694}"/>
              </a:ext>
            </a:extLst>
          </p:cNvPr>
          <p:cNvCxnSpPr>
            <a:stCxn id="5" idx="3"/>
            <a:endCxn id="37" idx="0"/>
          </p:cNvCxnSpPr>
          <p:nvPr/>
        </p:nvCxnSpPr>
        <p:spPr>
          <a:xfrm flipV="1">
            <a:off x="6217787" y="3190673"/>
            <a:ext cx="366385" cy="117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5FC4B09-15A7-426C-9D46-8B74B4A22A40}"/>
              </a:ext>
            </a:extLst>
          </p:cNvPr>
          <p:cNvCxnSpPr>
            <a:stCxn id="33" idx="3"/>
            <a:endCxn id="18" idx="0"/>
          </p:cNvCxnSpPr>
          <p:nvPr/>
        </p:nvCxnSpPr>
        <p:spPr>
          <a:xfrm flipV="1">
            <a:off x="6231183" y="4419984"/>
            <a:ext cx="346820" cy="6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9768606-BCDE-49A2-8209-2586BE1890F8}"/>
              </a:ext>
            </a:extLst>
          </p:cNvPr>
          <p:cNvCxnSpPr>
            <a:stCxn id="38" idx="2"/>
            <a:endCxn id="43" idx="1"/>
          </p:cNvCxnSpPr>
          <p:nvPr/>
        </p:nvCxnSpPr>
        <p:spPr>
          <a:xfrm>
            <a:off x="6841972" y="2055677"/>
            <a:ext cx="402868" cy="10917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D00B8EE-4A3B-4BF5-A638-60A74357D264}"/>
              </a:ext>
            </a:extLst>
          </p:cNvPr>
          <p:cNvCxnSpPr>
            <a:stCxn id="37" idx="2"/>
            <a:endCxn id="43" idx="1"/>
          </p:cNvCxnSpPr>
          <p:nvPr/>
        </p:nvCxnSpPr>
        <p:spPr>
          <a:xfrm flipV="1">
            <a:off x="6850361" y="3147444"/>
            <a:ext cx="394479" cy="4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305181B-7A8C-47DB-BA07-D0BD8F74B5DA}"/>
              </a:ext>
            </a:extLst>
          </p:cNvPr>
          <p:cNvCxnSpPr>
            <a:stCxn id="18" idx="2"/>
            <a:endCxn id="43" idx="1"/>
          </p:cNvCxnSpPr>
          <p:nvPr/>
        </p:nvCxnSpPr>
        <p:spPr>
          <a:xfrm flipV="1">
            <a:off x="6844192" y="3147444"/>
            <a:ext cx="400648" cy="1272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72D65E7-4939-4DAC-9DFD-26F166907104}"/>
              </a:ext>
            </a:extLst>
          </p:cNvPr>
          <p:cNvCxnSpPr>
            <a:stCxn id="43" idx="3"/>
            <a:endCxn id="8" idx="1"/>
          </p:cNvCxnSpPr>
          <p:nvPr/>
        </p:nvCxnSpPr>
        <p:spPr>
          <a:xfrm>
            <a:off x="8763673" y="3147444"/>
            <a:ext cx="1177999" cy="239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39BFCE8-6106-49F7-AB0B-E65B80920D3D}"/>
              </a:ext>
            </a:extLst>
          </p:cNvPr>
          <p:cNvSpPr/>
          <p:nvPr/>
        </p:nvSpPr>
        <p:spPr>
          <a:xfrm rot="16200000">
            <a:off x="3769901" y="1923867"/>
            <a:ext cx="935394" cy="266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5E2E89-4838-46C2-A28F-39CE74D36DED}"/>
              </a:ext>
            </a:extLst>
          </p:cNvPr>
          <p:cNvSpPr/>
          <p:nvPr/>
        </p:nvSpPr>
        <p:spPr>
          <a:xfrm rot="16200000">
            <a:off x="3769901" y="3045391"/>
            <a:ext cx="935394" cy="266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2BD6758-9C0F-44F8-8BA7-C5813D0FBABA}"/>
              </a:ext>
            </a:extLst>
          </p:cNvPr>
          <p:cNvSpPr/>
          <p:nvPr/>
        </p:nvSpPr>
        <p:spPr>
          <a:xfrm rot="16200000">
            <a:off x="3759267" y="4235546"/>
            <a:ext cx="935394" cy="2661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C51E33-BEBC-4013-A77B-A62CF9A288D2}"/>
              </a:ext>
            </a:extLst>
          </p:cNvPr>
          <p:cNvSpPr txBox="1"/>
          <p:nvPr/>
        </p:nvSpPr>
        <p:spPr>
          <a:xfrm>
            <a:off x="1698137" y="4887364"/>
            <a:ext cx="532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Implied with a “0” initialized plane output register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0DA031-5435-41C6-BBA2-0694C24C0F7E}"/>
              </a:ext>
            </a:extLst>
          </p:cNvPr>
          <p:cNvSpPr/>
          <p:nvPr/>
        </p:nvSpPr>
        <p:spPr>
          <a:xfrm>
            <a:off x="1295714" y="3832312"/>
            <a:ext cx="7644721" cy="1391678"/>
          </a:xfrm>
          <a:prstGeom prst="rect">
            <a:avLst/>
          </a:prstGeom>
          <a:solidFill>
            <a:srgbClr val="0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BD8CD8E-9B1C-4EB8-9D29-9DB708C01ECE}"/>
              </a:ext>
            </a:extLst>
          </p:cNvPr>
          <p:cNvSpPr txBox="1"/>
          <p:nvPr/>
        </p:nvSpPr>
        <p:spPr>
          <a:xfrm>
            <a:off x="834547" y="2700107"/>
            <a:ext cx="45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CED39E-7C84-45F8-B2DF-7A6993658AF6}"/>
              </a:ext>
            </a:extLst>
          </p:cNvPr>
          <p:cNvSpPr txBox="1"/>
          <p:nvPr/>
        </p:nvSpPr>
        <p:spPr>
          <a:xfrm>
            <a:off x="3679562" y="1705923"/>
            <a:ext cx="45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C3655CB-EA03-4A90-8318-BCD26520098C}"/>
              </a:ext>
            </a:extLst>
          </p:cNvPr>
          <p:cNvSpPr txBox="1"/>
          <p:nvPr/>
        </p:nvSpPr>
        <p:spPr>
          <a:xfrm>
            <a:off x="3654082" y="2856622"/>
            <a:ext cx="45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24A383-D4F4-4146-863D-1B0AA752B62F}"/>
              </a:ext>
            </a:extLst>
          </p:cNvPr>
          <p:cNvSpPr txBox="1"/>
          <p:nvPr/>
        </p:nvSpPr>
        <p:spPr>
          <a:xfrm>
            <a:off x="3624305" y="3952286"/>
            <a:ext cx="45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8BEC2F7-7BD1-495C-B05C-C9E96F4EA984}"/>
              </a:ext>
            </a:extLst>
          </p:cNvPr>
          <p:cNvSpPr/>
          <p:nvPr/>
        </p:nvSpPr>
        <p:spPr>
          <a:xfrm>
            <a:off x="1291037" y="1350626"/>
            <a:ext cx="7649398" cy="38733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1289B1-89C2-4EBB-962C-1B535E9316C2}"/>
              </a:ext>
            </a:extLst>
          </p:cNvPr>
          <p:cNvSpPr txBox="1"/>
          <p:nvPr/>
        </p:nvSpPr>
        <p:spPr>
          <a:xfrm>
            <a:off x="7413292" y="1862551"/>
            <a:ext cx="136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ms_proc</a:t>
            </a:r>
            <a:r>
              <a:rPr lang="en-US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1897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2E6968-CDDF-46E8-BE06-BA81960C8ED1}"/>
              </a:ext>
            </a:extLst>
          </p:cNvPr>
          <p:cNvSpPr/>
          <p:nvPr/>
        </p:nvSpPr>
        <p:spPr>
          <a:xfrm>
            <a:off x="1865460" y="831764"/>
            <a:ext cx="9796979" cy="5025499"/>
          </a:xfrm>
          <a:prstGeom prst="roundRect">
            <a:avLst>
              <a:gd name="adj" fmla="val 66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F46C9-61DB-45C2-8F9C-9883048E72D4}"/>
              </a:ext>
            </a:extLst>
          </p:cNvPr>
          <p:cNvSpPr txBox="1"/>
          <p:nvPr/>
        </p:nvSpPr>
        <p:spPr>
          <a:xfrm>
            <a:off x="5313193" y="910854"/>
            <a:ext cx="3176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Decode_ints</a:t>
            </a:r>
            <a:r>
              <a:rPr lang="en-US" b="1" dirty="0"/>
              <a:t> control path (SW)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A6AB77-06BC-449A-9DCA-618269652E87}"/>
              </a:ext>
            </a:extLst>
          </p:cNvPr>
          <p:cNvSpPr/>
          <p:nvPr/>
        </p:nvSpPr>
        <p:spPr>
          <a:xfrm>
            <a:off x="2620046" y="1607414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DEA4D-EF61-4761-86C9-DC61529BDA23}"/>
              </a:ext>
            </a:extLst>
          </p:cNvPr>
          <p:cNvSpPr txBox="1"/>
          <p:nvPr/>
        </p:nvSpPr>
        <p:spPr>
          <a:xfrm>
            <a:off x="2571712" y="1916421"/>
            <a:ext cx="151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copy m bits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CBA7CD-CC8D-46DE-A2EE-3F107A776C01}"/>
              </a:ext>
            </a:extLst>
          </p:cNvPr>
          <p:cNvGrpSpPr/>
          <p:nvPr/>
        </p:nvGrpSpPr>
        <p:grpSpPr>
          <a:xfrm>
            <a:off x="5271522" y="2749538"/>
            <a:ext cx="1518833" cy="1042512"/>
            <a:chOff x="5271522" y="2749538"/>
            <a:chExt cx="1518833" cy="10425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4D8CA6-2FEB-41B9-9279-F6AA9B565764}"/>
                </a:ext>
              </a:extLst>
            </p:cNvPr>
            <p:cNvSpPr/>
            <p:nvPr/>
          </p:nvSpPr>
          <p:spPr>
            <a:xfrm>
              <a:off x="5271522" y="2749538"/>
              <a:ext cx="1518833" cy="104251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F7EF32-2205-4DC4-8E86-693962320B56}"/>
                </a:ext>
              </a:extLst>
            </p:cNvPr>
            <p:cNvSpPr txBox="1"/>
            <p:nvPr/>
          </p:nvSpPr>
          <p:spPr>
            <a:xfrm>
              <a:off x="5354770" y="3099422"/>
              <a:ext cx="1379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Find start 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39D286-4CB2-4E89-B538-90469DC5F19F}"/>
              </a:ext>
            </a:extLst>
          </p:cNvPr>
          <p:cNvSpPr txBox="1"/>
          <p:nvPr/>
        </p:nvSpPr>
        <p:spPr>
          <a:xfrm>
            <a:off x="111406" y="2758280"/>
            <a:ext cx="171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Stream Reader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4D7C53-5197-49D3-93DF-574B60EF4045}"/>
              </a:ext>
            </a:extLst>
          </p:cNvPr>
          <p:cNvGrpSpPr/>
          <p:nvPr/>
        </p:nvGrpSpPr>
        <p:grpSpPr>
          <a:xfrm>
            <a:off x="5223928" y="3973224"/>
            <a:ext cx="1687548" cy="1042512"/>
            <a:chOff x="5223928" y="3973224"/>
            <a:chExt cx="1687548" cy="104251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2CDAE0E-8E73-46CD-AE18-A096DDE2ABCC}"/>
                </a:ext>
              </a:extLst>
            </p:cNvPr>
            <p:cNvSpPr/>
            <p:nvPr/>
          </p:nvSpPr>
          <p:spPr>
            <a:xfrm>
              <a:off x="5284918" y="3973224"/>
              <a:ext cx="1518833" cy="104251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0CDD05-CAB0-4205-96F2-6105FE1C67F8}"/>
                </a:ext>
              </a:extLst>
            </p:cNvPr>
            <p:cNvSpPr txBox="1"/>
            <p:nvPr/>
          </p:nvSpPr>
          <p:spPr>
            <a:xfrm>
              <a:off x="5223928" y="4327927"/>
              <a:ext cx="16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Track trailing 0s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8B9129-0988-4E15-B6B8-EFF03042E417}"/>
              </a:ext>
            </a:extLst>
          </p:cNvPr>
          <p:cNvGrpSpPr/>
          <p:nvPr/>
        </p:nvGrpSpPr>
        <p:grpSpPr>
          <a:xfrm>
            <a:off x="7817408" y="2694554"/>
            <a:ext cx="1518833" cy="1042512"/>
            <a:chOff x="5978803" y="3712718"/>
            <a:chExt cx="1518833" cy="104251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6BA5143-5259-4DC2-A2E2-7D0431786C0D}"/>
                </a:ext>
              </a:extLst>
            </p:cNvPr>
            <p:cNvSpPr/>
            <p:nvPr/>
          </p:nvSpPr>
          <p:spPr>
            <a:xfrm>
              <a:off x="5978803" y="3712718"/>
              <a:ext cx="1518833" cy="104251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CB6F3B7-699B-401E-B668-A41DB8617485}"/>
                </a:ext>
              </a:extLst>
            </p:cNvPr>
            <p:cNvSpPr txBox="1"/>
            <p:nvPr/>
          </p:nvSpPr>
          <p:spPr>
            <a:xfrm>
              <a:off x="6059460" y="3934442"/>
              <a:ext cx="14097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Combine plane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5AD487-2BFF-4FBF-B56C-4CB830BCE8FF}"/>
              </a:ext>
            </a:extLst>
          </p:cNvPr>
          <p:cNvGrpSpPr/>
          <p:nvPr/>
        </p:nvGrpSpPr>
        <p:grpSpPr>
          <a:xfrm>
            <a:off x="10095658" y="1372372"/>
            <a:ext cx="1809462" cy="3961836"/>
            <a:chOff x="9523090" y="2151295"/>
            <a:chExt cx="1809462" cy="39618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CF5C3D-6D31-4D2B-A9EA-6172243FA4FD}"/>
                </a:ext>
              </a:extLst>
            </p:cNvPr>
            <p:cNvGrpSpPr/>
            <p:nvPr/>
          </p:nvGrpSpPr>
          <p:grpSpPr>
            <a:xfrm>
              <a:off x="9923395" y="3357823"/>
              <a:ext cx="1168333" cy="1462781"/>
              <a:chOff x="10317085" y="1260764"/>
              <a:chExt cx="1168333" cy="146278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C4D2C2-C0B6-496C-BDCF-ED22D7200E0C}"/>
                  </a:ext>
                </a:extLst>
              </p:cNvPr>
              <p:cNvSpPr/>
              <p:nvPr/>
            </p:nvSpPr>
            <p:spPr>
              <a:xfrm>
                <a:off x="10317085" y="1551710"/>
                <a:ext cx="1168333" cy="116548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1423D1-AF88-4E19-B22D-D92EAA255636}"/>
                  </a:ext>
                </a:extLst>
              </p:cNvPr>
              <p:cNvSpPr/>
              <p:nvPr/>
            </p:nvSpPr>
            <p:spPr>
              <a:xfrm>
                <a:off x="10335362" y="1551710"/>
                <a:ext cx="165238" cy="11718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3DD53F-2B71-43EC-B1E4-8AF63DD98AC6}"/>
                  </a:ext>
                </a:extLst>
              </p:cNvPr>
              <p:cNvSpPr txBox="1"/>
              <p:nvPr/>
            </p:nvSpPr>
            <p:spPr>
              <a:xfrm>
                <a:off x="10500599" y="1260764"/>
                <a:ext cx="458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0F8A83-E401-4FC7-98F3-3D4468EAFA04}"/>
                </a:ext>
              </a:extLst>
            </p:cNvPr>
            <p:cNvSpPr txBox="1"/>
            <p:nvPr/>
          </p:nvSpPr>
          <p:spPr>
            <a:xfrm>
              <a:off x="9523090" y="3577692"/>
              <a:ext cx="458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7B096-99B2-40E7-BF93-549696C914CF}"/>
                </a:ext>
              </a:extLst>
            </p:cNvPr>
            <p:cNvSpPr txBox="1"/>
            <p:nvPr/>
          </p:nvSpPr>
          <p:spPr>
            <a:xfrm>
              <a:off x="9964972" y="4043280"/>
              <a:ext cx="115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m_block</a:t>
              </a:r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88C1348-4BE3-4D42-AB43-886E7FAA9E6C}"/>
                </a:ext>
              </a:extLst>
            </p:cNvPr>
            <p:cNvSpPr/>
            <p:nvPr/>
          </p:nvSpPr>
          <p:spPr>
            <a:xfrm>
              <a:off x="9941671" y="2151295"/>
              <a:ext cx="1148201" cy="3961836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4482C5-B4DB-45EB-892C-4C4994554653}"/>
                </a:ext>
              </a:extLst>
            </p:cNvPr>
            <p:cNvSpPr txBox="1"/>
            <p:nvPr/>
          </p:nvSpPr>
          <p:spPr>
            <a:xfrm>
              <a:off x="9964972" y="2658352"/>
              <a:ext cx="1367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mc_proc</a:t>
              </a:r>
              <a:r>
                <a:rPr lang="en-US" b="1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226622-0376-4EC7-AF7F-74B5B56BD6E7}"/>
                </a:ext>
              </a:extLst>
            </p:cNvPr>
            <p:cNvSpPr txBox="1"/>
            <p:nvPr/>
          </p:nvSpPr>
          <p:spPr>
            <a:xfrm>
              <a:off x="9581130" y="3302798"/>
              <a:ext cx="80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plane</a:t>
              </a:r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72D65E7-4939-4DAC-9DFD-26F166907104}"/>
              </a:ext>
            </a:extLst>
          </p:cNvPr>
          <p:cNvCxnSpPr>
            <a:stCxn id="43" idx="3"/>
            <a:endCxn id="8" idx="1"/>
          </p:cNvCxnSpPr>
          <p:nvPr/>
        </p:nvCxnSpPr>
        <p:spPr>
          <a:xfrm>
            <a:off x="9336241" y="3215810"/>
            <a:ext cx="1177999" cy="239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8BEC2F7-7BD1-495C-B05C-C9E96F4EA984}"/>
              </a:ext>
            </a:extLst>
          </p:cNvPr>
          <p:cNvSpPr/>
          <p:nvPr/>
        </p:nvSpPr>
        <p:spPr>
          <a:xfrm>
            <a:off x="1863605" y="1452784"/>
            <a:ext cx="7649398" cy="41276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1289B1-89C2-4EBB-962C-1B535E9316C2}"/>
              </a:ext>
            </a:extLst>
          </p:cNvPr>
          <p:cNvSpPr txBox="1"/>
          <p:nvPr/>
        </p:nvSpPr>
        <p:spPr>
          <a:xfrm>
            <a:off x="7985860" y="1495079"/>
            <a:ext cx="136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ms_proc</a:t>
            </a:r>
            <a:r>
              <a:rPr lang="en-US" b="1" dirty="0"/>
              <a:t>()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6F6094-1491-4C0E-B450-C0813E07C6ED}"/>
              </a:ext>
            </a:extLst>
          </p:cNvPr>
          <p:cNvGrpSpPr/>
          <p:nvPr/>
        </p:nvGrpSpPr>
        <p:grpSpPr>
          <a:xfrm>
            <a:off x="4499420" y="1899011"/>
            <a:ext cx="376678" cy="459317"/>
            <a:chOff x="4489449" y="1721078"/>
            <a:chExt cx="376678" cy="45931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0E1851-1D01-4631-8C00-1A6A76AAAAA1}"/>
                </a:ext>
              </a:extLst>
            </p:cNvPr>
            <p:cNvSpPr/>
            <p:nvPr/>
          </p:nvSpPr>
          <p:spPr>
            <a:xfrm>
              <a:off x="4489449" y="1721078"/>
              <a:ext cx="376678" cy="4593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12FC9F-B106-4C35-959B-952A3C8FC436}"/>
                </a:ext>
              </a:extLst>
            </p:cNvPr>
            <p:cNvSpPr txBox="1"/>
            <p:nvPr/>
          </p:nvSpPr>
          <p:spPr>
            <a:xfrm>
              <a:off x="4535599" y="1752140"/>
              <a:ext cx="290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70B7894-2D2C-48EE-845D-BD8C36BF6DCA}"/>
              </a:ext>
            </a:extLst>
          </p:cNvPr>
          <p:cNvSpPr/>
          <p:nvPr/>
        </p:nvSpPr>
        <p:spPr>
          <a:xfrm>
            <a:off x="193630" y="2425877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68F706-02A7-428E-86EF-0518CE2D1A6F}"/>
              </a:ext>
            </a:extLst>
          </p:cNvPr>
          <p:cNvCxnSpPr>
            <a:cxnSpLocks/>
            <a:stCxn id="4" idx="3"/>
            <a:endCxn id="53" idx="1"/>
          </p:cNvCxnSpPr>
          <p:nvPr/>
        </p:nvCxnSpPr>
        <p:spPr>
          <a:xfrm>
            <a:off x="4138879" y="2128670"/>
            <a:ext cx="36054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90D98C-1B83-4A57-ADAF-677B08210B93}"/>
              </a:ext>
            </a:extLst>
          </p:cNvPr>
          <p:cNvCxnSpPr>
            <a:stCxn id="53" idx="3"/>
            <a:endCxn id="5" idx="1"/>
          </p:cNvCxnSpPr>
          <p:nvPr/>
        </p:nvCxnSpPr>
        <p:spPr>
          <a:xfrm>
            <a:off x="4876098" y="2128670"/>
            <a:ext cx="395424" cy="1142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0B8CF1-48B8-4479-8360-AE14D1E4C48A}"/>
              </a:ext>
            </a:extLst>
          </p:cNvPr>
          <p:cNvCxnSpPr>
            <a:stCxn id="53" idx="3"/>
            <a:endCxn id="43" idx="0"/>
          </p:cNvCxnSpPr>
          <p:nvPr/>
        </p:nvCxnSpPr>
        <p:spPr>
          <a:xfrm>
            <a:off x="4876098" y="2128670"/>
            <a:ext cx="3700727" cy="565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E626F71-78AC-455D-8285-88EFADB1BE5D}"/>
              </a:ext>
            </a:extLst>
          </p:cNvPr>
          <p:cNvSpPr/>
          <p:nvPr/>
        </p:nvSpPr>
        <p:spPr>
          <a:xfrm>
            <a:off x="7937526" y="1889844"/>
            <a:ext cx="376678" cy="45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9799E7-EE62-451C-B514-2D938AE76FE7}"/>
              </a:ext>
            </a:extLst>
          </p:cNvPr>
          <p:cNvSpPr txBox="1"/>
          <p:nvPr/>
        </p:nvSpPr>
        <p:spPr>
          <a:xfrm>
            <a:off x="260740" y="5857263"/>
            <a:ext cx="1193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switches off a section of the unary decoder</a:t>
            </a:r>
          </a:p>
          <a:p>
            <a:r>
              <a:rPr lang="en-US" dirty="0"/>
              <a:t>n defines the 0 offset for the next plane to decode within the bitstream. It is relative to bit 0 of the data path input. </a:t>
            </a:r>
          </a:p>
          <a:p>
            <a:r>
              <a:rPr lang="en-US" dirty="0"/>
              <a:t>“stream reader()” uses n to pass in a correctly offset chunk of the stream, used to decode the next plane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6EF6B88-4C03-440C-834D-D72E40591EB3}"/>
              </a:ext>
            </a:extLst>
          </p:cNvPr>
          <p:cNvSpPr/>
          <p:nvPr/>
        </p:nvSpPr>
        <p:spPr>
          <a:xfrm>
            <a:off x="7137962" y="3980213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621594C-FE12-4244-BFB2-7C39B8EB01F9}"/>
              </a:ext>
            </a:extLst>
          </p:cNvPr>
          <p:cNvSpPr txBox="1"/>
          <p:nvPr/>
        </p:nvSpPr>
        <p:spPr>
          <a:xfrm>
            <a:off x="7180578" y="4285737"/>
            <a:ext cx="13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Track ‘n’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D8BB8E5-4E39-434F-B91F-62595E00099F}"/>
              </a:ext>
            </a:extLst>
          </p:cNvPr>
          <p:cNvCxnSpPr>
            <a:cxnSpLocks/>
            <a:stCxn id="5" idx="3"/>
            <a:endCxn id="33" idx="0"/>
          </p:cNvCxnSpPr>
          <p:nvPr/>
        </p:nvCxnSpPr>
        <p:spPr>
          <a:xfrm flipH="1">
            <a:off x="6044335" y="3270794"/>
            <a:ext cx="746020" cy="702430"/>
          </a:xfrm>
          <a:prstGeom prst="bentConnector4">
            <a:avLst>
              <a:gd name="adj1" fmla="val -30643"/>
              <a:gd name="adj2" fmla="val 871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8E8C06C-6804-47DE-B2D5-A40DA67FAA3E}"/>
              </a:ext>
            </a:extLst>
          </p:cNvPr>
          <p:cNvCxnSpPr>
            <a:stCxn id="33" idx="3"/>
            <a:endCxn id="79" idx="1"/>
          </p:cNvCxnSpPr>
          <p:nvPr/>
        </p:nvCxnSpPr>
        <p:spPr>
          <a:xfrm>
            <a:off x="6803751" y="4494480"/>
            <a:ext cx="334211" cy="69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3C8696-8DA5-48E7-ADE2-D2893E8B405A}"/>
              </a:ext>
            </a:extLst>
          </p:cNvPr>
          <p:cNvGrpSpPr/>
          <p:nvPr/>
        </p:nvGrpSpPr>
        <p:grpSpPr>
          <a:xfrm>
            <a:off x="4756159" y="5104549"/>
            <a:ext cx="376678" cy="459317"/>
            <a:chOff x="4489449" y="1721078"/>
            <a:chExt cx="376678" cy="45931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0911176-777B-40EE-8FEF-1BD1EF54ECE3}"/>
                </a:ext>
              </a:extLst>
            </p:cNvPr>
            <p:cNvSpPr/>
            <p:nvPr/>
          </p:nvSpPr>
          <p:spPr>
            <a:xfrm>
              <a:off x="4489449" y="1721078"/>
              <a:ext cx="376678" cy="4593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C986C49-8A92-42CA-AA3D-356EF476ACBC}"/>
                </a:ext>
              </a:extLst>
            </p:cNvPr>
            <p:cNvSpPr txBox="1"/>
            <p:nvPr/>
          </p:nvSpPr>
          <p:spPr>
            <a:xfrm>
              <a:off x="4535599" y="1752140"/>
              <a:ext cx="290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817487E-0C78-4880-93A0-DB1254416B42}"/>
              </a:ext>
            </a:extLst>
          </p:cNvPr>
          <p:cNvCxnSpPr>
            <a:stCxn id="79" idx="2"/>
            <a:endCxn id="90" idx="3"/>
          </p:cNvCxnSpPr>
          <p:nvPr/>
        </p:nvCxnSpPr>
        <p:spPr>
          <a:xfrm rot="5400000">
            <a:off x="6359367" y="3796195"/>
            <a:ext cx="311483" cy="27645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EED885B-086D-45E7-AEEC-B469C4DC16E6}"/>
              </a:ext>
            </a:extLst>
          </p:cNvPr>
          <p:cNvCxnSpPr>
            <a:endCxn id="79" idx="0"/>
          </p:cNvCxnSpPr>
          <p:nvPr/>
        </p:nvCxnSpPr>
        <p:spPr>
          <a:xfrm>
            <a:off x="6790355" y="3284088"/>
            <a:ext cx="1107024" cy="69612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41A89CA4-5411-43D3-87EC-FFBECE8E3F42}"/>
              </a:ext>
            </a:extLst>
          </p:cNvPr>
          <p:cNvCxnSpPr>
            <a:cxnSpLocks/>
            <a:endCxn id="57" idx="2"/>
          </p:cNvCxnSpPr>
          <p:nvPr/>
        </p:nvCxnSpPr>
        <p:spPr>
          <a:xfrm rot="10800000">
            <a:off x="953048" y="3468390"/>
            <a:ext cx="4316619" cy="163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C750596-CB1F-46AA-9E27-FE27916EC9D6}"/>
              </a:ext>
            </a:extLst>
          </p:cNvPr>
          <p:cNvCxnSpPr>
            <a:cxnSpLocks/>
            <a:endCxn id="57" idx="2"/>
          </p:cNvCxnSpPr>
          <p:nvPr/>
        </p:nvCxnSpPr>
        <p:spPr>
          <a:xfrm rot="10800000">
            <a:off x="953048" y="3468389"/>
            <a:ext cx="4324227" cy="85953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5651E9FB-D23B-404D-A4A5-8FE3E794A0DA}"/>
              </a:ext>
            </a:extLst>
          </p:cNvPr>
          <p:cNvCxnSpPr>
            <a:stCxn id="4" idx="2"/>
            <a:endCxn id="57" idx="3"/>
          </p:cNvCxnSpPr>
          <p:nvPr/>
        </p:nvCxnSpPr>
        <p:spPr>
          <a:xfrm rot="5400000">
            <a:off x="2397360" y="1965029"/>
            <a:ext cx="297207" cy="16670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59AA021-4A93-40C6-A882-D4C8B06C99B2}"/>
              </a:ext>
            </a:extLst>
          </p:cNvPr>
          <p:cNvCxnSpPr>
            <a:stCxn id="90" idx="1"/>
          </p:cNvCxnSpPr>
          <p:nvPr/>
        </p:nvCxnSpPr>
        <p:spPr>
          <a:xfrm rot="10800000">
            <a:off x="3632433" y="2649926"/>
            <a:ext cx="1123726" cy="268428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39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2E6968-CDDF-46E8-BE06-BA81960C8ED1}"/>
              </a:ext>
            </a:extLst>
          </p:cNvPr>
          <p:cNvSpPr/>
          <p:nvPr/>
        </p:nvSpPr>
        <p:spPr>
          <a:xfrm>
            <a:off x="1865460" y="831764"/>
            <a:ext cx="9796979" cy="5025499"/>
          </a:xfrm>
          <a:prstGeom prst="roundRect">
            <a:avLst>
              <a:gd name="adj" fmla="val 66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F46C9-61DB-45C2-8F9C-9883048E72D4}"/>
              </a:ext>
            </a:extLst>
          </p:cNvPr>
          <p:cNvSpPr txBox="1"/>
          <p:nvPr/>
        </p:nvSpPr>
        <p:spPr>
          <a:xfrm>
            <a:off x="5313193" y="910854"/>
            <a:ext cx="33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/>
              <a:t>Decode_ints</a:t>
            </a:r>
            <a:r>
              <a:rPr lang="en-US" b="1" dirty="0"/>
              <a:t> control path (HW)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A6AB77-06BC-449A-9DCA-618269652E87}"/>
              </a:ext>
            </a:extLst>
          </p:cNvPr>
          <p:cNvSpPr/>
          <p:nvPr/>
        </p:nvSpPr>
        <p:spPr>
          <a:xfrm>
            <a:off x="2620046" y="1607414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1DEA4D-EF61-4761-86C9-DC61529BDA23}"/>
              </a:ext>
            </a:extLst>
          </p:cNvPr>
          <p:cNvSpPr txBox="1"/>
          <p:nvPr/>
        </p:nvSpPr>
        <p:spPr>
          <a:xfrm>
            <a:off x="2571712" y="1916421"/>
            <a:ext cx="151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copy m bits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DCBA7CD-CC8D-46DE-A2EE-3F107A776C01}"/>
              </a:ext>
            </a:extLst>
          </p:cNvPr>
          <p:cNvGrpSpPr/>
          <p:nvPr/>
        </p:nvGrpSpPr>
        <p:grpSpPr>
          <a:xfrm>
            <a:off x="5749294" y="2745921"/>
            <a:ext cx="1518833" cy="1042512"/>
            <a:chOff x="5271522" y="2749538"/>
            <a:chExt cx="1518833" cy="104251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B44D8CA6-2FEB-41B9-9279-F6AA9B565764}"/>
                </a:ext>
              </a:extLst>
            </p:cNvPr>
            <p:cNvSpPr/>
            <p:nvPr/>
          </p:nvSpPr>
          <p:spPr>
            <a:xfrm>
              <a:off x="5271522" y="2749538"/>
              <a:ext cx="1518833" cy="104251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F7EF32-2205-4DC4-8E86-693962320B56}"/>
                </a:ext>
              </a:extLst>
            </p:cNvPr>
            <p:cNvSpPr txBox="1"/>
            <p:nvPr/>
          </p:nvSpPr>
          <p:spPr>
            <a:xfrm>
              <a:off x="5354770" y="3099422"/>
              <a:ext cx="1379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Find start 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C39D286-4CB2-4E89-B538-90469DC5F19F}"/>
              </a:ext>
            </a:extLst>
          </p:cNvPr>
          <p:cNvSpPr txBox="1"/>
          <p:nvPr/>
        </p:nvSpPr>
        <p:spPr>
          <a:xfrm>
            <a:off x="128184" y="2875726"/>
            <a:ext cx="1712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Stream Reader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A4D7C53-5197-49D3-93DF-574B60EF4045}"/>
              </a:ext>
            </a:extLst>
          </p:cNvPr>
          <p:cNvGrpSpPr/>
          <p:nvPr/>
        </p:nvGrpSpPr>
        <p:grpSpPr>
          <a:xfrm>
            <a:off x="5663578" y="4160289"/>
            <a:ext cx="1687548" cy="1042512"/>
            <a:chOff x="5199202" y="3973224"/>
            <a:chExt cx="1687548" cy="104251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2CDAE0E-8E73-46CD-AE18-A096DDE2ABCC}"/>
                </a:ext>
              </a:extLst>
            </p:cNvPr>
            <p:cNvSpPr/>
            <p:nvPr/>
          </p:nvSpPr>
          <p:spPr>
            <a:xfrm>
              <a:off x="5284918" y="3973224"/>
              <a:ext cx="1518833" cy="104251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E0CDD05-CAB0-4205-96F2-6105FE1C67F8}"/>
                </a:ext>
              </a:extLst>
            </p:cNvPr>
            <p:cNvSpPr txBox="1"/>
            <p:nvPr/>
          </p:nvSpPr>
          <p:spPr>
            <a:xfrm>
              <a:off x="5199202" y="4351600"/>
              <a:ext cx="16875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Track trailing 0s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78B9129-0988-4E15-B6B8-EFF03042E417}"/>
              </a:ext>
            </a:extLst>
          </p:cNvPr>
          <p:cNvGrpSpPr/>
          <p:nvPr/>
        </p:nvGrpSpPr>
        <p:grpSpPr>
          <a:xfrm>
            <a:off x="7817408" y="2694554"/>
            <a:ext cx="1518833" cy="1042512"/>
            <a:chOff x="5978803" y="3712718"/>
            <a:chExt cx="1518833" cy="1042512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6BA5143-5259-4DC2-A2E2-7D0431786C0D}"/>
                </a:ext>
              </a:extLst>
            </p:cNvPr>
            <p:cNvSpPr/>
            <p:nvPr/>
          </p:nvSpPr>
          <p:spPr>
            <a:xfrm>
              <a:off x="5978803" y="3712718"/>
              <a:ext cx="1518833" cy="104251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CB6F3B7-699B-401E-B668-A41DB8617485}"/>
                </a:ext>
              </a:extLst>
            </p:cNvPr>
            <p:cNvSpPr txBox="1"/>
            <p:nvPr/>
          </p:nvSpPr>
          <p:spPr>
            <a:xfrm>
              <a:off x="6059460" y="3934442"/>
              <a:ext cx="14097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Combine plane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55AD487-2BFF-4FBF-B56C-4CB830BCE8FF}"/>
              </a:ext>
            </a:extLst>
          </p:cNvPr>
          <p:cNvGrpSpPr/>
          <p:nvPr/>
        </p:nvGrpSpPr>
        <p:grpSpPr>
          <a:xfrm>
            <a:off x="10095658" y="1372372"/>
            <a:ext cx="1809462" cy="3961836"/>
            <a:chOff x="9523090" y="2151295"/>
            <a:chExt cx="1809462" cy="396183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BCF5C3D-6D31-4D2B-A9EA-6172243FA4FD}"/>
                </a:ext>
              </a:extLst>
            </p:cNvPr>
            <p:cNvGrpSpPr/>
            <p:nvPr/>
          </p:nvGrpSpPr>
          <p:grpSpPr>
            <a:xfrm>
              <a:off x="9923395" y="3357823"/>
              <a:ext cx="1168333" cy="1462781"/>
              <a:chOff x="10317085" y="1260764"/>
              <a:chExt cx="1168333" cy="1462781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C4D2C2-C0B6-496C-BDCF-ED22D7200E0C}"/>
                  </a:ext>
                </a:extLst>
              </p:cNvPr>
              <p:cNvSpPr/>
              <p:nvPr/>
            </p:nvSpPr>
            <p:spPr>
              <a:xfrm>
                <a:off x="10317085" y="1551710"/>
                <a:ext cx="1168333" cy="1165485"/>
              </a:xfrm>
              <a:prstGeom prst="rect">
                <a:avLst/>
              </a:prstGeom>
              <a:noFill/>
              <a:ln w="9525" cap="flat" cmpd="sng" algn="ctr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4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D1423D1-AF88-4E19-B22D-D92EAA255636}"/>
                  </a:ext>
                </a:extLst>
              </p:cNvPr>
              <p:cNvSpPr/>
              <p:nvPr/>
            </p:nvSpPr>
            <p:spPr>
              <a:xfrm>
                <a:off x="10335362" y="1551710"/>
                <a:ext cx="165238" cy="117183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3DD53F-2B71-43EC-B1E4-8AF63DD98AC6}"/>
                  </a:ext>
                </a:extLst>
              </p:cNvPr>
              <p:cNvSpPr txBox="1"/>
              <p:nvPr/>
            </p:nvSpPr>
            <p:spPr>
              <a:xfrm>
                <a:off x="10500599" y="1260764"/>
                <a:ext cx="458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64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0F8A83-E401-4FC7-98F3-3D4468EAFA04}"/>
                </a:ext>
              </a:extLst>
            </p:cNvPr>
            <p:cNvSpPr txBox="1"/>
            <p:nvPr/>
          </p:nvSpPr>
          <p:spPr>
            <a:xfrm>
              <a:off x="9523090" y="3577692"/>
              <a:ext cx="4583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16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87B096-99B2-40E7-BF93-549696C914CF}"/>
                </a:ext>
              </a:extLst>
            </p:cNvPr>
            <p:cNvSpPr txBox="1"/>
            <p:nvPr/>
          </p:nvSpPr>
          <p:spPr>
            <a:xfrm>
              <a:off x="9964972" y="4043280"/>
              <a:ext cx="11597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m_block</a:t>
              </a:r>
              <a:endParaRPr lang="en-US" dirty="0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88C1348-4BE3-4D42-AB43-886E7FAA9E6C}"/>
                </a:ext>
              </a:extLst>
            </p:cNvPr>
            <p:cNvSpPr/>
            <p:nvPr/>
          </p:nvSpPr>
          <p:spPr>
            <a:xfrm>
              <a:off x="9941671" y="2151295"/>
              <a:ext cx="1148201" cy="3961836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5A4482C5-B4DB-45EB-892C-4C4994554653}"/>
                </a:ext>
              </a:extLst>
            </p:cNvPr>
            <p:cNvSpPr txBox="1"/>
            <p:nvPr/>
          </p:nvSpPr>
          <p:spPr>
            <a:xfrm>
              <a:off x="9964972" y="2658352"/>
              <a:ext cx="13675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mc_proc</a:t>
              </a:r>
              <a:r>
                <a:rPr lang="en-US" b="1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226622-0376-4EC7-AF7F-74B5B56BD6E7}"/>
                </a:ext>
              </a:extLst>
            </p:cNvPr>
            <p:cNvSpPr txBox="1"/>
            <p:nvPr/>
          </p:nvSpPr>
          <p:spPr>
            <a:xfrm>
              <a:off x="9581130" y="3302798"/>
              <a:ext cx="8051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plane</a:t>
              </a:r>
            </a:p>
          </p:txBody>
        </p:sp>
      </p:grp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72D65E7-4939-4DAC-9DFD-26F166907104}"/>
              </a:ext>
            </a:extLst>
          </p:cNvPr>
          <p:cNvCxnSpPr>
            <a:stCxn id="43" idx="3"/>
            <a:endCxn id="8" idx="1"/>
          </p:cNvCxnSpPr>
          <p:nvPr/>
        </p:nvCxnSpPr>
        <p:spPr>
          <a:xfrm>
            <a:off x="9336241" y="3215810"/>
            <a:ext cx="1177999" cy="2399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8BEC2F7-7BD1-495C-B05C-C9E96F4EA984}"/>
              </a:ext>
            </a:extLst>
          </p:cNvPr>
          <p:cNvSpPr/>
          <p:nvPr/>
        </p:nvSpPr>
        <p:spPr>
          <a:xfrm>
            <a:off x="1863605" y="1452784"/>
            <a:ext cx="7649398" cy="41276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91289B1-89C2-4EBB-962C-1B535E9316C2}"/>
              </a:ext>
            </a:extLst>
          </p:cNvPr>
          <p:cNvSpPr txBox="1"/>
          <p:nvPr/>
        </p:nvSpPr>
        <p:spPr>
          <a:xfrm>
            <a:off x="7985860" y="1495079"/>
            <a:ext cx="1367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ms_proc</a:t>
            </a:r>
            <a:r>
              <a:rPr lang="en-US" b="1" dirty="0"/>
              <a:t>()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56F6094-1491-4C0E-B450-C0813E07C6ED}"/>
              </a:ext>
            </a:extLst>
          </p:cNvPr>
          <p:cNvGrpSpPr/>
          <p:nvPr/>
        </p:nvGrpSpPr>
        <p:grpSpPr>
          <a:xfrm>
            <a:off x="4499420" y="1899011"/>
            <a:ext cx="376678" cy="459317"/>
            <a:chOff x="4489449" y="1721078"/>
            <a:chExt cx="376678" cy="459317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20E1851-1D01-4631-8C00-1A6A76AAAAA1}"/>
                </a:ext>
              </a:extLst>
            </p:cNvPr>
            <p:cNvSpPr/>
            <p:nvPr/>
          </p:nvSpPr>
          <p:spPr>
            <a:xfrm>
              <a:off x="4489449" y="1721078"/>
              <a:ext cx="376678" cy="4593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12FC9F-B106-4C35-959B-952A3C8FC436}"/>
                </a:ext>
              </a:extLst>
            </p:cNvPr>
            <p:cNvSpPr txBox="1"/>
            <p:nvPr/>
          </p:nvSpPr>
          <p:spPr>
            <a:xfrm>
              <a:off x="4535599" y="1752140"/>
              <a:ext cx="290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</a:t>
              </a:r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70B7894-2D2C-48EE-845D-BD8C36BF6DCA}"/>
              </a:ext>
            </a:extLst>
          </p:cNvPr>
          <p:cNvSpPr/>
          <p:nvPr/>
        </p:nvSpPr>
        <p:spPr>
          <a:xfrm>
            <a:off x="260742" y="2501378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768F706-02A7-428E-86EF-0518CE2D1A6F}"/>
              </a:ext>
            </a:extLst>
          </p:cNvPr>
          <p:cNvCxnSpPr>
            <a:cxnSpLocks/>
            <a:stCxn id="4" idx="3"/>
            <a:endCxn id="53" idx="1"/>
          </p:cNvCxnSpPr>
          <p:nvPr/>
        </p:nvCxnSpPr>
        <p:spPr>
          <a:xfrm>
            <a:off x="4138879" y="2128670"/>
            <a:ext cx="36054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90D98C-1B83-4A57-ADAF-677B08210B93}"/>
              </a:ext>
            </a:extLst>
          </p:cNvPr>
          <p:cNvCxnSpPr>
            <a:cxnSpLocks/>
            <a:stCxn id="53" idx="3"/>
            <a:endCxn id="5" idx="0"/>
          </p:cNvCxnSpPr>
          <p:nvPr/>
        </p:nvCxnSpPr>
        <p:spPr>
          <a:xfrm>
            <a:off x="4876098" y="2128670"/>
            <a:ext cx="1632613" cy="6172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70B8CF1-48B8-4479-8360-AE14D1E4C48A}"/>
              </a:ext>
            </a:extLst>
          </p:cNvPr>
          <p:cNvCxnSpPr>
            <a:stCxn id="53" idx="3"/>
            <a:endCxn id="43" idx="0"/>
          </p:cNvCxnSpPr>
          <p:nvPr/>
        </p:nvCxnSpPr>
        <p:spPr>
          <a:xfrm>
            <a:off x="4876098" y="2128670"/>
            <a:ext cx="3700727" cy="5658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E626F71-78AC-455D-8285-88EFADB1BE5D}"/>
              </a:ext>
            </a:extLst>
          </p:cNvPr>
          <p:cNvSpPr/>
          <p:nvPr/>
        </p:nvSpPr>
        <p:spPr>
          <a:xfrm>
            <a:off x="7937526" y="1889844"/>
            <a:ext cx="376678" cy="459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D9799E7-EE62-451C-B514-2D938AE76FE7}"/>
              </a:ext>
            </a:extLst>
          </p:cNvPr>
          <p:cNvSpPr txBox="1"/>
          <p:nvPr/>
        </p:nvSpPr>
        <p:spPr>
          <a:xfrm>
            <a:off x="260740" y="5857263"/>
            <a:ext cx="11931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switches off a section of the unary decoder</a:t>
            </a:r>
          </a:p>
          <a:p>
            <a:r>
              <a:rPr lang="en-US" dirty="0"/>
              <a:t>n defines the 0 offset for the next plane to decode within the bitstream. It is relative to bit 0 of the data path input. </a:t>
            </a:r>
          </a:p>
          <a:p>
            <a:r>
              <a:rPr lang="en-US" dirty="0"/>
              <a:t>“stream reader()” uses n to pass in a correctly offset chunk of the stream, used to decode the next plane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C6EF6B88-4C03-440C-834D-D72E40591EB3}"/>
              </a:ext>
            </a:extLst>
          </p:cNvPr>
          <p:cNvSpPr/>
          <p:nvPr/>
        </p:nvSpPr>
        <p:spPr>
          <a:xfrm>
            <a:off x="3522939" y="2769896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621594C-FE12-4244-BFB2-7C39B8EB01F9}"/>
              </a:ext>
            </a:extLst>
          </p:cNvPr>
          <p:cNvSpPr txBox="1"/>
          <p:nvPr/>
        </p:nvSpPr>
        <p:spPr>
          <a:xfrm>
            <a:off x="3589236" y="3161106"/>
            <a:ext cx="1379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Track ‘n’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D8BB8E5-4E39-434F-B91F-62595E00099F}"/>
              </a:ext>
            </a:extLst>
          </p:cNvPr>
          <p:cNvCxnSpPr>
            <a:cxnSpLocks/>
            <a:stCxn id="5" idx="3"/>
            <a:endCxn id="33" idx="0"/>
          </p:cNvCxnSpPr>
          <p:nvPr/>
        </p:nvCxnSpPr>
        <p:spPr>
          <a:xfrm flipH="1">
            <a:off x="6508711" y="3267177"/>
            <a:ext cx="759416" cy="893112"/>
          </a:xfrm>
          <a:prstGeom prst="bentConnector4">
            <a:avLst>
              <a:gd name="adj1" fmla="val -30102"/>
              <a:gd name="adj2" fmla="val 791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A3C8696-8DA5-48E7-ADE2-D2893E8B405A}"/>
              </a:ext>
            </a:extLst>
          </p:cNvPr>
          <p:cNvGrpSpPr/>
          <p:nvPr/>
        </p:nvGrpSpPr>
        <p:grpSpPr>
          <a:xfrm>
            <a:off x="2121840" y="3250185"/>
            <a:ext cx="376678" cy="459317"/>
            <a:chOff x="4489449" y="1721078"/>
            <a:chExt cx="376678" cy="459317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0911176-777B-40EE-8FEF-1BD1EF54ECE3}"/>
                </a:ext>
              </a:extLst>
            </p:cNvPr>
            <p:cNvSpPr/>
            <p:nvPr/>
          </p:nvSpPr>
          <p:spPr>
            <a:xfrm>
              <a:off x="4489449" y="1721078"/>
              <a:ext cx="376678" cy="4593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C986C49-8A92-42CA-AA3D-356EF476ACBC}"/>
                </a:ext>
              </a:extLst>
            </p:cNvPr>
            <p:cNvSpPr txBox="1"/>
            <p:nvPr/>
          </p:nvSpPr>
          <p:spPr>
            <a:xfrm>
              <a:off x="4535599" y="1752140"/>
              <a:ext cx="290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n</a:t>
              </a:r>
            </a:p>
          </p:txBody>
        </p:sp>
      </p:grp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4877493B-56BB-42D7-9509-49879FF6078B}"/>
              </a:ext>
            </a:extLst>
          </p:cNvPr>
          <p:cNvCxnSpPr>
            <a:cxnSpLocks/>
            <a:stCxn id="90" idx="0"/>
            <a:endCxn id="4" idx="2"/>
          </p:cNvCxnSpPr>
          <p:nvPr/>
        </p:nvCxnSpPr>
        <p:spPr>
          <a:xfrm rot="5400000" flipH="1" flipV="1">
            <a:off x="2544692" y="2415414"/>
            <a:ext cx="600259" cy="10692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A389840-5B3C-4CF7-80A4-B5B13C38EFE3}"/>
              </a:ext>
            </a:extLst>
          </p:cNvPr>
          <p:cNvGrpSpPr/>
          <p:nvPr/>
        </p:nvGrpSpPr>
        <p:grpSpPr>
          <a:xfrm>
            <a:off x="3472774" y="4017409"/>
            <a:ext cx="1687548" cy="1042512"/>
            <a:chOff x="5258120" y="3973224"/>
            <a:chExt cx="1687548" cy="1042512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4C0321D7-B6AC-4E82-9595-862EB29E0CEF}"/>
                </a:ext>
              </a:extLst>
            </p:cNvPr>
            <p:cNvSpPr/>
            <p:nvPr/>
          </p:nvSpPr>
          <p:spPr>
            <a:xfrm>
              <a:off x="5284918" y="3973224"/>
              <a:ext cx="1518833" cy="1042512"/>
            </a:xfrm>
            <a:prstGeom prst="roundRect">
              <a:avLst/>
            </a:prstGeom>
            <a:noFill/>
            <a:ln w="952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17BD93B-90EF-4B00-A640-B800A17D287D}"/>
                </a:ext>
              </a:extLst>
            </p:cNvPr>
            <p:cNvSpPr txBox="1"/>
            <p:nvPr/>
          </p:nvSpPr>
          <p:spPr>
            <a:xfrm>
              <a:off x="5258120" y="4231775"/>
              <a:ext cx="16875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Track stream</a:t>
              </a:r>
            </a:p>
            <a:p>
              <a:pPr algn="ctr"/>
              <a:r>
                <a:rPr lang="en-US" dirty="0"/>
                <a:t>‘word offset’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F05094A-BA45-4892-ABF7-07B9F5E5CCF0}"/>
              </a:ext>
            </a:extLst>
          </p:cNvPr>
          <p:cNvGrpSpPr/>
          <p:nvPr/>
        </p:nvGrpSpPr>
        <p:grpSpPr>
          <a:xfrm>
            <a:off x="2114204" y="4372112"/>
            <a:ext cx="376678" cy="459317"/>
            <a:chOff x="4489449" y="1721078"/>
            <a:chExt cx="376678" cy="459317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683DFC3-5641-403B-AD47-9658EC2C24AE}"/>
                </a:ext>
              </a:extLst>
            </p:cNvPr>
            <p:cNvSpPr/>
            <p:nvPr/>
          </p:nvSpPr>
          <p:spPr>
            <a:xfrm>
              <a:off x="4489449" y="1721078"/>
              <a:ext cx="376678" cy="4593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99F075D-860D-4DA7-8A36-8F4673C7A7B7}"/>
                </a:ext>
              </a:extLst>
            </p:cNvPr>
            <p:cNvSpPr txBox="1"/>
            <p:nvPr/>
          </p:nvSpPr>
          <p:spPr>
            <a:xfrm>
              <a:off x="4535599" y="1752140"/>
              <a:ext cx="290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</a:t>
              </a:r>
            </a:p>
          </p:txBody>
        </p: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995091D-4E2C-4AA5-9780-AB66172CB9F4}"/>
              </a:ext>
            </a:extLst>
          </p:cNvPr>
          <p:cNvCxnSpPr/>
          <p:nvPr/>
        </p:nvCxnSpPr>
        <p:spPr>
          <a:xfrm rot="10800000" flipV="1">
            <a:off x="2490882" y="4372112"/>
            <a:ext cx="1008690" cy="21572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663DC94-77A9-43FB-B1DF-B001D2AEEF08}"/>
              </a:ext>
            </a:extLst>
          </p:cNvPr>
          <p:cNvCxnSpPr>
            <a:stCxn id="70" idx="1"/>
            <a:endCxn id="57" idx="2"/>
          </p:cNvCxnSpPr>
          <p:nvPr/>
        </p:nvCxnSpPr>
        <p:spPr>
          <a:xfrm rot="10800000">
            <a:off x="1020160" y="3543891"/>
            <a:ext cx="1094045" cy="10578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E7DEBE8-EB49-4CBA-B609-3DF76D340ED9}"/>
              </a:ext>
            </a:extLst>
          </p:cNvPr>
          <p:cNvCxnSpPr>
            <a:stCxn id="79" idx="1"/>
            <a:endCxn id="90" idx="3"/>
          </p:cNvCxnSpPr>
          <p:nvPr/>
        </p:nvCxnSpPr>
        <p:spPr>
          <a:xfrm rot="10800000" flipV="1">
            <a:off x="2498519" y="3291152"/>
            <a:ext cx="1024421" cy="1886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CB2A2CFC-7C11-4810-A440-43220BEFFBF0}"/>
              </a:ext>
            </a:extLst>
          </p:cNvPr>
          <p:cNvCxnSpPr>
            <a:stCxn id="5" idx="1"/>
            <a:endCxn id="79" idx="3"/>
          </p:cNvCxnSpPr>
          <p:nvPr/>
        </p:nvCxnSpPr>
        <p:spPr>
          <a:xfrm rot="10800000" flipV="1">
            <a:off x="5041772" y="3267176"/>
            <a:ext cx="707522" cy="2397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15D494A2-E607-46E3-AC97-F04BCE6EC83A}"/>
              </a:ext>
            </a:extLst>
          </p:cNvPr>
          <p:cNvCxnSpPr>
            <a:stCxn id="5" idx="1"/>
            <a:endCxn id="52" idx="3"/>
          </p:cNvCxnSpPr>
          <p:nvPr/>
        </p:nvCxnSpPr>
        <p:spPr>
          <a:xfrm rot="10800000" flipV="1">
            <a:off x="5018406" y="3267177"/>
            <a:ext cx="730889" cy="1271488"/>
          </a:xfrm>
          <a:prstGeom prst="bentConnector3">
            <a:avLst>
              <a:gd name="adj1" fmla="val 47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8673843B-997D-45C7-8642-A3031469B260}"/>
              </a:ext>
            </a:extLst>
          </p:cNvPr>
          <p:cNvCxnSpPr>
            <a:stCxn id="33" idx="1"/>
            <a:endCxn id="79" idx="3"/>
          </p:cNvCxnSpPr>
          <p:nvPr/>
        </p:nvCxnSpPr>
        <p:spPr>
          <a:xfrm rot="10800000">
            <a:off x="5041772" y="3291153"/>
            <a:ext cx="707522" cy="1390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7873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D425-EBFB-493B-8571-CEB0D156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decode_block</a:t>
            </a:r>
            <a:r>
              <a:rPr lang="en-US" dirty="0"/>
              <a:t> (2D case)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676F385A-FC71-41B8-8654-A3FDB49A13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4"/>
          <a:stretch/>
        </p:blipFill>
        <p:spPr>
          <a:xfrm>
            <a:off x="1389993" y="3247402"/>
            <a:ext cx="9412013" cy="33169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B9EBAFC-0D4C-4FD7-8AD5-7F11D072F1E8}"/>
              </a:ext>
            </a:extLst>
          </p:cNvPr>
          <p:cNvSpPr/>
          <p:nvPr/>
        </p:nvSpPr>
        <p:spPr>
          <a:xfrm>
            <a:off x="7692546" y="3247402"/>
            <a:ext cx="2696593" cy="324547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CAA9F3-A7FB-4E7E-9CD3-34F083EEC025}"/>
              </a:ext>
            </a:extLst>
          </p:cNvPr>
          <p:cNvSpPr/>
          <p:nvPr/>
        </p:nvSpPr>
        <p:spPr>
          <a:xfrm>
            <a:off x="6691361" y="3429000"/>
            <a:ext cx="995680" cy="31353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36BFB6-72EC-4931-B504-09598ED5DF3C}"/>
              </a:ext>
            </a:extLst>
          </p:cNvPr>
          <p:cNvSpPr/>
          <p:nvPr/>
        </p:nvSpPr>
        <p:spPr>
          <a:xfrm>
            <a:off x="1657884" y="3283117"/>
            <a:ext cx="5027972" cy="324547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664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D940D0-1DE4-4F00-BE71-EA5B162377BD}"/>
              </a:ext>
            </a:extLst>
          </p:cNvPr>
          <p:cNvGraphicFramePr>
            <a:graphicFrameLocks noGrp="1"/>
          </p:cNvGraphicFramePr>
          <p:nvPr/>
        </p:nvGraphicFramePr>
        <p:xfrm>
          <a:off x="428003" y="412326"/>
          <a:ext cx="541867" cy="593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3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7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3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1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9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1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4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2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4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473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A559B5-58E7-444E-BA7F-2FFAE981EAFC}"/>
              </a:ext>
            </a:extLst>
          </p:cNvPr>
          <p:cNvGraphicFramePr>
            <a:graphicFrameLocks noGrp="1"/>
          </p:cNvGraphicFramePr>
          <p:nvPr/>
        </p:nvGraphicFramePr>
        <p:xfrm>
          <a:off x="3857515" y="2714410"/>
          <a:ext cx="1877704" cy="15832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9426">
                  <a:extLst>
                    <a:ext uri="{9D8B030D-6E8A-4147-A177-3AD203B41FA5}">
                      <a16:colId xmlns:a16="http://schemas.microsoft.com/office/drawing/2014/main" val="4180914127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3377915713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1137019762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2522872458"/>
                    </a:ext>
                  </a:extLst>
                </a:gridCol>
              </a:tblGrid>
              <a:tr h="39581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17633078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62267477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10344013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421743142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390CC63-047D-4804-BCCB-2F2F41401C5A}"/>
              </a:ext>
            </a:extLst>
          </p:cNvPr>
          <p:cNvGraphicFramePr>
            <a:graphicFrameLocks noGrp="1"/>
          </p:cNvGraphicFramePr>
          <p:nvPr/>
        </p:nvGraphicFramePr>
        <p:xfrm>
          <a:off x="7720213" y="2714410"/>
          <a:ext cx="1877704" cy="15832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9426">
                  <a:extLst>
                    <a:ext uri="{9D8B030D-6E8A-4147-A177-3AD203B41FA5}">
                      <a16:colId xmlns:a16="http://schemas.microsoft.com/office/drawing/2014/main" val="4180914127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3377915713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1137019762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2522872458"/>
                    </a:ext>
                  </a:extLst>
                </a:gridCol>
              </a:tblGrid>
              <a:tr h="39581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17633078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62267477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10344013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421743142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A34A55-0C90-4D36-8F13-F619783528C5}"/>
              </a:ext>
            </a:extLst>
          </p:cNvPr>
          <p:cNvGraphicFramePr>
            <a:graphicFrameLocks noGrp="1"/>
          </p:cNvGraphicFramePr>
          <p:nvPr/>
        </p:nvGraphicFramePr>
        <p:xfrm>
          <a:off x="10951196" y="634999"/>
          <a:ext cx="1088404" cy="593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9573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42232638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3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7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3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1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9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1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4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2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4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4738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4496E71-DDEB-4A73-9026-17C37F3B04F1}"/>
              </a:ext>
            </a:extLst>
          </p:cNvPr>
          <p:cNvGraphicFramePr>
            <a:graphicFrameLocks noGrp="1"/>
          </p:cNvGraphicFramePr>
          <p:nvPr/>
        </p:nvGraphicFramePr>
        <p:xfrm>
          <a:off x="1962370" y="336127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79F896D3-C011-4D47-8D7D-2D6C37EB984B}"/>
              </a:ext>
            </a:extLst>
          </p:cNvPr>
          <p:cNvGraphicFramePr>
            <a:graphicFrameLocks noGrp="1"/>
          </p:cNvGraphicFramePr>
          <p:nvPr/>
        </p:nvGraphicFramePr>
        <p:xfrm>
          <a:off x="1962370" y="1895686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63FC632-2D27-4A6B-8DDD-A6B434309B60}"/>
              </a:ext>
            </a:extLst>
          </p:cNvPr>
          <p:cNvGraphicFramePr>
            <a:graphicFrameLocks noGrp="1"/>
          </p:cNvGraphicFramePr>
          <p:nvPr/>
        </p:nvGraphicFramePr>
        <p:xfrm>
          <a:off x="1962370" y="3455245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4516916-1E20-42A7-A79C-4DE511208AC8}"/>
              </a:ext>
            </a:extLst>
          </p:cNvPr>
          <p:cNvGraphicFramePr>
            <a:graphicFrameLocks noGrp="1"/>
          </p:cNvGraphicFramePr>
          <p:nvPr/>
        </p:nvGraphicFramePr>
        <p:xfrm>
          <a:off x="1962370" y="5014804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9C7E4F9-9813-4E17-91AA-9CEC59851CD4}"/>
              </a:ext>
            </a:extLst>
          </p:cNvPr>
          <p:cNvGraphicFramePr>
            <a:graphicFrameLocks noGrp="1"/>
          </p:cNvGraphicFramePr>
          <p:nvPr/>
        </p:nvGraphicFramePr>
        <p:xfrm>
          <a:off x="6404084" y="413171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68B90AB-6BEA-4E7E-9BA8-92A2790694B6}"/>
              </a:ext>
            </a:extLst>
          </p:cNvPr>
          <p:cNvGraphicFramePr>
            <a:graphicFrameLocks noGrp="1"/>
          </p:cNvGraphicFramePr>
          <p:nvPr/>
        </p:nvGraphicFramePr>
        <p:xfrm>
          <a:off x="6404084" y="1972730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B90241F-E771-432D-9C4A-1C34027452BD}"/>
              </a:ext>
            </a:extLst>
          </p:cNvPr>
          <p:cNvGraphicFramePr>
            <a:graphicFrameLocks noGrp="1"/>
          </p:cNvGraphicFramePr>
          <p:nvPr/>
        </p:nvGraphicFramePr>
        <p:xfrm>
          <a:off x="6404084" y="3532289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9E28AF8-D456-4639-B30D-0095B89992BA}"/>
              </a:ext>
            </a:extLst>
          </p:cNvPr>
          <p:cNvGraphicFramePr>
            <a:graphicFrameLocks noGrp="1"/>
          </p:cNvGraphicFramePr>
          <p:nvPr/>
        </p:nvGraphicFramePr>
        <p:xfrm>
          <a:off x="6404084" y="5091848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45DDED8-19AC-465B-9A38-0811B32D9DC0}"/>
              </a:ext>
            </a:extLst>
          </p:cNvPr>
          <p:cNvSpPr txBox="1"/>
          <p:nvPr/>
        </p:nvSpPr>
        <p:spPr>
          <a:xfrm>
            <a:off x="152400" y="0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m_block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982CA-EB12-408A-BE55-BD1F32A3713F}"/>
              </a:ext>
            </a:extLst>
          </p:cNvPr>
          <p:cNvSpPr txBox="1"/>
          <p:nvPr/>
        </p:nvSpPr>
        <p:spPr>
          <a:xfrm>
            <a:off x="1691436" y="-41673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u_xt</a:t>
            </a:r>
            <a:r>
              <a:rPr lang="en-US" dirty="0"/>
              <a:t>[0:3]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DF250-620F-4097-9C0F-95BCE77E28B7}"/>
              </a:ext>
            </a:extLst>
          </p:cNvPr>
          <p:cNvSpPr txBox="1"/>
          <p:nvPr/>
        </p:nvSpPr>
        <p:spPr>
          <a:xfrm>
            <a:off x="4108706" y="2119958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c_xt_data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EF5C1-7A62-4859-A37D-7A5EAE670856}"/>
              </a:ext>
            </a:extLst>
          </p:cNvPr>
          <p:cNvSpPr txBox="1"/>
          <p:nvPr/>
        </p:nvSpPr>
        <p:spPr>
          <a:xfrm>
            <a:off x="7971404" y="2119958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c_yt_data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A55F0-C08D-4316-A660-87CF537744F4}"/>
              </a:ext>
            </a:extLst>
          </p:cNvPr>
          <p:cNvSpPr txBox="1"/>
          <p:nvPr/>
        </p:nvSpPr>
        <p:spPr>
          <a:xfrm>
            <a:off x="5987356" y="-41673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u_yt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B3E42B-622B-4FFE-AADA-210741D91456}"/>
              </a:ext>
            </a:extLst>
          </p:cNvPr>
          <p:cNvSpPr txBox="1"/>
          <p:nvPr/>
        </p:nvSpPr>
        <p:spPr>
          <a:xfrm>
            <a:off x="10534468" y="42994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s_block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51E8CB-5EA7-4135-B5E0-9E54B7566BE4}"/>
              </a:ext>
            </a:extLst>
          </p:cNvPr>
          <p:cNvCxnSpPr/>
          <p:nvPr/>
        </p:nvCxnSpPr>
        <p:spPr>
          <a:xfrm flipV="1">
            <a:off x="7971404" y="795867"/>
            <a:ext cx="3250725" cy="211666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840924-94F9-4BBD-B752-A064D5B8CAD0}"/>
              </a:ext>
            </a:extLst>
          </p:cNvPr>
          <p:cNvCxnSpPr/>
          <p:nvPr/>
        </p:nvCxnSpPr>
        <p:spPr>
          <a:xfrm flipV="1">
            <a:off x="8398933" y="1154851"/>
            <a:ext cx="2823196" cy="17576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A25CA5-12A1-491C-8F1A-E9B23CC4AF02}"/>
              </a:ext>
            </a:extLst>
          </p:cNvPr>
          <p:cNvCxnSpPr>
            <a:cxnSpLocks/>
          </p:cNvCxnSpPr>
          <p:nvPr/>
        </p:nvCxnSpPr>
        <p:spPr>
          <a:xfrm flipV="1">
            <a:off x="7938451" y="1575550"/>
            <a:ext cx="3316595" cy="172052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70C9A5A-65ED-4CF1-8C58-A37C9231D2CC}"/>
              </a:ext>
            </a:extLst>
          </p:cNvPr>
          <p:cNvCxnSpPr>
            <a:cxnSpLocks/>
          </p:cNvCxnSpPr>
          <p:nvPr/>
        </p:nvCxnSpPr>
        <p:spPr>
          <a:xfrm flipV="1">
            <a:off x="8366016" y="1972730"/>
            <a:ext cx="2803417" cy="129878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74717EB-7B61-4541-A6F6-DFDCFE63C855}"/>
              </a:ext>
            </a:extLst>
          </p:cNvPr>
          <p:cNvCxnSpPr>
            <a:cxnSpLocks/>
          </p:cNvCxnSpPr>
          <p:nvPr/>
        </p:nvCxnSpPr>
        <p:spPr>
          <a:xfrm flipV="1">
            <a:off x="8930945" y="2304624"/>
            <a:ext cx="2291184" cy="5837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B1FB20C-8F45-427E-8B4F-0E73C0FB6D5B}"/>
              </a:ext>
            </a:extLst>
          </p:cNvPr>
          <p:cNvCxnSpPr>
            <a:cxnSpLocks/>
          </p:cNvCxnSpPr>
          <p:nvPr/>
        </p:nvCxnSpPr>
        <p:spPr>
          <a:xfrm flipV="1">
            <a:off x="7985968" y="2673956"/>
            <a:ext cx="3183465" cy="9662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DFE994-B564-4213-BA19-22C4A4CABFF8}"/>
              </a:ext>
            </a:extLst>
          </p:cNvPr>
          <p:cNvCxnSpPr>
            <a:cxnSpLocks/>
          </p:cNvCxnSpPr>
          <p:nvPr/>
        </p:nvCxnSpPr>
        <p:spPr>
          <a:xfrm flipV="1">
            <a:off x="8930945" y="2995687"/>
            <a:ext cx="2221556" cy="2758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6F7CB22-FAFB-4771-8C8C-3302078DEDF3}"/>
              </a:ext>
            </a:extLst>
          </p:cNvPr>
          <p:cNvCxnSpPr>
            <a:cxnSpLocks/>
          </p:cNvCxnSpPr>
          <p:nvPr/>
        </p:nvCxnSpPr>
        <p:spPr>
          <a:xfrm flipV="1">
            <a:off x="8550421" y="3419022"/>
            <a:ext cx="2585148" cy="22122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ACC8C5-4B06-4C06-94EF-6F2C67B8F586}"/>
              </a:ext>
            </a:extLst>
          </p:cNvPr>
          <p:cNvCxnSpPr/>
          <p:nvPr/>
        </p:nvCxnSpPr>
        <p:spPr>
          <a:xfrm>
            <a:off x="9346726" y="2995687"/>
            <a:ext cx="1805775" cy="83124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5998AC3-9C9A-41FA-B9D0-82A5CEA746DC}"/>
              </a:ext>
            </a:extLst>
          </p:cNvPr>
          <p:cNvCxnSpPr>
            <a:cxnSpLocks/>
          </p:cNvCxnSpPr>
          <p:nvPr/>
        </p:nvCxnSpPr>
        <p:spPr>
          <a:xfrm>
            <a:off x="7985968" y="4148668"/>
            <a:ext cx="3166535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24EB60-D8BA-4F9A-B9B2-A4A14AD3A60C}"/>
              </a:ext>
            </a:extLst>
          </p:cNvPr>
          <p:cNvCxnSpPr>
            <a:cxnSpLocks/>
          </p:cNvCxnSpPr>
          <p:nvPr/>
        </p:nvCxnSpPr>
        <p:spPr>
          <a:xfrm>
            <a:off x="8930945" y="3826933"/>
            <a:ext cx="2170759" cy="71120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B98B9F2-6CDB-473F-9F30-DBE45232922F}"/>
              </a:ext>
            </a:extLst>
          </p:cNvPr>
          <p:cNvCxnSpPr>
            <a:cxnSpLocks/>
          </p:cNvCxnSpPr>
          <p:nvPr/>
        </p:nvCxnSpPr>
        <p:spPr>
          <a:xfrm>
            <a:off x="9346726" y="3379046"/>
            <a:ext cx="1738045" cy="151468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2D37873-C2BF-40F7-9074-9879200CD2BA}"/>
              </a:ext>
            </a:extLst>
          </p:cNvPr>
          <p:cNvCxnSpPr/>
          <p:nvPr/>
        </p:nvCxnSpPr>
        <p:spPr>
          <a:xfrm>
            <a:off x="8398933" y="4030133"/>
            <a:ext cx="2736636" cy="12700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514ED03-DEE9-4BDB-AEDA-0A68E8E79205}"/>
              </a:ext>
            </a:extLst>
          </p:cNvPr>
          <p:cNvCxnSpPr>
            <a:cxnSpLocks/>
          </p:cNvCxnSpPr>
          <p:nvPr/>
        </p:nvCxnSpPr>
        <p:spPr>
          <a:xfrm>
            <a:off x="9346726" y="3779943"/>
            <a:ext cx="1788843" cy="19100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29744C-0879-4AE8-99A4-555EEE660A90}"/>
              </a:ext>
            </a:extLst>
          </p:cNvPr>
          <p:cNvCxnSpPr>
            <a:cxnSpLocks/>
          </p:cNvCxnSpPr>
          <p:nvPr/>
        </p:nvCxnSpPr>
        <p:spPr>
          <a:xfrm>
            <a:off x="8863215" y="4049606"/>
            <a:ext cx="2221551" cy="201295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1AC8E8E-D3C0-4AE9-B310-67D55AD6BE2A}"/>
              </a:ext>
            </a:extLst>
          </p:cNvPr>
          <p:cNvCxnSpPr>
            <a:cxnSpLocks/>
          </p:cNvCxnSpPr>
          <p:nvPr/>
        </p:nvCxnSpPr>
        <p:spPr>
          <a:xfrm>
            <a:off x="9346726" y="4148668"/>
            <a:ext cx="1805775" cy="23033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4625755-BBA5-4916-B08A-46712F6FF899}"/>
              </a:ext>
            </a:extLst>
          </p:cNvPr>
          <p:cNvSpPr txBox="1"/>
          <p:nvPr/>
        </p:nvSpPr>
        <p:spPr>
          <a:xfrm>
            <a:off x="7237132" y="3283035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E4B62D-24C4-443C-B0DD-149793B3D2C0}"/>
              </a:ext>
            </a:extLst>
          </p:cNvPr>
          <p:cNvSpPr txBox="1"/>
          <p:nvPr/>
        </p:nvSpPr>
        <p:spPr>
          <a:xfrm>
            <a:off x="8491586" y="4398337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54165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D940D0-1DE4-4F00-BE71-EA5B162377BD}"/>
              </a:ext>
            </a:extLst>
          </p:cNvPr>
          <p:cNvGraphicFramePr>
            <a:graphicFrameLocks noGrp="1"/>
          </p:cNvGraphicFramePr>
          <p:nvPr/>
        </p:nvGraphicFramePr>
        <p:xfrm>
          <a:off x="428003" y="412326"/>
          <a:ext cx="541867" cy="593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3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7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3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1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9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1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4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2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4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473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A559B5-58E7-444E-BA7F-2FFAE981EAFC}"/>
              </a:ext>
            </a:extLst>
          </p:cNvPr>
          <p:cNvGraphicFramePr>
            <a:graphicFrameLocks noGrp="1"/>
          </p:cNvGraphicFramePr>
          <p:nvPr/>
        </p:nvGraphicFramePr>
        <p:xfrm>
          <a:off x="3857515" y="2714410"/>
          <a:ext cx="1877704" cy="15832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9426">
                  <a:extLst>
                    <a:ext uri="{9D8B030D-6E8A-4147-A177-3AD203B41FA5}">
                      <a16:colId xmlns:a16="http://schemas.microsoft.com/office/drawing/2014/main" val="4180914127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3377915713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1137019762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2522872458"/>
                    </a:ext>
                  </a:extLst>
                </a:gridCol>
              </a:tblGrid>
              <a:tr h="39581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17633078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62267477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10344013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421743142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390CC63-047D-4804-BCCB-2F2F41401C5A}"/>
              </a:ext>
            </a:extLst>
          </p:cNvPr>
          <p:cNvGraphicFramePr>
            <a:graphicFrameLocks noGrp="1"/>
          </p:cNvGraphicFramePr>
          <p:nvPr/>
        </p:nvGraphicFramePr>
        <p:xfrm>
          <a:off x="7720213" y="2714410"/>
          <a:ext cx="1877704" cy="15832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9426">
                  <a:extLst>
                    <a:ext uri="{9D8B030D-6E8A-4147-A177-3AD203B41FA5}">
                      <a16:colId xmlns:a16="http://schemas.microsoft.com/office/drawing/2014/main" val="4180914127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3377915713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1137019762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2522872458"/>
                    </a:ext>
                  </a:extLst>
                </a:gridCol>
              </a:tblGrid>
              <a:tr h="39581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17633078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62267477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10344013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421743142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A34A55-0C90-4D36-8F13-F61978352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817036"/>
              </p:ext>
            </p:extLst>
          </p:nvPr>
        </p:nvGraphicFramePr>
        <p:xfrm>
          <a:off x="10951196" y="634999"/>
          <a:ext cx="495737" cy="593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9573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3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7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3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1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9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1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4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2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4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4738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4496E71-DDEB-4A73-9026-17C37F3B04F1}"/>
              </a:ext>
            </a:extLst>
          </p:cNvPr>
          <p:cNvGraphicFramePr>
            <a:graphicFrameLocks noGrp="1"/>
          </p:cNvGraphicFramePr>
          <p:nvPr/>
        </p:nvGraphicFramePr>
        <p:xfrm>
          <a:off x="1962370" y="336127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79F896D3-C011-4D47-8D7D-2D6C37EB984B}"/>
              </a:ext>
            </a:extLst>
          </p:cNvPr>
          <p:cNvGraphicFramePr>
            <a:graphicFrameLocks noGrp="1"/>
          </p:cNvGraphicFramePr>
          <p:nvPr/>
        </p:nvGraphicFramePr>
        <p:xfrm>
          <a:off x="1962370" y="1895686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63FC632-2D27-4A6B-8DDD-A6B434309B60}"/>
              </a:ext>
            </a:extLst>
          </p:cNvPr>
          <p:cNvGraphicFramePr>
            <a:graphicFrameLocks noGrp="1"/>
          </p:cNvGraphicFramePr>
          <p:nvPr/>
        </p:nvGraphicFramePr>
        <p:xfrm>
          <a:off x="1962370" y="3455245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4516916-1E20-42A7-A79C-4DE511208AC8}"/>
              </a:ext>
            </a:extLst>
          </p:cNvPr>
          <p:cNvGraphicFramePr>
            <a:graphicFrameLocks noGrp="1"/>
          </p:cNvGraphicFramePr>
          <p:nvPr/>
        </p:nvGraphicFramePr>
        <p:xfrm>
          <a:off x="1962370" y="5014804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9C7E4F9-9813-4E17-91AA-9CEC59851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10973"/>
              </p:ext>
            </p:extLst>
          </p:nvPr>
        </p:nvGraphicFramePr>
        <p:xfrm>
          <a:off x="6404084" y="413171"/>
          <a:ext cx="62484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16544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254292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68B90AB-6BEA-4E7E-9BA8-92A279069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735942"/>
              </p:ext>
            </p:extLst>
          </p:nvPr>
        </p:nvGraphicFramePr>
        <p:xfrm>
          <a:off x="6404084" y="1972730"/>
          <a:ext cx="62484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436572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27149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B90241F-E771-432D-9C4A-1C3402745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675163"/>
              </p:ext>
            </p:extLst>
          </p:nvPr>
        </p:nvGraphicFramePr>
        <p:xfrm>
          <a:off x="6404084" y="3532289"/>
          <a:ext cx="62484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32492917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389968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9E28AF8-D456-4639-B30D-0095B8999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17839"/>
              </p:ext>
            </p:extLst>
          </p:nvPr>
        </p:nvGraphicFramePr>
        <p:xfrm>
          <a:off x="6404084" y="5091848"/>
          <a:ext cx="62484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388120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440194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45DDED8-19AC-465B-9A38-0811B32D9DC0}"/>
              </a:ext>
            </a:extLst>
          </p:cNvPr>
          <p:cNvSpPr txBox="1"/>
          <p:nvPr/>
        </p:nvSpPr>
        <p:spPr>
          <a:xfrm>
            <a:off x="152400" y="0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m_block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982CA-EB12-408A-BE55-BD1F32A3713F}"/>
              </a:ext>
            </a:extLst>
          </p:cNvPr>
          <p:cNvSpPr txBox="1"/>
          <p:nvPr/>
        </p:nvSpPr>
        <p:spPr>
          <a:xfrm>
            <a:off x="1691436" y="-41673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u_xt</a:t>
            </a:r>
            <a:r>
              <a:rPr lang="en-US" dirty="0"/>
              <a:t>[0:3]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DF250-620F-4097-9C0F-95BCE77E28B7}"/>
              </a:ext>
            </a:extLst>
          </p:cNvPr>
          <p:cNvSpPr txBox="1"/>
          <p:nvPr/>
        </p:nvSpPr>
        <p:spPr>
          <a:xfrm>
            <a:off x="4108706" y="2119958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c_xt_data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EF5C1-7A62-4859-A37D-7A5EAE670856}"/>
              </a:ext>
            </a:extLst>
          </p:cNvPr>
          <p:cNvSpPr txBox="1"/>
          <p:nvPr/>
        </p:nvSpPr>
        <p:spPr>
          <a:xfrm>
            <a:off x="7971404" y="2119958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c_yt_data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A55F0-C08D-4316-A660-87CF537744F4}"/>
              </a:ext>
            </a:extLst>
          </p:cNvPr>
          <p:cNvSpPr txBox="1"/>
          <p:nvPr/>
        </p:nvSpPr>
        <p:spPr>
          <a:xfrm>
            <a:off x="5987356" y="-41673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u_yt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B3E42B-622B-4FFE-AADA-210741D91456}"/>
              </a:ext>
            </a:extLst>
          </p:cNvPr>
          <p:cNvSpPr txBox="1"/>
          <p:nvPr/>
        </p:nvSpPr>
        <p:spPr>
          <a:xfrm>
            <a:off x="10534468" y="42994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s_block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DED1A61-2327-41E2-B0AC-8B9B5176E776}"/>
              </a:ext>
            </a:extLst>
          </p:cNvPr>
          <p:cNvSpPr txBox="1"/>
          <p:nvPr/>
        </p:nvSpPr>
        <p:spPr>
          <a:xfrm>
            <a:off x="5919621" y="263125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J[0]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804AA38-19FB-47E8-89E7-E0A24C8F25FE}"/>
              </a:ext>
            </a:extLst>
          </p:cNvPr>
          <p:cNvSpPr txBox="1"/>
          <p:nvPr/>
        </p:nvSpPr>
        <p:spPr>
          <a:xfrm>
            <a:off x="5919619" y="1770043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J[1]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8E4485-BE72-4699-BDBB-BEB36CC35302}"/>
              </a:ext>
            </a:extLst>
          </p:cNvPr>
          <p:cNvSpPr txBox="1"/>
          <p:nvPr/>
        </p:nvSpPr>
        <p:spPr>
          <a:xfrm>
            <a:off x="5919622" y="3310976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J[2]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491015-4D66-42FC-909F-AA220A5FF3E6}"/>
              </a:ext>
            </a:extLst>
          </p:cNvPr>
          <p:cNvSpPr txBox="1"/>
          <p:nvPr/>
        </p:nvSpPr>
        <p:spPr>
          <a:xfrm>
            <a:off x="5919625" y="4868840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J[3]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BF6E729-C463-4AC9-A601-4389E2B7D62A}"/>
              </a:ext>
            </a:extLst>
          </p:cNvPr>
          <p:cNvCxnSpPr/>
          <p:nvPr/>
        </p:nvCxnSpPr>
        <p:spPr>
          <a:xfrm flipV="1">
            <a:off x="4108706" y="632457"/>
            <a:ext cx="2352780" cy="2212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5B4E115-7B1E-473B-AB99-F55E8855A8D6}"/>
              </a:ext>
            </a:extLst>
          </p:cNvPr>
          <p:cNvCxnSpPr>
            <a:cxnSpLocks/>
          </p:cNvCxnSpPr>
          <p:nvPr/>
        </p:nvCxnSpPr>
        <p:spPr>
          <a:xfrm flipV="1">
            <a:off x="4083705" y="971124"/>
            <a:ext cx="2360847" cy="235025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319AEC-53FD-435C-B7AF-EF819603B143}"/>
              </a:ext>
            </a:extLst>
          </p:cNvPr>
          <p:cNvCxnSpPr>
            <a:cxnSpLocks/>
          </p:cNvCxnSpPr>
          <p:nvPr/>
        </p:nvCxnSpPr>
        <p:spPr>
          <a:xfrm flipV="1">
            <a:off x="4091769" y="1326725"/>
            <a:ext cx="2335852" cy="236398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5682032-C573-43F8-9AC6-8D5E9F31D0C1}"/>
              </a:ext>
            </a:extLst>
          </p:cNvPr>
          <p:cNvCxnSpPr>
            <a:cxnSpLocks/>
          </p:cNvCxnSpPr>
          <p:nvPr/>
        </p:nvCxnSpPr>
        <p:spPr>
          <a:xfrm flipV="1">
            <a:off x="4108704" y="1699258"/>
            <a:ext cx="2335849" cy="234705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BEFFAF-BA60-4E8F-9D3D-16B5E60BE6D9}"/>
              </a:ext>
            </a:extLst>
          </p:cNvPr>
          <p:cNvCxnSpPr>
            <a:cxnSpLocks/>
          </p:cNvCxnSpPr>
          <p:nvPr/>
        </p:nvCxnSpPr>
        <p:spPr>
          <a:xfrm>
            <a:off x="6951132" y="632458"/>
            <a:ext cx="987928" cy="22775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51E52DF-758D-42FE-A640-CF425CA6B6AA}"/>
              </a:ext>
            </a:extLst>
          </p:cNvPr>
          <p:cNvCxnSpPr>
            <a:cxnSpLocks/>
          </p:cNvCxnSpPr>
          <p:nvPr/>
        </p:nvCxnSpPr>
        <p:spPr>
          <a:xfrm>
            <a:off x="6951135" y="937256"/>
            <a:ext cx="987925" cy="237372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B89B580-0896-4CF6-96A5-D1EDE1613B52}"/>
              </a:ext>
            </a:extLst>
          </p:cNvPr>
          <p:cNvCxnSpPr>
            <a:cxnSpLocks/>
          </p:cNvCxnSpPr>
          <p:nvPr/>
        </p:nvCxnSpPr>
        <p:spPr>
          <a:xfrm>
            <a:off x="6983947" y="1326724"/>
            <a:ext cx="955113" cy="236398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66F852-E4C2-48A4-9D65-5234B91BD9EA}"/>
              </a:ext>
            </a:extLst>
          </p:cNvPr>
          <p:cNvCxnSpPr>
            <a:cxnSpLocks/>
          </p:cNvCxnSpPr>
          <p:nvPr/>
        </p:nvCxnSpPr>
        <p:spPr>
          <a:xfrm>
            <a:off x="6983949" y="1682323"/>
            <a:ext cx="955111" cy="239785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759D3D5-C0BB-4460-8695-2B24196E4E59}"/>
              </a:ext>
            </a:extLst>
          </p:cNvPr>
          <p:cNvSpPr txBox="1"/>
          <p:nvPr/>
        </p:nvSpPr>
        <p:spPr>
          <a:xfrm>
            <a:off x="3308601" y="3283035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1DED816-7C30-4CA9-8A5F-35988703E653}"/>
              </a:ext>
            </a:extLst>
          </p:cNvPr>
          <p:cNvSpPr txBox="1"/>
          <p:nvPr/>
        </p:nvSpPr>
        <p:spPr>
          <a:xfrm>
            <a:off x="4563055" y="4398337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0EB454-CD1F-4F03-9696-E1FD0E284401}"/>
              </a:ext>
            </a:extLst>
          </p:cNvPr>
          <p:cNvSpPr txBox="1"/>
          <p:nvPr/>
        </p:nvSpPr>
        <p:spPr>
          <a:xfrm>
            <a:off x="7272901" y="3321378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2D2FE8B-D118-43E9-A958-CA82750D7ABF}"/>
              </a:ext>
            </a:extLst>
          </p:cNvPr>
          <p:cNvSpPr txBox="1"/>
          <p:nvPr/>
        </p:nvSpPr>
        <p:spPr>
          <a:xfrm>
            <a:off x="8384884" y="4398337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21E68A0-A363-4E06-91A3-52438544BF05}"/>
              </a:ext>
            </a:extLst>
          </p:cNvPr>
          <p:cNvCxnSpPr/>
          <p:nvPr/>
        </p:nvCxnSpPr>
        <p:spPr>
          <a:xfrm flipV="1">
            <a:off x="4563055" y="2146251"/>
            <a:ext cx="1898431" cy="7637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CCA3C47-B48C-45C5-B774-05EA5A0CB16C}"/>
              </a:ext>
            </a:extLst>
          </p:cNvPr>
          <p:cNvCxnSpPr/>
          <p:nvPr/>
        </p:nvCxnSpPr>
        <p:spPr>
          <a:xfrm flipV="1">
            <a:off x="4563057" y="2535718"/>
            <a:ext cx="1898431" cy="7637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7BD9969-2487-4A90-A28D-6567C40B635C}"/>
              </a:ext>
            </a:extLst>
          </p:cNvPr>
          <p:cNvCxnSpPr/>
          <p:nvPr/>
        </p:nvCxnSpPr>
        <p:spPr>
          <a:xfrm flipV="1">
            <a:off x="4579988" y="2891314"/>
            <a:ext cx="1898431" cy="7637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1BB51C4-3E59-4CFD-B0B7-CEE50D8CEA87}"/>
              </a:ext>
            </a:extLst>
          </p:cNvPr>
          <p:cNvCxnSpPr/>
          <p:nvPr/>
        </p:nvCxnSpPr>
        <p:spPr>
          <a:xfrm flipV="1">
            <a:off x="4563056" y="3280778"/>
            <a:ext cx="1898431" cy="7637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920BEB5-4374-40E5-A6D3-1B1B52B571E1}"/>
              </a:ext>
            </a:extLst>
          </p:cNvPr>
          <p:cNvCxnSpPr>
            <a:cxnSpLocks/>
          </p:cNvCxnSpPr>
          <p:nvPr/>
        </p:nvCxnSpPr>
        <p:spPr>
          <a:xfrm>
            <a:off x="7018388" y="2181862"/>
            <a:ext cx="1363815" cy="74675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F264DB6-68B6-4165-9BD8-4EE7CE6CFC5E}"/>
              </a:ext>
            </a:extLst>
          </p:cNvPr>
          <p:cNvCxnSpPr>
            <a:cxnSpLocks/>
          </p:cNvCxnSpPr>
          <p:nvPr/>
        </p:nvCxnSpPr>
        <p:spPr>
          <a:xfrm>
            <a:off x="7001456" y="2520526"/>
            <a:ext cx="1363815" cy="74675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70F8F5A-3CCC-4B51-A204-BBEACB72D66F}"/>
              </a:ext>
            </a:extLst>
          </p:cNvPr>
          <p:cNvCxnSpPr>
            <a:cxnSpLocks/>
          </p:cNvCxnSpPr>
          <p:nvPr/>
        </p:nvCxnSpPr>
        <p:spPr>
          <a:xfrm>
            <a:off x="7001453" y="2909989"/>
            <a:ext cx="1363815" cy="74675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F91CF9D-D831-4B90-B004-4C4799331335}"/>
              </a:ext>
            </a:extLst>
          </p:cNvPr>
          <p:cNvCxnSpPr>
            <a:cxnSpLocks/>
          </p:cNvCxnSpPr>
          <p:nvPr/>
        </p:nvCxnSpPr>
        <p:spPr>
          <a:xfrm>
            <a:off x="7001451" y="3299456"/>
            <a:ext cx="1363815" cy="74675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D6ACB45-1AB4-457C-9741-A9B940D4C0CD}"/>
              </a:ext>
            </a:extLst>
          </p:cNvPr>
          <p:cNvCxnSpPr/>
          <p:nvPr/>
        </p:nvCxnSpPr>
        <p:spPr>
          <a:xfrm>
            <a:off x="5104922" y="2928618"/>
            <a:ext cx="1356564" cy="7620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8DCD1A1-BC05-4404-B90E-C581FFFC603F}"/>
              </a:ext>
            </a:extLst>
          </p:cNvPr>
          <p:cNvCxnSpPr/>
          <p:nvPr/>
        </p:nvCxnSpPr>
        <p:spPr>
          <a:xfrm>
            <a:off x="5087987" y="3335018"/>
            <a:ext cx="1356564" cy="7620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F4B5537-1644-49FB-94F6-B971E849B770}"/>
              </a:ext>
            </a:extLst>
          </p:cNvPr>
          <p:cNvCxnSpPr/>
          <p:nvPr/>
        </p:nvCxnSpPr>
        <p:spPr>
          <a:xfrm>
            <a:off x="5087990" y="3724483"/>
            <a:ext cx="1356564" cy="7620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89D5B25-C483-4730-8F1A-871EAC4A6191}"/>
              </a:ext>
            </a:extLst>
          </p:cNvPr>
          <p:cNvCxnSpPr/>
          <p:nvPr/>
        </p:nvCxnSpPr>
        <p:spPr>
          <a:xfrm>
            <a:off x="5087992" y="4080081"/>
            <a:ext cx="1356564" cy="76209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17AB342-519F-4640-8BB2-EA594EC00769}"/>
              </a:ext>
            </a:extLst>
          </p:cNvPr>
          <p:cNvCxnSpPr>
            <a:cxnSpLocks/>
          </p:cNvCxnSpPr>
          <p:nvPr/>
        </p:nvCxnSpPr>
        <p:spPr>
          <a:xfrm flipV="1">
            <a:off x="7001452" y="2909989"/>
            <a:ext cx="1925299" cy="7806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0A34975-39D5-406C-94D9-870BA290EE7F}"/>
              </a:ext>
            </a:extLst>
          </p:cNvPr>
          <p:cNvCxnSpPr>
            <a:cxnSpLocks/>
          </p:cNvCxnSpPr>
          <p:nvPr/>
        </p:nvCxnSpPr>
        <p:spPr>
          <a:xfrm flipV="1">
            <a:off x="6984519" y="3316389"/>
            <a:ext cx="1925299" cy="7806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F29D782-EA92-4C7A-9035-85F3B8FF8B9A}"/>
              </a:ext>
            </a:extLst>
          </p:cNvPr>
          <p:cNvCxnSpPr>
            <a:cxnSpLocks/>
          </p:cNvCxnSpPr>
          <p:nvPr/>
        </p:nvCxnSpPr>
        <p:spPr>
          <a:xfrm flipV="1">
            <a:off x="6984518" y="3671988"/>
            <a:ext cx="1925299" cy="7806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AFF9F9D-C99C-4582-BBD8-459BAF05C27B}"/>
              </a:ext>
            </a:extLst>
          </p:cNvPr>
          <p:cNvCxnSpPr>
            <a:cxnSpLocks/>
          </p:cNvCxnSpPr>
          <p:nvPr/>
        </p:nvCxnSpPr>
        <p:spPr>
          <a:xfrm flipV="1">
            <a:off x="6984518" y="4078386"/>
            <a:ext cx="1925299" cy="78062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879CE0C-1EE3-4969-AAF0-0D0B64C8633E}"/>
              </a:ext>
            </a:extLst>
          </p:cNvPr>
          <p:cNvCxnSpPr/>
          <p:nvPr/>
        </p:nvCxnSpPr>
        <p:spPr>
          <a:xfrm>
            <a:off x="5484028" y="2844800"/>
            <a:ext cx="920056" cy="23933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B7231EE-FB1B-4482-B05C-AA3E7AEF883D}"/>
              </a:ext>
            </a:extLst>
          </p:cNvPr>
          <p:cNvCxnSpPr/>
          <p:nvPr/>
        </p:nvCxnSpPr>
        <p:spPr>
          <a:xfrm>
            <a:off x="5500961" y="3301999"/>
            <a:ext cx="920056" cy="23933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29653DF-1D84-4C12-BF3D-6577795320E7}"/>
              </a:ext>
            </a:extLst>
          </p:cNvPr>
          <p:cNvCxnSpPr/>
          <p:nvPr/>
        </p:nvCxnSpPr>
        <p:spPr>
          <a:xfrm>
            <a:off x="5500963" y="3674532"/>
            <a:ext cx="920056" cy="23933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45947F4-FD58-41F5-8378-AA6CDDC1778B}"/>
              </a:ext>
            </a:extLst>
          </p:cNvPr>
          <p:cNvCxnSpPr/>
          <p:nvPr/>
        </p:nvCxnSpPr>
        <p:spPr>
          <a:xfrm>
            <a:off x="5500960" y="4064000"/>
            <a:ext cx="920056" cy="239337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F74F6B0-E01B-4395-8BA7-FED08F476CEE}"/>
              </a:ext>
            </a:extLst>
          </p:cNvPr>
          <p:cNvCxnSpPr>
            <a:cxnSpLocks/>
          </p:cNvCxnSpPr>
          <p:nvPr/>
        </p:nvCxnSpPr>
        <p:spPr>
          <a:xfrm flipV="1">
            <a:off x="7028924" y="2909989"/>
            <a:ext cx="2317802" cy="232818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2F854DC-8217-48D5-BE4B-D3B9D19A5D88}"/>
              </a:ext>
            </a:extLst>
          </p:cNvPr>
          <p:cNvCxnSpPr>
            <a:cxnSpLocks/>
          </p:cNvCxnSpPr>
          <p:nvPr/>
        </p:nvCxnSpPr>
        <p:spPr>
          <a:xfrm flipV="1">
            <a:off x="7011989" y="3316389"/>
            <a:ext cx="2317802" cy="232818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0ABE166-E956-4F98-A7A9-411EC0C5F2DE}"/>
              </a:ext>
            </a:extLst>
          </p:cNvPr>
          <p:cNvCxnSpPr>
            <a:cxnSpLocks/>
          </p:cNvCxnSpPr>
          <p:nvPr/>
        </p:nvCxnSpPr>
        <p:spPr>
          <a:xfrm flipV="1">
            <a:off x="7011992" y="3688923"/>
            <a:ext cx="2317802" cy="232818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4340520-FEB3-4629-8283-537E4E835C51}"/>
              </a:ext>
            </a:extLst>
          </p:cNvPr>
          <p:cNvCxnSpPr>
            <a:cxnSpLocks/>
          </p:cNvCxnSpPr>
          <p:nvPr/>
        </p:nvCxnSpPr>
        <p:spPr>
          <a:xfrm flipV="1">
            <a:off x="7028925" y="4061456"/>
            <a:ext cx="2317802" cy="232818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2058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FD940D0-1DE4-4F00-BE71-EA5B16237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469965"/>
              </p:ext>
            </p:extLst>
          </p:nvPr>
        </p:nvGraphicFramePr>
        <p:xfrm>
          <a:off x="195542" y="412326"/>
          <a:ext cx="774330" cy="593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4858">
                  <a:extLst>
                    <a:ext uri="{9D8B030D-6E8A-4147-A177-3AD203B41FA5}">
                      <a16:colId xmlns:a16="http://schemas.microsoft.com/office/drawing/2014/main" val="2397378523"/>
                    </a:ext>
                  </a:extLst>
                </a:gridCol>
                <a:gridCol w="309472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3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7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3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1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9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1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4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2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4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4738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4A559B5-58E7-444E-BA7F-2FFAE981EAFC}"/>
              </a:ext>
            </a:extLst>
          </p:cNvPr>
          <p:cNvGraphicFramePr>
            <a:graphicFrameLocks noGrp="1"/>
          </p:cNvGraphicFramePr>
          <p:nvPr/>
        </p:nvGraphicFramePr>
        <p:xfrm>
          <a:off x="3857515" y="2714410"/>
          <a:ext cx="1877704" cy="15832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9426">
                  <a:extLst>
                    <a:ext uri="{9D8B030D-6E8A-4147-A177-3AD203B41FA5}">
                      <a16:colId xmlns:a16="http://schemas.microsoft.com/office/drawing/2014/main" val="4180914127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3377915713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1137019762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2522872458"/>
                    </a:ext>
                  </a:extLst>
                </a:gridCol>
              </a:tblGrid>
              <a:tr h="39581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17633078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62267477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10344013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421743142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2390CC63-047D-4804-BCCB-2F2F41401C5A}"/>
              </a:ext>
            </a:extLst>
          </p:cNvPr>
          <p:cNvGraphicFramePr>
            <a:graphicFrameLocks noGrp="1"/>
          </p:cNvGraphicFramePr>
          <p:nvPr/>
        </p:nvGraphicFramePr>
        <p:xfrm>
          <a:off x="7720213" y="2714410"/>
          <a:ext cx="1877704" cy="158326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9426">
                  <a:extLst>
                    <a:ext uri="{9D8B030D-6E8A-4147-A177-3AD203B41FA5}">
                      <a16:colId xmlns:a16="http://schemas.microsoft.com/office/drawing/2014/main" val="4180914127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3377915713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1137019762"/>
                    </a:ext>
                  </a:extLst>
                </a:gridCol>
                <a:gridCol w="469426">
                  <a:extLst>
                    <a:ext uri="{9D8B030D-6E8A-4147-A177-3AD203B41FA5}">
                      <a16:colId xmlns:a16="http://schemas.microsoft.com/office/drawing/2014/main" val="2522872458"/>
                    </a:ext>
                  </a:extLst>
                </a:gridCol>
              </a:tblGrid>
              <a:tr h="39581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17633078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622674775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310344013"/>
                  </a:ext>
                </a:extLst>
              </a:tr>
              <a:tr h="39581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59997" marR="59997" marT="29999" marB="29999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59997" marR="59997" marT="29999" marB="29999"/>
                </a:tc>
                <a:extLst>
                  <a:ext uri="{0D108BD9-81ED-4DB2-BD59-A6C34878D82A}">
                    <a16:rowId xmlns:a16="http://schemas.microsoft.com/office/drawing/2014/main" val="421743142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A34A55-0C90-4D36-8F13-F61978352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87173"/>
              </p:ext>
            </p:extLst>
          </p:nvPr>
        </p:nvGraphicFramePr>
        <p:xfrm>
          <a:off x="10951196" y="634999"/>
          <a:ext cx="495737" cy="59334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9573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03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671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43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413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6293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918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700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04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2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4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14738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4496E71-DDEB-4A73-9026-17C37F3B0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447840"/>
              </p:ext>
            </p:extLst>
          </p:nvPr>
        </p:nvGraphicFramePr>
        <p:xfrm>
          <a:off x="1962370" y="336127"/>
          <a:ext cx="62484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3416721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82889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79F896D3-C011-4D47-8D7D-2D6C37EB9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145810"/>
              </p:ext>
            </p:extLst>
          </p:nvPr>
        </p:nvGraphicFramePr>
        <p:xfrm>
          <a:off x="1962370" y="1895686"/>
          <a:ext cx="62484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9554602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00700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163FC632-2D27-4A6B-8DDD-A6B434309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3840077"/>
              </p:ext>
            </p:extLst>
          </p:nvPr>
        </p:nvGraphicFramePr>
        <p:xfrm>
          <a:off x="1962370" y="3455245"/>
          <a:ext cx="62484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6972043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18947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C4516916-1E20-42A7-A79C-4DE511208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219788"/>
              </p:ext>
            </p:extLst>
          </p:nvPr>
        </p:nvGraphicFramePr>
        <p:xfrm>
          <a:off x="1962370" y="5014804"/>
          <a:ext cx="624840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4827160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55426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9C7E4F9-9813-4E17-91AA-9CEC59851CD4}"/>
              </a:ext>
            </a:extLst>
          </p:cNvPr>
          <p:cNvGraphicFramePr>
            <a:graphicFrameLocks noGrp="1"/>
          </p:cNvGraphicFramePr>
          <p:nvPr/>
        </p:nvGraphicFramePr>
        <p:xfrm>
          <a:off x="6404084" y="413171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368B90AB-6BEA-4E7E-9BA8-92A2790694B6}"/>
              </a:ext>
            </a:extLst>
          </p:cNvPr>
          <p:cNvGraphicFramePr>
            <a:graphicFrameLocks noGrp="1"/>
          </p:cNvGraphicFramePr>
          <p:nvPr/>
        </p:nvGraphicFramePr>
        <p:xfrm>
          <a:off x="6404084" y="1972730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B90241F-E771-432D-9C4A-1C34027452BD}"/>
              </a:ext>
            </a:extLst>
          </p:cNvPr>
          <p:cNvGraphicFramePr>
            <a:graphicFrameLocks noGrp="1"/>
          </p:cNvGraphicFramePr>
          <p:nvPr/>
        </p:nvGraphicFramePr>
        <p:xfrm>
          <a:off x="6404084" y="3532289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B9E28AF8-D456-4639-B30D-0095B89992BA}"/>
              </a:ext>
            </a:extLst>
          </p:cNvPr>
          <p:cNvGraphicFramePr>
            <a:graphicFrameLocks noGrp="1"/>
          </p:cNvGraphicFramePr>
          <p:nvPr/>
        </p:nvGraphicFramePr>
        <p:xfrm>
          <a:off x="6404084" y="5091848"/>
          <a:ext cx="541867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88401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210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211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316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33668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445DDED8-19AC-465B-9A38-0811B32D9DC0}"/>
              </a:ext>
            </a:extLst>
          </p:cNvPr>
          <p:cNvSpPr txBox="1"/>
          <p:nvPr/>
        </p:nvSpPr>
        <p:spPr>
          <a:xfrm>
            <a:off x="152400" y="0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m_block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5982CA-EB12-408A-BE55-BD1F32A3713F}"/>
              </a:ext>
            </a:extLst>
          </p:cNvPr>
          <p:cNvSpPr txBox="1"/>
          <p:nvPr/>
        </p:nvSpPr>
        <p:spPr>
          <a:xfrm>
            <a:off x="1691436" y="-41673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u_xt</a:t>
            </a:r>
            <a:r>
              <a:rPr lang="en-US" dirty="0"/>
              <a:t>[0:3]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4DF250-620F-4097-9C0F-95BCE77E28B7}"/>
              </a:ext>
            </a:extLst>
          </p:cNvPr>
          <p:cNvSpPr txBox="1"/>
          <p:nvPr/>
        </p:nvSpPr>
        <p:spPr>
          <a:xfrm>
            <a:off x="4108706" y="2119958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c_xt_data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DEF5C1-7A62-4859-A37D-7A5EAE670856}"/>
              </a:ext>
            </a:extLst>
          </p:cNvPr>
          <p:cNvSpPr txBox="1"/>
          <p:nvPr/>
        </p:nvSpPr>
        <p:spPr>
          <a:xfrm>
            <a:off x="7971404" y="2119958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c_yt_data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F4A55F0-C08D-4316-A660-87CF537744F4}"/>
              </a:ext>
            </a:extLst>
          </p:cNvPr>
          <p:cNvSpPr txBox="1"/>
          <p:nvPr/>
        </p:nvSpPr>
        <p:spPr>
          <a:xfrm>
            <a:off x="5987356" y="-41673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u_yt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B3E42B-622B-4FFE-AADA-210741D91456}"/>
              </a:ext>
            </a:extLst>
          </p:cNvPr>
          <p:cNvSpPr txBox="1"/>
          <p:nvPr/>
        </p:nvSpPr>
        <p:spPr>
          <a:xfrm>
            <a:off x="10534468" y="42994"/>
            <a:ext cx="137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s_block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9EDC4D-67AD-4942-838B-FF3F88363F17}"/>
              </a:ext>
            </a:extLst>
          </p:cNvPr>
          <p:cNvSpPr txBox="1"/>
          <p:nvPr/>
        </p:nvSpPr>
        <p:spPr>
          <a:xfrm>
            <a:off x="1465849" y="260865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J[0]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21EFA11-0AF9-4118-A274-9C1BF3C8DCDE}"/>
              </a:ext>
            </a:extLst>
          </p:cNvPr>
          <p:cNvSpPr txBox="1"/>
          <p:nvPr/>
        </p:nvSpPr>
        <p:spPr>
          <a:xfrm>
            <a:off x="1465847" y="1767783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J[1]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FE8603E-FB33-43D7-A6A7-3194FC38203B}"/>
              </a:ext>
            </a:extLst>
          </p:cNvPr>
          <p:cNvSpPr txBox="1"/>
          <p:nvPr/>
        </p:nvSpPr>
        <p:spPr>
          <a:xfrm>
            <a:off x="1465850" y="3308716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J[2]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2BAD080-C8B2-48FB-BE48-1B23D81F6722}"/>
              </a:ext>
            </a:extLst>
          </p:cNvPr>
          <p:cNvSpPr txBox="1"/>
          <p:nvPr/>
        </p:nvSpPr>
        <p:spPr>
          <a:xfrm>
            <a:off x="1465851" y="4951250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J[3]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AAD9A2D-F773-4154-8279-10CF38D5FBA1}"/>
              </a:ext>
            </a:extLst>
          </p:cNvPr>
          <p:cNvSpPr txBox="1"/>
          <p:nvPr/>
        </p:nvSpPr>
        <p:spPr>
          <a:xfrm>
            <a:off x="3308601" y="3283035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3D00C6-84D2-45F5-A654-E266BE7C2F62}"/>
              </a:ext>
            </a:extLst>
          </p:cNvPr>
          <p:cNvSpPr txBox="1"/>
          <p:nvPr/>
        </p:nvSpPr>
        <p:spPr>
          <a:xfrm>
            <a:off x="4563055" y="4398337"/>
            <a:ext cx="541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C720FF8-C2DB-49AF-B7C8-DD4F4837A728}"/>
              </a:ext>
            </a:extLst>
          </p:cNvPr>
          <p:cNvCxnSpPr/>
          <p:nvPr/>
        </p:nvCxnSpPr>
        <p:spPr>
          <a:xfrm>
            <a:off x="2587210" y="412326"/>
            <a:ext cx="1521496" cy="25340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5B0639C-1A81-4B5A-BA48-41763C3A79FF}"/>
              </a:ext>
            </a:extLst>
          </p:cNvPr>
          <p:cNvCxnSpPr>
            <a:cxnSpLocks/>
          </p:cNvCxnSpPr>
          <p:nvPr/>
        </p:nvCxnSpPr>
        <p:spPr>
          <a:xfrm>
            <a:off x="2587210" y="880533"/>
            <a:ext cx="1975845" cy="206586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9682D76-ED78-4B7A-8919-109775203338}"/>
              </a:ext>
            </a:extLst>
          </p:cNvPr>
          <p:cNvCxnSpPr>
            <a:cxnSpLocks/>
          </p:cNvCxnSpPr>
          <p:nvPr/>
        </p:nvCxnSpPr>
        <p:spPr>
          <a:xfrm>
            <a:off x="2594083" y="1320800"/>
            <a:ext cx="2392305" cy="160866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A472561-402B-486D-A7BA-A2DF02D89C3B}"/>
              </a:ext>
            </a:extLst>
          </p:cNvPr>
          <p:cNvCxnSpPr>
            <a:cxnSpLocks/>
          </p:cNvCxnSpPr>
          <p:nvPr/>
        </p:nvCxnSpPr>
        <p:spPr>
          <a:xfrm>
            <a:off x="2594083" y="1608667"/>
            <a:ext cx="2900305" cy="132080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93BD235-1F29-43DB-B7C7-FDE624A818E6}"/>
              </a:ext>
            </a:extLst>
          </p:cNvPr>
          <p:cNvCxnSpPr/>
          <p:nvPr/>
        </p:nvCxnSpPr>
        <p:spPr>
          <a:xfrm>
            <a:off x="2587210" y="2119958"/>
            <a:ext cx="1521496" cy="118875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CBDDF3D-B2B4-4822-ABCD-6D2F4AC22120}"/>
              </a:ext>
            </a:extLst>
          </p:cNvPr>
          <p:cNvCxnSpPr>
            <a:cxnSpLocks/>
          </p:cNvCxnSpPr>
          <p:nvPr/>
        </p:nvCxnSpPr>
        <p:spPr>
          <a:xfrm>
            <a:off x="2594083" y="2370667"/>
            <a:ext cx="1937956" cy="92111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9F9A54F-80BA-4876-9857-141C421741A0}"/>
              </a:ext>
            </a:extLst>
          </p:cNvPr>
          <p:cNvCxnSpPr>
            <a:cxnSpLocks/>
          </p:cNvCxnSpPr>
          <p:nvPr/>
        </p:nvCxnSpPr>
        <p:spPr>
          <a:xfrm>
            <a:off x="2594083" y="2810937"/>
            <a:ext cx="2392305" cy="49777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3806F3C-DE5E-4AB1-BCC0-10BC54BE5504}"/>
              </a:ext>
            </a:extLst>
          </p:cNvPr>
          <p:cNvCxnSpPr>
            <a:cxnSpLocks/>
          </p:cNvCxnSpPr>
          <p:nvPr/>
        </p:nvCxnSpPr>
        <p:spPr>
          <a:xfrm>
            <a:off x="2587210" y="3132667"/>
            <a:ext cx="2856376" cy="1929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F2DA02-C53B-40D8-A979-92BC9E5B23B9}"/>
              </a:ext>
            </a:extLst>
          </p:cNvPr>
          <p:cNvCxnSpPr/>
          <p:nvPr/>
        </p:nvCxnSpPr>
        <p:spPr>
          <a:xfrm>
            <a:off x="2594083" y="3652367"/>
            <a:ext cx="1514623" cy="2568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71D73D-8218-47A5-BC32-27C5D9AEC53A}"/>
              </a:ext>
            </a:extLst>
          </p:cNvPr>
          <p:cNvCxnSpPr>
            <a:cxnSpLocks/>
          </p:cNvCxnSpPr>
          <p:nvPr/>
        </p:nvCxnSpPr>
        <p:spPr>
          <a:xfrm flipV="1">
            <a:off x="2594083" y="3694984"/>
            <a:ext cx="1921022" cy="28434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2383F8-364C-4F6E-85A1-BF4448F66EFE}"/>
              </a:ext>
            </a:extLst>
          </p:cNvPr>
          <p:cNvCxnSpPr>
            <a:cxnSpLocks/>
          </p:cNvCxnSpPr>
          <p:nvPr/>
        </p:nvCxnSpPr>
        <p:spPr>
          <a:xfrm flipV="1">
            <a:off x="2594083" y="3711920"/>
            <a:ext cx="2344355" cy="6864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91A1BE-6D2C-494F-B5A2-297F26E8348F}"/>
              </a:ext>
            </a:extLst>
          </p:cNvPr>
          <p:cNvCxnSpPr>
            <a:cxnSpLocks/>
          </p:cNvCxnSpPr>
          <p:nvPr/>
        </p:nvCxnSpPr>
        <p:spPr>
          <a:xfrm flipV="1">
            <a:off x="2587210" y="3678048"/>
            <a:ext cx="2856376" cy="1029418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CB0E018-1B63-4D1F-BD19-5F7CFA09E0CF}"/>
              </a:ext>
            </a:extLst>
          </p:cNvPr>
          <p:cNvCxnSpPr>
            <a:cxnSpLocks/>
          </p:cNvCxnSpPr>
          <p:nvPr/>
        </p:nvCxnSpPr>
        <p:spPr>
          <a:xfrm flipV="1">
            <a:off x="2587210" y="4131733"/>
            <a:ext cx="1521496" cy="1121117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066B798-CA2C-4EB7-A7A7-8CB8F152C16A}"/>
              </a:ext>
            </a:extLst>
          </p:cNvPr>
          <p:cNvCxnSpPr>
            <a:cxnSpLocks/>
          </p:cNvCxnSpPr>
          <p:nvPr/>
        </p:nvCxnSpPr>
        <p:spPr>
          <a:xfrm flipV="1">
            <a:off x="2594083" y="4131736"/>
            <a:ext cx="1937956" cy="140546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942A6C7-7708-4C65-B100-6B3A5A7C71D2}"/>
              </a:ext>
            </a:extLst>
          </p:cNvPr>
          <p:cNvCxnSpPr>
            <a:cxnSpLocks/>
          </p:cNvCxnSpPr>
          <p:nvPr/>
        </p:nvCxnSpPr>
        <p:spPr>
          <a:xfrm flipV="1">
            <a:off x="2594083" y="4165605"/>
            <a:ext cx="2361291" cy="181186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A5A6A9A-0623-4759-B5F7-0187D6ED48E9}"/>
              </a:ext>
            </a:extLst>
          </p:cNvPr>
          <p:cNvCxnSpPr>
            <a:cxnSpLocks/>
          </p:cNvCxnSpPr>
          <p:nvPr/>
        </p:nvCxnSpPr>
        <p:spPr>
          <a:xfrm flipV="1">
            <a:off x="2594083" y="4148675"/>
            <a:ext cx="2835422" cy="2197091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AA8306F-B1A8-479A-9ECF-5DF09C8DCE83}"/>
              </a:ext>
            </a:extLst>
          </p:cNvPr>
          <p:cNvCxnSpPr>
            <a:cxnSpLocks/>
          </p:cNvCxnSpPr>
          <p:nvPr/>
        </p:nvCxnSpPr>
        <p:spPr>
          <a:xfrm>
            <a:off x="969872" y="630197"/>
            <a:ext cx="992498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BB9CD79-A51B-489D-87B8-19C2109879AF}"/>
              </a:ext>
            </a:extLst>
          </p:cNvPr>
          <p:cNvCxnSpPr>
            <a:cxnSpLocks/>
          </p:cNvCxnSpPr>
          <p:nvPr/>
        </p:nvCxnSpPr>
        <p:spPr>
          <a:xfrm flipV="1">
            <a:off x="986808" y="914400"/>
            <a:ext cx="977459" cy="3753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70374A8-D0D8-45B0-9D53-40286F90D27D}"/>
              </a:ext>
            </a:extLst>
          </p:cNvPr>
          <p:cNvCxnSpPr>
            <a:cxnSpLocks/>
          </p:cNvCxnSpPr>
          <p:nvPr/>
        </p:nvCxnSpPr>
        <p:spPr>
          <a:xfrm flipV="1">
            <a:off x="967975" y="1273661"/>
            <a:ext cx="977459" cy="4713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304C8D-BCDD-4D16-B921-970EC35B49B5}"/>
              </a:ext>
            </a:extLst>
          </p:cNvPr>
          <p:cNvCxnSpPr>
            <a:cxnSpLocks/>
          </p:cNvCxnSpPr>
          <p:nvPr/>
        </p:nvCxnSpPr>
        <p:spPr>
          <a:xfrm flipV="1">
            <a:off x="984910" y="1663125"/>
            <a:ext cx="960524" cy="4714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771CAD7-9BAD-47FF-8186-E350066F4595}"/>
              </a:ext>
            </a:extLst>
          </p:cNvPr>
          <p:cNvCxnSpPr>
            <a:cxnSpLocks/>
          </p:cNvCxnSpPr>
          <p:nvPr/>
        </p:nvCxnSpPr>
        <p:spPr>
          <a:xfrm>
            <a:off x="950047" y="2099730"/>
            <a:ext cx="9645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D589048-91AF-450A-A93A-3D0B4F737A63}"/>
              </a:ext>
            </a:extLst>
          </p:cNvPr>
          <p:cNvCxnSpPr>
            <a:cxnSpLocks/>
          </p:cNvCxnSpPr>
          <p:nvPr/>
        </p:nvCxnSpPr>
        <p:spPr>
          <a:xfrm>
            <a:off x="983916" y="2472263"/>
            <a:ext cx="9645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877891CF-CF59-4828-9D31-5B99794CA898}"/>
              </a:ext>
            </a:extLst>
          </p:cNvPr>
          <p:cNvCxnSpPr>
            <a:cxnSpLocks/>
          </p:cNvCxnSpPr>
          <p:nvPr/>
        </p:nvCxnSpPr>
        <p:spPr>
          <a:xfrm>
            <a:off x="983917" y="2810929"/>
            <a:ext cx="9645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FEE3DB-0F31-4195-81D3-E70FF6561E4E}"/>
              </a:ext>
            </a:extLst>
          </p:cNvPr>
          <p:cNvCxnSpPr>
            <a:cxnSpLocks/>
          </p:cNvCxnSpPr>
          <p:nvPr/>
        </p:nvCxnSpPr>
        <p:spPr>
          <a:xfrm>
            <a:off x="966987" y="3166527"/>
            <a:ext cx="9645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FF5C78-7371-4A6B-BF7E-CCB268E26135}"/>
              </a:ext>
            </a:extLst>
          </p:cNvPr>
          <p:cNvCxnSpPr>
            <a:cxnSpLocks/>
          </p:cNvCxnSpPr>
          <p:nvPr/>
        </p:nvCxnSpPr>
        <p:spPr>
          <a:xfrm>
            <a:off x="983920" y="3572932"/>
            <a:ext cx="9645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BFC5233-A1E6-41C2-9DC2-C46FF4BFA3BA}"/>
              </a:ext>
            </a:extLst>
          </p:cNvPr>
          <p:cNvCxnSpPr>
            <a:cxnSpLocks/>
          </p:cNvCxnSpPr>
          <p:nvPr/>
        </p:nvCxnSpPr>
        <p:spPr>
          <a:xfrm>
            <a:off x="983923" y="3996263"/>
            <a:ext cx="9645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0845274-42D8-45E4-BB59-23E6A91526AB}"/>
              </a:ext>
            </a:extLst>
          </p:cNvPr>
          <p:cNvCxnSpPr>
            <a:cxnSpLocks/>
          </p:cNvCxnSpPr>
          <p:nvPr/>
        </p:nvCxnSpPr>
        <p:spPr>
          <a:xfrm>
            <a:off x="966990" y="4351859"/>
            <a:ext cx="9645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949AD04-F740-4E1A-92F2-999CE0775005}"/>
              </a:ext>
            </a:extLst>
          </p:cNvPr>
          <p:cNvCxnSpPr>
            <a:cxnSpLocks/>
          </p:cNvCxnSpPr>
          <p:nvPr/>
        </p:nvCxnSpPr>
        <p:spPr>
          <a:xfrm>
            <a:off x="966992" y="4707457"/>
            <a:ext cx="964536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17F6DCF-948C-4E89-836A-172FEFC9274F}"/>
              </a:ext>
            </a:extLst>
          </p:cNvPr>
          <p:cNvCxnSpPr>
            <a:cxnSpLocks/>
          </p:cNvCxnSpPr>
          <p:nvPr/>
        </p:nvCxnSpPr>
        <p:spPr>
          <a:xfrm>
            <a:off x="983916" y="5071536"/>
            <a:ext cx="947614" cy="1269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C8E63E9D-D3A0-4709-9F2B-14D43FF967E5}"/>
              </a:ext>
            </a:extLst>
          </p:cNvPr>
          <p:cNvCxnSpPr>
            <a:cxnSpLocks/>
          </p:cNvCxnSpPr>
          <p:nvPr/>
        </p:nvCxnSpPr>
        <p:spPr>
          <a:xfrm>
            <a:off x="1017784" y="5444066"/>
            <a:ext cx="947614" cy="1269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BF4477A-69FE-4EED-A50A-27938ADEC31C}"/>
              </a:ext>
            </a:extLst>
          </p:cNvPr>
          <p:cNvCxnSpPr>
            <a:cxnSpLocks/>
          </p:cNvCxnSpPr>
          <p:nvPr/>
        </p:nvCxnSpPr>
        <p:spPr>
          <a:xfrm>
            <a:off x="983917" y="5799666"/>
            <a:ext cx="947614" cy="1269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77171D5-4FE9-4467-A556-9FF769BB34A4}"/>
              </a:ext>
            </a:extLst>
          </p:cNvPr>
          <p:cNvCxnSpPr>
            <a:cxnSpLocks/>
          </p:cNvCxnSpPr>
          <p:nvPr/>
        </p:nvCxnSpPr>
        <p:spPr>
          <a:xfrm>
            <a:off x="983917" y="6189132"/>
            <a:ext cx="947614" cy="12698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66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08D08-69B5-4F5C-BED9-81545D4C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SystemC</a:t>
            </a:r>
            <a:r>
              <a:rPr lang="en-US" dirty="0"/>
              <a:t>” Implementation Status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0F854-F021-4298-8E64-9D643B9E3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ZHW Decoder counterpart to ZHW Encoder HDL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819631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D425-EBFB-493B-8571-CEB0D156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Inv_cast</a:t>
            </a:r>
            <a:r>
              <a:rPr lang="en-US" dirty="0"/>
              <a:t>() 2D case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0B46B73-9E08-4DB7-88D8-927BB7ADA2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694"/>
          <a:stretch/>
        </p:blipFill>
        <p:spPr>
          <a:xfrm>
            <a:off x="1389993" y="3247402"/>
            <a:ext cx="9412013" cy="33169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EF6717-ADFD-4E57-82AE-1A3777D4F4E1}"/>
              </a:ext>
            </a:extLst>
          </p:cNvPr>
          <p:cNvSpPr/>
          <p:nvPr/>
        </p:nvSpPr>
        <p:spPr>
          <a:xfrm>
            <a:off x="8742350" y="3429000"/>
            <a:ext cx="1657882" cy="313530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AF8206-C0E4-4079-8752-EE3AF5BC7E51}"/>
              </a:ext>
            </a:extLst>
          </p:cNvPr>
          <p:cNvSpPr/>
          <p:nvPr/>
        </p:nvSpPr>
        <p:spPr>
          <a:xfrm>
            <a:off x="1657884" y="3283117"/>
            <a:ext cx="7084466" cy="3245473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557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000DA3-E40D-4A6B-810F-8E29A57655C6}"/>
              </a:ext>
            </a:extLst>
          </p:cNvPr>
          <p:cNvSpPr/>
          <p:nvPr/>
        </p:nvSpPr>
        <p:spPr>
          <a:xfrm>
            <a:off x="3061872" y="1307504"/>
            <a:ext cx="5961101" cy="3648426"/>
          </a:xfrm>
          <a:prstGeom prst="roundRect">
            <a:avLst>
              <a:gd name="adj" fmla="val 66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24FA69-E726-4E83-8841-FEF07AC8BAE8}"/>
              </a:ext>
            </a:extLst>
          </p:cNvPr>
          <p:cNvSpPr/>
          <p:nvPr/>
        </p:nvSpPr>
        <p:spPr>
          <a:xfrm>
            <a:off x="3061872" y="1505224"/>
            <a:ext cx="165238" cy="117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249BB8-7851-47E7-AA91-816ACCBDD984}"/>
              </a:ext>
            </a:extLst>
          </p:cNvPr>
          <p:cNvSpPr/>
          <p:nvPr/>
        </p:nvSpPr>
        <p:spPr>
          <a:xfrm>
            <a:off x="3061872" y="3390681"/>
            <a:ext cx="1168333" cy="11654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D92BB2-CAC9-4DA4-9E27-BDBA627B9B45}"/>
              </a:ext>
            </a:extLst>
          </p:cNvPr>
          <p:cNvSpPr txBox="1"/>
          <p:nvPr/>
        </p:nvSpPr>
        <p:spPr>
          <a:xfrm>
            <a:off x="2719607" y="3396878"/>
            <a:ext cx="45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E94A6-D570-4A32-B3A9-D10BFDC25DA6}"/>
              </a:ext>
            </a:extLst>
          </p:cNvPr>
          <p:cNvSpPr txBox="1"/>
          <p:nvPr/>
        </p:nvSpPr>
        <p:spPr>
          <a:xfrm>
            <a:off x="3103449" y="3785192"/>
            <a:ext cx="115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s_block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226776-7E12-44EF-946E-98127B5C5BB3}"/>
              </a:ext>
            </a:extLst>
          </p:cNvPr>
          <p:cNvSpPr/>
          <p:nvPr/>
        </p:nvSpPr>
        <p:spPr>
          <a:xfrm>
            <a:off x="5243457" y="2578479"/>
            <a:ext cx="1518833" cy="1042512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78747-F85B-4A13-8655-E83CA72FE460}"/>
              </a:ext>
            </a:extLst>
          </p:cNvPr>
          <p:cNvSpPr txBox="1"/>
          <p:nvPr/>
        </p:nvSpPr>
        <p:spPr>
          <a:xfrm>
            <a:off x="5146517" y="2776569"/>
            <a:ext cx="17127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Exponent addition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1A5CB9-20C5-4685-A15F-B7D02F43913B}"/>
              </a:ext>
            </a:extLst>
          </p:cNvPr>
          <p:cNvSpPr/>
          <p:nvPr/>
        </p:nvSpPr>
        <p:spPr>
          <a:xfrm>
            <a:off x="7854640" y="2534674"/>
            <a:ext cx="1168333" cy="1165485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D27BA8B-00F1-4622-8AEE-69DA48B56E96}"/>
              </a:ext>
            </a:extLst>
          </p:cNvPr>
          <p:cNvSpPr txBox="1"/>
          <p:nvPr/>
        </p:nvSpPr>
        <p:spPr>
          <a:xfrm>
            <a:off x="7478191" y="2600689"/>
            <a:ext cx="45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A64B70-FD4B-4D97-9089-F1D2DEC4721B}"/>
              </a:ext>
            </a:extLst>
          </p:cNvPr>
          <p:cNvSpPr txBox="1"/>
          <p:nvPr/>
        </p:nvSpPr>
        <p:spPr>
          <a:xfrm>
            <a:off x="7844941" y="2929185"/>
            <a:ext cx="1159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m_block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D0F753-3C6F-4356-9B3D-ED8D716B7F7E}"/>
              </a:ext>
            </a:extLst>
          </p:cNvPr>
          <p:cNvSpPr txBox="1"/>
          <p:nvPr/>
        </p:nvSpPr>
        <p:spPr>
          <a:xfrm>
            <a:off x="1508433" y="1150270"/>
            <a:ext cx="168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Block exponent</a:t>
            </a:r>
          </a:p>
          <a:p>
            <a:pPr algn="ctr"/>
            <a:r>
              <a:rPr lang="en-US" dirty="0"/>
              <a:t>(11/8 bit)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91EC16-AFD9-4892-9F7D-E1559BCE2653}"/>
              </a:ext>
            </a:extLst>
          </p:cNvPr>
          <p:cNvSpPr txBox="1"/>
          <p:nvPr/>
        </p:nvSpPr>
        <p:spPr>
          <a:xfrm>
            <a:off x="1507005" y="4456072"/>
            <a:ext cx="168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Decoded mantissa 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A7078B-802C-40DC-B913-8EEBD9610FA7}"/>
              </a:ext>
            </a:extLst>
          </p:cNvPr>
          <p:cNvSpPr txBox="1"/>
          <p:nvPr/>
        </p:nvSpPr>
        <p:spPr>
          <a:xfrm>
            <a:off x="7635775" y="3648363"/>
            <a:ext cx="1680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Floating point (64 bit)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74ED12-DF86-4974-B0D6-40D92A0E3FE1}"/>
              </a:ext>
            </a:extLst>
          </p:cNvPr>
          <p:cNvCxnSpPr>
            <a:stCxn id="8" idx="3"/>
          </p:cNvCxnSpPr>
          <p:nvPr/>
        </p:nvCxnSpPr>
        <p:spPr>
          <a:xfrm flipV="1">
            <a:off x="4263223" y="3243492"/>
            <a:ext cx="980234" cy="72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F362FA-A038-4602-ACA3-A8A546442F53}"/>
              </a:ext>
            </a:extLst>
          </p:cNvPr>
          <p:cNvCxnSpPr/>
          <p:nvPr/>
        </p:nvCxnSpPr>
        <p:spPr>
          <a:xfrm>
            <a:off x="3227110" y="2091141"/>
            <a:ext cx="2016347" cy="838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6254F4B-10BF-4DFA-9A0C-F53807B88235}"/>
              </a:ext>
            </a:extLst>
          </p:cNvPr>
          <p:cNvCxnSpPr/>
          <p:nvPr/>
        </p:nvCxnSpPr>
        <p:spPr>
          <a:xfrm>
            <a:off x="6762290" y="3091579"/>
            <a:ext cx="11339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022097B-CFE4-4EB5-8908-997B5DDD9171}"/>
              </a:ext>
            </a:extLst>
          </p:cNvPr>
          <p:cNvSpPr/>
          <p:nvPr/>
        </p:nvSpPr>
        <p:spPr>
          <a:xfrm>
            <a:off x="3077536" y="3392423"/>
            <a:ext cx="165238" cy="117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3F651D-290F-48ED-921F-0D29DAE1A8F0}"/>
              </a:ext>
            </a:extLst>
          </p:cNvPr>
          <p:cNvSpPr/>
          <p:nvPr/>
        </p:nvSpPr>
        <p:spPr>
          <a:xfrm>
            <a:off x="8863048" y="2520751"/>
            <a:ext cx="165238" cy="1171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6FC4EC-0A77-4FCD-B70D-ED80C8679936}"/>
              </a:ext>
            </a:extLst>
          </p:cNvPr>
          <p:cNvSpPr txBox="1"/>
          <p:nvPr/>
        </p:nvSpPr>
        <p:spPr>
          <a:xfrm>
            <a:off x="9079677" y="2947051"/>
            <a:ext cx="1820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Decoder output</a:t>
            </a:r>
          </a:p>
        </p:txBody>
      </p:sp>
    </p:spTree>
    <p:extLst>
      <p:ext uri="{BB962C8B-B14F-4D97-AF65-F5344CB8AC3E}">
        <p14:creationId xmlns:p14="http://schemas.microsoft.com/office/powerpoint/2010/main" val="73852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F681A-16F6-478E-B45F-87CB3F0A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ZHW Decoder </a:t>
            </a:r>
            <a:r>
              <a:rPr lang="en-US" dirty="0" err="1"/>
              <a:t>SystemC</a:t>
            </a:r>
            <a:r>
              <a:rPr lang="en-US" dirty="0"/>
              <a:t> Implementation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09913004-B134-403F-AEF7-CBD6D6D8B4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405" y="1543648"/>
            <a:ext cx="5177190" cy="42238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B38A9D-7376-4C7F-9C93-B92FA8705BD6}"/>
              </a:ext>
            </a:extLst>
          </p:cNvPr>
          <p:cNvSpPr txBox="1"/>
          <p:nvPr/>
        </p:nvSpPr>
        <p:spPr>
          <a:xfrm>
            <a:off x="2912089" y="5742571"/>
            <a:ext cx="6830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ZFP decoding subroutines are broken into hardware equivalent modules. Our modules exploit parallelism in ZFP, and realize hardware acceleration at the clock cycle level as compared to a software baseline</a:t>
            </a:r>
          </a:p>
        </p:txBody>
      </p:sp>
    </p:spTree>
    <p:extLst>
      <p:ext uri="{BB962C8B-B14F-4D97-AF65-F5344CB8AC3E}">
        <p14:creationId xmlns:p14="http://schemas.microsoft.com/office/powerpoint/2010/main" val="1429941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F681A-16F6-478E-B45F-87CB3F0A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ZHW Decoder Validation</a:t>
            </a:r>
          </a:p>
        </p:txBody>
      </p:sp>
      <p:pic>
        <p:nvPicPr>
          <p:cNvPr id="3" name="Picture 2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5FC40D6A-4537-4BB9-AA8A-67EC9B3CD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089" y="2564163"/>
            <a:ext cx="6367821" cy="29394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282739-FC88-44D6-AB97-50CCE05E3F57}"/>
              </a:ext>
            </a:extLst>
          </p:cNvPr>
          <p:cNvSpPr txBox="1"/>
          <p:nvPr/>
        </p:nvSpPr>
        <p:spPr>
          <a:xfrm>
            <a:off x="2912089" y="5697415"/>
            <a:ext cx="6367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Bitstream decoding is validated with identical test vectors shared between ZFP test suite validation and ZHW test bench validation to ensure parity between hardware and software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4019540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AB95-B5E7-4CF4-A7D1-09EF43BA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ZHW CODEC Performance Cycles (2D Case)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740D58-A505-4B46-B2A6-3A1E6DD679E7}"/>
              </a:ext>
            </a:extLst>
          </p:cNvPr>
          <p:cNvSpPr txBox="1">
            <a:spLocks/>
          </p:cNvSpPr>
          <p:nvPr/>
        </p:nvSpPr>
        <p:spPr>
          <a:xfrm>
            <a:off x="839788" y="1982081"/>
            <a:ext cx="5181600" cy="19125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Hardware Latency (Cycles)</a:t>
            </a:r>
          </a:p>
          <a:p>
            <a:r>
              <a:rPr lang="en-US" b="0" dirty="0"/>
              <a:t>340 – 391</a:t>
            </a:r>
          </a:p>
          <a:p>
            <a:endParaRPr lang="en-US" dirty="0"/>
          </a:p>
          <a:p>
            <a:r>
              <a:rPr lang="en-US" dirty="0"/>
              <a:t>Hardware Speedup (Cycles)</a:t>
            </a:r>
          </a:p>
          <a:p>
            <a:r>
              <a:rPr lang="en-US" b="0" dirty="0"/>
              <a:t>approx. 64X over software</a:t>
            </a:r>
          </a:p>
        </p:txBody>
      </p:sp>
    </p:spTree>
    <p:extLst>
      <p:ext uri="{BB962C8B-B14F-4D97-AF65-F5344CB8AC3E}">
        <p14:creationId xmlns:p14="http://schemas.microsoft.com/office/powerpoint/2010/main" val="95129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4F681A-16F6-478E-B45F-87CB3F0A4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ZHW Decoder Status Dashboard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75C8AE4-B04F-4525-BCB0-9288F92A8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981017"/>
              </p:ext>
            </p:extLst>
          </p:nvPr>
        </p:nvGraphicFramePr>
        <p:xfrm>
          <a:off x="2431587" y="2769214"/>
          <a:ext cx="732882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942">
                  <a:extLst>
                    <a:ext uri="{9D8B030D-6E8A-4147-A177-3AD203B41FA5}">
                      <a16:colId xmlns:a16="http://schemas.microsoft.com/office/drawing/2014/main" val="3210710597"/>
                    </a:ext>
                  </a:extLst>
                </a:gridCol>
                <a:gridCol w="2442942">
                  <a:extLst>
                    <a:ext uri="{9D8B030D-6E8A-4147-A177-3AD203B41FA5}">
                      <a16:colId xmlns:a16="http://schemas.microsoft.com/office/drawing/2014/main" val="643238672"/>
                    </a:ext>
                  </a:extLst>
                </a:gridCol>
                <a:gridCol w="2442942">
                  <a:extLst>
                    <a:ext uri="{9D8B030D-6E8A-4147-A177-3AD203B41FA5}">
                      <a16:colId xmlns:a16="http://schemas.microsoft.com/office/drawing/2014/main" val="315804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117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Fixed Rate decode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858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Rate decode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Unsupported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383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Subnormal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validated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2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1D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Debugging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98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21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3D block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>
                    <a:solidFill>
                      <a:srgbClr val="DFBFB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237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156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87318-4570-43AB-ACCB-2D53A96B7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SystemC</a:t>
            </a:r>
            <a:r>
              <a:rPr lang="en-US" dirty="0"/>
              <a:t>” HDL </a:t>
            </a:r>
            <a:br>
              <a:rPr lang="en-US" dirty="0"/>
            </a:br>
            <a:r>
              <a:rPr lang="en-US" dirty="0"/>
              <a:t>Implementation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DF4C8-422A-43B1-AC95-F5D63EC1F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Translating ZFP C Algorithm to </a:t>
            </a:r>
            <a:r>
              <a:rPr lang="en-US" dirty="0" err="1"/>
              <a:t>SystemC</a:t>
            </a:r>
            <a:r>
              <a:rPr lang="en-US" dirty="0"/>
              <a:t> Datapath</a:t>
            </a:r>
          </a:p>
        </p:txBody>
      </p:sp>
    </p:spTree>
    <p:extLst>
      <p:ext uri="{BB962C8B-B14F-4D97-AF65-F5344CB8AC3E}">
        <p14:creationId xmlns:p14="http://schemas.microsoft.com/office/powerpoint/2010/main" val="383740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2C59B-0C6D-4667-8C5A-19E047C3F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D223-9151-4793-A4EF-92DCE0FEA2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A: Invert ZHW Module Datapath</a:t>
            </a:r>
          </a:p>
          <a:p>
            <a:pPr lvl="1"/>
            <a:r>
              <a:rPr lang="en-US" dirty="0"/>
              <a:t>Generate test data from ZHW “encode” counterpart module</a:t>
            </a:r>
          </a:p>
          <a:p>
            <a:pPr lvl="1"/>
            <a:r>
              <a:rPr lang="en-US" dirty="0"/>
              <a:t>Reverse all mechanisms and validate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C4C2E-5103-462B-A8E3-DF76C7556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B: Re-architect ZFP Subroutine</a:t>
            </a:r>
          </a:p>
          <a:p>
            <a:pPr lvl="1"/>
            <a:r>
              <a:rPr lang="en-US" dirty="0"/>
              <a:t>Instrument ZFP test programs to gather test data check points</a:t>
            </a:r>
          </a:p>
          <a:p>
            <a:pPr lvl="1"/>
            <a:r>
              <a:rPr lang="en-US" dirty="0"/>
              <a:t>Design parallel architecture to emulate checkpoint transitions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578A1481-D7AD-4313-B83E-C20C3B41D1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60" r="57171"/>
          <a:stretch/>
        </p:blipFill>
        <p:spPr>
          <a:xfrm>
            <a:off x="7121770" y="3760538"/>
            <a:ext cx="2995246" cy="2329628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900A3783-5283-4E05-9359-3798D92DBD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71" t="40160"/>
          <a:stretch/>
        </p:blipFill>
        <p:spPr>
          <a:xfrm>
            <a:off x="1828799" y="3881817"/>
            <a:ext cx="2932083" cy="22805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00C6D0-5360-4EA6-9379-527150FEA2DE}"/>
              </a:ext>
            </a:extLst>
          </p:cNvPr>
          <p:cNvSpPr txBox="1"/>
          <p:nvPr/>
        </p:nvSpPr>
        <p:spPr>
          <a:xfrm>
            <a:off x="307731" y="5977652"/>
            <a:ext cx="493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ZHW </a:t>
            </a:r>
            <a:r>
              <a:rPr lang="en-US" dirty="0" err="1"/>
              <a:t>decode_block</a:t>
            </a:r>
            <a:r>
              <a:rPr lang="en-US" dirty="0"/>
              <a:t> and </a:t>
            </a:r>
            <a:r>
              <a:rPr lang="en-US" dirty="0" err="1"/>
              <a:t>inv_cast</a:t>
            </a:r>
            <a:r>
              <a:rPr lang="en-US" dirty="0"/>
              <a:t> are invertible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4622A3-7FB0-4137-BB5E-642484596C12}"/>
              </a:ext>
            </a:extLst>
          </p:cNvPr>
          <p:cNvSpPr txBox="1"/>
          <p:nvPr/>
        </p:nvSpPr>
        <p:spPr>
          <a:xfrm>
            <a:off x="6236673" y="5980584"/>
            <a:ext cx="5404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ZHW </a:t>
            </a:r>
            <a:r>
              <a:rPr lang="en-US" dirty="0" err="1"/>
              <a:t>encode_stream</a:t>
            </a:r>
            <a:r>
              <a:rPr lang="en-US" dirty="0"/>
              <a:t> and </a:t>
            </a:r>
            <a:r>
              <a:rPr lang="en-US" dirty="0" err="1"/>
              <a:t>encode_ints</a:t>
            </a:r>
            <a:r>
              <a:rPr lang="en-US" dirty="0"/>
              <a:t> are </a:t>
            </a:r>
            <a:r>
              <a:rPr lang="en-US" b="1" dirty="0"/>
              <a:t>not</a:t>
            </a:r>
            <a:r>
              <a:rPr lang="en-US" dirty="0"/>
              <a:t> invertible</a:t>
            </a:r>
          </a:p>
        </p:txBody>
      </p:sp>
    </p:spTree>
    <p:extLst>
      <p:ext uri="{BB962C8B-B14F-4D97-AF65-F5344CB8AC3E}">
        <p14:creationId xmlns:p14="http://schemas.microsoft.com/office/powerpoint/2010/main" val="3349472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830</TotalTime>
  <Words>988</Words>
  <Application>Microsoft Office PowerPoint</Application>
  <PresentationFormat>Widescreen</PresentationFormat>
  <Paragraphs>251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Office Theme</vt:lpstr>
      <vt:lpstr>ZHW Decoder Implementation</vt:lpstr>
      <vt:lpstr>ZHW Decoder Project High Level Sketch</vt:lpstr>
      <vt:lpstr>“SystemC” Implementation Status</vt:lpstr>
      <vt:lpstr>ZHW Decoder SystemC Implementation</vt:lpstr>
      <vt:lpstr>ZHW Decoder Validation</vt:lpstr>
      <vt:lpstr>ZHW CODEC Performance Cycles (2D Case)</vt:lpstr>
      <vt:lpstr>ZHW Decoder Status Dashboard</vt:lpstr>
      <vt:lpstr>“SystemC” HDL  Implementation Strategy</vt:lpstr>
      <vt:lpstr>Implementation Options</vt:lpstr>
      <vt:lpstr>Implementation Status</vt:lpstr>
      <vt:lpstr>Implementation Status</vt:lpstr>
      <vt:lpstr>Implementation Status</vt:lpstr>
      <vt:lpstr>Implementation Status</vt:lpstr>
      <vt:lpstr>Parallel Decoding Implementation Overview</vt:lpstr>
      <vt:lpstr>ZHW Decoder Dataflow High Level Cartoon</vt:lpstr>
      <vt:lpstr>ZHW Decoder Dataflow High Level Cartoon</vt:lpstr>
      <vt:lpstr>ZHW Decoder Dataflow High Level Cartoon</vt:lpstr>
      <vt:lpstr>ZHW Decoder Dataflow High Level Cartoon</vt:lpstr>
      <vt:lpstr>Module Implementation Architecture</vt:lpstr>
      <vt:lpstr>Decode_stream(2D case)</vt:lpstr>
      <vt:lpstr>Decode_stream(2D case)</vt:lpstr>
      <vt:lpstr>Decode_ints (2D case)</vt:lpstr>
      <vt:lpstr>PowerPoint Presentation</vt:lpstr>
      <vt:lpstr>PowerPoint Presentation</vt:lpstr>
      <vt:lpstr>PowerPoint Presentation</vt:lpstr>
      <vt:lpstr>decode_block (2D case)</vt:lpstr>
      <vt:lpstr>PowerPoint Presentation</vt:lpstr>
      <vt:lpstr>PowerPoint Presentation</vt:lpstr>
      <vt:lpstr>PowerPoint Presentation</vt:lpstr>
      <vt:lpstr>Inv_cast() 2D case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Barrow, Michael Joseph</dc:creator>
  <cp:lastModifiedBy>Barrow, Michael Joseph</cp:lastModifiedBy>
  <cp:revision>13</cp:revision>
  <dcterms:created xsi:type="dcterms:W3CDTF">2021-07-31T21:11:56Z</dcterms:created>
  <dcterms:modified xsi:type="dcterms:W3CDTF">2022-04-15T19:22:38Z</dcterms:modified>
</cp:coreProperties>
</file>