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8"/>
  </p:notesMasterIdLst>
  <p:handoutMasterIdLst>
    <p:handoutMasterId r:id="rId49"/>
  </p:handoutMasterIdLst>
  <p:sldIdLst>
    <p:sldId id="278" r:id="rId2"/>
    <p:sldId id="279" r:id="rId3"/>
    <p:sldId id="296" r:id="rId4"/>
    <p:sldId id="297" r:id="rId5"/>
    <p:sldId id="281" r:id="rId6"/>
    <p:sldId id="298" r:id="rId7"/>
    <p:sldId id="268" r:id="rId8"/>
    <p:sldId id="274" r:id="rId9"/>
    <p:sldId id="275" r:id="rId10"/>
    <p:sldId id="283" r:id="rId11"/>
    <p:sldId id="282" r:id="rId12"/>
    <p:sldId id="300" r:id="rId13"/>
    <p:sldId id="284" r:id="rId14"/>
    <p:sldId id="299" r:id="rId15"/>
    <p:sldId id="302" r:id="rId16"/>
    <p:sldId id="301" r:id="rId17"/>
    <p:sldId id="303" r:id="rId18"/>
    <p:sldId id="304" r:id="rId19"/>
    <p:sldId id="308" r:id="rId20"/>
    <p:sldId id="331" r:id="rId21"/>
    <p:sldId id="305" r:id="rId22"/>
    <p:sldId id="306" r:id="rId23"/>
    <p:sldId id="307" r:id="rId24"/>
    <p:sldId id="310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32" r:id="rId34"/>
    <p:sldId id="318" r:id="rId35"/>
    <p:sldId id="334" r:id="rId36"/>
    <p:sldId id="333" r:id="rId37"/>
    <p:sldId id="319" r:id="rId38"/>
    <p:sldId id="335" r:id="rId39"/>
    <p:sldId id="320" r:id="rId40"/>
    <p:sldId id="336" r:id="rId41"/>
    <p:sldId id="337" r:id="rId42"/>
    <p:sldId id="322" r:id="rId43"/>
    <p:sldId id="325" r:id="rId44"/>
    <p:sldId id="327" r:id="rId45"/>
    <p:sldId id="328" r:id="rId46"/>
    <p:sldId id="329" r:id="rId4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2663" autoAdjust="0"/>
  </p:normalViewPr>
  <p:slideViewPr>
    <p:cSldViewPr snapToGrid="0" showGuides="1">
      <p:cViewPr varScale="1">
        <p:scale>
          <a:sx n="94" d="100"/>
          <a:sy n="94" d="100"/>
        </p:scale>
        <p:origin x="213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23-03-2020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73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practica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89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¿Sirve esto para cuando hay elementos repetidos o los números no van del 1 al 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121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18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práctica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1127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Vamos a hacer una pausa para hablar de nomenclatura.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13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Vimos la clase pasada que </a:t>
                </a:r>
                <a:r>
                  <a:rPr lang="es-CL" dirty="0" err="1"/>
                  <a:t>Insertion</a:t>
                </a:r>
                <a:r>
                  <a:rPr lang="es-CL" dirty="0"/>
                  <a:t> </a:t>
                </a:r>
                <a:r>
                  <a:rPr lang="es-CL" dirty="0" err="1"/>
                  <a:t>Sort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1" dirty="0"/>
                  <a:t> </a:t>
                </a:r>
              </a:p>
              <a:p>
                <a:endParaRPr lang="es-CL" b="1" dirty="0"/>
              </a:p>
              <a:p>
                <a:r>
                  <a:rPr lang="es-CL" dirty="0"/>
                  <a:t>Pero, ¿Qué tiempo toma si los datos vienen ordenados?</a:t>
                </a:r>
                <a:r>
                  <a:rPr lang="es-CL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39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Parecería que la 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r>
              <a:rPr lang="es-CL" dirty="0"/>
              <a:t> depende de que tan ordenados vienen los datos.</a:t>
            </a:r>
          </a:p>
          <a:p>
            <a:endParaRPr lang="es-CL" b="1" dirty="0"/>
          </a:p>
          <a:p>
            <a:r>
              <a:rPr lang="es-CL" dirty="0"/>
              <a:t>¿Cómo podemos medir esto?</a:t>
            </a:r>
          </a:p>
        </p:txBody>
      </p:sp>
    </p:spTree>
    <p:extLst>
      <p:ext uri="{BB962C8B-B14F-4D97-AF65-F5344CB8AC3E}">
        <p14:creationId xmlns:p14="http://schemas.microsoft.com/office/powerpoint/2010/main" val="118272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Inversiones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sz="2600" dirty="0"/>
                  <a:t>Sea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un arreglo con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600" dirty="0"/>
                  <a:t> números distintos de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600" dirty="0"/>
              </a:p>
              <a:p>
                <a:endParaRPr lang="es-CL" sz="2600" dirty="0"/>
              </a:p>
              <a:p>
                <a:r>
                  <a:rPr lang="es-CL" sz="2600" dirty="0"/>
                  <a:t>Si </a:t>
                </a:r>
                <a14:m>
                  <m:oMath xmlns:m="http://schemas.openxmlformats.org/officeDocument/2006/math">
                    <m:r>
                      <a:rPr lang="es-CL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/>
                  <a:t> </a:t>
                </a:r>
                <a:r>
                  <a:rPr lang="es-CL" sz="2600" dirty="0"/>
                  <a:t>pero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 &gt; </m:t>
                    </m:r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s-CL" sz="2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sz="2600" dirty="0"/>
                  <a:t>, se dice que </a:t>
                </a:r>
                <a14:m>
                  <m:oMath xmlns:m="http://schemas.openxmlformats.org/officeDocument/2006/math">
                    <m:r>
                      <a:rPr lang="es-CL" sz="26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600" dirty="0"/>
                  <a:t> son un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par invertido</a:t>
                </a:r>
              </a:p>
              <a:p>
                <a:endParaRPr lang="es-CL" sz="2600" dirty="0"/>
              </a:p>
              <a:p>
                <a:r>
                  <a:rPr lang="es-CL" sz="2600" dirty="0"/>
                  <a:t>El número de pares invertidos es una métrica de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desorden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  <a:blipFill>
                <a:blip r:embed="rId3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5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9BC34-C9E7-4ECC-A115-680CFCE1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Tenemos un arreglo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de largo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que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inversiones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¿Cuanto tiempo toma </a:t>
                </a:r>
                <a:r>
                  <a:rPr lang="es-CL" dirty="0" err="1"/>
                  <a:t>Insertion</a:t>
                </a:r>
                <a:r>
                  <a:rPr lang="es-CL" dirty="0"/>
                  <a:t> </a:t>
                </a:r>
                <a:r>
                  <a:rPr lang="es-CL" dirty="0" err="1"/>
                  <a:t>Sort</a:t>
                </a:r>
                <a:r>
                  <a:rPr lang="es-CL" dirty="0"/>
                  <a:t> en ordenar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¿Cuántas inversiones se arreglan con un intercambio?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0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0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52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1E62-5C03-46D3-91B8-70E9303B37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dirty="0"/>
              <a:t>Antes de cada intercambio se hace una comparación, y esos datos se intercambian solo si están invertidos</a:t>
            </a:r>
          </a:p>
          <a:p>
            <a:endParaRPr lang="es-CL" dirty="0"/>
          </a:p>
          <a:p>
            <a:r>
              <a:rPr lang="es-CL" dirty="0"/>
              <a:t>Por lo tanto, cada intercambio de elementos adyacentes en el arreglo deshace exactamente una inversión</a:t>
            </a:r>
          </a:p>
          <a:p>
            <a:endParaRPr lang="es-CL" dirty="0"/>
          </a:p>
          <a:p>
            <a:r>
              <a:rPr lang="es-CL" dirty="0"/>
              <a:t>Además, cada elemento se compara al menos una vez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596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CA1-F83A-47EA-B55F-9B33DB03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¿Qué valor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en el mejor caso? ¿Y el en peor?</a:t>
                </a:r>
              </a:p>
              <a:p>
                <a:endParaRPr lang="es-CL" dirty="0"/>
              </a:p>
              <a:p>
                <a:r>
                  <a:rPr lang="es-CL" dirty="0"/>
                  <a:t>¿Qué hay del caso promedio?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32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23F8-B3F5-477D-92EE-8A996B7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el número de pares invertidos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el número de pares no invertidos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¿Cuánto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elementos?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8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598051-59F9-49EF-9F55-3CEBAB47C91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La cantidad de pares que existen en un arreglo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elementos 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Cada par puede estar ó no estar invertido, por lo tanto: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598051-59F9-49EF-9F55-3CEBAB47C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60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FB7D-DD4B-4756-800C-A7429881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6BC6-185E-4ADE-ABE4-2230B569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337" y="1287532"/>
            <a:ext cx="6305200" cy="4904072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CL" sz="3200" dirty="0"/>
              <a:t> Propiedades de </a:t>
            </a:r>
            <a:r>
              <a:rPr lang="es-CL" sz="3200" dirty="0" err="1"/>
              <a:t>Insertion</a:t>
            </a:r>
            <a:r>
              <a:rPr lang="es-CL" sz="3200" dirty="0"/>
              <a:t> </a:t>
            </a:r>
            <a:r>
              <a:rPr lang="es-CL" sz="3200" dirty="0" err="1"/>
              <a:t>Sort</a:t>
            </a:r>
            <a:endParaRPr lang="es-CL" sz="32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CL" sz="3200" dirty="0"/>
              <a:t> El problema de ordenar</a:t>
            </a:r>
          </a:p>
        </p:txBody>
      </p:sp>
    </p:spTree>
    <p:extLst>
      <p:ext uri="{BB962C8B-B14F-4D97-AF65-F5344CB8AC3E}">
        <p14:creationId xmlns:p14="http://schemas.microsoft.com/office/powerpoint/2010/main" val="21200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288FACC2-E906-4803-884F-5DF29151BB7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Dado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definimos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 como la secuencia ordenada de todos los números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 al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una permutación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. Definimos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como el conjunto de todas las posibles permutaciones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. 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contiene todos los posibles inputs de largo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que puede recibir un algoritmo de ordenación.</a:t>
                </a:r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288FACC2-E906-4803-884F-5DF29151B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8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87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23F8-B3F5-477D-92EE-8A996B7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el conjunto de permutaciones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Queremos encontrar el número de inversiones promedio: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1EC4C5-8E6F-47D6-8577-96F79B835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4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79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CL" dirty="0"/>
                  <a:t>Notar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Al sumarlos, queda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26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7EDAF-A6E0-4497-B4DF-3A3A8C43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52CD-4FF4-4364-B77E-8A4532A0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 err="1"/>
              <a:t>Insertion</a:t>
            </a:r>
            <a:r>
              <a:rPr lang="es-CL" i="1" dirty="0"/>
              <a:t> </a:t>
            </a:r>
            <a:r>
              <a:rPr lang="es-CL" i="1" dirty="0" err="1"/>
              <a:t>Sort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es-CL" dirty="0"/>
                  <a:t>La cantidad de inversiones promedio es entonces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Eso significa que </a:t>
                </a:r>
                <a:r>
                  <a:rPr lang="es-CL" dirty="0" err="1"/>
                  <a:t>Insertion</a:t>
                </a:r>
                <a:r>
                  <a:rPr lang="es-CL" dirty="0"/>
                  <a:t> </a:t>
                </a:r>
                <a:r>
                  <a:rPr lang="es-CL" dirty="0" err="1"/>
                  <a:t>Sort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en el caso promedio</a:t>
                </a:r>
              </a:p>
              <a:p>
                <a:endParaRPr lang="es-CL" dirty="0"/>
              </a:p>
              <a:p>
                <a:r>
                  <a:rPr lang="es-CL" dirty="0"/>
                  <a:t>Si un algoritmo sólo resuelve una inversión por intercambio, </a:t>
                </a:r>
                <a:r>
                  <a:rPr lang="es-CL" b="1" dirty="0"/>
                  <a:t>no puede ordenar más rápido</a:t>
                </a:r>
                <a:r>
                  <a:rPr lang="es-CL" dirty="0"/>
                  <a:t>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en promedio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/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Si un algoritmo sólo resuelve una inversión por intercambio, no puede ordenar más rápido que </a:t>
                </a:r>
                <a14:m>
                  <m:oMath xmlns:m="http://schemas.openxmlformats.org/officeDocument/2006/math">
                    <m:r>
                      <a:rPr lang="es-CL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sz="2800" i="1" dirty="0"/>
                  <a:t> </a:t>
                </a:r>
                <a:r>
                  <a:rPr lang="es-CL" sz="2800" dirty="0"/>
                  <a:t>en promedio y por lo tanto en el peor caso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blipFill>
                <a:blip r:embed="rId3"/>
                <a:stretch>
                  <a:fillRect r="-699" b="-7787"/>
                </a:stretch>
              </a:blipFill>
              <a:ln w="76200" cmpd="dbl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3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FB7D-DD4B-4756-800C-A7429881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6BC6-185E-4ADE-ABE4-2230B569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337" y="1287532"/>
            <a:ext cx="6305200" cy="4904072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CL" sz="3200" dirty="0"/>
              <a:t> </a:t>
            </a:r>
            <a:r>
              <a:rPr lang="es-CL" sz="3200" dirty="0">
                <a:solidFill>
                  <a:schemeClr val="bg2"/>
                </a:solidFill>
              </a:rPr>
              <a:t>Propiedades de </a:t>
            </a:r>
            <a:r>
              <a:rPr lang="es-CL" sz="3200" dirty="0" err="1">
                <a:solidFill>
                  <a:schemeClr val="bg2"/>
                </a:solidFill>
              </a:rPr>
              <a:t>Insertion</a:t>
            </a:r>
            <a:r>
              <a:rPr lang="es-CL" sz="3200" dirty="0">
                <a:solidFill>
                  <a:schemeClr val="bg2"/>
                </a:solidFill>
              </a:rPr>
              <a:t> </a:t>
            </a:r>
            <a:r>
              <a:rPr lang="es-CL" sz="3200" dirty="0" err="1">
                <a:solidFill>
                  <a:schemeClr val="bg2"/>
                </a:solidFill>
              </a:rPr>
              <a:t>Sort</a:t>
            </a:r>
            <a:endParaRPr lang="es-CL" sz="3200" dirty="0">
              <a:solidFill>
                <a:schemeClr val="bg2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CL" sz="3200" dirty="0"/>
              <a:t> El problema de ordenar</a:t>
            </a:r>
          </a:p>
        </p:txBody>
      </p:sp>
    </p:spTree>
    <p:extLst>
      <p:ext uri="{BB962C8B-B14F-4D97-AF65-F5344CB8AC3E}">
        <p14:creationId xmlns:p14="http://schemas.microsoft.com/office/powerpoint/2010/main" val="50636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3A29-4E1C-4C63-859B-5105C2D6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9D6DC-6314-4E9F-BBF0-B00E13564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No podemos ordenar más rápido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resolviendo solo una inversión a la vez</a:t>
                </a:r>
              </a:p>
              <a:p>
                <a:endParaRPr lang="es-CL" dirty="0"/>
              </a:p>
              <a:p>
                <a:r>
                  <a:rPr lang="es-CL" dirty="0"/>
                  <a:t>¿Cómo podemos resolver más de una inversión por paso?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9D6DC-6314-4E9F-BBF0-B00E13564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6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F864-BDC3-4BE9-8FFA-209EC5F4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EC46-D778-4AAE-A0C5-8E1A8CDF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" y="1824419"/>
            <a:ext cx="9047181" cy="4273222"/>
          </a:xfrm>
        </p:spPr>
        <p:txBody>
          <a:bodyPr anchor="ctr"/>
          <a:lstStyle/>
          <a:p>
            <a:r>
              <a:rPr lang="es-CL" dirty="0"/>
              <a:t>Debemos intercambiar elementos no adyacentes</a:t>
            </a:r>
          </a:p>
          <a:p>
            <a:endParaRPr lang="es-CL" dirty="0"/>
          </a:p>
          <a:p>
            <a:r>
              <a:rPr lang="es-CL" dirty="0"/>
              <a:t>¿Qué tan rápido puede ordenar un algoritmo haciendo esto?</a:t>
            </a:r>
          </a:p>
        </p:txBody>
      </p:sp>
    </p:spTree>
    <p:extLst>
      <p:ext uri="{BB962C8B-B14F-4D97-AF65-F5344CB8AC3E}">
        <p14:creationId xmlns:p14="http://schemas.microsoft.com/office/powerpoint/2010/main" val="3180983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F4CC-1FB5-4D25-BED3-D1A519F1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2143-4B29-4572-9806-407C5280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8" y="1824419"/>
            <a:ext cx="8892539" cy="42732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Definimos </a:t>
            </a:r>
            <a:r>
              <a:rPr lang="es-CL" b="1" dirty="0">
                <a:solidFill>
                  <a:schemeClr val="accent2"/>
                </a:solidFill>
              </a:rPr>
              <a:t>problema</a:t>
            </a:r>
            <a:r>
              <a:rPr lang="es-CL" b="1" dirty="0"/>
              <a:t> </a:t>
            </a:r>
            <a:r>
              <a:rPr lang="es-CL" dirty="0"/>
              <a:t>como una relación entre input y output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Una </a:t>
            </a:r>
            <a:r>
              <a:rPr lang="es-CL" b="1" dirty="0">
                <a:solidFill>
                  <a:schemeClr val="accent2"/>
                </a:solidFill>
              </a:rPr>
              <a:t>instancia</a:t>
            </a:r>
            <a:r>
              <a:rPr lang="es-CL" dirty="0"/>
              <a:t> de un problema es un input específico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¿Cómo podríamos definir formalmente el </a:t>
            </a:r>
            <a:r>
              <a:rPr lang="es-CL" b="1" dirty="0">
                <a:solidFill>
                  <a:schemeClr val="accent2"/>
                </a:solidFill>
              </a:rPr>
              <a:t>problema de ordenar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160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1939-C51B-4A10-947D-1B4C5D98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8959A-DD38-452B-B343-CF63B68E1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De la manera más general posible:</a:t>
                </a:r>
              </a:p>
              <a:p>
                <a:endParaRPr lang="es-CL" dirty="0"/>
              </a:p>
              <a:p>
                <a:r>
                  <a:rPr lang="es-CL" dirty="0"/>
                  <a:t>Input: Una secuencia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endParaRPr lang="es-CL" b="1" dirty="0">
                  <a:solidFill>
                    <a:schemeClr val="accent2"/>
                  </a:solidFill>
                </a:endParaRPr>
              </a:p>
              <a:p>
                <a:r>
                  <a:rPr lang="es-CL" dirty="0"/>
                  <a:t>Output: Una permutación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dirty="0"/>
                  <a:t> tal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 decir buscamos la permutación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dirty="0"/>
                  <a:t> que “deshace”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8959A-DD38-452B-B343-CF63B68E1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b="-21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FB7D-DD4B-4756-800C-A7429881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6BC6-185E-4ADE-ABE4-2230B569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337" y="1287532"/>
            <a:ext cx="6305200" cy="4904072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CL" sz="3200" dirty="0"/>
              <a:t> Propiedades de </a:t>
            </a:r>
            <a:r>
              <a:rPr lang="es-CL" sz="3200" dirty="0" err="1"/>
              <a:t>Insertion</a:t>
            </a:r>
            <a:r>
              <a:rPr lang="es-CL" sz="3200" dirty="0"/>
              <a:t> </a:t>
            </a:r>
            <a:r>
              <a:rPr lang="es-CL" sz="3200" dirty="0" err="1"/>
              <a:t>Sort</a:t>
            </a:r>
            <a:endParaRPr lang="es-CL" sz="32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CL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El problema de ordenar</a:t>
            </a:r>
          </a:p>
        </p:txBody>
      </p:sp>
    </p:spTree>
    <p:extLst>
      <p:ext uri="{BB962C8B-B14F-4D97-AF65-F5344CB8AC3E}">
        <p14:creationId xmlns:p14="http://schemas.microsoft.com/office/powerpoint/2010/main" val="161982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52C2-25A0-4ED5-8B60-733B188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82A6-5D88-4CB3-9EBD-6C5B9330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¿Cuántas posibles soluciones tiene una instancia?</a:t>
            </a:r>
          </a:p>
          <a:p>
            <a:endParaRPr lang="es-CL" dirty="0"/>
          </a:p>
          <a:p>
            <a:r>
              <a:rPr lang="es-CL" dirty="0"/>
              <a:t>¿Qué pasa si hay elementos repetidos?</a:t>
            </a:r>
          </a:p>
        </p:txBody>
      </p:sp>
    </p:spTree>
    <p:extLst>
      <p:ext uri="{BB962C8B-B14F-4D97-AF65-F5344CB8AC3E}">
        <p14:creationId xmlns:p14="http://schemas.microsoft.com/office/powerpoint/2010/main" val="212152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F2C43-6C44-4A0E-BE1B-E9D1145FFF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786308" cy="5867400"/>
          </a:xfrm>
        </p:spPr>
        <p:txBody>
          <a:bodyPr anchor="ctr">
            <a:normAutofit fontScale="92500"/>
          </a:bodyPr>
          <a:lstStyle/>
          <a:p>
            <a:r>
              <a:rPr lang="es-CL" dirty="0"/>
              <a:t>Una instancia sin elementos repetidos tiene una única solución. </a:t>
            </a:r>
          </a:p>
          <a:p>
            <a:endParaRPr lang="es-CL" dirty="0"/>
          </a:p>
          <a:p>
            <a:r>
              <a:rPr lang="es-CL" dirty="0"/>
              <a:t>Si hay elementos repetidos, significa que hay más de una posible solución. Esto hace que el problema sea </a:t>
            </a:r>
            <a:r>
              <a:rPr lang="es-CL" b="1" dirty="0">
                <a:solidFill>
                  <a:schemeClr val="accent2"/>
                </a:solidFill>
              </a:rPr>
              <a:t>más fácil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Nos importa analizar que tan difícil es el problema, por lo que analizaremos el caso más difícil: sin elementos repetidos.</a:t>
            </a:r>
          </a:p>
        </p:txBody>
      </p:sp>
    </p:spTree>
    <p:extLst>
      <p:ext uri="{BB962C8B-B14F-4D97-AF65-F5344CB8AC3E}">
        <p14:creationId xmlns:p14="http://schemas.microsoft.com/office/powerpoint/2010/main" val="65991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892C-E1C4-4031-861C-802FFE0D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6E25-E493-412B-B1A8-5B6502B8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Para una instancia, debemos encontrar la única permutación que la resuelve.</a:t>
            </a:r>
          </a:p>
          <a:p>
            <a:endParaRPr lang="es-CL" dirty="0"/>
          </a:p>
          <a:p>
            <a:r>
              <a:rPr lang="es-CL" dirty="0"/>
              <a:t>¿Cuántas permutaciones hay?</a:t>
            </a:r>
          </a:p>
          <a:p>
            <a:endParaRPr lang="es-CL" dirty="0"/>
          </a:p>
          <a:p>
            <a:r>
              <a:rPr lang="es-CL" dirty="0"/>
              <a:t>¿Cuántas posibles instancias hay?</a:t>
            </a:r>
          </a:p>
        </p:txBody>
      </p:sp>
    </p:spTree>
    <p:extLst>
      <p:ext uri="{BB962C8B-B14F-4D97-AF65-F5344CB8AC3E}">
        <p14:creationId xmlns:p14="http://schemas.microsoft.com/office/powerpoint/2010/main" val="2064441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F36642A-9E3E-40E1-AE0E-B0EBC953426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es-CL" dirty="0"/>
                  <a:t>El conjunto de instancias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s-CL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  <m:e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es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una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permutaci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Una solución para una instancia </a:t>
                </a:r>
                <a14:m>
                  <m:oMath xmlns:m="http://schemas.openxmlformats.org/officeDocument/2006/math">
                    <m:r>
                      <a:rPr lang="es-CL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es una permutación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dirty="0"/>
                  <a:t> tal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</m:d>
                      </m:e>
                    </m:d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. Todas estas permutaciones forman el conjunto de soluciones: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L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es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una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permutaci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CL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F36642A-9E3E-40E1-AE0E-B0EBC9534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9550-FEA1-4043-ADA3-DE0EE049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28DE-5F8E-47AE-83A6-63F37F099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Hay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CL" dirty="0"/>
                  <a:t> instancias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CL" dirty="0"/>
                  <a:t> permutaciones, y cada instancia tiene como solución una permutación en particular.</a:t>
                </a:r>
              </a:p>
              <a:p>
                <a:endParaRPr lang="es-CL" dirty="0"/>
              </a:p>
              <a:p>
                <a:r>
                  <a:rPr lang="es-CL" dirty="0"/>
                  <a:t>¿Es cada permutación solución de una única instancia?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28DE-5F8E-47AE-83A6-63F37F099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8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2D93E41-521C-43F5-9076-208A16249C2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La respuesta es si, pero debemos definir formalmente las permutaciones para ver por que. Una forma de hacerlo es usando matrices de permutación: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La inversa de una matriz de permutación es su traspuesta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2D93E41-521C-43F5-9076-208A16249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699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7AEF168-B664-44F7-B5BE-27FBF8342E6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Definiendo las permutaciones con matrices es fácil ver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Ya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CL" dirty="0"/>
                  <a:t> (la matriz identidad)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Como la inversa de una matriz es única, cada permutación es solución de una sola instancia.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7AEF168-B664-44F7-B5BE-27FBF8342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 r="-8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19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848C-0C77-476B-ABB0-65416976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30CE-0445-42BD-8DF4-6EB12D65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Tenemos entonces una correspondencia 1:1 entre el conjunto de instancias y el de soluciones.</a:t>
            </a:r>
          </a:p>
          <a:p>
            <a:endParaRPr lang="es-CL" dirty="0"/>
          </a:p>
          <a:p>
            <a:r>
              <a:rPr lang="es-CL" dirty="0"/>
              <a:t>Volviendo a la pregunta original,</a:t>
            </a:r>
          </a:p>
          <a:p>
            <a:endParaRPr lang="es-CL" dirty="0"/>
          </a:p>
          <a:p>
            <a:r>
              <a:rPr lang="es-CL" dirty="0"/>
              <a:t>¿En cuantos pasos podemos encontrar la solución haciendo intercambios?</a:t>
            </a:r>
          </a:p>
        </p:txBody>
      </p:sp>
    </p:spTree>
    <p:extLst>
      <p:ext uri="{BB962C8B-B14F-4D97-AF65-F5344CB8AC3E}">
        <p14:creationId xmlns:p14="http://schemas.microsoft.com/office/powerpoint/2010/main" val="759088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A70459E7-1B8E-42E7-A0A9-C65B43CE96D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Lo que busca cualquier algoritmo de ordenación es encontrar la permutación solución para esa instancia.</a:t>
                </a:r>
              </a:p>
              <a:p>
                <a:endParaRPr lang="es-CL" dirty="0"/>
              </a:p>
              <a:p>
                <a:r>
                  <a:rPr lang="es-CL" dirty="0"/>
                  <a:t>Para esto debe ser capaz de descartar todas las otras permutaciones que no son solución.</a:t>
                </a:r>
              </a:p>
              <a:p>
                <a:endParaRPr lang="es-CL" dirty="0"/>
              </a:p>
              <a:p>
                <a:r>
                  <a:rPr lang="es-CL" dirty="0"/>
                  <a:t>Los algoritmos que funcionan en base a comparación e intercambio cuentan con esta única herramienta para decidir que elementos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CL" dirty="0"/>
                  <a:t> son o no posibles soluciones.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A70459E7-1B8E-42E7-A0A9-C65B43CE9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 b="-62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1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4591C-F488-4859-A5BC-9AD98F6C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2" y="1"/>
            <a:ext cx="7709198" cy="1129552"/>
          </a:xfrm>
        </p:spPr>
        <p:txBody>
          <a:bodyPr>
            <a:normAutofit fontScale="90000"/>
          </a:bodyPr>
          <a:lstStyle/>
          <a:p>
            <a:r>
              <a:rPr lang="es-CL" dirty="0"/>
              <a:t>Qué tan rápido se puede ordenar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43763A-91A2-466D-962D-4061B3E1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hace el algoritmo al hacer una comparación?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92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69F-0258-4478-8961-31DB5BF7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B180-DB51-49AD-AE03-D61C75EB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r>
              <a:rPr lang="es-CL" dirty="0"/>
              <a:t> es un algoritmo correcto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propiedades debe tener para ser correcto?</a:t>
            </a:r>
          </a:p>
        </p:txBody>
      </p:sp>
    </p:spTree>
    <p:extLst>
      <p:ext uri="{BB962C8B-B14F-4D97-AF65-F5344CB8AC3E}">
        <p14:creationId xmlns:p14="http://schemas.microsoft.com/office/powerpoint/2010/main" val="589091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1FE497FB-D90A-4227-BAE5-533406516378}"/>
              </a:ext>
            </a:extLst>
          </p:cNvPr>
          <p:cNvGrpSpPr/>
          <p:nvPr/>
        </p:nvGrpSpPr>
        <p:grpSpPr>
          <a:xfrm>
            <a:off x="3825240" y="504695"/>
            <a:ext cx="1493520" cy="1447185"/>
            <a:chOff x="1412240" y="1981815"/>
            <a:chExt cx="1493520" cy="1447185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A4580B9C-679C-489F-9792-85A90D23363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76765D4-CBAB-46DC-ADC4-4B515ADD6244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B3FA4F-EBE4-458C-8B28-4AD3FC1ABA2F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3E4B12E-E399-4142-B7FB-F0531EE5FF89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657655-97E2-46A5-9F47-C37D70834531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F2FD5A-F3F4-420E-8A73-5C9554A433E9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9B5AC8B-EE18-445D-A76B-509FA0A9DD64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AE1D19D-7E31-4281-A2C2-76FE65DDB57F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/>
              <p:nvPr/>
            </p:nvSpPr>
            <p:spPr>
              <a:xfrm>
                <a:off x="4165600" y="2036970"/>
                <a:ext cx="821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0" y="2036970"/>
                <a:ext cx="8210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2D0CE76-2DE2-4BC7-9263-B0E81A8E2220}"/>
              </a:ext>
            </a:extLst>
          </p:cNvPr>
          <p:cNvGrpSpPr/>
          <p:nvPr/>
        </p:nvGrpSpPr>
        <p:grpSpPr>
          <a:xfrm>
            <a:off x="2331720" y="2957175"/>
            <a:ext cx="1493520" cy="1447185"/>
            <a:chOff x="1412240" y="1981815"/>
            <a:chExt cx="1493520" cy="1447185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7BC8463B-9AD6-486E-90DC-FF655C02042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0AD957B-F411-4019-A52B-11AABD29C94F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5561E4B-B10A-4C18-B699-3CEB8D6A653E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DCE1861-9783-4B5B-9D0A-F15228EBD8B6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E7191BF-9FC0-4E7B-BA53-F51D4BD587BE}"/>
              </a:ext>
            </a:extLst>
          </p:cNvPr>
          <p:cNvGrpSpPr/>
          <p:nvPr/>
        </p:nvGrpSpPr>
        <p:grpSpPr>
          <a:xfrm>
            <a:off x="5318760" y="2957175"/>
            <a:ext cx="1493520" cy="1447185"/>
            <a:chOff x="1412240" y="1981815"/>
            <a:chExt cx="1493520" cy="1447185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50174D10-0E59-4490-8C13-385B283D4FB5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0BA41E5-D2A3-40C8-B887-E678D92CB53C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AB34C9D-84E7-4527-92FD-213F09383C10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E1B972D-0708-4AC7-B501-741F214C9658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E9B4699-117F-4918-A40A-C36EAED6A7AD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6E9C7F26-AECD-4C79-BB99-6C50277029CC}"/>
              </a:ext>
            </a:extLst>
          </p:cNvPr>
          <p:cNvCxnSpPr>
            <a:stCxn id="16" idx="1"/>
            <a:endCxn id="26" idx="0"/>
          </p:cNvCxnSpPr>
          <p:nvPr/>
        </p:nvCxnSpPr>
        <p:spPr>
          <a:xfrm rot="10800000" flipV="1">
            <a:off x="3119120" y="2221635"/>
            <a:ext cx="1046480" cy="73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14E4CA02-C407-4630-B481-0FFC7C9F2C36}"/>
              </a:ext>
            </a:extLst>
          </p:cNvPr>
          <p:cNvCxnSpPr>
            <a:stCxn id="16" idx="3"/>
            <a:endCxn id="46" idx="0"/>
          </p:cNvCxnSpPr>
          <p:nvPr/>
        </p:nvCxnSpPr>
        <p:spPr>
          <a:xfrm>
            <a:off x="4986658" y="2221636"/>
            <a:ext cx="1119502" cy="73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6B406DA-6DE6-4A20-AE82-27475C7D7323}"/>
              </a:ext>
            </a:extLst>
          </p:cNvPr>
          <p:cNvSpPr txBox="1"/>
          <p:nvPr/>
        </p:nvSpPr>
        <p:spPr>
          <a:xfrm>
            <a:off x="3256280" y="2124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82AABF4-9947-425A-A4AE-01CBA1D9591B}"/>
              </a:ext>
            </a:extLst>
          </p:cNvPr>
          <p:cNvSpPr txBox="1"/>
          <p:nvPr/>
        </p:nvSpPr>
        <p:spPr>
          <a:xfrm>
            <a:off x="5546409" y="21073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53" name="Marcador de contenido 52">
            <a:extLst>
              <a:ext uri="{FF2B5EF4-FFF2-40B4-BE49-F238E27FC236}">
                <a16:creationId xmlns:a16="http://schemas.microsoft.com/office/drawing/2014/main" id="{7A382397-A724-4FF3-A093-8ED7D14B9D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4601210"/>
            <a:ext cx="8686800" cy="1494790"/>
          </a:xfrm>
        </p:spPr>
        <p:txBody>
          <a:bodyPr anchor="b">
            <a:normAutofit fontScale="70000" lnSpcReduction="20000"/>
          </a:bodyPr>
          <a:lstStyle/>
          <a:p>
            <a:r>
              <a:rPr lang="es-CL" dirty="0"/>
              <a:t>En cada comparación, podemos separar el conjunto de permutaciones en 2: las que sabemos que no son solución, y las que podrían serlo. En el mejor caso esta separación se hace de manera equitativa, pero no tiene por que serlo.</a:t>
            </a:r>
          </a:p>
        </p:txBody>
      </p:sp>
    </p:spTree>
    <p:extLst>
      <p:ext uri="{BB962C8B-B14F-4D97-AF65-F5344CB8AC3E}">
        <p14:creationId xmlns:p14="http://schemas.microsoft.com/office/powerpoint/2010/main" val="631826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1FE497FB-D90A-4227-BAE5-533406516378}"/>
              </a:ext>
            </a:extLst>
          </p:cNvPr>
          <p:cNvGrpSpPr/>
          <p:nvPr/>
        </p:nvGrpSpPr>
        <p:grpSpPr>
          <a:xfrm>
            <a:off x="3854698" y="83096"/>
            <a:ext cx="1493520" cy="1447185"/>
            <a:chOff x="1412240" y="1981815"/>
            <a:chExt cx="1493520" cy="1447185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A4580B9C-679C-489F-9792-85A90D23363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76765D4-CBAB-46DC-ADC4-4B515ADD6244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B3FA4F-EBE4-458C-8B28-4AD3FC1ABA2F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3E4B12E-E399-4142-B7FB-F0531EE5FF89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657655-97E2-46A5-9F47-C37D70834531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F2FD5A-F3F4-420E-8A73-5C9554A433E9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9B5AC8B-EE18-445D-A76B-509FA0A9DD64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AE1D19D-7E31-4281-A2C2-76FE65DDB57F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/>
              <p:nvPr/>
            </p:nvSpPr>
            <p:spPr>
              <a:xfrm>
                <a:off x="4183363" y="1518816"/>
                <a:ext cx="821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63" y="1518816"/>
                <a:ext cx="8210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2D0CE76-2DE2-4BC7-9263-B0E81A8E2220}"/>
              </a:ext>
            </a:extLst>
          </p:cNvPr>
          <p:cNvGrpSpPr/>
          <p:nvPr/>
        </p:nvGrpSpPr>
        <p:grpSpPr>
          <a:xfrm>
            <a:off x="1538564" y="2754308"/>
            <a:ext cx="1493520" cy="1447185"/>
            <a:chOff x="1412240" y="1981815"/>
            <a:chExt cx="1493520" cy="1447185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7BC8463B-9AD6-486E-90DC-FF655C02042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0AD957B-F411-4019-A52B-11AABD29C94F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5561E4B-B10A-4C18-B699-3CEB8D6A653E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DCE1861-9783-4B5B-9D0A-F15228EBD8B6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E7191BF-9FC0-4E7B-BA53-F51D4BD587BE}"/>
              </a:ext>
            </a:extLst>
          </p:cNvPr>
          <p:cNvGrpSpPr/>
          <p:nvPr/>
        </p:nvGrpSpPr>
        <p:grpSpPr>
          <a:xfrm>
            <a:off x="6254276" y="2811796"/>
            <a:ext cx="1493520" cy="1447185"/>
            <a:chOff x="1412240" y="1981815"/>
            <a:chExt cx="1493520" cy="1447185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50174D10-0E59-4490-8C13-385B283D4FB5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0BA41E5-D2A3-40C8-B887-E678D92CB53C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AB34C9D-84E7-4527-92FD-213F09383C10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E1B972D-0708-4AC7-B501-741F214C9658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E9B4699-117F-4918-A40A-C36EAED6A7AD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6E9C7F26-AECD-4C79-BB99-6C50277029CC}"/>
              </a:ext>
            </a:extLst>
          </p:cNvPr>
          <p:cNvCxnSpPr>
            <a:stCxn id="16" idx="1"/>
            <a:endCxn id="26" idx="0"/>
          </p:cNvCxnSpPr>
          <p:nvPr/>
        </p:nvCxnSpPr>
        <p:spPr>
          <a:xfrm rot="10800000" flipV="1">
            <a:off x="2325965" y="1703482"/>
            <a:ext cx="1857399" cy="1050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14E4CA02-C407-4630-B481-0FFC7C9F2C36}"/>
              </a:ext>
            </a:extLst>
          </p:cNvPr>
          <p:cNvCxnSpPr>
            <a:stCxn id="16" idx="3"/>
            <a:endCxn id="46" idx="0"/>
          </p:cNvCxnSpPr>
          <p:nvPr/>
        </p:nvCxnSpPr>
        <p:spPr>
          <a:xfrm>
            <a:off x="5004421" y="1703482"/>
            <a:ext cx="2037255" cy="1108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6B406DA-6DE6-4A20-AE82-27475C7D7323}"/>
              </a:ext>
            </a:extLst>
          </p:cNvPr>
          <p:cNvSpPr txBox="1"/>
          <p:nvPr/>
        </p:nvSpPr>
        <p:spPr>
          <a:xfrm>
            <a:off x="3241040" y="19219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82AABF4-9947-425A-A4AE-01CBA1D9591B}"/>
              </a:ext>
            </a:extLst>
          </p:cNvPr>
          <p:cNvSpPr txBox="1"/>
          <p:nvPr/>
        </p:nvSpPr>
        <p:spPr>
          <a:xfrm>
            <a:off x="5531169" y="190444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468A2F-3510-4752-8A5C-023032806D61}"/>
                  </a:ext>
                </a:extLst>
              </p:cNvPr>
              <p:cNvSpPr txBox="1"/>
              <p:nvPr/>
            </p:nvSpPr>
            <p:spPr>
              <a:xfrm>
                <a:off x="1813707" y="4321201"/>
                <a:ext cx="7346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s-CL" sz="16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468A2F-3510-4752-8A5C-023032806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07" y="4321201"/>
                <a:ext cx="73468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F17243E2-A518-4DF8-8973-9DA93B5E00AC}"/>
              </a:ext>
            </a:extLst>
          </p:cNvPr>
          <p:cNvGrpSpPr/>
          <p:nvPr/>
        </p:nvGrpSpPr>
        <p:grpSpPr>
          <a:xfrm>
            <a:off x="331217" y="5065085"/>
            <a:ext cx="1207347" cy="1169890"/>
            <a:chOff x="1412240" y="1981815"/>
            <a:chExt cx="1493520" cy="1447185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4656A213-911A-49E0-9C1E-7EDD6D0A8080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993E4DC2-896B-41C4-BBE6-6C9934E40056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9E402B8D-09D5-4D6C-B41E-B58232E39003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9E402B8D-09D5-4D6C-B41E-B58232E39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DFD3B09B-3F5D-4C2B-B92C-244C18501B94}"/>
              </a:ext>
            </a:extLst>
          </p:cNvPr>
          <p:cNvCxnSpPr>
            <a:cxnSpLocks/>
            <a:stCxn id="33" idx="1"/>
            <a:endCxn id="44" idx="0"/>
          </p:cNvCxnSpPr>
          <p:nvPr/>
        </p:nvCxnSpPr>
        <p:spPr>
          <a:xfrm rot="10800000" flipV="1">
            <a:off x="967745" y="4490477"/>
            <a:ext cx="845963" cy="574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23F6478C-9251-4E01-84CE-D9F5B91FBCC0}"/>
              </a:ext>
            </a:extLst>
          </p:cNvPr>
          <p:cNvCxnSpPr>
            <a:cxnSpLocks/>
            <a:stCxn id="33" idx="3"/>
            <a:endCxn id="88" idx="0"/>
          </p:cNvCxnSpPr>
          <p:nvPr/>
        </p:nvCxnSpPr>
        <p:spPr>
          <a:xfrm>
            <a:off x="2548395" y="4490478"/>
            <a:ext cx="821722" cy="581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3AC7731-D49E-4D0E-A7A8-C85573136F97}"/>
              </a:ext>
            </a:extLst>
          </p:cNvPr>
          <p:cNvSpPr txBox="1"/>
          <p:nvPr/>
        </p:nvSpPr>
        <p:spPr>
          <a:xfrm>
            <a:off x="1078622" y="4361729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SI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C01231B-CCAC-4879-8690-C4ECC7169FBD}"/>
              </a:ext>
            </a:extLst>
          </p:cNvPr>
          <p:cNvSpPr txBox="1"/>
          <p:nvPr/>
        </p:nvSpPr>
        <p:spPr>
          <a:xfrm>
            <a:off x="2929940" y="434758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D7E2F8B-09FB-483C-A257-FEEE6B6565BD}"/>
                  </a:ext>
                </a:extLst>
              </p:cNvPr>
              <p:cNvSpPr txBox="1"/>
              <p:nvPr/>
            </p:nvSpPr>
            <p:spPr>
              <a:xfrm>
                <a:off x="6669169" y="4321201"/>
                <a:ext cx="7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s-CL" sz="1600" b="1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D7E2F8B-09FB-483C-A257-FEEE6B65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69" y="4321201"/>
                <a:ext cx="72667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o 65">
            <a:extLst>
              <a:ext uri="{FF2B5EF4-FFF2-40B4-BE49-F238E27FC236}">
                <a16:creationId xmlns:a16="http://schemas.microsoft.com/office/drawing/2014/main" id="{D2A1E7C9-4CB9-4F78-9246-4C166D0633FD}"/>
              </a:ext>
            </a:extLst>
          </p:cNvPr>
          <p:cNvGrpSpPr/>
          <p:nvPr/>
        </p:nvGrpSpPr>
        <p:grpSpPr>
          <a:xfrm>
            <a:off x="7601372" y="5065085"/>
            <a:ext cx="1207347" cy="1169890"/>
            <a:chOff x="1412240" y="1981815"/>
            <a:chExt cx="1493520" cy="1447185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61B58208-28AA-4550-81DC-789FB1D1010F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751140D6-3377-4AFB-ACB3-C2FEC1370FD0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FF59085F-4444-46D8-B58A-C61CDBEC404E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4695412D-050E-4E20-810B-A8E91DA1CECE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4695412D-050E-4E20-810B-A8E91DA1C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8CDEF7BA-8F8A-43AD-9BFC-D44C1F409125}"/>
              </a:ext>
            </a:extLst>
          </p:cNvPr>
          <p:cNvCxnSpPr>
            <a:cxnSpLocks/>
            <a:stCxn id="64" idx="1"/>
            <a:endCxn id="101" idx="0"/>
          </p:cNvCxnSpPr>
          <p:nvPr/>
        </p:nvCxnSpPr>
        <p:spPr>
          <a:xfrm rot="10800000" flipV="1">
            <a:off x="5831421" y="4490477"/>
            <a:ext cx="837749" cy="574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57EE60A6-EA36-4034-9EF6-2FEDB8E53FEA}"/>
              </a:ext>
            </a:extLst>
          </p:cNvPr>
          <p:cNvCxnSpPr>
            <a:stCxn id="64" idx="3"/>
            <a:endCxn id="76" idx="0"/>
          </p:cNvCxnSpPr>
          <p:nvPr/>
        </p:nvCxnSpPr>
        <p:spPr>
          <a:xfrm>
            <a:off x="7395842" y="4490478"/>
            <a:ext cx="842057" cy="574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E9CB3A4-F714-4526-9D5D-1C2540B16238}"/>
              </a:ext>
            </a:extLst>
          </p:cNvPr>
          <p:cNvSpPr txBox="1"/>
          <p:nvPr/>
        </p:nvSpPr>
        <p:spPr>
          <a:xfrm>
            <a:off x="5934084" y="4361729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SI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1D60D41-BFFF-44D0-BFF7-6DEB0EF785B3}"/>
              </a:ext>
            </a:extLst>
          </p:cNvPr>
          <p:cNvSpPr txBox="1"/>
          <p:nvPr/>
        </p:nvSpPr>
        <p:spPr>
          <a:xfrm>
            <a:off x="7785402" y="434758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NO</a:t>
            </a: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601A5DE8-83F5-4310-BAA3-DCC0EAB08C70}"/>
              </a:ext>
            </a:extLst>
          </p:cNvPr>
          <p:cNvGrpSpPr/>
          <p:nvPr/>
        </p:nvGrpSpPr>
        <p:grpSpPr>
          <a:xfrm>
            <a:off x="2733590" y="5071509"/>
            <a:ext cx="1207347" cy="1169890"/>
            <a:chOff x="1412240" y="1981815"/>
            <a:chExt cx="1493520" cy="1447185"/>
          </a:xfrm>
        </p:grpSpPr>
        <p:sp>
          <p:nvSpPr>
            <p:cNvPr id="84" name="Rectángulo: esquinas redondeadas 83">
              <a:extLst>
                <a:ext uri="{FF2B5EF4-FFF2-40B4-BE49-F238E27FC236}">
                  <a16:creationId xmlns:a16="http://schemas.microsoft.com/office/drawing/2014/main" id="{B4E65BEF-7334-4076-A5D6-145E907B2336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FD64D702-1B2E-4574-8180-B1946ABBE29F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76B365C6-219F-4226-B3B5-120F08B8F9CC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8FD0912B-5705-4DD1-B871-F78671171CA0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8FD0912B-5705-4DD1-B871-F78671171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C77301A-0A98-4304-A496-1154B979B2D8}"/>
              </a:ext>
            </a:extLst>
          </p:cNvPr>
          <p:cNvGrpSpPr/>
          <p:nvPr/>
        </p:nvGrpSpPr>
        <p:grpSpPr>
          <a:xfrm>
            <a:off x="5194893" y="5065085"/>
            <a:ext cx="1207347" cy="1169890"/>
            <a:chOff x="1412240" y="1981815"/>
            <a:chExt cx="1493520" cy="1447185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A577914A-6270-40EF-9B63-3B7492C21C1D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56BECA0-289E-40FC-BA21-B69D7BDC8D0B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525BEC99-8386-4CC6-9892-9C800557EB04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ACDD0758-74A7-4707-A14E-C22530F80CE3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ACDD0758-74A7-4707-A14E-C22530F80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4368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4591C-F488-4859-A5BC-9AD98F6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Qué tan rápido se puede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43763A-91A2-466D-962D-4061B3E1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CL" dirty="0"/>
                  <a:t>Pero necesitamos que sea posible llegar a cada permutación para cada posible instancia.</a:t>
                </a:r>
              </a:p>
              <a:p>
                <a:endParaRPr lang="es-CL" dirty="0"/>
              </a:p>
              <a:p>
                <a:r>
                  <a:rPr lang="es-CL" dirty="0"/>
                  <a:t>Para esto el algoritmo debe realizar suficientes comparaciones de manera que cada hoja del árbol tenga una única permutación.</a:t>
                </a:r>
              </a:p>
              <a:p>
                <a:endParaRPr lang="es-CL" dirty="0"/>
              </a:p>
              <a:p>
                <a:r>
                  <a:rPr lang="es-CL" dirty="0"/>
                  <a:t>Si dividimos equitativamente en cada paso y ejecutamos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comparaciones, tenemos un árbol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s-CL" dirty="0"/>
                  <a:t> hojas.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43763A-91A2-466D-962D-4061B3E1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40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Para que cada permutación pueda tener su propia hoja, necesitamos tener al menos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CL" dirty="0"/>
                  <a:t> hojas en el árbol. Para esto se debe cumplir que:</a:t>
                </a:r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CL" b="0" dirty="0"/>
              </a:p>
              <a:p>
                <a:pPr marL="0" indent="0" algn="ctr">
                  <a:buNone/>
                </a:pPr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Podemos acotar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 r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95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!=1⋅2⋅3…</m:t>
                      </m:r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!&lt;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630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!=1⋅2⋅3…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!&gt;1⋅1⋅1…1⋅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lo tanto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903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5312BF-52FB-44D4-9872-CC1DB162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Cota inferior de ordenación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304AB2-9908-42E9-AF37-D38A87FA2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Entonces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significa que: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304AB2-9908-42E9-AF37-D38A87FA2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8CC4467-0963-4B46-8070-CD89540311AD}"/>
                  </a:ext>
                </a:extLst>
              </p:cNvPr>
              <p:cNvSpPr/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Cualquier algoritmo de ordenación por comparación debe ejecutar como mínimo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comparaciones en su peor caso.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8CC4467-0963-4B46-8070-CD8954031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blipFill>
                <a:blip r:embed="rId3"/>
                <a:stretch>
                  <a:fillRect t="-410" b="-7787"/>
                </a:stretch>
              </a:blipFill>
              <a:ln w="76200" cmpd="dbl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Correctitud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Para que un </a:t>
            </a:r>
            <a:r>
              <a:rPr lang="en-US" dirty="0" err="1"/>
              <a:t>algoritmo</a:t>
            </a:r>
            <a:r>
              <a:rPr lang="en-US" dirty="0"/>
              <a:t> sea </a:t>
            </a:r>
            <a:r>
              <a:rPr lang="en-US" dirty="0" err="1"/>
              <a:t>correcto</a:t>
            </a:r>
            <a:r>
              <a:rPr lang="en-US" dirty="0"/>
              <a:t>, debe: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Cumplir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el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ordenar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412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69F-0258-4478-8961-31DB5BF7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B180-DB51-49AD-AE03-D61C75EB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¿Cómo demostramos que el algoritmo termina?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demostramos que ordena?</a:t>
            </a:r>
          </a:p>
        </p:txBody>
      </p:sp>
    </p:spTree>
    <p:extLst>
      <p:ext uri="{BB962C8B-B14F-4D97-AF65-F5344CB8AC3E}">
        <p14:creationId xmlns:p14="http://schemas.microsoft.com/office/powerpoint/2010/main" val="141597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 err="1"/>
              <a:t>Insertion</a:t>
            </a:r>
            <a:r>
              <a:rPr lang="es-CL" i="1" dirty="0"/>
              <a:t> </a:t>
            </a:r>
            <a:r>
              <a:rPr lang="es-CL" i="1" dirty="0" err="1"/>
              <a:t>Sort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Insertar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se inserta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t="-621" b="-33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9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PD: Al terminar la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Podemos hacerlo por </a:t>
                </a:r>
                <a:r>
                  <a:rPr lang="es-CL" sz="2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200" dirty="0"/>
                  <a:t> sobre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 la primera iteración,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Hipótesis Inductiva: </a:t>
                </a:r>
                <a:r>
                  <a:rPr lang="es-CL" sz="2200" dirty="0"/>
                  <a:t>Después de la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</a:t>
                </a:r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Demostraremos que después de la iteración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 y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s-CL" sz="2200" dirty="0"/>
                  <a:t> elementos ordenados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907" r="-8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2515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5274</TotalTime>
  <Words>1710</Words>
  <Application>Microsoft Office PowerPoint</Application>
  <PresentationFormat>Presentación en pantalla (4:3)</PresentationFormat>
  <Paragraphs>261</Paragraphs>
  <Slides>46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IIC2133</vt:lpstr>
      <vt:lpstr>Presentación de PowerPoint</vt:lpstr>
      <vt:lpstr>Outline</vt:lpstr>
      <vt:lpstr>Outline</vt:lpstr>
      <vt:lpstr>Propiedades de Insertion Sort</vt:lpstr>
      <vt:lpstr>Correctitud de Insertion Sort</vt:lpstr>
      <vt:lpstr>Propiedades de Insertion Sort</vt:lpstr>
      <vt:lpstr>El algoritmo Insertion Sort</vt:lpstr>
      <vt:lpstr>Finitud</vt:lpstr>
      <vt:lpstr>Corrección</vt:lpstr>
      <vt:lpstr>Complejidad de Insertion Sort</vt:lpstr>
      <vt:lpstr>Presentación de PowerPoint</vt:lpstr>
      <vt:lpstr>Complejidad de Insertion Sort</vt:lpstr>
      <vt:lpstr>Inversiones</vt:lpstr>
      <vt:lpstr>Complejidad de Insertion Sort</vt:lpstr>
      <vt:lpstr>Presentación de PowerPoint</vt:lpstr>
      <vt:lpstr>Presentación de PowerPoint</vt:lpstr>
      <vt:lpstr>Complejidad de Insertion Sort</vt:lpstr>
      <vt:lpstr>Complejidad de Insertion Sort</vt:lpstr>
      <vt:lpstr>Presentación de PowerPoint</vt:lpstr>
      <vt:lpstr>Presentación de PowerPoint</vt:lpstr>
      <vt:lpstr>Complejidad de Insertion Sort</vt:lpstr>
      <vt:lpstr>Presentación de PowerPoint</vt:lpstr>
      <vt:lpstr>Presentación de PowerPoint</vt:lpstr>
      <vt:lpstr>Complejidad de Insertion Sort</vt:lpstr>
      <vt:lpstr>Outline</vt:lpstr>
      <vt:lpstr>El problema de ordenar</vt:lpstr>
      <vt:lpstr>El problema de ordenar</vt:lpstr>
      <vt:lpstr>El problema de ordenar</vt:lpstr>
      <vt:lpstr>El problema de ordenar </vt:lpstr>
      <vt:lpstr>El problema de ordenar</vt:lpstr>
      <vt:lpstr>Presentación de PowerPoint</vt:lpstr>
      <vt:lpstr>El problema de ordenar</vt:lpstr>
      <vt:lpstr>Presentación de PowerPoint</vt:lpstr>
      <vt:lpstr>El problema de ordenar</vt:lpstr>
      <vt:lpstr>Presentación de PowerPoint</vt:lpstr>
      <vt:lpstr>Presentación de PowerPoint</vt:lpstr>
      <vt:lpstr>El problema de ordenar</vt:lpstr>
      <vt:lpstr>Presentación de PowerPoint</vt:lpstr>
      <vt:lpstr>Qué tan rápido se puede ordenar</vt:lpstr>
      <vt:lpstr>Presentación de PowerPoint</vt:lpstr>
      <vt:lpstr>Presentación de PowerPoint</vt:lpstr>
      <vt:lpstr>Qué tan rápido se puede ordenar</vt:lpstr>
      <vt:lpstr>Presentación de PowerPoint</vt:lpstr>
      <vt:lpstr>Presentación de PowerPoint</vt:lpstr>
      <vt:lpstr>Presentación de PowerPoint</vt:lpstr>
      <vt:lpstr>Cota inferior de ordenación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Vicente Domínguez Manquenahuel</cp:lastModifiedBy>
  <cp:revision>135</cp:revision>
  <cp:lastPrinted>2019-03-06T13:05:17Z</cp:lastPrinted>
  <dcterms:created xsi:type="dcterms:W3CDTF">2018-02-12T03:24:41Z</dcterms:created>
  <dcterms:modified xsi:type="dcterms:W3CDTF">2020-03-24T20:26:07Z</dcterms:modified>
</cp:coreProperties>
</file>