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639" r:id="rId4"/>
    <p:sldId id="556" r:id="rId5"/>
    <p:sldId id="612" r:id="rId6"/>
    <p:sldId id="613" r:id="rId7"/>
    <p:sldId id="614" r:id="rId8"/>
    <p:sldId id="615" r:id="rId9"/>
    <p:sldId id="557" r:id="rId10"/>
    <p:sldId id="616" r:id="rId11"/>
    <p:sldId id="618" r:id="rId12"/>
    <p:sldId id="617" r:id="rId13"/>
    <p:sldId id="619" r:id="rId14"/>
    <p:sldId id="620" r:id="rId15"/>
    <p:sldId id="621" r:id="rId16"/>
    <p:sldId id="623" r:id="rId17"/>
    <p:sldId id="622" r:id="rId18"/>
    <p:sldId id="624" r:id="rId19"/>
    <p:sldId id="625" r:id="rId20"/>
    <p:sldId id="626" r:id="rId21"/>
    <p:sldId id="627" r:id="rId22"/>
    <p:sldId id="628" r:id="rId23"/>
    <p:sldId id="629" r:id="rId24"/>
    <p:sldId id="630" r:id="rId25"/>
    <p:sldId id="631" r:id="rId26"/>
    <p:sldId id="632" r:id="rId27"/>
    <p:sldId id="633" r:id="rId28"/>
    <p:sldId id="634" r:id="rId29"/>
    <p:sldId id="635" r:id="rId30"/>
    <p:sldId id="647" r:id="rId31"/>
    <p:sldId id="648" r:id="rId32"/>
    <p:sldId id="636" r:id="rId33"/>
    <p:sldId id="640" r:id="rId34"/>
    <p:sldId id="644" r:id="rId35"/>
    <p:sldId id="637" r:id="rId36"/>
    <p:sldId id="638" r:id="rId37"/>
    <p:sldId id="646" r:id="rId38"/>
    <p:sldId id="645" r:id="rId39"/>
    <p:sldId id="641" r:id="rId40"/>
    <p:sldId id="643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57" r:id="rId50"/>
    <p:sldId id="658" r:id="rId51"/>
    <p:sldId id="659" r:id="rId52"/>
  </p:sldIdLst>
  <p:sldSz cx="109728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C224"/>
    <a:srgbClr val="E79113"/>
    <a:srgbClr val="EE9F2A"/>
    <a:srgbClr val="1AB221"/>
    <a:srgbClr val="03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1140" y="108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7B6E-3A6B-4393-BB7A-4A76129F2DFA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1E3C7-D40B-4582-9E23-5816B94719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04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2960" y="2130427"/>
            <a:ext cx="932688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06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01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955280" y="274640"/>
            <a:ext cx="246888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48640" y="274640"/>
            <a:ext cx="722376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445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6776" y="4406902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160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486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778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070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535114"/>
            <a:ext cx="484822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574033" y="1535114"/>
            <a:ext cx="48501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4033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780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605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25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3" y="273050"/>
            <a:ext cx="360997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90060" y="273053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643" y="1435103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196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0746" y="4800601"/>
            <a:ext cx="658368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50746" y="5367339"/>
            <a:ext cx="65836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496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8640" y="274639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600202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86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3F32-C70E-4149-A810-D3E9148E5F5F}" type="datetimeFigureOut">
              <a:rPr lang="es-CL" smtClean="0"/>
              <a:t>11-09-2017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749040" y="6356352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638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4673-C7C5-4A36-80BB-28421261A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4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putoutput.html" TargetMode="External"/><Relationship Id="rId2" Type="http://schemas.openxmlformats.org/officeDocument/2006/relationships/hyperlink" Target="https://docs.python.org/3/library/string.html#formatstr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94360" y="3549535"/>
            <a:ext cx="9692640" cy="4572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CuadroTexto"/>
          <p:cNvSpPr txBox="1"/>
          <p:nvPr/>
        </p:nvSpPr>
        <p:spPr>
          <a:xfrm>
            <a:off x="594360" y="611834"/>
            <a:ext cx="969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Pontificia Universidad Católica de Chile</a:t>
            </a:r>
          </a:p>
          <a:p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IIC1103 – Introducción a la Programación</a:t>
            </a:r>
          </a:p>
          <a:p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Semestre 2017/2 -  Sección 8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94360" y="2743200"/>
            <a:ext cx="969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94360" y="4262738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Camilo Álvarez (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cealvarez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@ing.puc.cl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5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upper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En lugar de usarlo como función de la forma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upper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94360" y="2633935"/>
            <a:ext cx="9692640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…se debe hacer de la forma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string.upper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upper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En lugar de usarlo como función de la forma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upper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94360" y="2633935"/>
            <a:ext cx="9692640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…se debe hacer de la forma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string.upper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3842341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0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upper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En lugar de usarlo como función de la forma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upper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94360" y="2633935"/>
            <a:ext cx="9692640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…se debe hacer de la forma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string.upper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3842341" cy="1685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396765"/>
            <a:ext cx="2486822" cy="6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2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Error típico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Los métodos de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retornan un nuevo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tomando el primero como parámetro y realizando las modificaciones…</a:t>
            </a:r>
          </a:p>
        </p:txBody>
      </p:sp>
    </p:spTree>
    <p:extLst>
      <p:ext uri="{BB962C8B-B14F-4D97-AF65-F5344CB8AC3E}">
        <p14:creationId xmlns:p14="http://schemas.microsoft.com/office/powerpoint/2010/main" val="127189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Error típico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Los métodos de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retornan un nuevo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tomando el primero como parámetro y realizando las modificaciones…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94360" y="2763205"/>
            <a:ext cx="969264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… pero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no realizan cambios en el </a:t>
            </a:r>
            <a:r>
              <a:rPr lang="es-CL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 original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31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Error típico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Los métodos de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retornan un nuevo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tomando el primero como parámetro y realizando las modificaciones…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94360" y="2763205"/>
            <a:ext cx="969264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… pero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no realizan cambios en el </a:t>
            </a:r>
            <a:r>
              <a:rPr lang="es-CL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 original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38600"/>
            <a:ext cx="3085854" cy="12769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357553"/>
            <a:ext cx="2133600" cy="6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CuadroTexto"/>
          <p:cNvSpPr txBox="1"/>
          <p:nvPr/>
        </p:nvSpPr>
        <p:spPr>
          <a:xfrm>
            <a:off x="594360" y="1087841"/>
            <a:ext cx="969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Escribe una función que busque un determinado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en un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, y retorne el índice donde se encuentra la primera aparición del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en el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, o -1 si no lo encuentra.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438400"/>
            <a:ext cx="8494395" cy="3707091"/>
          </a:xfrm>
          <a:prstGeom prst="rect">
            <a:avLst/>
          </a:prstGeom>
        </p:spPr>
      </p:pic>
      <p:sp>
        <p:nvSpPr>
          <p:cNvPr id="6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35047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Podemos resolver el problema anterior usando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5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Podemos resolver el problema anterior usando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2538412"/>
            <a:ext cx="107346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Podemos resolver el problema anterior usando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2538412"/>
            <a:ext cx="10734675" cy="17811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270763"/>
            <a:ext cx="6849389" cy="6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s-CL" sz="2800" dirty="0"/>
          </a:p>
        </p:txBody>
      </p:sp>
      <p:sp>
        <p:nvSpPr>
          <p:cNvPr id="11" name="10 Rectángulo"/>
          <p:cNvSpPr/>
          <p:nvPr/>
        </p:nvSpPr>
        <p:spPr>
          <a:xfrm>
            <a:off x="594360" y="1371600"/>
            <a:ext cx="9692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Código ASCII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7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replace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(a, b)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reemplazando las ocurrencias del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en 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2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replace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(a, b)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reemplazando las ocurrencias del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en 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97962"/>
            <a:ext cx="4623854" cy="11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4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replace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(a, b)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reemplazando las ocurrencias del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en 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97962"/>
            <a:ext cx="4623854" cy="11087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181600"/>
            <a:ext cx="2424793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1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replace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(a, b)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reemplazando las ocurrencias del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en 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34017"/>
            <a:ext cx="7215428" cy="9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replace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(a, b)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reemplazando las ocurrencias del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en 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34017"/>
            <a:ext cx="7215428" cy="9045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588" y="4648200"/>
            <a:ext cx="3746754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4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strip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eliminando todos los espacios al principio y al final del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65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strip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eliminando todos los espacios al principio y al final del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08461"/>
            <a:ext cx="648065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8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strip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eliminando todos los espacios al principio y al final del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08461"/>
            <a:ext cx="6480655" cy="866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953000"/>
            <a:ext cx="5879824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72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strip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eliminando todos los espacios al principio y al final del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990850"/>
            <a:ext cx="58197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4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strip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Devuelve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eliminando todos los espacios al principio y al final del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990850"/>
            <a:ext cx="581977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43400"/>
            <a:ext cx="539634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s-CL" sz="2800" dirty="0"/>
          </a:p>
        </p:txBody>
      </p:sp>
      <p:sp>
        <p:nvSpPr>
          <p:cNvPr id="11" name="10 Rectángulo"/>
          <p:cNvSpPr/>
          <p:nvPr/>
        </p:nvSpPr>
        <p:spPr>
          <a:xfrm>
            <a:off x="594360" y="1371600"/>
            <a:ext cx="9692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Código ASCII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46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Conoce tu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10" name="5 CuadroTexto"/>
          <p:cNvSpPr txBox="1"/>
          <p:nvPr/>
        </p:nvSpPr>
        <p:spPr>
          <a:xfrm>
            <a:off x="573645" y="1608646"/>
            <a:ext cx="96926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s.isalnum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():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si el </a:t>
            </a:r>
            <a:r>
              <a:rPr lang="es-CL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está compuesto solamente de caracteres alfanuméricos</a:t>
            </a:r>
            <a:endParaRPr lang="es-CL" sz="20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s.isalpha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():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si el </a:t>
            </a:r>
            <a:r>
              <a:rPr lang="es-CL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está compuesto solamente de caracteres alfabéticos</a:t>
            </a:r>
            <a:endParaRPr lang="es-CL" sz="20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s.isdecimal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():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si el </a:t>
            </a:r>
            <a:r>
              <a:rPr lang="es-CL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está compuesto solamente de caracteres numéricos</a:t>
            </a:r>
            <a:endParaRPr lang="es-CL" sz="20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s.islower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():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si todas las letras del </a:t>
            </a:r>
            <a:r>
              <a:rPr lang="es-CL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son minúsculas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s.isupper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():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si todas las letras del </a:t>
            </a:r>
            <a:r>
              <a:rPr lang="es-CL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son mayúsculas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s.istitle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():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si todas las palabras empiezan con una letra mayúscula, y el resto de las letras son minúsculas</a:t>
            </a:r>
            <a:endParaRPr lang="es-CL" sz="20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0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7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Conoce tu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67000"/>
            <a:ext cx="3352800" cy="25559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841881"/>
            <a:ext cx="1309688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6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Más métodos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L" dirty="0">
                <a:hlinkClick r:id="rId2"/>
              </a:rPr>
              <a:t>https://docs.python.org/3/library/stdtypes.html#string-methods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9503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s-CL" sz="2800" dirty="0"/>
          </a:p>
        </p:txBody>
      </p:sp>
      <p:sp>
        <p:nvSpPr>
          <p:cNvPr id="11" name="10 Rectángulo"/>
          <p:cNvSpPr/>
          <p:nvPr/>
        </p:nvSpPr>
        <p:spPr>
          <a:xfrm>
            <a:off x="594360" y="1371600"/>
            <a:ext cx="9692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ASCII</a:t>
            </a:r>
            <a:endParaRPr lang="es-CL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5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Código ASCII</a:t>
            </a:r>
            <a:endParaRPr lang="es-CL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94360" y="1225114"/>
            <a:ext cx="9692640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Es un estándar de codificación de caracteres que utilizan los sistemas informáticos para la representación de textos y control de dispositivos que manejan texto, como el teclado.</a:t>
            </a:r>
          </a:p>
        </p:txBody>
      </p:sp>
    </p:spTree>
    <p:extLst>
      <p:ext uri="{BB962C8B-B14F-4D97-AF65-F5344CB8AC3E}">
        <p14:creationId xmlns:p14="http://schemas.microsoft.com/office/powerpoint/2010/main" val="129431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4BE0A4-DDAE-44D5-AD14-5BA45E701A2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914400" y="133351"/>
            <a:ext cx="8858250" cy="847725"/>
          </a:xfrm>
        </p:spPr>
        <p:txBody>
          <a:bodyPr/>
          <a:lstStyle/>
          <a:p>
            <a:r>
              <a:rPr lang="es-CL" dirty="0"/>
              <a:t>Código ASCII</a:t>
            </a:r>
          </a:p>
        </p:txBody>
      </p:sp>
      <p:pic>
        <p:nvPicPr>
          <p:cNvPr id="2050" name="Picture 2" descr="ASCII Character Codes Ch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84" y="233510"/>
            <a:ext cx="5219700" cy="62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2643" y="6453337"/>
            <a:ext cx="57377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/>
              <a:t>Fuente: http://msdn.microsoft.com/en-US/library/60ecse8t(v=vs.80).aspx</a:t>
            </a:r>
          </a:p>
        </p:txBody>
      </p:sp>
    </p:spTree>
    <p:extLst>
      <p:ext uri="{BB962C8B-B14F-4D97-AF65-F5344CB8AC3E}">
        <p14:creationId xmlns:p14="http://schemas.microsoft.com/office/powerpoint/2010/main" val="3563518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4BE0A4-DDAE-44D5-AD14-5BA45E701A2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914400" y="133351"/>
            <a:ext cx="8858250" cy="847725"/>
          </a:xfrm>
        </p:spPr>
        <p:txBody>
          <a:bodyPr/>
          <a:lstStyle/>
          <a:p>
            <a:r>
              <a:rPr lang="es-CL" dirty="0"/>
              <a:t>Código ASCII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2643" y="6453337"/>
            <a:ext cx="57377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/>
              <a:t>Fuente: http://msdn.microsoft.com/en-US/library/9hxt0028(v=vs.80).aspx</a:t>
            </a:r>
          </a:p>
        </p:txBody>
      </p:sp>
      <p:pic>
        <p:nvPicPr>
          <p:cNvPr id="3074" name="Picture 2" descr="ASCII character Codes Ch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29" y="260648"/>
            <a:ext cx="4638675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Funciones que trabajan con ASCII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(i):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un </a:t>
            </a:r>
            <a:r>
              <a:rPr lang="es-CL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de largo 1 que representa el </a:t>
            </a:r>
            <a:r>
              <a:rPr 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cuyo código ASCII es el entero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(97)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”a”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ord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(c):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un entero que representa el código ASCII del </a:t>
            </a:r>
            <a:r>
              <a:rPr 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ord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(“b”)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98</a:t>
            </a:r>
            <a:endParaRPr lang="es-C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Código ASCII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978138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Código ASCII</a:t>
            </a:r>
            <a:endParaRPr lang="es-CL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94360" y="1225114"/>
            <a:ext cx="969264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¿Qué hace el siguiente código?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94360" y="2057400"/>
            <a:ext cx="54864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lvl="1"/>
            <a:endParaRPr lang="es-CL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# chr, ord</a:t>
            </a: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c = 'a'</a:t>
            </a: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print(c, ord(c))</a:t>
            </a:r>
          </a:p>
          <a:p>
            <a:pPr lvl="1"/>
            <a:endParaRPr lang="es-CL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cod = 97</a:t>
            </a: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print(cod, chr(cod))</a:t>
            </a:r>
          </a:p>
          <a:p>
            <a:pPr lvl="1"/>
            <a:endParaRPr lang="es-CL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# códigos ASCII</a:t>
            </a: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print("Código ASCII")</a:t>
            </a: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for i in range(0,256):</a:t>
            </a: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print(i, chr(i), end="\t")</a:t>
            </a: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if i%8 == 0:</a:t>
            </a:r>
          </a:p>
          <a:p>
            <a:pPr lvl="1"/>
            <a:r>
              <a:rPr lang="es-CL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19576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s-CL" sz="2800" dirty="0"/>
          </a:p>
        </p:txBody>
      </p:sp>
      <p:sp>
        <p:nvSpPr>
          <p:cNvPr id="11" name="10 Rectángulo"/>
          <p:cNvSpPr/>
          <p:nvPr/>
        </p:nvSpPr>
        <p:spPr>
          <a:xfrm>
            <a:off x="594360" y="1371600"/>
            <a:ext cx="9692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Código ASCII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94360" y="1225114"/>
            <a:ext cx="9692640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es similar a una función (recibe parámetros y retorna un valor), pero la sintaxis es diferente.</a:t>
            </a:r>
          </a:p>
        </p:txBody>
      </p:sp>
    </p:spTree>
    <p:extLst>
      <p:ext uri="{BB962C8B-B14F-4D97-AF65-F5344CB8AC3E}">
        <p14:creationId xmlns:p14="http://schemas.microsoft.com/office/powerpoint/2010/main" val="1320572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94360" y="1225114"/>
            <a:ext cx="9692640" cy="110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Es posible dar un formato específico a lo que nosotros mostramos en pantalla al usar el comando </a:t>
            </a:r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números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Para dar formato a números, se utiliza alguno de los siguientes caracteres: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%d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para formato decimal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%o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para formato octal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%x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para formato decimal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%E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para formato de notación científica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%f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para formato de punto flotante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27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números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828800"/>
            <a:ext cx="5810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3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números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28800"/>
            <a:ext cx="2971800" cy="4467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828800"/>
            <a:ext cx="5810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91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números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81200"/>
            <a:ext cx="558458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19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números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81200"/>
            <a:ext cx="5584581" cy="1962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5800"/>
            <a:ext cx="683219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62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Para dar formato a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se usan los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campos de reemplazo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denotados por corchetes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{}</a:t>
            </a:r>
            <a:endParaRPr lang="es-CL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Lo que está fuera de los corchetes se imprime tal cual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Para incluir caracteres de llave, se deben duplicar la llave correspondiente 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{{ o }}</a:t>
            </a: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74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" y="1905000"/>
            <a:ext cx="92868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7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" y="1905000"/>
            <a:ext cx="9286875" cy="1714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343400"/>
            <a:ext cx="6318197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90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Formato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Para más información…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12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hlinkClick r:id="rId2"/>
              </a:rPr>
              <a:t>https://docs.python.org/3/library/string.html#formatstrings</a:t>
            </a:r>
            <a:endParaRPr lang="es-CL" sz="2400" dirty="0"/>
          </a:p>
          <a:p>
            <a:r>
              <a:rPr lang="es-CL" sz="2400" dirty="0">
                <a:hlinkClick r:id="rId3"/>
              </a:rPr>
              <a:t>https://docs.python.org/3/tutorial/inputoutput.html</a:t>
            </a:r>
            <a:endParaRPr lang="es-CL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2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94360" y="1225114"/>
            <a:ext cx="969264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es similar a una función (recibe parámetros y retorna un valor), pero la sintaxis es diferente.</a:t>
            </a:r>
          </a:p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La mayor diferencia radica en que las funciones reciben los valores de manera explícita, en cambio los métodos se llaman a partir de ciertos tipos de variables, y los datos (parámetros) se entregan de manera implícita.</a:t>
            </a:r>
          </a:p>
        </p:txBody>
      </p:sp>
    </p:spTree>
    <p:extLst>
      <p:ext uri="{BB962C8B-B14F-4D97-AF65-F5344CB8AC3E}">
        <p14:creationId xmlns:p14="http://schemas.microsoft.com/office/powerpoint/2010/main" val="1226966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I1 2017-1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Palabras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panvólicas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Las palabras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panvólicas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son aquellas palabras que contienen todas las vocales,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sola vez cada una (como por ejemplo, “abuelito”)</a:t>
            </a:r>
            <a:endParaRPr lang="es-CL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Escribe una función </a:t>
            </a:r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sv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(x)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que retorne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 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si es </a:t>
            </a:r>
            <a:r>
              <a:rPr 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panvólica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False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si no </a:t>
            </a: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Escribe una función </a:t>
            </a:r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sv_orden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(x)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que retorne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 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si es </a:t>
            </a:r>
            <a:r>
              <a:rPr 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panvólica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y además sus vocales están ordenadas,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False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si no </a:t>
            </a: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02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I1 2017-1</a:t>
            </a:r>
            <a:endParaRPr lang="es-CL" sz="2800" dirty="0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Palabras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panvólicas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Una frase puede tener un trozo que sea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panvólico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si es que al recortar parte de la frase, esta cumple la condición de ser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panvólica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. Por ejemplo, “Mi abuelo hace unos increíbles pasteles” tiene el trozo “i abuelo”, que es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panvólico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. Escribe una función 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trozo(x)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que retorne un trozo </a:t>
            </a:r>
            <a:r>
              <a:rPr lang="es-CL" sz="2200" dirty="0" err="1">
                <a:latin typeface="Arial" panose="020B0604020202020204" pitchFamily="34" charset="0"/>
                <a:cs typeface="Arial" panose="020B0604020202020204" pitchFamily="34" charset="0"/>
              </a:rPr>
              <a:t>panvólico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de la frase 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, sin letras que sobren (en el caso anterior, no es válido retornar “Mi abuelo”, pues la “M” sobra). Si hay más de un trozo </a:t>
            </a:r>
            <a:r>
              <a:rPr 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panvólico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, se puede retornar cualquiera. </a:t>
            </a: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9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94360" y="1225114"/>
            <a:ext cx="969264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es similar a una función (recibe parámetros y retorna un valor), pero la sintaxis es diferente.</a:t>
            </a:r>
          </a:p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La mayor diferencia radica en que las funciones reciben los valores de manera explícita, en cambio los métodos se llaman a partir de ciertos tipos de variables, y los datos (parámetros) se entregan de manera implícita.</a:t>
            </a:r>
          </a:p>
        </p:txBody>
      </p:sp>
      <p:sp>
        <p:nvSpPr>
          <p:cNvPr id="7" name="5 CuadroTexto"/>
          <p:cNvSpPr txBox="1"/>
          <p:nvPr/>
        </p:nvSpPr>
        <p:spPr>
          <a:xfrm>
            <a:off x="594360" y="4419600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 manera más “formal”: un método se asocia a un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mientras que las funciones son independientes del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58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94360" y="1225114"/>
            <a:ext cx="969264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es similar a una función (recibe parámetros y retorna un valor), pero la sintaxis es diferente.</a:t>
            </a:r>
          </a:p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La mayor diferencia radica en que las funciones reciben los valores de manera explícita, en cambio los métodos se llaman a partir de ciertos tipos de variables, y los datos (parámetros) se entregan de manera implícita.</a:t>
            </a:r>
          </a:p>
        </p:txBody>
      </p:sp>
      <p:sp>
        <p:nvSpPr>
          <p:cNvPr id="7" name="5 CuadroTexto"/>
          <p:cNvSpPr txBox="1"/>
          <p:nvPr/>
        </p:nvSpPr>
        <p:spPr>
          <a:xfrm>
            <a:off x="594360" y="4419600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De manera más “formal”: un método se asocia a un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mientras que las funciones son independientes del </a:t>
            </a:r>
            <a:r>
              <a:rPr lang="es-CL" sz="2200" b="1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5 CuadroTexto"/>
          <p:cNvSpPr txBox="1"/>
          <p:nvPr/>
        </p:nvSpPr>
        <p:spPr>
          <a:xfrm>
            <a:off x="596579" y="5821896"/>
            <a:ext cx="969264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Más información en la clase “Programación orientada a objetos”</a:t>
            </a:r>
          </a:p>
        </p:txBody>
      </p:sp>
    </p:spTree>
    <p:extLst>
      <p:ext uri="{BB962C8B-B14F-4D97-AF65-F5344CB8AC3E}">
        <p14:creationId xmlns:p14="http://schemas.microsoft.com/office/powerpoint/2010/main" val="414852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94360" y="1225114"/>
            <a:ext cx="96926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Por ahora nos vamos a quedar con que un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es un objeto, que posee ciertos métodos que solo pueden llamar aquellas variables que son de tipo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5 CuadroTexto"/>
          <p:cNvSpPr txBox="1"/>
          <p:nvPr/>
        </p:nvSpPr>
        <p:spPr>
          <a:xfrm>
            <a:off x="594360" y="3429000"/>
            <a:ext cx="969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Un ejemplo de método es</a:t>
            </a:r>
            <a:r>
              <a:rPr lang="es-CL" sz="22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s-CL" sz="22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upper</a:t>
            </a:r>
            <a:r>
              <a:rPr lang="es-CL" sz="22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, que transforma todos los caracteres del </a:t>
            </a:r>
            <a:r>
              <a:rPr lang="es-C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a mayúsculas.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00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94360" y="914401"/>
            <a:ext cx="9692640" cy="114300"/>
          </a:xfrm>
          <a:prstGeom prst="rect">
            <a:avLst/>
          </a:prstGeom>
          <a:solidFill>
            <a:srgbClr val="1B9D7E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15 CuadroTexto"/>
          <p:cNvSpPr txBox="1"/>
          <p:nvPr/>
        </p:nvSpPr>
        <p:spPr>
          <a:xfrm>
            <a:off x="594360" y="1087841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upper</a:t>
            </a:r>
            <a:r>
              <a:rPr lang="es-CL" sz="2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594360" y="360219"/>
            <a:ext cx="9692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es-CL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CL" sz="2800" dirty="0"/>
          </a:p>
        </p:txBody>
      </p:sp>
      <p:sp>
        <p:nvSpPr>
          <p:cNvPr id="9" name="5 CuadroTexto"/>
          <p:cNvSpPr txBox="1"/>
          <p:nvPr/>
        </p:nvSpPr>
        <p:spPr>
          <a:xfrm>
            <a:off x="573645" y="1608646"/>
            <a:ext cx="969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En lugar de usarlo como función de la forma 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upper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s-CL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es-CL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r>
              <a:rPr lang="es-CL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895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1605</Words>
  <Application>Microsoft Office PowerPoint</Application>
  <PresentationFormat>Personalizado</PresentationFormat>
  <Paragraphs>188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Arial</vt:lpstr>
      <vt:lpstr>Calibri</vt:lpstr>
      <vt:lpstr>Courier New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Código ASCII</vt:lpstr>
      <vt:lpstr>Código ASCII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Camilo Alvarez</cp:lastModifiedBy>
  <cp:revision>183</cp:revision>
  <dcterms:created xsi:type="dcterms:W3CDTF">2017-07-30T18:37:16Z</dcterms:created>
  <dcterms:modified xsi:type="dcterms:W3CDTF">2017-09-12T03:46:32Z</dcterms:modified>
</cp:coreProperties>
</file>