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569" r:id="rId3"/>
    <p:sldId id="571" r:id="rId4"/>
    <p:sldId id="572" r:id="rId5"/>
    <p:sldId id="570" r:id="rId6"/>
    <p:sldId id="573" r:id="rId7"/>
    <p:sldId id="556" r:id="rId8"/>
    <p:sldId id="557" r:id="rId9"/>
    <p:sldId id="558" r:id="rId10"/>
    <p:sldId id="560" r:id="rId11"/>
    <p:sldId id="568" r:id="rId12"/>
  </p:sldIdLst>
  <p:sldSz cx="109728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C224"/>
    <a:srgbClr val="E79113"/>
    <a:srgbClr val="EE9F2A"/>
    <a:srgbClr val="1AB221"/>
    <a:srgbClr val="030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2" autoAdjust="0"/>
  </p:normalViewPr>
  <p:slideViewPr>
    <p:cSldViewPr>
      <p:cViewPr varScale="1">
        <p:scale>
          <a:sx n="108" d="100"/>
          <a:sy n="108" d="100"/>
        </p:scale>
        <p:origin x="1140" y="108"/>
      </p:cViewPr>
      <p:guideLst>
        <p:guide orient="horz" pos="2160"/>
        <p:guide pos="345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037B6E-3A6B-4393-BB7A-4A76129F2DFA}" type="datetimeFigureOut">
              <a:rPr lang="es-CL" smtClean="0"/>
              <a:t>13-09-2017</a:t>
            </a:fld>
            <a:endParaRPr lang="es-CL"/>
          </a:p>
        </p:txBody>
      </p:sp>
      <p:sp>
        <p:nvSpPr>
          <p:cNvPr id="4" name="3 Marcador de imagen de diapositiva"/>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F1E3C7-D40B-4582-9E23-5816B9471991}" type="slidenum">
              <a:rPr lang="es-CL" smtClean="0"/>
              <a:t>‹Nº›</a:t>
            </a:fld>
            <a:endParaRPr lang="es-CL"/>
          </a:p>
        </p:txBody>
      </p:sp>
    </p:spTree>
    <p:extLst>
      <p:ext uri="{BB962C8B-B14F-4D97-AF65-F5344CB8AC3E}">
        <p14:creationId xmlns:p14="http://schemas.microsoft.com/office/powerpoint/2010/main" val="2060432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822960" y="2130427"/>
            <a:ext cx="932688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645920" y="3886200"/>
            <a:ext cx="768096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p>
            <a:fld id="{518B3F32-C70E-4149-A810-D3E9148E5F5F}" type="datetimeFigureOut">
              <a:rPr lang="es-CL" smtClean="0"/>
              <a:t>13-09-2017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9F304673-C7C5-4A36-80BB-28421261AC9C}" type="slidenum">
              <a:rPr lang="es-CL" smtClean="0"/>
              <a:t>‹Nº›</a:t>
            </a:fld>
            <a:endParaRPr lang="es-CL"/>
          </a:p>
        </p:txBody>
      </p:sp>
    </p:spTree>
    <p:extLst>
      <p:ext uri="{BB962C8B-B14F-4D97-AF65-F5344CB8AC3E}">
        <p14:creationId xmlns:p14="http://schemas.microsoft.com/office/powerpoint/2010/main" val="177067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518B3F32-C70E-4149-A810-D3E9148E5F5F}" type="datetimeFigureOut">
              <a:rPr lang="es-CL" smtClean="0"/>
              <a:t>13-09-2017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9F304673-C7C5-4A36-80BB-28421261AC9C}" type="slidenum">
              <a:rPr lang="es-CL" smtClean="0"/>
              <a:t>‹Nº›</a:t>
            </a:fld>
            <a:endParaRPr lang="es-CL"/>
          </a:p>
        </p:txBody>
      </p:sp>
    </p:spTree>
    <p:extLst>
      <p:ext uri="{BB962C8B-B14F-4D97-AF65-F5344CB8AC3E}">
        <p14:creationId xmlns:p14="http://schemas.microsoft.com/office/powerpoint/2010/main" val="168801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955280" y="274640"/>
            <a:ext cx="246888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548640" y="274640"/>
            <a:ext cx="722376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518B3F32-C70E-4149-A810-D3E9148E5F5F}" type="datetimeFigureOut">
              <a:rPr lang="es-CL" smtClean="0"/>
              <a:t>13-09-2017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9F304673-C7C5-4A36-80BB-28421261AC9C}" type="slidenum">
              <a:rPr lang="es-CL" smtClean="0"/>
              <a:t>‹Nº›</a:t>
            </a:fld>
            <a:endParaRPr lang="es-CL"/>
          </a:p>
        </p:txBody>
      </p:sp>
    </p:spTree>
    <p:extLst>
      <p:ext uri="{BB962C8B-B14F-4D97-AF65-F5344CB8AC3E}">
        <p14:creationId xmlns:p14="http://schemas.microsoft.com/office/powerpoint/2010/main" val="130445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518B3F32-C70E-4149-A810-D3E9148E5F5F}" type="datetimeFigureOut">
              <a:rPr lang="es-CL" smtClean="0"/>
              <a:t>13-09-2017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9F304673-C7C5-4A36-80BB-28421261AC9C}" type="slidenum">
              <a:rPr lang="es-CL" smtClean="0"/>
              <a:t>‹Nº›</a:t>
            </a:fld>
            <a:endParaRPr lang="es-CL"/>
          </a:p>
        </p:txBody>
      </p:sp>
    </p:spTree>
    <p:extLst>
      <p:ext uri="{BB962C8B-B14F-4D97-AF65-F5344CB8AC3E}">
        <p14:creationId xmlns:p14="http://schemas.microsoft.com/office/powerpoint/2010/main" val="251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66776" y="4406902"/>
            <a:ext cx="932688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866776" y="2906713"/>
            <a:ext cx="932688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18B3F32-C70E-4149-A810-D3E9148E5F5F}" type="datetimeFigureOut">
              <a:rPr lang="es-CL" smtClean="0"/>
              <a:t>13-09-2017</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9F304673-C7C5-4A36-80BB-28421261AC9C}" type="slidenum">
              <a:rPr lang="es-CL" smtClean="0"/>
              <a:t>‹Nº›</a:t>
            </a:fld>
            <a:endParaRPr lang="es-CL"/>
          </a:p>
        </p:txBody>
      </p:sp>
    </p:spTree>
    <p:extLst>
      <p:ext uri="{BB962C8B-B14F-4D97-AF65-F5344CB8AC3E}">
        <p14:creationId xmlns:p14="http://schemas.microsoft.com/office/powerpoint/2010/main" val="363160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548640" y="1600202"/>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5577840" y="1600202"/>
            <a:ext cx="48463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fecha"/>
          <p:cNvSpPr>
            <a:spLocks noGrp="1"/>
          </p:cNvSpPr>
          <p:nvPr>
            <p:ph type="dt" sz="half" idx="10"/>
          </p:nvPr>
        </p:nvSpPr>
        <p:spPr/>
        <p:txBody>
          <a:bodyPr/>
          <a:lstStyle/>
          <a:p>
            <a:fld id="{518B3F32-C70E-4149-A810-D3E9148E5F5F}" type="datetimeFigureOut">
              <a:rPr lang="es-CL" smtClean="0"/>
              <a:t>13-09-2017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9F304673-C7C5-4A36-80BB-28421261AC9C}" type="slidenum">
              <a:rPr lang="es-CL" smtClean="0"/>
              <a:t>‹Nº›</a:t>
            </a:fld>
            <a:endParaRPr lang="es-CL"/>
          </a:p>
        </p:txBody>
      </p:sp>
    </p:spTree>
    <p:extLst>
      <p:ext uri="{BB962C8B-B14F-4D97-AF65-F5344CB8AC3E}">
        <p14:creationId xmlns:p14="http://schemas.microsoft.com/office/powerpoint/2010/main" val="45070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548640" y="1535114"/>
            <a:ext cx="4848226"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548640" y="2174875"/>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5574033" y="1535114"/>
            <a:ext cx="4850130"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574033" y="2174875"/>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6 Marcador de fecha"/>
          <p:cNvSpPr>
            <a:spLocks noGrp="1"/>
          </p:cNvSpPr>
          <p:nvPr>
            <p:ph type="dt" sz="half" idx="10"/>
          </p:nvPr>
        </p:nvSpPr>
        <p:spPr/>
        <p:txBody>
          <a:bodyPr/>
          <a:lstStyle/>
          <a:p>
            <a:fld id="{518B3F32-C70E-4149-A810-D3E9148E5F5F}" type="datetimeFigureOut">
              <a:rPr lang="es-CL" smtClean="0"/>
              <a:t>13-09-2017</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9F304673-C7C5-4A36-80BB-28421261AC9C}" type="slidenum">
              <a:rPr lang="es-CL" smtClean="0"/>
              <a:t>‹Nº›</a:t>
            </a:fld>
            <a:endParaRPr lang="es-CL"/>
          </a:p>
        </p:txBody>
      </p:sp>
    </p:spTree>
    <p:extLst>
      <p:ext uri="{BB962C8B-B14F-4D97-AF65-F5344CB8AC3E}">
        <p14:creationId xmlns:p14="http://schemas.microsoft.com/office/powerpoint/2010/main" val="411780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fld id="{518B3F32-C70E-4149-A810-D3E9148E5F5F}" type="datetimeFigureOut">
              <a:rPr lang="es-CL" smtClean="0"/>
              <a:t>13-09-2017</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9F304673-C7C5-4A36-80BB-28421261AC9C}" type="slidenum">
              <a:rPr lang="es-CL" smtClean="0"/>
              <a:t>‹Nº›</a:t>
            </a:fld>
            <a:endParaRPr lang="es-CL"/>
          </a:p>
        </p:txBody>
      </p:sp>
    </p:spTree>
    <p:extLst>
      <p:ext uri="{BB962C8B-B14F-4D97-AF65-F5344CB8AC3E}">
        <p14:creationId xmlns:p14="http://schemas.microsoft.com/office/powerpoint/2010/main" val="186605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18B3F32-C70E-4149-A810-D3E9148E5F5F}" type="datetimeFigureOut">
              <a:rPr lang="es-CL" smtClean="0"/>
              <a:t>13-09-2017</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9F304673-C7C5-4A36-80BB-28421261AC9C}" type="slidenum">
              <a:rPr lang="es-CL" smtClean="0"/>
              <a:t>‹Nº›</a:t>
            </a:fld>
            <a:endParaRPr lang="es-CL"/>
          </a:p>
        </p:txBody>
      </p:sp>
    </p:spTree>
    <p:extLst>
      <p:ext uri="{BB962C8B-B14F-4D97-AF65-F5344CB8AC3E}">
        <p14:creationId xmlns:p14="http://schemas.microsoft.com/office/powerpoint/2010/main" val="259925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8643" y="273050"/>
            <a:ext cx="3609976" cy="1162051"/>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4290060" y="273053"/>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548643" y="1435103"/>
            <a:ext cx="360997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18B3F32-C70E-4149-A810-D3E9148E5F5F}" type="datetimeFigureOut">
              <a:rPr lang="es-CL" smtClean="0"/>
              <a:t>13-09-2017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9F304673-C7C5-4A36-80BB-28421261AC9C}" type="slidenum">
              <a:rPr lang="es-CL" smtClean="0"/>
              <a:t>‹Nº›</a:t>
            </a:fld>
            <a:endParaRPr lang="es-CL"/>
          </a:p>
        </p:txBody>
      </p:sp>
    </p:spTree>
    <p:extLst>
      <p:ext uri="{BB962C8B-B14F-4D97-AF65-F5344CB8AC3E}">
        <p14:creationId xmlns:p14="http://schemas.microsoft.com/office/powerpoint/2010/main" val="344196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150746" y="4800601"/>
            <a:ext cx="6583680" cy="566739"/>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2150746" y="612775"/>
            <a:ext cx="65836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2150746" y="5367339"/>
            <a:ext cx="658368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18B3F32-C70E-4149-A810-D3E9148E5F5F}" type="datetimeFigureOut">
              <a:rPr lang="es-CL" smtClean="0"/>
              <a:t>13-09-2017</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9F304673-C7C5-4A36-80BB-28421261AC9C}" type="slidenum">
              <a:rPr lang="es-CL" smtClean="0"/>
              <a:t>‹Nº›</a:t>
            </a:fld>
            <a:endParaRPr lang="es-CL"/>
          </a:p>
        </p:txBody>
      </p:sp>
    </p:spTree>
    <p:extLst>
      <p:ext uri="{BB962C8B-B14F-4D97-AF65-F5344CB8AC3E}">
        <p14:creationId xmlns:p14="http://schemas.microsoft.com/office/powerpoint/2010/main" val="267496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548640" y="274639"/>
            <a:ext cx="9875520" cy="1143000"/>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2 Marcador de texto"/>
          <p:cNvSpPr>
            <a:spLocks noGrp="1"/>
          </p:cNvSpPr>
          <p:nvPr>
            <p:ph type="body" idx="1"/>
          </p:nvPr>
        </p:nvSpPr>
        <p:spPr>
          <a:xfrm>
            <a:off x="548640" y="1600202"/>
            <a:ext cx="987552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548640" y="6356352"/>
            <a:ext cx="25603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B3F32-C70E-4149-A810-D3E9148E5F5F}" type="datetimeFigureOut">
              <a:rPr lang="es-CL" smtClean="0"/>
              <a:t>13-09-2017</a:t>
            </a:fld>
            <a:endParaRPr lang="es-CL"/>
          </a:p>
        </p:txBody>
      </p:sp>
      <p:sp>
        <p:nvSpPr>
          <p:cNvPr id="5" name="4 Marcador de pie de página"/>
          <p:cNvSpPr>
            <a:spLocks noGrp="1"/>
          </p:cNvSpPr>
          <p:nvPr>
            <p:ph type="ftr" sz="quarter" idx="3"/>
          </p:nvPr>
        </p:nvSpPr>
        <p:spPr>
          <a:xfrm>
            <a:off x="3749040" y="6356352"/>
            <a:ext cx="34747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7863840" y="6356352"/>
            <a:ext cx="25603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04673-C7C5-4A36-80BB-28421261AC9C}" type="slidenum">
              <a:rPr lang="es-CL" smtClean="0"/>
              <a:t>‹Nº›</a:t>
            </a:fld>
            <a:endParaRPr lang="es-CL"/>
          </a:p>
        </p:txBody>
      </p:sp>
    </p:spTree>
    <p:extLst>
      <p:ext uri="{BB962C8B-B14F-4D97-AF65-F5344CB8AC3E}">
        <p14:creationId xmlns:p14="http://schemas.microsoft.com/office/powerpoint/2010/main" val="400941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94360" y="3549535"/>
            <a:ext cx="9692640" cy="45720"/>
          </a:xfrm>
          <a:prstGeom prst="rect">
            <a:avLst/>
          </a:prstGeom>
          <a:solidFill>
            <a:srgbClr val="1B9D7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5" name="4 CuadroTexto"/>
          <p:cNvSpPr txBox="1"/>
          <p:nvPr/>
        </p:nvSpPr>
        <p:spPr>
          <a:xfrm>
            <a:off x="594360" y="611834"/>
            <a:ext cx="9692640" cy="1200329"/>
          </a:xfrm>
          <a:prstGeom prst="rect">
            <a:avLst/>
          </a:prstGeom>
          <a:noFill/>
        </p:spPr>
        <p:txBody>
          <a:bodyPr wrap="square" rtlCol="0">
            <a:spAutoFit/>
          </a:bodyPr>
          <a:lstStyle/>
          <a:p>
            <a:r>
              <a:rPr lang="es-CL" sz="2400" dirty="0">
                <a:solidFill>
                  <a:schemeClr val="tx1">
                    <a:lumMod val="50000"/>
                    <a:lumOff val="50000"/>
                  </a:schemeClr>
                </a:solidFill>
                <a:latin typeface="Arial" panose="020B0604020202020204" pitchFamily="34" charset="0"/>
                <a:cs typeface="Arial" panose="020B0604020202020204" pitchFamily="34" charset="0"/>
              </a:rPr>
              <a:t>Pontificia Universidad Católica de Chile</a:t>
            </a:r>
          </a:p>
          <a:p>
            <a:r>
              <a:rPr lang="es-CL" sz="2400" dirty="0">
                <a:solidFill>
                  <a:schemeClr val="tx1">
                    <a:lumMod val="50000"/>
                    <a:lumOff val="50000"/>
                  </a:schemeClr>
                </a:solidFill>
                <a:latin typeface="Arial" panose="020B0604020202020204" pitchFamily="34" charset="0"/>
                <a:cs typeface="Arial" panose="020B0604020202020204" pitchFamily="34" charset="0"/>
              </a:rPr>
              <a:t>IIC1103 – Introducción a la Programación</a:t>
            </a:r>
          </a:p>
          <a:p>
            <a:r>
              <a:rPr lang="es-CL" sz="2400" dirty="0">
                <a:solidFill>
                  <a:schemeClr val="tx1">
                    <a:lumMod val="50000"/>
                    <a:lumOff val="50000"/>
                  </a:schemeClr>
                </a:solidFill>
                <a:latin typeface="Arial" panose="020B0604020202020204" pitchFamily="34" charset="0"/>
                <a:cs typeface="Arial" panose="020B0604020202020204" pitchFamily="34" charset="0"/>
              </a:rPr>
              <a:t>Semestre 2017/2 -  Sección 8</a:t>
            </a:r>
          </a:p>
        </p:txBody>
      </p:sp>
      <p:sp>
        <p:nvSpPr>
          <p:cNvPr id="7" name="6 CuadroTexto"/>
          <p:cNvSpPr txBox="1"/>
          <p:nvPr/>
        </p:nvSpPr>
        <p:spPr>
          <a:xfrm>
            <a:off x="594360" y="2743200"/>
            <a:ext cx="9692640" cy="738664"/>
          </a:xfrm>
          <a:prstGeom prst="rect">
            <a:avLst/>
          </a:prstGeom>
          <a:noFill/>
        </p:spPr>
        <p:txBody>
          <a:bodyPr wrap="square" rtlCol="0">
            <a:spAutoFit/>
          </a:bodyPr>
          <a:lstStyle/>
          <a:p>
            <a:pPr algn="ctr"/>
            <a:r>
              <a:rPr lang="en-US" sz="4200" dirty="0" err="1">
                <a:latin typeface="Arial" panose="020B0604020202020204" pitchFamily="34" charset="0"/>
                <a:cs typeface="Arial" panose="020B0604020202020204" pitchFamily="34" charset="0"/>
              </a:rPr>
              <a:t>Repaso</a:t>
            </a:r>
            <a:r>
              <a:rPr lang="en-US" sz="4200" dirty="0">
                <a:latin typeface="Arial" panose="020B0604020202020204" pitchFamily="34" charset="0"/>
                <a:cs typeface="Arial" panose="020B0604020202020204" pitchFamily="34" charset="0"/>
              </a:rPr>
              <a:t> I1</a:t>
            </a:r>
            <a:endParaRPr lang="es-CL" sz="4200" dirty="0">
              <a:latin typeface="Arial" panose="020B0604020202020204" pitchFamily="34" charset="0"/>
              <a:cs typeface="Arial" panose="020B0604020202020204" pitchFamily="34" charset="0"/>
            </a:endParaRPr>
          </a:p>
        </p:txBody>
      </p:sp>
      <p:sp>
        <p:nvSpPr>
          <p:cNvPr id="8" name="7 CuadroTexto"/>
          <p:cNvSpPr txBox="1"/>
          <p:nvPr/>
        </p:nvSpPr>
        <p:spPr>
          <a:xfrm>
            <a:off x="594360" y="4262738"/>
            <a:ext cx="9692640" cy="461665"/>
          </a:xfrm>
          <a:prstGeom prst="rect">
            <a:avLst/>
          </a:prstGeom>
          <a:noFill/>
        </p:spPr>
        <p:txBody>
          <a:bodyPr wrap="square" rtlCol="0">
            <a:spAutoFit/>
          </a:bodyPr>
          <a:lstStyle/>
          <a:p>
            <a:pPr algn="ctr"/>
            <a:r>
              <a:rPr lang="es-CL" sz="2400" dirty="0">
                <a:latin typeface="Arial" panose="020B0604020202020204" pitchFamily="34" charset="0"/>
                <a:cs typeface="Arial" panose="020B0604020202020204" pitchFamily="34" charset="0"/>
              </a:rPr>
              <a:t>Camilo Álvarez (</a:t>
            </a:r>
            <a:r>
              <a:rPr lang="es-CL" sz="2400" dirty="0" err="1">
                <a:latin typeface="Arial" panose="020B0604020202020204" pitchFamily="34" charset="0"/>
                <a:cs typeface="Arial" panose="020B0604020202020204" pitchFamily="34" charset="0"/>
              </a:rPr>
              <a:t>cealvarez</a:t>
            </a:r>
            <a:r>
              <a:rPr lang="en-US" sz="2400" dirty="0">
                <a:latin typeface="Arial" panose="020B0604020202020204" pitchFamily="34" charset="0"/>
                <a:cs typeface="Arial" panose="020B0604020202020204" pitchFamily="34" charset="0"/>
              </a:rPr>
              <a:t>@ing.puc.cl</a:t>
            </a:r>
            <a:r>
              <a:rPr lang="es-CL"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555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94360" y="914401"/>
            <a:ext cx="9692640" cy="114300"/>
          </a:xfrm>
          <a:prstGeom prst="rect">
            <a:avLst/>
          </a:prstGeom>
          <a:solidFill>
            <a:srgbClr val="1B9D7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10" name="9 Rectángulo"/>
          <p:cNvSpPr/>
          <p:nvPr/>
        </p:nvSpPr>
        <p:spPr>
          <a:xfrm>
            <a:off x="594360" y="360219"/>
            <a:ext cx="9692640" cy="523220"/>
          </a:xfrm>
          <a:prstGeom prst="rect">
            <a:avLst/>
          </a:prstGeom>
        </p:spPr>
        <p:txBody>
          <a:bodyPr wrap="square">
            <a:spAutoFit/>
          </a:bodyPr>
          <a:lstStyle/>
          <a:p>
            <a:r>
              <a:rPr lang="es-CL" sz="2800" dirty="0">
                <a:latin typeface="Arial" panose="020B0604020202020204" pitchFamily="34" charset="0"/>
                <a:cs typeface="Arial" panose="020B0604020202020204" pitchFamily="34" charset="0"/>
              </a:rPr>
              <a:t>I1 2016-1</a:t>
            </a:r>
            <a:endParaRPr lang="es-CL" sz="2800" dirty="0"/>
          </a:p>
        </p:txBody>
      </p:sp>
      <p:sp>
        <p:nvSpPr>
          <p:cNvPr id="6" name="5 CuadroTexto"/>
          <p:cNvSpPr txBox="1"/>
          <p:nvPr/>
        </p:nvSpPr>
        <p:spPr>
          <a:xfrm>
            <a:off x="594360" y="1225114"/>
            <a:ext cx="9692640" cy="872034"/>
          </a:xfrm>
          <a:prstGeom prst="rect">
            <a:avLst/>
          </a:prstGeom>
          <a:noFill/>
        </p:spPr>
        <p:txBody>
          <a:bodyPr wrap="square" rtlCol="0">
            <a:spAutoFit/>
          </a:bodyPr>
          <a:lstStyle/>
          <a:p>
            <a:pPr algn="just">
              <a:lnSpc>
                <a:spcPct val="150000"/>
              </a:lnSpc>
            </a:pPr>
            <a:r>
              <a:rPr lang="es-CL" dirty="0">
                <a:latin typeface="Arial" panose="020B0604020202020204" pitchFamily="34" charset="0"/>
                <a:cs typeface="Arial" panose="020B0604020202020204" pitchFamily="34" charset="0"/>
              </a:rPr>
              <a:t>En el curso de Introducción a la programación del 2015 - 2 se utilizó el siguiente criterio de evaluación</a:t>
            </a:r>
          </a:p>
        </p:txBody>
      </p:sp>
      <mc:AlternateContent xmlns:mc="http://schemas.openxmlformats.org/markup-compatibility/2006">
        <mc:Choice xmlns:a14="http://schemas.microsoft.com/office/drawing/2010/main" Requires="a14">
          <p:sp>
            <p:nvSpPr>
              <p:cNvPr id="2" name="CuadroTexto 1"/>
              <p:cNvSpPr txBox="1"/>
              <p:nvPr/>
            </p:nvSpPr>
            <p:spPr>
              <a:xfrm>
                <a:off x="3022934" y="2135745"/>
                <a:ext cx="48354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CL" b="0" i="1" smtClean="0">
                          <a:latin typeface="Cambria Math" panose="02040503050406030204" pitchFamily="18" charset="0"/>
                        </a:rPr>
                        <m:t>𝑁𝐹</m:t>
                      </m:r>
                      <m:r>
                        <a:rPr lang="es-CL" b="0" i="1" smtClean="0">
                          <a:latin typeface="Cambria Math" panose="02040503050406030204" pitchFamily="18" charset="0"/>
                        </a:rPr>
                        <m:t>=0.30 ∗</m:t>
                      </m:r>
                      <m:r>
                        <a:rPr lang="es-CL" b="0" i="1" smtClean="0">
                          <a:latin typeface="Cambria Math" panose="02040503050406030204" pitchFamily="18" charset="0"/>
                        </a:rPr>
                        <m:t>𝐼</m:t>
                      </m:r>
                      <m:r>
                        <a:rPr lang="es-CL" b="0" i="1" smtClean="0">
                          <a:latin typeface="Cambria Math" panose="02040503050406030204" pitchFamily="18" charset="0"/>
                        </a:rPr>
                        <m:t>+0.30 ∗</m:t>
                      </m:r>
                      <m:r>
                        <a:rPr lang="es-CL" b="0" i="1" smtClean="0">
                          <a:latin typeface="Cambria Math" panose="02040503050406030204" pitchFamily="18" charset="0"/>
                        </a:rPr>
                        <m:t>𝑇</m:t>
                      </m:r>
                      <m:r>
                        <a:rPr lang="es-CL" b="0" i="1" smtClean="0">
                          <a:latin typeface="Cambria Math" panose="02040503050406030204" pitchFamily="18" charset="0"/>
                        </a:rPr>
                        <m:t>+0.30 ∗</m:t>
                      </m:r>
                      <m:r>
                        <a:rPr lang="es-CL" b="0" i="1" smtClean="0">
                          <a:latin typeface="Cambria Math" panose="02040503050406030204" pitchFamily="18" charset="0"/>
                        </a:rPr>
                        <m:t>𝐸</m:t>
                      </m:r>
                      <m:r>
                        <a:rPr lang="es-CL" b="0" i="1" smtClean="0">
                          <a:latin typeface="Cambria Math" panose="02040503050406030204" pitchFamily="18" charset="0"/>
                        </a:rPr>
                        <m:t>+0.10 ∗</m:t>
                      </m:r>
                      <m:r>
                        <a:rPr lang="es-CL" b="0" i="1" smtClean="0">
                          <a:latin typeface="Cambria Math" panose="02040503050406030204" pitchFamily="18" charset="0"/>
                        </a:rPr>
                        <m:t>𝑃</m:t>
                      </m:r>
                    </m:oMath>
                  </m:oMathPara>
                </a14:m>
                <a:endParaRPr lang="es-CL" dirty="0"/>
              </a:p>
            </p:txBody>
          </p:sp>
        </mc:Choice>
        <mc:Fallback>
          <p:sp>
            <p:nvSpPr>
              <p:cNvPr id="2" name="CuadroTexto 1"/>
              <p:cNvSpPr txBox="1">
                <a:spLocks noRot="1" noChangeAspect="1" noMove="1" noResize="1" noEditPoints="1" noAdjustHandles="1" noChangeArrowheads="1" noChangeShapeType="1" noTextEdit="1"/>
              </p:cNvSpPr>
              <p:nvPr/>
            </p:nvSpPr>
            <p:spPr>
              <a:xfrm>
                <a:off x="3022934" y="2135745"/>
                <a:ext cx="4835491" cy="276999"/>
              </a:xfrm>
              <a:prstGeom prst="rect">
                <a:avLst/>
              </a:prstGeom>
              <a:blipFill>
                <a:blip r:embed="rId2"/>
                <a:stretch>
                  <a:fillRect l="-757" r="-631" b="-6522"/>
                </a:stretch>
              </a:blipFill>
            </p:spPr>
            <p:txBody>
              <a:bodyPr/>
              <a:lstStyle/>
              <a:p>
                <a:r>
                  <a:rPr lang="es-CL">
                    <a:noFill/>
                  </a:rPr>
                  <a:t> </a:t>
                </a:r>
              </a:p>
            </p:txBody>
          </p:sp>
        </mc:Fallback>
      </mc:AlternateContent>
      <mc:AlternateContent xmlns:mc="http://schemas.openxmlformats.org/markup-compatibility/2006">
        <mc:Choice xmlns:a14="http://schemas.microsoft.com/office/drawing/2010/main" Requires="a14">
          <p:sp>
            <p:nvSpPr>
              <p:cNvPr id="7" name="5 CuadroTexto"/>
              <p:cNvSpPr txBox="1"/>
              <p:nvPr/>
            </p:nvSpPr>
            <p:spPr>
              <a:xfrm>
                <a:off x="614335" y="2518686"/>
                <a:ext cx="9692640" cy="4247317"/>
              </a:xfrm>
              <a:prstGeom prst="rect">
                <a:avLst/>
              </a:prstGeom>
              <a:noFill/>
            </p:spPr>
            <p:txBody>
              <a:bodyPr wrap="square" rtlCol="0">
                <a:spAutoFit/>
              </a:bodyPr>
              <a:lstStyle/>
              <a:p>
                <a:pPr algn="just">
                  <a:lnSpc>
                    <a:spcPct val="150000"/>
                  </a:lnSpc>
                </a:pPr>
                <a:r>
                  <a:rPr lang="es-CL" dirty="0">
                    <a:latin typeface="Arial" panose="020B0604020202020204" pitchFamily="34" charset="0"/>
                    <a:cs typeface="Arial" panose="020B0604020202020204" pitchFamily="34" charset="0"/>
                  </a:rPr>
                  <a:t>donde </a:t>
                </a:r>
                <a14:m>
                  <m:oMath xmlns:m="http://schemas.openxmlformats.org/officeDocument/2006/math">
                    <m:r>
                      <a:rPr lang="es-CL" i="1">
                        <a:latin typeface="Cambria Math" panose="02040503050406030204" pitchFamily="18" charset="0"/>
                      </a:rPr>
                      <m:t>𝐼</m:t>
                    </m:r>
                  </m:oMath>
                </a14:m>
                <a:r>
                  <a:rPr lang="es-CL" dirty="0">
                    <a:latin typeface="Arial" panose="020B0604020202020204" pitchFamily="34" charset="0"/>
                    <a:cs typeface="Arial" panose="020B0604020202020204" pitchFamily="34" charset="0"/>
                  </a:rPr>
                  <a:t> es el promedio de interrogaciones, </a:t>
                </a:r>
                <a14:m>
                  <m:oMath xmlns:m="http://schemas.openxmlformats.org/officeDocument/2006/math">
                    <m:r>
                      <a:rPr lang="es-CL" b="0" i="1" smtClean="0">
                        <a:latin typeface="Cambria Math" panose="02040503050406030204" pitchFamily="18" charset="0"/>
                        <a:cs typeface="Arial" panose="020B0604020202020204" pitchFamily="34" charset="0"/>
                      </a:rPr>
                      <m:t>𝑇</m:t>
                    </m:r>
                  </m:oMath>
                </a14:m>
                <a:r>
                  <a:rPr lang="es-CL" dirty="0">
                    <a:latin typeface="Arial" panose="020B0604020202020204" pitchFamily="34" charset="0"/>
                    <a:cs typeface="Arial" panose="020B0604020202020204" pitchFamily="34" charset="0"/>
                  </a:rPr>
                  <a:t> es promedio de tareas, </a:t>
                </a:r>
                <a14:m>
                  <m:oMath xmlns:m="http://schemas.openxmlformats.org/officeDocument/2006/math">
                    <m:r>
                      <a:rPr lang="es-CL" b="0" i="1" smtClean="0">
                        <a:latin typeface="Cambria Math" panose="02040503050406030204" pitchFamily="18" charset="0"/>
                        <a:cs typeface="Arial" panose="020B0604020202020204" pitchFamily="34" charset="0"/>
                      </a:rPr>
                      <m:t>𝐸</m:t>
                    </m:r>
                  </m:oMath>
                </a14:m>
                <a:r>
                  <a:rPr lang="es-CL" dirty="0">
                    <a:latin typeface="Arial" panose="020B0604020202020204" pitchFamily="34" charset="0"/>
                    <a:cs typeface="Arial" panose="020B0604020202020204" pitchFamily="34" charset="0"/>
                  </a:rPr>
                  <a:t> es la nota del examen, y </a:t>
                </a:r>
                <a14:m>
                  <m:oMath xmlns:m="http://schemas.openxmlformats.org/officeDocument/2006/math">
                    <m:r>
                      <a:rPr lang="es-CL" b="0" i="1" smtClean="0">
                        <a:latin typeface="Cambria Math" panose="02040503050406030204" pitchFamily="18" charset="0"/>
                        <a:cs typeface="Arial" panose="020B0604020202020204" pitchFamily="34" charset="0"/>
                      </a:rPr>
                      <m:t>𝑃</m:t>
                    </m:r>
                  </m:oMath>
                </a14:m>
                <a:r>
                  <a:rPr lang="es-CL" dirty="0">
                    <a:latin typeface="Arial" panose="020B0604020202020204" pitchFamily="34" charset="0"/>
                    <a:cs typeface="Arial" panose="020B0604020202020204" pitchFamily="34" charset="0"/>
                  </a:rPr>
                  <a:t> la nota de participación. La nota de participación es considerada de manera diferente, según la sección:</a:t>
                </a:r>
              </a:p>
              <a:p>
                <a:pPr marL="342900" indent="-342900" algn="just">
                  <a:lnSpc>
                    <a:spcPct val="150000"/>
                  </a:lnSpc>
                  <a:buFont typeface="Arial" panose="020B0604020202020204" pitchFamily="34" charset="0"/>
                  <a:buChar char="•"/>
                </a:pPr>
                <a:r>
                  <a:rPr lang="es-CL" dirty="0" err="1">
                    <a:latin typeface="Arial" panose="020B0604020202020204" pitchFamily="34" charset="0"/>
                    <a:cs typeface="Arial" panose="020B0604020202020204" pitchFamily="34" charset="0"/>
                  </a:rPr>
                  <a:t>Sec</a:t>
                </a:r>
                <a:r>
                  <a:rPr lang="es-CL" dirty="0">
                    <a:latin typeface="Arial" panose="020B0604020202020204" pitchFamily="34" charset="0"/>
                    <a:cs typeface="Arial" panose="020B0604020202020204" pitchFamily="34" charset="0"/>
                  </a:rPr>
                  <a:t> 1: No se considera la nota de participación, por lo que la nota final se calcula como  </a:t>
                </a:r>
                <a14:m>
                  <m:oMath xmlns:m="http://schemas.openxmlformats.org/officeDocument/2006/math">
                    <m:r>
                      <a:rPr lang="es-CL" i="1">
                        <a:latin typeface="Cambria Math" panose="02040503050406030204" pitchFamily="18" charset="0"/>
                      </a:rPr>
                      <m:t>𝑁𝐹</m:t>
                    </m:r>
                    <m:r>
                      <a:rPr lang="es-CL" i="1">
                        <a:latin typeface="Cambria Math" panose="02040503050406030204" pitchFamily="18" charset="0"/>
                      </a:rPr>
                      <m:t>=(0.30 ∗</m:t>
                    </m:r>
                    <m:r>
                      <a:rPr lang="es-CL" i="1">
                        <a:latin typeface="Cambria Math" panose="02040503050406030204" pitchFamily="18" charset="0"/>
                      </a:rPr>
                      <m:t>𝐼</m:t>
                    </m:r>
                    <m:r>
                      <a:rPr lang="es-CL" i="1">
                        <a:latin typeface="Cambria Math" panose="02040503050406030204" pitchFamily="18" charset="0"/>
                      </a:rPr>
                      <m:t>+0.30 ∗</m:t>
                    </m:r>
                    <m:r>
                      <a:rPr lang="es-CL" i="1">
                        <a:latin typeface="Cambria Math" panose="02040503050406030204" pitchFamily="18" charset="0"/>
                      </a:rPr>
                      <m:t>𝑇</m:t>
                    </m:r>
                    <m:r>
                      <a:rPr lang="es-CL" i="1">
                        <a:latin typeface="Cambria Math" panose="02040503050406030204" pitchFamily="18" charset="0"/>
                      </a:rPr>
                      <m:t>+0.30 ∗</m:t>
                    </m:r>
                    <m:r>
                      <a:rPr lang="es-CL" i="1">
                        <a:latin typeface="Cambria Math" panose="02040503050406030204" pitchFamily="18" charset="0"/>
                      </a:rPr>
                      <m:t>𝐸</m:t>
                    </m:r>
                    <m:r>
                      <a:rPr lang="es-CL" b="0" i="1" smtClean="0">
                        <a:latin typeface="Cambria Math" panose="02040503050406030204" pitchFamily="18" charset="0"/>
                      </a:rPr>
                      <m:t>)/0.9</m:t>
                    </m:r>
                  </m:oMath>
                </a14:m>
                <a:endParaRPr lang="es-CL" dirty="0"/>
              </a:p>
              <a:p>
                <a:pPr marL="342900" indent="-342900" algn="just">
                  <a:lnSpc>
                    <a:spcPct val="150000"/>
                  </a:lnSpc>
                  <a:buFont typeface="Arial" panose="020B0604020202020204" pitchFamily="34" charset="0"/>
                  <a:buChar char="•"/>
                </a:pPr>
                <a:r>
                  <a:rPr lang="es-CL" dirty="0" err="1">
                    <a:latin typeface="Arial" panose="020B0604020202020204" pitchFamily="34" charset="0"/>
                    <a:cs typeface="Arial" panose="020B0604020202020204" pitchFamily="34" charset="0"/>
                  </a:rPr>
                  <a:t>Sec</a:t>
                </a:r>
                <a:r>
                  <a:rPr lang="es-CL" dirty="0">
                    <a:latin typeface="Arial" panose="020B0604020202020204" pitchFamily="34" charset="0"/>
                    <a:cs typeface="Arial" panose="020B0604020202020204" pitchFamily="34" charset="0"/>
                  </a:rPr>
                  <a:t> 2: La nota de participación se aplica según el criterio general, independiente de si baja o no la nota final.</a:t>
                </a:r>
                <a:endParaRPr lang="es-CL" dirty="0"/>
              </a:p>
              <a:p>
                <a:pPr marL="342900" indent="-342900" algn="just">
                  <a:lnSpc>
                    <a:spcPct val="150000"/>
                  </a:lnSpc>
                  <a:buFont typeface="Arial" panose="020B0604020202020204" pitchFamily="34" charset="0"/>
                  <a:buChar char="•"/>
                </a:pPr>
                <a:r>
                  <a:rPr lang="es-CL" dirty="0" err="1">
                    <a:latin typeface="Arial" panose="020B0604020202020204" pitchFamily="34" charset="0"/>
                    <a:cs typeface="Arial" panose="020B0604020202020204" pitchFamily="34" charset="0"/>
                  </a:rPr>
                  <a:t>Sec</a:t>
                </a:r>
                <a:r>
                  <a:rPr lang="es-CL" dirty="0">
                    <a:latin typeface="Arial" panose="020B0604020202020204" pitchFamily="34" charset="0"/>
                    <a:cs typeface="Arial" panose="020B0604020202020204" pitchFamily="34" charset="0"/>
                  </a:rPr>
                  <a:t> 3: La nota de participación se aplica solo si no baja el promedio ponderado de las interrogaciones, tareas y examen. Si baja el promedio, se aplica la regla de la sección 1. Si sube o iguala, se aplica la regla de la sección 2.</a:t>
                </a:r>
                <a:endParaRPr lang="es-CL" dirty="0"/>
              </a:p>
            </p:txBody>
          </p:sp>
        </mc:Choice>
        <mc:Fallback>
          <p:sp>
            <p:nvSpPr>
              <p:cNvPr id="7" name="5 CuadroTexto"/>
              <p:cNvSpPr txBox="1">
                <a:spLocks noRot="1" noChangeAspect="1" noMove="1" noResize="1" noEditPoints="1" noAdjustHandles="1" noChangeArrowheads="1" noChangeShapeType="1" noTextEdit="1"/>
              </p:cNvSpPr>
              <p:nvPr/>
            </p:nvSpPr>
            <p:spPr>
              <a:xfrm>
                <a:off x="614335" y="2518686"/>
                <a:ext cx="9692640" cy="4247317"/>
              </a:xfrm>
              <a:prstGeom prst="rect">
                <a:avLst/>
              </a:prstGeom>
              <a:blipFill>
                <a:blip r:embed="rId3"/>
                <a:stretch>
                  <a:fillRect l="-566" r="-503" b="-143"/>
                </a:stretch>
              </a:blipFill>
            </p:spPr>
            <p:txBody>
              <a:bodyPr/>
              <a:lstStyle/>
              <a:p>
                <a:r>
                  <a:rPr lang="es-CL">
                    <a:noFill/>
                  </a:rPr>
                  <a:t> </a:t>
                </a:r>
              </a:p>
            </p:txBody>
          </p:sp>
        </mc:Fallback>
      </mc:AlternateContent>
    </p:spTree>
    <p:extLst>
      <p:ext uri="{BB962C8B-B14F-4D97-AF65-F5344CB8AC3E}">
        <p14:creationId xmlns:p14="http://schemas.microsoft.com/office/powerpoint/2010/main" val="75925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94360" y="914401"/>
            <a:ext cx="9692640" cy="114300"/>
          </a:xfrm>
          <a:prstGeom prst="rect">
            <a:avLst/>
          </a:prstGeom>
          <a:solidFill>
            <a:srgbClr val="1B9D7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10" name="9 Rectángulo"/>
          <p:cNvSpPr/>
          <p:nvPr/>
        </p:nvSpPr>
        <p:spPr>
          <a:xfrm>
            <a:off x="594360" y="360219"/>
            <a:ext cx="9692640" cy="523220"/>
          </a:xfrm>
          <a:prstGeom prst="rect">
            <a:avLst/>
          </a:prstGeom>
        </p:spPr>
        <p:txBody>
          <a:bodyPr wrap="square">
            <a:spAutoFit/>
          </a:bodyPr>
          <a:lstStyle/>
          <a:p>
            <a:r>
              <a:rPr lang="es-CL" sz="2800" dirty="0">
                <a:latin typeface="Arial" panose="020B0604020202020204" pitchFamily="34" charset="0"/>
                <a:cs typeface="Arial" panose="020B0604020202020204" pitchFamily="34" charset="0"/>
              </a:rPr>
              <a:t>I1 2016-1</a:t>
            </a:r>
            <a:endParaRPr lang="es-CL" sz="2800" dirty="0"/>
          </a:p>
        </p:txBody>
      </p:sp>
      <p:sp>
        <p:nvSpPr>
          <p:cNvPr id="6" name="5 CuadroTexto"/>
          <p:cNvSpPr txBox="1"/>
          <p:nvPr/>
        </p:nvSpPr>
        <p:spPr>
          <a:xfrm>
            <a:off x="594360" y="1225114"/>
            <a:ext cx="9692640" cy="133882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CL" dirty="0" err="1">
                <a:latin typeface="Arial" panose="020B0604020202020204" pitchFamily="34" charset="0"/>
                <a:cs typeface="Arial" panose="020B0604020202020204" pitchFamily="34" charset="0"/>
              </a:rPr>
              <a:t>Sec</a:t>
            </a:r>
            <a:r>
              <a:rPr lang="es-CL" dirty="0">
                <a:latin typeface="Arial" panose="020B0604020202020204" pitchFamily="34" charset="0"/>
                <a:cs typeface="Arial" panose="020B0604020202020204" pitchFamily="34" charset="0"/>
              </a:rPr>
              <a:t> 4: igual que la sección 1</a:t>
            </a:r>
          </a:p>
          <a:p>
            <a:pPr marL="285750" indent="-285750" algn="just">
              <a:lnSpc>
                <a:spcPct val="150000"/>
              </a:lnSpc>
              <a:buFont typeface="Arial" panose="020B0604020202020204" pitchFamily="34" charset="0"/>
              <a:buChar char="•"/>
            </a:pPr>
            <a:r>
              <a:rPr lang="es-CL" dirty="0" err="1">
                <a:latin typeface="Arial" panose="020B0604020202020204" pitchFamily="34" charset="0"/>
                <a:cs typeface="Arial" panose="020B0604020202020204" pitchFamily="34" charset="0"/>
              </a:rPr>
              <a:t>Sec</a:t>
            </a:r>
            <a:r>
              <a:rPr lang="es-CL" dirty="0">
                <a:latin typeface="Arial" panose="020B0604020202020204" pitchFamily="34" charset="0"/>
                <a:cs typeface="Arial" panose="020B0604020202020204" pitchFamily="34" charset="0"/>
              </a:rPr>
              <a:t> 5: igual que la sección 2</a:t>
            </a:r>
          </a:p>
          <a:p>
            <a:pPr marL="285750" indent="-285750" algn="just">
              <a:lnSpc>
                <a:spcPct val="150000"/>
              </a:lnSpc>
              <a:buFont typeface="Arial" panose="020B0604020202020204" pitchFamily="34" charset="0"/>
              <a:buChar char="•"/>
            </a:pPr>
            <a:r>
              <a:rPr lang="es-CL" dirty="0" err="1">
                <a:latin typeface="Arial" panose="020B0604020202020204" pitchFamily="34" charset="0"/>
                <a:cs typeface="Arial" panose="020B0604020202020204" pitchFamily="34" charset="0"/>
              </a:rPr>
              <a:t>Sec</a:t>
            </a:r>
            <a:r>
              <a:rPr lang="es-CL" dirty="0">
                <a:latin typeface="Arial" panose="020B0604020202020204" pitchFamily="34" charset="0"/>
                <a:cs typeface="Arial" panose="020B0604020202020204" pitchFamily="34" charset="0"/>
              </a:rPr>
              <a:t> 6: igual que la sección 3</a:t>
            </a:r>
          </a:p>
        </p:txBody>
      </p:sp>
      <p:sp>
        <p:nvSpPr>
          <p:cNvPr id="7" name="5 CuadroTexto"/>
          <p:cNvSpPr txBox="1"/>
          <p:nvPr/>
        </p:nvSpPr>
        <p:spPr>
          <a:xfrm>
            <a:off x="614335" y="2518686"/>
            <a:ext cx="9692640" cy="1754326"/>
          </a:xfrm>
          <a:prstGeom prst="rect">
            <a:avLst/>
          </a:prstGeom>
          <a:noFill/>
        </p:spPr>
        <p:txBody>
          <a:bodyPr wrap="square" rtlCol="0">
            <a:spAutoFit/>
          </a:bodyPr>
          <a:lstStyle/>
          <a:p>
            <a:pPr algn="just">
              <a:lnSpc>
                <a:spcPct val="150000"/>
              </a:lnSpc>
            </a:pPr>
            <a:r>
              <a:rPr lang="es-CL" dirty="0">
                <a:latin typeface="Arial" panose="020B0604020202020204" pitchFamily="34" charset="0"/>
                <a:cs typeface="Arial" panose="020B0604020202020204" pitchFamily="34" charset="0"/>
              </a:rPr>
              <a:t>Escribe un programa Python que calcule la nota final en el curso cuando recibe como datos un número de estudiante, una sección, un promedio de interrogaciones, un promedio de tareas, una nota de examen y una nota de participación. Tu programa debe imprimir el número de estudiante, la sección y la nota obtenida.</a:t>
            </a:r>
            <a:endParaRPr lang="es-CL" dirty="0"/>
          </a:p>
        </p:txBody>
      </p:sp>
    </p:spTree>
    <p:extLst>
      <p:ext uri="{BB962C8B-B14F-4D97-AF65-F5344CB8AC3E}">
        <p14:creationId xmlns:p14="http://schemas.microsoft.com/office/powerpoint/2010/main" val="1934549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94360" y="914401"/>
            <a:ext cx="9692640" cy="114300"/>
          </a:xfrm>
          <a:prstGeom prst="rect">
            <a:avLst/>
          </a:prstGeom>
          <a:solidFill>
            <a:srgbClr val="1B9D7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8" name="9 Rectángulo"/>
          <p:cNvSpPr/>
          <p:nvPr/>
        </p:nvSpPr>
        <p:spPr>
          <a:xfrm>
            <a:off x="594360" y="360219"/>
            <a:ext cx="9692640" cy="523220"/>
          </a:xfrm>
          <a:prstGeom prst="rect">
            <a:avLst/>
          </a:prstGeom>
        </p:spPr>
        <p:txBody>
          <a:bodyPr wrap="square">
            <a:spAutoFit/>
          </a:bodyPr>
          <a:lstStyle/>
          <a:p>
            <a:r>
              <a:rPr lang="es-CL" sz="2800" dirty="0">
                <a:latin typeface="Arial" panose="020B0604020202020204" pitchFamily="34" charset="0"/>
                <a:cs typeface="Arial" panose="020B0604020202020204" pitchFamily="34" charset="0"/>
              </a:rPr>
              <a:t>I1 2017-1</a:t>
            </a:r>
            <a:endParaRPr lang="es-CL" sz="2800" dirty="0"/>
          </a:p>
        </p:txBody>
      </p:sp>
      <p:sp>
        <p:nvSpPr>
          <p:cNvPr id="7" name="15 CuadroTexto"/>
          <p:cNvSpPr txBox="1"/>
          <p:nvPr/>
        </p:nvSpPr>
        <p:spPr>
          <a:xfrm>
            <a:off x="594360" y="1087841"/>
            <a:ext cx="9692640" cy="461665"/>
          </a:xfrm>
          <a:prstGeom prst="rect">
            <a:avLst/>
          </a:prstGeom>
          <a:noFill/>
        </p:spPr>
        <p:txBody>
          <a:bodyPr wrap="square" rtlCol="0">
            <a:spAutoFit/>
          </a:bodyPr>
          <a:lstStyle/>
          <a:p>
            <a:r>
              <a:rPr lang="es-CL" sz="2400" dirty="0">
                <a:latin typeface="Arial" panose="020B0604020202020204" pitchFamily="34" charset="0"/>
                <a:cs typeface="Arial" panose="020B0604020202020204" pitchFamily="34" charset="0"/>
              </a:rPr>
              <a:t>Palabras </a:t>
            </a:r>
            <a:r>
              <a:rPr lang="es-CL" sz="2400" dirty="0" err="1">
                <a:latin typeface="Arial" panose="020B0604020202020204" pitchFamily="34" charset="0"/>
                <a:cs typeface="Arial" panose="020B0604020202020204" pitchFamily="34" charset="0"/>
              </a:rPr>
              <a:t>panvólicas</a:t>
            </a:r>
            <a:endParaRPr lang="es-CL" sz="2400" i="1" dirty="0">
              <a:latin typeface="Arial" panose="020B0604020202020204" pitchFamily="34" charset="0"/>
              <a:cs typeface="Arial" panose="020B0604020202020204" pitchFamily="34" charset="0"/>
            </a:endParaRPr>
          </a:p>
        </p:txBody>
      </p:sp>
      <p:sp>
        <p:nvSpPr>
          <p:cNvPr id="9" name="5 CuadroTexto"/>
          <p:cNvSpPr txBox="1"/>
          <p:nvPr/>
        </p:nvSpPr>
        <p:spPr>
          <a:xfrm>
            <a:off x="573645" y="1608646"/>
            <a:ext cx="9692640" cy="3647152"/>
          </a:xfrm>
          <a:prstGeom prst="rect">
            <a:avLst/>
          </a:prstGeom>
          <a:noFill/>
        </p:spPr>
        <p:txBody>
          <a:bodyPr wrap="square" rtlCol="0">
            <a:spAutoFit/>
          </a:bodyPr>
          <a:lstStyle/>
          <a:p>
            <a:pPr algn="just">
              <a:lnSpc>
                <a:spcPct val="150000"/>
              </a:lnSpc>
            </a:pPr>
            <a:r>
              <a:rPr lang="es-CL" sz="2200" dirty="0">
                <a:latin typeface="Arial" panose="020B0604020202020204" pitchFamily="34" charset="0"/>
                <a:cs typeface="Arial" panose="020B0604020202020204" pitchFamily="34" charset="0"/>
              </a:rPr>
              <a:t>Las palabras </a:t>
            </a:r>
            <a:r>
              <a:rPr lang="es-CL" sz="2200" dirty="0" err="1">
                <a:latin typeface="Arial" panose="020B0604020202020204" pitchFamily="34" charset="0"/>
                <a:cs typeface="Arial" panose="020B0604020202020204" pitchFamily="34" charset="0"/>
              </a:rPr>
              <a:t>panvólicas</a:t>
            </a:r>
            <a:r>
              <a:rPr lang="es-CL" sz="2200" dirty="0">
                <a:latin typeface="Arial" panose="020B0604020202020204" pitchFamily="34" charset="0"/>
                <a:cs typeface="Arial" panose="020B0604020202020204" pitchFamily="34" charset="0"/>
              </a:rPr>
              <a:t> son aquellas palabras que contienen todas las vocales, </a:t>
            </a:r>
            <a:r>
              <a:rPr lang="es-CL" sz="2200" b="1" dirty="0">
                <a:latin typeface="Arial" panose="020B0604020202020204" pitchFamily="34" charset="0"/>
                <a:cs typeface="Arial" panose="020B0604020202020204" pitchFamily="34" charset="0"/>
              </a:rPr>
              <a:t>una</a:t>
            </a:r>
            <a:r>
              <a:rPr lang="es-CL" sz="2200" dirty="0">
                <a:latin typeface="Arial" panose="020B0604020202020204" pitchFamily="34" charset="0"/>
                <a:cs typeface="Arial" panose="020B0604020202020204" pitchFamily="34" charset="0"/>
              </a:rPr>
              <a:t> sola vez cada una (como por ejemplo, “abuelito”)</a:t>
            </a:r>
            <a:endParaRPr lang="es-CL" sz="2200" i="1"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CL" sz="2200" dirty="0">
                <a:latin typeface="Arial" panose="020B0604020202020204" pitchFamily="34" charset="0"/>
                <a:cs typeface="Arial" panose="020B0604020202020204" pitchFamily="34" charset="0"/>
              </a:rPr>
              <a:t>Escribe una función </a:t>
            </a:r>
            <a:r>
              <a:rPr lang="es-CL" sz="2400" b="1" dirty="0" err="1">
                <a:latin typeface="Courier New" panose="02070309020205020404" pitchFamily="49" charset="0"/>
                <a:ea typeface="Verdana" panose="020B0604030504040204" pitchFamily="34" charset="0"/>
                <a:cs typeface="Courier New" panose="02070309020205020404" pitchFamily="49" charset="0"/>
              </a:rPr>
              <a:t>sv</a:t>
            </a:r>
            <a:r>
              <a:rPr lang="es-CL" sz="2400" b="1" dirty="0">
                <a:latin typeface="Courier New" panose="02070309020205020404" pitchFamily="49" charset="0"/>
                <a:ea typeface="Verdana" panose="020B0604030504040204" pitchFamily="34" charset="0"/>
                <a:cs typeface="Courier New" panose="02070309020205020404" pitchFamily="49" charset="0"/>
              </a:rPr>
              <a:t>(x)</a:t>
            </a:r>
            <a:r>
              <a:rPr lang="es-CL" sz="2200" dirty="0">
                <a:latin typeface="Arial" panose="020B0604020202020204" pitchFamily="34" charset="0"/>
                <a:cs typeface="Arial" panose="020B0604020202020204" pitchFamily="34" charset="0"/>
              </a:rPr>
              <a:t>, que retorne </a:t>
            </a:r>
            <a:r>
              <a:rPr lang="es-CL" sz="2000" b="1" dirty="0">
                <a:latin typeface="Courier New" panose="02070309020205020404" pitchFamily="49" charset="0"/>
                <a:ea typeface="Verdana" panose="020B0604030504040204" pitchFamily="34" charset="0"/>
                <a:cs typeface="Courier New" panose="02070309020205020404" pitchFamily="49" charset="0"/>
              </a:rPr>
              <a:t>True </a:t>
            </a:r>
            <a:r>
              <a:rPr lang="es-CL" sz="2000" dirty="0">
                <a:latin typeface="Arial" panose="020B0604020202020204" pitchFamily="34" charset="0"/>
                <a:cs typeface="Arial" panose="020B0604020202020204" pitchFamily="34" charset="0"/>
              </a:rPr>
              <a:t>si </a:t>
            </a:r>
            <a:r>
              <a:rPr lang="es-CL" sz="2000" b="1" dirty="0">
                <a:latin typeface="Courier New" panose="02070309020205020404" pitchFamily="49" charset="0"/>
                <a:ea typeface="Verdana" panose="020B0604030504040204" pitchFamily="34" charset="0"/>
                <a:cs typeface="Courier New" panose="02070309020205020404" pitchFamily="49" charset="0"/>
              </a:rPr>
              <a:t>x</a:t>
            </a:r>
            <a:r>
              <a:rPr lang="es-CL" sz="2000" dirty="0">
                <a:latin typeface="Arial" panose="020B0604020202020204" pitchFamily="34" charset="0"/>
                <a:cs typeface="Arial" panose="020B0604020202020204" pitchFamily="34" charset="0"/>
              </a:rPr>
              <a:t> es </a:t>
            </a:r>
            <a:r>
              <a:rPr lang="es-CL" sz="2000" dirty="0" err="1">
                <a:latin typeface="Arial" panose="020B0604020202020204" pitchFamily="34" charset="0"/>
                <a:cs typeface="Arial" panose="020B0604020202020204" pitchFamily="34" charset="0"/>
              </a:rPr>
              <a:t>panvólica</a:t>
            </a:r>
            <a:r>
              <a:rPr lang="es-CL" sz="2000" dirty="0">
                <a:latin typeface="Arial" panose="020B0604020202020204" pitchFamily="34" charset="0"/>
                <a:cs typeface="Arial" panose="020B0604020202020204" pitchFamily="34" charset="0"/>
              </a:rPr>
              <a:t>, </a:t>
            </a:r>
            <a:r>
              <a:rPr lang="es-CL" sz="2000" b="1" dirty="0">
                <a:latin typeface="Courier New" panose="02070309020205020404" pitchFamily="49" charset="0"/>
                <a:ea typeface="Verdana" panose="020B0604030504040204" pitchFamily="34" charset="0"/>
                <a:cs typeface="Courier New" panose="02070309020205020404" pitchFamily="49" charset="0"/>
              </a:rPr>
              <a:t>False</a:t>
            </a:r>
            <a:r>
              <a:rPr lang="es-CL" sz="2000" dirty="0">
                <a:latin typeface="Arial" panose="020B0604020202020204" pitchFamily="34" charset="0"/>
                <a:cs typeface="Arial" panose="020B0604020202020204" pitchFamily="34" charset="0"/>
              </a:rPr>
              <a:t> si no </a:t>
            </a:r>
            <a:endParaRPr lang="es-CL" sz="22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s-CL" sz="2200" dirty="0">
                <a:latin typeface="Arial" panose="020B0604020202020204" pitchFamily="34" charset="0"/>
                <a:cs typeface="Arial" panose="020B0604020202020204" pitchFamily="34" charset="0"/>
              </a:rPr>
              <a:t>Escribe una función </a:t>
            </a:r>
            <a:r>
              <a:rPr lang="es-CL" sz="2400" b="1" dirty="0" err="1">
                <a:latin typeface="Courier New" panose="02070309020205020404" pitchFamily="49" charset="0"/>
                <a:ea typeface="Verdana" panose="020B0604030504040204" pitchFamily="34" charset="0"/>
                <a:cs typeface="Courier New" panose="02070309020205020404" pitchFamily="49" charset="0"/>
              </a:rPr>
              <a:t>sv_orden</a:t>
            </a:r>
            <a:r>
              <a:rPr lang="es-CL" sz="2400" b="1" dirty="0">
                <a:latin typeface="Courier New" panose="02070309020205020404" pitchFamily="49" charset="0"/>
                <a:ea typeface="Verdana" panose="020B0604030504040204" pitchFamily="34" charset="0"/>
                <a:cs typeface="Courier New" panose="02070309020205020404" pitchFamily="49" charset="0"/>
              </a:rPr>
              <a:t>(x)</a:t>
            </a:r>
            <a:r>
              <a:rPr lang="es-CL" sz="2200" dirty="0">
                <a:latin typeface="Arial" panose="020B0604020202020204" pitchFamily="34" charset="0"/>
                <a:cs typeface="Arial" panose="020B0604020202020204" pitchFamily="34" charset="0"/>
              </a:rPr>
              <a:t>, que retorne </a:t>
            </a:r>
            <a:r>
              <a:rPr lang="es-CL" sz="2000" b="1" dirty="0">
                <a:latin typeface="Courier New" panose="02070309020205020404" pitchFamily="49" charset="0"/>
                <a:ea typeface="Verdana" panose="020B0604030504040204" pitchFamily="34" charset="0"/>
                <a:cs typeface="Courier New" panose="02070309020205020404" pitchFamily="49" charset="0"/>
              </a:rPr>
              <a:t>True </a:t>
            </a:r>
            <a:r>
              <a:rPr lang="es-CL" sz="2000" dirty="0">
                <a:latin typeface="Arial" panose="020B0604020202020204" pitchFamily="34" charset="0"/>
                <a:cs typeface="Arial" panose="020B0604020202020204" pitchFamily="34" charset="0"/>
              </a:rPr>
              <a:t>si </a:t>
            </a:r>
            <a:r>
              <a:rPr lang="es-CL" sz="2000" b="1" dirty="0">
                <a:latin typeface="Courier New" panose="02070309020205020404" pitchFamily="49" charset="0"/>
                <a:ea typeface="Verdana" panose="020B0604030504040204" pitchFamily="34" charset="0"/>
                <a:cs typeface="Courier New" panose="02070309020205020404" pitchFamily="49" charset="0"/>
              </a:rPr>
              <a:t>x</a:t>
            </a:r>
            <a:r>
              <a:rPr lang="es-CL" sz="2000" dirty="0">
                <a:latin typeface="Arial" panose="020B0604020202020204" pitchFamily="34" charset="0"/>
                <a:cs typeface="Arial" panose="020B0604020202020204" pitchFamily="34" charset="0"/>
              </a:rPr>
              <a:t> es </a:t>
            </a:r>
            <a:r>
              <a:rPr lang="es-CL" sz="2000" dirty="0" err="1">
                <a:latin typeface="Arial" panose="020B0604020202020204" pitchFamily="34" charset="0"/>
                <a:cs typeface="Arial" panose="020B0604020202020204" pitchFamily="34" charset="0"/>
              </a:rPr>
              <a:t>panvólica</a:t>
            </a:r>
            <a:r>
              <a:rPr lang="es-CL" sz="2000" dirty="0">
                <a:latin typeface="Arial" panose="020B0604020202020204" pitchFamily="34" charset="0"/>
                <a:cs typeface="Arial" panose="020B0604020202020204" pitchFamily="34" charset="0"/>
              </a:rPr>
              <a:t> y además sus vocales están ordenadas, </a:t>
            </a:r>
            <a:r>
              <a:rPr lang="es-CL" sz="2000" b="1" dirty="0">
                <a:latin typeface="Courier New" panose="02070309020205020404" pitchFamily="49" charset="0"/>
                <a:ea typeface="Verdana" panose="020B0604030504040204" pitchFamily="34" charset="0"/>
                <a:cs typeface="Courier New" panose="02070309020205020404" pitchFamily="49" charset="0"/>
              </a:rPr>
              <a:t>False</a:t>
            </a:r>
            <a:r>
              <a:rPr lang="es-CL" sz="2000" dirty="0">
                <a:latin typeface="Arial" panose="020B0604020202020204" pitchFamily="34" charset="0"/>
                <a:cs typeface="Arial" panose="020B0604020202020204" pitchFamily="34" charset="0"/>
              </a:rPr>
              <a:t> si no </a:t>
            </a:r>
            <a:endParaRPr lang="es-CL" sz="22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s-CL"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720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94360" y="914401"/>
            <a:ext cx="9692640" cy="114300"/>
          </a:xfrm>
          <a:prstGeom prst="rect">
            <a:avLst/>
          </a:prstGeom>
          <a:solidFill>
            <a:srgbClr val="1B9D7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8" name="9 Rectángulo"/>
          <p:cNvSpPr/>
          <p:nvPr/>
        </p:nvSpPr>
        <p:spPr>
          <a:xfrm>
            <a:off x="594360" y="360219"/>
            <a:ext cx="9692640" cy="523220"/>
          </a:xfrm>
          <a:prstGeom prst="rect">
            <a:avLst/>
          </a:prstGeom>
        </p:spPr>
        <p:txBody>
          <a:bodyPr wrap="square">
            <a:spAutoFit/>
          </a:bodyPr>
          <a:lstStyle/>
          <a:p>
            <a:r>
              <a:rPr lang="es-CL" sz="2800" dirty="0">
                <a:latin typeface="Arial" panose="020B0604020202020204" pitchFamily="34" charset="0"/>
                <a:cs typeface="Arial" panose="020B0604020202020204" pitchFamily="34" charset="0"/>
              </a:rPr>
              <a:t>I1 2017-1</a:t>
            </a:r>
            <a:endParaRPr lang="es-CL" sz="2800" dirty="0"/>
          </a:p>
        </p:txBody>
      </p:sp>
      <p:pic>
        <p:nvPicPr>
          <p:cNvPr id="2" name="Imagen 1"/>
          <p:cNvPicPr>
            <a:picLocks noChangeAspect="1"/>
          </p:cNvPicPr>
          <p:nvPr/>
        </p:nvPicPr>
        <p:blipFill>
          <a:blip r:embed="rId2"/>
          <a:stretch>
            <a:fillRect/>
          </a:stretch>
        </p:blipFill>
        <p:spPr>
          <a:xfrm>
            <a:off x="2971800" y="1219200"/>
            <a:ext cx="4619625" cy="5303396"/>
          </a:xfrm>
          <a:prstGeom prst="rect">
            <a:avLst/>
          </a:prstGeom>
        </p:spPr>
      </p:pic>
    </p:spTree>
    <p:extLst>
      <p:ext uri="{BB962C8B-B14F-4D97-AF65-F5344CB8AC3E}">
        <p14:creationId xmlns:p14="http://schemas.microsoft.com/office/powerpoint/2010/main" val="200182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94360" y="914401"/>
            <a:ext cx="9692640" cy="114300"/>
          </a:xfrm>
          <a:prstGeom prst="rect">
            <a:avLst/>
          </a:prstGeom>
          <a:solidFill>
            <a:srgbClr val="1B9D7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8" name="9 Rectángulo"/>
          <p:cNvSpPr/>
          <p:nvPr/>
        </p:nvSpPr>
        <p:spPr>
          <a:xfrm>
            <a:off x="594360" y="360219"/>
            <a:ext cx="9692640" cy="523220"/>
          </a:xfrm>
          <a:prstGeom prst="rect">
            <a:avLst/>
          </a:prstGeom>
        </p:spPr>
        <p:txBody>
          <a:bodyPr wrap="square">
            <a:spAutoFit/>
          </a:bodyPr>
          <a:lstStyle/>
          <a:p>
            <a:r>
              <a:rPr lang="es-CL" sz="2800" dirty="0">
                <a:latin typeface="Arial" panose="020B0604020202020204" pitchFamily="34" charset="0"/>
                <a:cs typeface="Arial" panose="020B0604020202020204" pitchFamily="34" charset="0"/>
              </a:rPr>
              <a:t>I1 2017-1</a:t>
            </a:r>
            <a:endParaRPr lang="es-CL" sz="2800" dirty="0"/>
          </a:p>
        </p:txBody>
      </p:sp>
      <p:pic>
        <p:nvPicPr>
          <p:cNvPr id="3" name="Imagen 2"/>
          <p:cNvPicPr>
            <a:picLocks noChangeAspect="1"/>
          </p:cNvPicPr>
          <p:nvPr/>
        </p:nvPicPr>
        <p:blipFill>
          <a:blip r:embed="rId2"/>
          <a:stretch>
            <a:fillRect/>
          </a:stretch>
        </p:blipFill>
        <p:spPr>
          <a:xfrm>
            <a:off x="762000" y="2209800"/>
            <a:ext cx="9144000" cy="2879253"/>
          </a:xfrm>
          <a:prstGeom prst="rect">
            <a:avLst/>
          </a:prstGeom>
        </p:spPr>
      </p:pic>
    </p:spTree>
    <p:extLst>
      <p:ext uri="{BB962C8B-B14F-4D97-AF65-F5344CB8AC3E}">
        <p14:creationId xmlns:p14="http://schemas.microsoft.com/office/powerpoint/2010/main" val="281754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94360" y="914401"/>
            <a:ext cx="9692640" cy="114300"/>
          </a:xfrm>
          <a:prstGeom prst="rect">
            <a:avLst/>
          </a:prstGeom>
          <a:solidFill>
            <a:srgbClr val="1B9D7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8" name="9 Rectángulo"/>
          <p:cNvSpPr/>
          <p:nvPr/>
        </p:nvSpPr>
        <p:spPr>
          <a:xfrm>
            <a:off x="594360" y="360219"/>
            <a:ext cx="9692640" cy="523220"/>
          </a:xfrm>
          <a:prstGeom prst="rect">
            <a:avLst/>
          </a:prstGeom>
        </p:spPr>
        <p:txBody>
          <a:bodyPr wrap="square">
            <a:spAutoFit/>
          </a:bodyPr>
          <a:lstStyle/>
          <a:p>
            <a:r>
              <a:rPr lang="es-CL" sz="2800" dirty="0">
                <a:latin typeface="Arial" panose="020B0604020202020204" pitchFamily="34" charset="0"/>
                <a:cs typeface="Arial" panose="020B0604020202020204" pitchFamily="34" charset="0"/>
              </a:rPr>
              <a:t>I1 2017-1</a:t>
            </a:r>
            <a:endParaRPr lang="es-CL" sz="2800" dirty="0"/>
          </a:p>
        </p:txBody>
      </p:sp>
      <p:sp>
        <p:nvSpPr>
          <p:cNvPr id="7" name="15 CuadroTexto"/>
          <p:cNvSpPr txBox="1"/>
          <p:nvPr/>
        </p:nvSpPr>
        <p:spPr>
          <a:xfrm>
            <a:off x="594360" y="1087841"/>
            <a:ext cx="9692640" cy="461665"/>
          </a:xfrm>
          <a:prstGeom prst="rect">
            <a:avLst/>
          </a:prstGeom>
          <a:noFill/>
        </p:spPr>
        <p:txBody>
          <a:bodyPr wrap="square" rtlCol="0">
            <a:spAutoFit/>
          </a:bodyPr>
          <a:lstStyle/>
          <a:p>
            <a:r>
              <a:rPr lang="es-CL" sz="2400" dirty="0">
                <a:latin typeface="Arial" panose="020B0604020202020204" pitchFamily="34" charset="0"/>
                <a:cs typeface="Arial" panose="020B0604020202020204" pitchFamily="34" charset="0"/>
              </a:rPr>
              <a:t>Palabras </a:t>
            </a:r>
            <a:r>
              <a:rPr lang="es-CL" sz="2400" dirty="0" err="1">
                <a:latin typeface="Arial" panose="020B0604020202020204" pitchFamily="34" charset="0"/>
                <a:cs typeface="Arial" panose="020B0604020202020204" pitchFamily="34" charset="0"/>
              </a:rPr>
              <a:t>panvólicas</a:t>
            </a:r>
            <a:endParaRPr lang="es-CL" sz="2400" i="1" dirty="0">
              <a:latin typeface="Arial" panose="020B0604020202020204" pitchFamily="34" charset="0"/>
              <a:cs typeface="Arial" panose="020B0604020202020204" pitchFamily="34" charset="0"/>
            </a:endParaRPr>
          </a:p>
        </p:txBody>
      </p:sp>
      <p:sp>
        <p:nvSpPr>
          <p:cNvPr id="9" name="5 CuadroTexto"/>
          <p:cNvSpPr txBox="1"/>
          <p:nvPr/>
        </p:nvSpPr>
        <p:spPr>
          <a:xfrm>
            <a:off x="573645" y="1608646"/>
            <a:ext cx="9692640" cy="4108817"/>
          </a:xfrm>
          <a:prstGeom prst="rect">
            <a:avLst/>
          </a:prstGeom>
          <a:noFill/>
        </p:spPr>
        <p:txBody>
          <a:bodyPr wrap="square" rtlCol="0">
            <a:spAutoFit/>
          </a:bodyPr>
          <a:lstStyle/>
          <a:p>
            <a:pPr algn="just">
              <a:lnSpc>
                <a:spcPct val="150000"/>
              </a:lnSpc>
            </a:pPr>
            <a:r>
              <a:rPr lang="es-CL" sz="2200" dirty="0">
                <a:latin typeface="Arial" panose="020B0604020202020204" pitchFamily="34" charset="0"/>
                <a:cs typeface="Arial" panose="020B0604020202020204" pitchFamily="34" charset="0"/>
              </a:rPr>
              <a:t>Una frase puede tener un trozo que sea </a:t>
            </a:r>
            <a:r>
              <a:rPr lang="es-CL" sz="2200" dirty="0" err="1">
                <a:latin typeface="Arial" panose="020B0604020202020204" pitchFamily="34" charset="0"/>
                <a:cs typeface="Arial" panose="020B0604020202020204" pitchFamily="34" charset="0"/>
              </a:rPr>
              <a:t>panvólico</a:t>
            </a:r>
            <a:r>
              <a:rPr lang="es-CL" sz="2200" dirty="0">
                <a:latin typeface="Arial" panose="020B0604020202020204" pitchFamily="34" charset="0"/>
                <a:cs typeface="Arial" panose="020B0604020202020204" pitchFamily="34" charset="0"/>
              </a:rPr>
              <a:t> si es que al recortar parte de la frase, esta cumple la condición de ser </a:t>
            </a:r>
            <a:r>
              <a:rPr lang="es-CL" sz="2200" dirty="0" err="1">
                <a:latin typeface="Arial" panose="020B0604020202020204" pitchFamily="34" charset="0"/>
                <a:cs typeface="Arial" panose="020B0604020202020204" pitchFamily="34" charset="0"/>
              </a:rPr>
              <a:t>panvólica</a:t>
            </a:r>
            <a:r>
              <a:rPr lang="es-CL" sz="2200" dirty="0">
                <a:latin typeface="Arial" panose="020B0604020202020204" pitchFamily="34" charset="0"/>
                <a:cs typeface="Arial" panose="020B0604020202020204" pitchFamily="34" charset="0"/>
              </a:rPr>
              <a:t>. Por ejemplo, “Mi abuelo hace unos increíbles pasteles” tiene el trozo “i abuelo”, que es </a:t>
            </a:r>
            <a:r>
              <a:rPr lang="es-CL" sz="2200" dirty="0" err="1">
                <a:latin typeface="Arial" panose="020B0604020202020204" pitchFamily="34" charset="0"/>
                <a:cs typeface="Arial" panose="020B0604020202020204" pitchFamily="34" charset="0"/>
              </a:rPr>
              <a:t>panvólico</a:t>
            </a:r>
            <a:r>
              <a:rPr lang="es-CL" sz="2200" dirty="0">
                <a:latin typeface="Arial" panose="020B0604020202020204" pitchFamily="34" charset="0"/>
                <a:cs typeface="Arial" panose="020B0604020202020204" pitchFamily="34" charset="0"/>
              </a:rPr>
              <a:t>. Escribe una función </a:t>
            </a:r>
            <a:r>
              <a:rPr lang="es-CL" sz="2400" b="1" dirty="0">
                <a:latin typeface="Courier New" panose="02070309020205020404" pitchFamily="49" charset="0"/>
                <a:ea typeface="Verdana" panose="020B0604030504040204" pitchFamily="34" charset="0"/>
                <a:cs typeface="Courier New" panose="02070309020205020404" pitchFamily="49" charset="0"/>
              </a:rPr>
              <a:t>trozo(x)</a:t>
            </a:r>
            <a:r>
              <a:rPr lang="es-CL" sz="2200" dirty="0">
                <a:latin typeface="Arial" panose="020B0604020202020204" pitchFamily="34" charset="0"/>
                <a:cs typeface="Arial" panose="020B0604020202020204" pitchFamily="34" charset="0"/>
              </a:rPr>
              <a:t>, que retorne un trozo </a:t>
            </a:r>
            <a:r>
              <a:rPr lang="es-CL" sz="2200" dirty="0" err="1">
                <a:latin typeface="Arial" panose="020B0604020202020204" pitchFamily="34" charset="0"/>
                <a:cs typeface="Arial" panose="020B0604020202020204" pitchFamily="34" charset="0"/>
              </a:rPr>
              <a:t>panvólico</a:t>
            </a:r>
            <a:r>
              <a:rPr lang="es-CL" sz="2200" dirty="0">
                <a:latin typeface="Arial" panose="020B0604020202020204" pitchFamily="34" charset="0"/>
                <a:cs typeface="Arial" panose="020B0604020202020204" pitchFamily="34" charset="0"/>
              </a:rPr>
              <a:t> de la frase </a:t>
            </a:r>
            <a:r>
              <a:rPr lang="es-CL" sz="2000" b="1" dirty="0">
                <a:latin typeface="Courier New" panose="02070309020205020404" pitchFamily="49" charset="0"/>
                <a:ea typeface="Verdana" panose="020B0604030504040204" pitchFamily="34" charset="0"/>
                <a:cs typeface="Courier New" panose="02070309020205020404" pitchFamily="49" charset="0"/>
              </a:rPr>
              <a:t>x</a:t>
            </a:r>
            <a:r>
              <a:rPr lang="es-CL" sz="2000" dirty="0">
                <a:latin typeface="Arial" panose="020B0604020202020204" pitchFamily="34" charset="0"/>
                <a:cs typeface="Arial" panose="020B0604020202020204" pitchFamily="34" charset="0"/>
              </a:rPr>
              <a:t>, sin letras que sobren (en el caso anterior, no es válido retornar “Mi abuelo”, pues la “M” sobra). Si hay más de un trozo </a:t>
            </a:r>
            <a:r>
              <a:rPr lang="es-CL" sz="2000" dirty="0" err="1">
                <a:latin typeface="Arial" panose="020B0604020202020204" pitchFamily="34" charset="0"/>
                <a:cs typeface="Arial" panose="020B0604020202020204" pitchFamily="34" charset="0"/>
              </a:rPr>
              <a:t>panvólico</a:t>
            </a:r>
            <a:r>
              <a:rPr lang="es-CL" sz="2000" dirty="0">
                <a:latin typeface="Arial" panose="020B0604020202020204" pitchFamily="34" charset="0"/>
                <a:cs typeface="Arial" panose="020B0604020202020204" pitchFamily="34" charset="0"/>
              </a:rPr>
              <a:t>, se puede retornar cualquiera. </a:t>
            </a:r>
            <a:endParaRPr lang="es-CL" sz="22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endParaRPr lang="es-CL"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739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94360" y="914401"/>
            <a:ext cx="9692640" cy="114300"/>
          </a:xfrm>
          <a:prstGeom prst="rect">
            <a:avLst/>
          </a:prstGeom>
          <a:solidFill>
            <a:srgbClr val="1B9D7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8" name="9 Rectángulo"/>
          <p:cNvSpPr/>
          <p:nvPr/>
        </p:nvSpPr>
        <p:spPr>
          <a:xfrm>
            <a:off x="594360" y="360219"/>
            <a:ext cx="9692640" cy="523220"/>
          </a:xfrm>
          <a:prstGeom prst="rect">
            <a:avLst/>
          </a:prstGeom>
        </p:spPr>
        <p:txBody>
          <a:bodyPr wrap="square">
            <a:spAutoFit/>
          </a:bodyPr>
          <a:lstStyle/>
          <a:p>
            <a:r>
              <a:rPr lang="es-CL" sz="2800" dirty="0">
                <a:latin typeface="Arial" panose="020B0604020202020204" pitchFamily="34" charset="0"/>
                <a:cs typeface="Arial" panose="020B0604020202020204" pitchFamily="34" charset="0"/>
              </a:rPr>
              <a:t>I1 2017-1</a:t>
            </a:r>
            <a:endParaRPr lang="es-CL" sz="2800" dirty="0"/>
          </a:p>
        </p:txBody>
      </p:sp>
      <p:pic>
        <p:nvPicPr>
          <p:cNvPr id="2" name="Imagen 1"/>
          <p:cNvPicPr>
            <a:picLocks noChangeAspect="1"/>
          </p:cNvPicPr>
          <p:nvPr/>
        </p:nvPicPr>
        <p:blipFill>
          <a:blip r:embed="rId2"/>
          <a:stretch>
            <a:fillRect/>
          </a:stretch>
        </p:blipFill>
        <p:spPr>
          <a:xfrm>
            <a:off x="594360" y="2238221"/>
            <a:ext cx="9692640" cy="2008384"/>
          </a:xfrm>
          <a:prstGeom prst="rect">
            <a:avLst/>
          </a:prstGeom>
        </p:spPr>
      </p:pic>
    </p:spTree>
    <p:extLst>
      <p:ext uri="{BB962C8B-B14F-4D97-AF65-F5344CB8AC3E}">
        <p14:creationId xmlns:p14="http://schemas.microsoft.com/office/powerpoint/2010/main" val="22458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94360" y="914401"/>
            <a:ext cx="9692640" cy="114300"/>
          </a:xfrm>
          <a:prstGeom prst="rect">
            <a:avLst/>
          </a:prstGeom>
          <a:solidFill>
            <a:srgbClr val="1B9D7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10" name="9 Rectángulo"/>
          <p:cNvSpPr/>
          <p:nvPr/>
        </p:nvSpPr>
        <p:spPr>
          <a:xfrm>
            <a:off x="594360" y="360219"/>
            <a:ext cx="9692640" cy="523220"/>
          </a:xfrm>
          <a:prstGeom prst="rect">
            <a:avLst/>
          </a:prstGeom>
        </p:spPr>
        <p:txBody>
          <a:bodyPr wrap="square">
            <a:spAutoFit/>
          </a:bodyPr>
          <a:lstStyle/>
          <a:p>
            <a:r>
              <a:rPr lang="es-CL" sz="2800" dirty="0">
                <a:latin typeface="Arial" panose="020B0604020202020204" pitchFamily="34" charset="0"/>
                <a:cs typeface="Arial" panose="020B0604020202020204" pitchFamily="34" charset="0"/>
              </a:rPr>
              <a:t>Cifrado César</a:t>
            </a:r>
            <a:endParaRPr lang="es-CL" sz="2800" dirty="0"/>
          </a:p>
        </p:txBody>
      </p:sp>
      <p:sp>
        <p:nvSpPr>
          <p:cNvPr id="6" name="5 CuadroTexto"/>
          <p:cNvSpPr txBox="1"/>
          <p:nvPr/>
        </p:nvSpPr>
        <p:spPr>
          <a:xfrm>
            <a:off x="594360" y="1225114"/>
            <a:ext cx="9692640" cy="5170646"/>
          </a:xfrm>
          <a:prstGeom prst="rect">
            <a:avLst/>
          </a:prstGeom>
          <a:noFill/>
        </p:spPr>
        <p:txBody>
          <a:bodyPr wrap="square" rtlCol="0">
            <a:spAutoFit/>
          </a:bodyPr>
          <a:lstStyle/>
          <a:p>
            <a:pPr algn="just">
              <a:lnSpc>
                <a:spcPct val="150000"/>
              </a:lnSpc>
            </a:pPr>
            <a:r>
              <a:rPr lang="es-CL" sz="2000" dirty="0">
                <a:latin typeface="Arial" panose="020B0604020202020204" pitchFamily="34" charset="0"/>
                <a:cs typeface="Arial" panose="020B0604020202020204" pitchFamily="34" charset="0"/>
              </a:rPr>
              <a:t>El </a:t>
            </a:r>
            <a:r>
              <a:rPr lang="es-CL" sz="2000" b="1" dirty="0">
                <a:latin typeface="Arial" panose="020B0604020202020204" pitchFamily="34" charset="0"/>
                <a:cs typeface="Arial" panose="020B0604020202020204" pitchFamily="34" charset="0"/>
              </a:rPr>
              <a:t>cifrado césar </a:t>
            </a:r>
            <a:r>
              <a:rPr lang="es-CL" sz="2000" dirty="0">
                <a:latin typeface="Arial" panose="020B0604020202020204" pitchFamily="34" charset="0"/>
                <a:cs typeface="Arial" panose="020B0604020202020204" pitchFamily="34" charset="0"/>
              </a:rPr>
              <a:t>es una técnica de encriptación de mensajes que consiste en reemplazar cada letra de un texto por otra que se encuentra un número fijo de posiciones más adelante en el alfabeto. Por ejemplo, al cifrar la palabra </a:t>
            </a:r>
            <a:r>
              <a:rPr lang="es-CL" sz="2000" b="1" i="1" dirty="0">
                <a:latin typeface="Arial" panose="020B0604020202020204" pitchFamily="34" charset="0"/>
                <a:cs typeface="Arial" panose="020B0604020202020204" pitchFamily="34" charset="0"/>
              </a:rPr>
              <a:t>hola</a:t>
            </a:r>
            <a:r>
              <a:rPr lang="es-CL" sz="2000" dirty="0">
                <a:latin typeface="Arial" panose="020B0604020202020204" pitchFamily="34" charset="0"/>
                <a:cs typeface="Arial" panose="020B0604020202020204" pitchFamily="34" charset="0"/>
              </a:rPr>
              <a:t> con un desplazamiento de </a:t>
            </a:r>
            <a:r>
              <a:rPr lang="es-CL" sz="2000" b="1" i="1" dirty="0">
                <a:latin typeface="Arial" panose="020B0604020202020204" pitchFamily="34" charset="0"/>
                <a:cs typeface="Arial" panose="020B0604020202020204" pitchFamily="34" charset="0"/>
              </a:rPr>
              <a:t>6 </a:t>
            </a:r>
            <a:r>
              <a:rPr lang="es-CL" sz="2000" dirty="0">
                <a:latin typeface="Arial" panose="020B0604020202020204" pitchFamily="34" charset="0"/>
                <a:cs typeface="Arial" panose="020B0604020202020204" pitchFamily="34" charset="0"/>
              </a:rPr>
              <a:t>espacios obtendríamos </a:t>
            </a:r>
            <a:r>
              <a:rPr lang="es-CL" sz="2000" b="1" i="1" dirty="0" err="1">
                <a:latin typeface="Arial" panose="020B0604020202020204" pitchFamily="34" charset="0"/>
                <a:cs typeface="Arial" panose="020B0604020202020204" pitchFamily="34" charset="0"/>
              </a:rPr>
              <a:t>nurg</a:t>
            </a:r>
            <a:r>
              <a:rPr lang="es-CL" sz="2000" dirty="0">
                <a:latin typeface="Arial" panose="020B0604020202020204" pitchFamily="34" charset="0"/>
                <a:cs typeface="Arial" panose="020B0604020202020204" pitchFamily="34" charset="0"/>
              </a:rPr>
              <a:t>, puesto que la </a:t>
            </a:r>
            <a:r>
              <a:rPr lang="es-CL" sz="2000" b="1" i="1" dirty="0">
                <a:latin typeface="Arial" panose="020B0604020202020204" pitchFamily="34" charset="0"/>
                <a:cs typeface="Arial" panose="020B0604020202020204" pitchFamily="34" charset="0"/>
              </a:rPr>
              <a:t>n </a:t>
            </a:r>
            <a:r>
              <a:rPr lang="es-CL" sz="2000" dirty="0">
                <a:latin typeface="Arial" panose="020B0604020202020204" pitchFamily="34" charset="0"/>
                <a:cs typeface="Arial" panose="020B0604020202020204" pitchFamily="34" charset="0"/>
              </a:rPr>
              <a:t>está seis espacios más adelante que la </a:t>
            </a:r>
            <a:r>
              <a:rPr lang="es-CL" sz="2000" b="1" i="1" dirty="0">
                <a:latin typeface="Arial" panose="020B0604020202020204" pitchFamily="34" charset="0"/>
                <a:cs typeface="Arial" panose="020B0604020202020204" pitchFamily="34" charset="0"/>
              </a:rPr>
              <a:t>h</a:t>
            </a:r>
            <a:r>
              <a:rPr lang="es-CL" sz="2000" dirty="0">
                <a:latin typeface="Arial" panose="020B0604020202020204" pitchFamily="34" charset="0"/>
                <a:cs typeface="Arial" panose="020B0604020202020204" pitchFamily="34" charset="0"/>
              </a:rPr>
              <a:t>, la </a:t>
            </a:r>
            <a:r>
              <a:rPr lang="es-CL" sz="2000" b="1" i="1" dirty="0">
                <a:latin typeface="Arial" panose="020B0604020202020204" pitchFamily="34" charset="0"/>
                <a:cs typeface="Arial" panose="020B0604020202020204" pitchFamily="34" charset="0"/>
              </a:rPr>
              <a:t>u </a:t>
            </a:r>
            <a:r>
              <a:rPr lang="es-CL" sz="2000" dirty="0">
                <a:latin typeface="Arial" panose="020B0604020202020204" pitchFamily="34" charset="0"/>
                <a:cs typeface="Arial" panose="020B0604020202020204" pitchFamily="34" charset="0"/>
              </a:rPr>
              <a:t>está seis espacios más adelante que la </a:t>
            </a:r>
            <a:r>
              <a:rPr lang="es-CL" sz="2000" b="1" i="1" dirty="0">
                <a:latin typeface="Arial" panose="020B0604020202020204" pitchFamily="34" charset="0"/>
                <a:cs typeface="Arial" panose="020B0604020202020204" pitchFamily="34" charset="0"/>
              </a:rPr>
              <a:t>o</a:t>
            </a:r>
            <a:r>
              <a:rPr lang="es-CL" sz="2000" dirty="0">
                <a:latin typeface="Arial" panose="020B0604020202020204" pitchFamily="34" charset="0"/>
                <a:cs typeface="Arial" panose="020B0604020202020204" pitchFamily="34" charset="0"/>
              </a:rPr>
              <a:t>, y así sucesivamente. </a:t>
            </a:r>
          </a:p>
          <a:p>
            <a:pPr algn="just">
              <a:lnSpc>
                <a:spcPct val="150000"/>
              </a:lnSpc>
            </a:pPr>
            <a:endParaRPr lang="es-CL" sz="2000" dirty="0">
              <a:latin typeface="Arial" panose="020B0604020202020204" pitchFamily="34" charset="0"/>
              <a:cs typeface="Arial" panose="020B0604020202020204" pitchFamily="34" charset="0"/>
            </a:endParaRPr>
          </a:p>
          <a:p>
            <a:pPr algn="just">
              <a:lnSpc>
                <a:spcPct val="150000"/>
              </a:lnSpc>
            </a:pPr>
            <a:r>
              <a:rPr lang="es-CL" sz="2000" dirty="0">
                <a:latin typeface="Arial" panose="020B0604020202020204" pitchFamily="34" charset="0"/>
                <a:cs typeface="Arial" panose="020B0604020202020204" pitchFamily="34" charset="0"/>
              </a:rPr>
              <a:t>Escribe un programa que pida al usuario un </a:t>
            </a:r>
            <a:r>
              <a:rPr lang="es-CL" sz="2000" i="1" dirty="0" err="1">
                <a:latin typeface="Arial" panose="020B0604020202020204" pitchFamily="34" charset="0"/>
                <a:cs typeface="Arial" panose="020B0604020202020204" pitchFamily="34" charset="0"/>
              </a:rPr>
              <a:t>string</a:t>
            </a:r>
            <a:r>
              <a:rPr lang="es-CL" sz="2000" dirty="0">
                <a:latin typeface="Arial" panose="020B0604020202020204" pitchFamily="34" charset="0"/>
                <a:cs typeface="Arial" panose="020B0604020202020204" pitchFamily="34" charset="0"/>
              </a:rPr>
              <a:t> cualquiera, y el número de desplazamiento, e imprima el </a:t>
            </a:r>
            <a:r>
              <a:rPr lang="es-CL" sz="2000" i="1" dirty="0" err="1">
                <a:latin typeface="Arial" panose="020B0604020202020204" pitchFamily="34" charset="0"/>
                <a:cs typeface="Arial" panose="020B0604020202020204" pitchFamily="34" charset="0"/>
              </a:rPr>
              <a:t>string</a:t>
            </a:r>
            <a:r>
              <a:rPr lang="es-CL" sz="2000" dirty="0">
                <a:latin typeface="Arial" panose="020B0604020202020204" pitchFamily="34" charset="0"/>
                <a:cs typeface="Arial" panose="020B0604020202020204" pitchFamily="34" charset="0"/>
              </a:rPr>
              <a:t> luego de aplicar cifrado césar. Puedes considerar que no existe la </a:t>
            </a:r>
            <a:r>
              <a:rPr lang="es-CL" sz="2000" b="1" i="1" dirty="0">
                <a:latin typeface="Arial" panose="020B0604020202020204" pitchFamily="34" charset="0"/>
                <a:cs typeface="Arial" panose="020B0604020202020204" pitchFamily="34" charset="0"/>
              </a:rPr>
              <a:t>ñ</a:t>
            </a:r>
            <a:r>
              <a:rPr lang="es-CL" sz="2000" dirty="0">
                <a:latin typeface="Arial" panose="020B0604020202020204" pitchFamily="34" charset="0"/>
                <a:cs typeface="Arial" panose="020B0604020202020204" pitchFamily="34" charset="0"/>
              </a:rPr>
              <a:t>, y que el alfabeto es cíclico (después de la </a:t>
            </a:r>
            <a:r>
              <a:rPr lang="es-CL" sz="2000" b="1" i="1" dirty="0">
                <a:latin typeface="Arial" panose="020B0604020202020204" pitchFamily="34" charset="0"/>
                <a:cs typeface="Arial" panose="020B0604020202020204" pitchFamily="34" charset="0"/>
              </a:rPr>
              <a:t>z</a:t>
            </a:r>
            <a:r>
              <a:rPr lang="es-CL" sz="2000" dirty="0">
                <a:latin typeface="Arial" panose="020B0604020202020204" pitchFamily="34" charset="0"/>
                <a:cs typeface="Arial" panose="020B0604020202020204" pitchFamily="34" charset="0"/>
              </a:rPr>
              <a:t>, viene la </a:t>
            </a:r>
            <a:r>
              <a:rPr lang="es-CL" sz="2000" b="1" i="1" dirty="0">
                <a:latin typeface="Arial" panose="020B0604020202020204" pitchFamily="34" charset="0"/>
                <a:cs typeface="Arial" panose="020B0604020202020204" pitchFamily="34" charset="0"/>
              </a:rPr>
              <a:t>a</a:t>
            </a:r>
            <a:r>
              <a:rPr lang="es-CL"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2057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94360" y="914401"/>
            <a:ext cx="9692640" cy="114300"/>
          </a:xfrm>
          <a:prstGeom prst="rect">
            <a:avLst/>
          </a:prstGeom>
          <a:solidFill>
            <a:srgbClr val="1B9D7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10" name="9 Rectángulo"/>
          <p:cNvSpPr/>
          <p:nvPr/>
        </p:nvSpPr>
        <p:spPr>
          <a:xfrm>
            <a:off x="594360" y="360219"/>
            <a:ext cx="9692640" cy="523220"/>
          </a:xfrm>
          <a:prstGeom prst="rect">
            <a:avLst/>
          </a:prstGeom>
        </p:spPr>
        <p:txBody>
          <a:bodyPr wrap="square">
            <a:spAutoFit/>
          </a:bodyPr>
          <a:lstStyle/>
          <a:p>
            <a:r>
              <a:rPr lang="es-CL" sz="2800" dirty="0">
                <a:latin typeface="Arial" panose="020B0604020202020204" pitchFamily="34" charset="0"/>
                <a:cs typeface="Arial" panose="020B0604020202020204" pitchFamily="34" charset="0"/>
              </a:rPr>
              <a:t>Cifrado César</a:t>
            </a:r>
            <a:endParaRPr lang="es-CL" sz="2800" dirty="0"/>
          </a:p>
        </p:txBody>
      </p:sp>
      <p:pic>
        <p:nvPicPr>
          <p:cNvPr id="2" name="Imagen 1"/>
          <p:cNvPicPr>
            <a:picLocks noChangeAspect="1"/>
          </p:cNvPicPr>
          <p:nvPr/>
        </p:nvPicPr>
        <p:blipFill>
          <a:blip r:embed="rId2"/>
          <a:stretch>
            <a:fillRect/>
          </a:stretch>
        </p:blipFill>
        <p:spPr>
          <a:xfrm>
            <a:off x="2398194" y="1981200"/>
            <a:ext cx="6084971" cy="3200400"/>
          </a:xfrm>
          <a:prstGeom prst="rect">
            <a:avLst/>
          </a:prstGeom>
        </p:spPr>
      </p:pic>
    </p:spTree>
    <p:extLst>
      <p:ext uri="{BB962C8B-B14F-4D97-AF65-F5344CB8AC3E}">
        <p14:creationId xmlns:p14="http://schemas.microsoft.com/office/powerpoint/2010/main" val="28293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94360" y="914401"/>
            <a:ext cx="9692640" cy="114300"/>
          </a:xfrm>
          <a:prstGeom prst="rect">
            <a:avLst/>
          </a:prstGeom>
          <a:solidFill>
            <a:srgbClr val="1B9D7E"/>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10" name="9 Rectángulo"/>
          <p:cNvSpPr/>
          <p:nvPr/>
        </p:nvSpPr>
        <p:spPr>
          <a:xfrm>
            <a:off x="594360" y="360219"/>
            <a:ext cx="9692640" cy="523220"/>
          </a:xfrm>
          <a:prstGeom prst="rect">
            <a:avLst/>
          </a:prstGeom>
        </p:spPr>
        <p:txBody>
          <a:bodyPr wrap="square">
            <a:spAutoFit/>
          </a:bodyPr>
          <a:lstStyle/>
          <a:p>
            <a:r>
              <a:rPr lang="es-CL" sz="2800" dirty="0">
                <a:latin typeface="Arial" panose="020B0604020202020204" pitchFamily="34" charset="0"/>
                <a:cs typeface="Arial" panose="020B0604020202020204" pitchFamily="34" charset="0"/>
              </a:rPr>
              <a:t>Compañías de teléfono</a:t>
            </a:r>
            <a:endParaRPr lang="es-CL" sz="2800" dirty="0"/>
          </a:p>
        </p:txBody>
      </p:sp>
      <p:sp>
        <p:nvSpPr>
          <p:cNvPr id="6" name="5 CuadroTexto"/>
          <p:cNvSpPr txBox="1"/>
          <p:nvPr/>
        </p:nvSpPr>
        <p:spPr>
          <a:xfrm>
            <a:off x="594360" y="1225114"/>
            <a:ext cx="9692640" cy="5632311"/>
          </a:xfrm>
          <a:prstGeom prst="rect">
            <a:avLst/>
          </a:prstGeom>
          <a:noFill/>
        </p:spPr>
        <p:txBody>
          <a:bodyPr wrap="square" rtlCol="0">
            <a:spAutoFit/>
          </a:bodyPr>
          <a:lstStyle/>
          <a:p>
            <a:pPr algn="just">
              <a:lnSpc>
                <a:spcPct val="150000"/>
              </a:lnSpc>
            </a:pPr>
            <a:r>
              <a:rPr lang="es-CL" sz="2000" dirty="0">
                <a:latin typeface="Arial" panose="020B0604020202020204" pitchFamily="34" charset="0"/>
                <a:cs typeface="Arial" panose="020B0604020202020204" pitchFamily="34" charset="0"/>
              </a:rPr>
              <a:t>Escriba un programa que permita determinar a qué compañía pertenece un número de teléfono móvil de 9 dígitos. Para ello debes considerar las siguientes reglas:</a:t>
            </a:r>
          </a:p>
          <a:p>
            <a:pPr marL="342900" indent="-342900" algn="just">
              <a:lnSpc>
                <a:spcPct val="150000"/>
              </a:lnSpc>
              <a:buFont typeface="Arial" panose="020B0604020202020204" pitchFamily="34" charset="0"/>
              <a:buChar char="•"/>
            </a:pPr>
            <a:r>
              <a:rPr lang="es-CL" sz="2000" dirty="0">
                <a:latin typeface="Arial" panose="020B0604020202020204" pitchFamily="34" charset="0"/>
                <a:cs typeface="Arial" panose="020B0604020202020204" pitchFamily="34" charset="0"/>
              </a:rPr>
              <a:t>Si el número comienza con 95, entonces pertenece a Vergel Mobile.</a:t>
            </a:r>
          </a:p>
          <a:p>
            <a:pPr marL="342900" indent="-342900" algn="just">
              <a:lnSpc>
                <a:spcPct val="150000"/>
              </a:lnSpc>
              <a:buFont typeface="Arial" panose="020B0604020202020204" pitchFamily="34" charset="0"/>
              <a:buChar char="•"/>
            </a:pPr>
            <a:r>
              <a:rPr lang="es-CL" sz="2000" dirty="0">
                <a:latin typeface="Arial" panose="020B0604020202020204" pitchFamily="34" charset="0"/>
                <a:cs typeface="Arial" panose="020B0604020202020204" pitchFamily="34" charset="0"/>
              </a:rPr>
              <a:t>Si comienza con 996, 997, 998 o 999, entonces pertenece a </a:t>
            </a:r>
            <a:r>
              <a:rPr lang="es-CL" sz="2000" dirty="0" err="1">
                <a:latin typeface="Arial" panose="020B0604020202020204" pitchFamily="34" charset="0"/>
                <a:cs typeface="Arial" panose="020B0604020202020204" pitchFamily="34" charset="0"/>
              </a:rPr>
              <a:t>Lentel</a:t>
            </a:r>
            <a:r>
              <a:rPr lang="es-CL" sz="2000" dirty="0">
                <a:latin typeface="Arial" panose="020B0604020202020204" pitchFamily="34" charset="0"/>
                <a:cs typeface="Arial" panose="020B0604020202020204" pitchFamily="34" charset="0"/>
              </a:rPr>
              <a:t>.</a:t>
            </a:r>
          </a:p>
          <a:p>
            <a:pPr marL="342900" indent="-342900" algn="just">
              <a:lnSpc>
                <a:spcPct val="150000"/>
              </a:lnSpc>
              <a:buFont typeface="Arial" panose="020B0604020202020204" pitchFamily="34" charset="0"/>
              <a:buChar char="•"/>
            </a:pPr>
            <a:r>
              <a:rPr lang="es-CL" sz="2000" dirty="0">
                <a:latin typeface="Arial" panose="020B0604020202020204" pitchFamily="34" charset="0"/>
                <a:cs typeface="Arial" panose="020B0604020202020204" pitchFamily="34" charset="0"/>
              </a:rPr>
              <a:t>Si comienza con 990, 991, 992, 993, 994 o 995, entonces pertenece a Malestar.</a:t>
            </a:r>
          </a:p>
          <a:p>
            <a:pPr marL="342900" indent="-342900" algn="just">
              <a:lnSpc>
                <a:spcPct val="150000"/>
              </a:lnSpc>
              <a:buFont typeface="Arial" panose="020B0604020202020204" pitchFamily="34" charset="0"/>
              <a:buChar char="•"/>
            </a:pPr>
            <a:r>
              <a:rPr lang="es-CL" sz="2000" dirty="0">
                <a:latin typeface="Arial" panose="020B0604020202020204" pitchFamily="34" charset="0"/>
                <a:cs typeface="Arial" panose="020B0604020202020204" pitchFamily="34" charset="0"/>
              </a:rPr>
              <a:t>Si el número comienza con 97 o 98 y </a:t>
            </a:r>
            <a:r>
              <a:rPr lang="es-CL" sz="2000" b="1" dirty="0">
                <a:latin typeface="Arial" panose="020B0604020202020204" pitchFamily="34" charset="0"/>
                <a:cs typeface="Arial" panose="020B0604020202020204" pitchFamily="34" charset="0"/>
              </a:rPr>
              <a:t>NO</a:t>
            </a:r>
            <a:r>
              <a:rPr lang="es-CL" sz="2000" dirty="0">
                <a:latin typeface="Arial" panose="020B0604020202020204" pitchFamily="34" charset="0"/>
                <a:cs typeface="Arial" panose="020B0604020202020204" pitchFamily="34" charset="0"/>
              </a:rPr>
              <a:t> es divisible por 3, entonces pertenece a </a:t>
            </a:r>
            <a:r>
              <a:rPr lang="es-CL" sz="2000" dirty="0" err="1">
                <a:latin typeface="Arial" panose="020B0604020202020204" pitchFamily="34" charset="0"/>
                <a:cs typeface="Arial" panose="020B0604020202020204" pitchFamily="34" charset="0"/>
              </a:rPr>
              <a:t>Lentel</a:t>
            </a:r>
            <a:r>
              <a:rPr lang="es-CL" sz="2000" dirty="0">
                <a:latin typeface="Arial" panose="020B0604020202020204" pitchFamily="34" charset="0"/>
                <a:cs typeface="Arial" panose="020B0604020202020204" pitchFamily="34" charset="0"/>
              </a:rPr>
              <a:t>.</a:t>
            </a:r>
          </a:p>
          <a:p>
            <a:pPr marL="342900" indent="-342900" algn="just">
              <a:lnSpc>
                <a:spcPct val="150000"/>
              </a:lnSpc>
              <a:buFont typeface="Arial" panose="020B0604020202020204" pitchFamily="34" charset="0"/>
              <a:buChar char="•"/>
            </a:pPr>
            <a:r>
              <a:rPr lang="es-CL" sz="2000" dirty="0">
                <a:latin typeface="Arial" panose="020B0604020202020204" pitchFamily="34" charset="0"/>
                <a:cs typeface="Arial" panose="020B0604020202020204" pitchFamily="34" charset="0"/>
              </a:rPr>
              <a:t>Si el número comienza con 96, y la suma de sus dígitos es mayor que 60 o menor que 30, entonces pertenece a Vergel Mobile.</a:t>
            </a:r>
          </a:p>
          <a:p>
            <a:pPr marL="342900" indent="-342900" algn="just">
              <a:lnSpc>
                <a:spcPct val="150000"/>
              </a:lnSpc>
              <a:buFont typeface="Arial" panose="020B0604020202020204" pitchFamily="34" charset="0"/>
              <a:buChar char="•"/>
            </a:pPr>
            <a:r>
              <a:rPr lang="es-CL" sz="2000" dirty="0">
                <a:latin typeface="Arial" panose="020B0604020202020204" pitchFamily="34" charset="0"/>
                <a:cs typeface="Arial" panose="020B0604020202020204" pitchFamily="34" charset="0"/>
              </a:rPr>
              <a:t>En cualquier otro caso pertenece a Malestar.</a:t>
            </a:r>
          </a:p>
          <a:p>
            <a:pPr marL="342900" indent="-342900" algn="just">
              <a:lnSpc>
                <a:spcPct val="150000"/>
              </a:lnSpc>
              <a:buFont typeface="Arial" panose="020B0604020202020204" pitchFamily="34" charset="0"/>
              <a:buChar char="•"/>
            </a:pPr>
            <a:endParaRPr lang="es-CL" sz="2000" dirty="0">
              <a:latin typeface="Arial" panose="020B0604020202020204" pitchFamily="34" charset="0"/>
              <a:cs typeface="Arial" panose="020B0604020202020204" pitchFamily="34" charset="0"/>
            </a:endParaRPr>
          </a:p>
          <a:p>
            <a:pPr algn="just">
              <a:lnSpc>
                <a:spcPct val="150000"/>
              </a:lnSpc>
            </a:pPr>
            <a:r>
              <a:rPr lang="es-CL" sz="2000" dirty="0">
                <a:latin typeface="Arial" panose="020B0604020202020204" pitchFamily="34" charset="0"/>
                <a:cs typeface="Arial" panose="020B0604020202020204" pitchFamily="34" charset="0"/>
              </a:rPr>
              <a:t>Puedes asumir que el usuario ingresará siempre un número de 9 dígitos</a:t>
            </a:r>
          </a:p>
        </p:txBody>
      </p:sp>
    </p:spTree>
    <p:extLst>
      <p:ext uri="{BB962C8B-B14F-4D97-AF65-F5344CB8AC3E}">
        <p14:creationId xmlns:p14="http://schemas.microsoft.com/office/powerpoint/2010/main" val="238117827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3448</TotalTime>
  <Words>775</Words>
  <Application>Microsoft Office PowerPoint</Application>
  <PresentationFormat>Personalizado</PresentationFormat>
  <Paragraphs>43</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Cambria Math</vt:lpstr>
      <vt:lpstr>Courier New</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Camilo Alvarez</cp:lastModifiedBy>
  <cp:revision>195</cp:revision>
  <dcterms:created xsi:type="dcterms:W3CDTF">2017-07-30T18:37:16Z</dcterms:created>
  <dcterms:modified xsi:type="dcterms:W3CDTF">2017-09-14T03:57:18Z</dcterms:modified>
</cp:coreProperties>
</file>