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72" r:id="rId6"/>
    <p:sldId id="274" r:id="rId7"/>
    <p:sldId id="280" r:id="rId8"/>
    <p:sldId id="282" r:id="rId9"/>
    <p:sldId id="283" r:id="rId10"/>
    <p:sldId id="285" r:id="rId11"/>
    <p:sldId id="284" r:id="rId12"/>
    <p:sldId id="279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3" autoAdjust="0"/>
  </p:normalViewPr>
  <p:slideViewPr>
    <p:cSldViewPr>
      <p:cViewPr>
        <p:scale>
          <a:sx n="80" d="100"/>
          <a:sy n="80" d="100"/>
        </p:scale>
        <p:origin x="-2436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AE72-EEF7-411D-8AEC-FCFBA5673AC6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FF4B-C696-46D9-A274-69FF51FEE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5A9-7278-4B84-9E31-90610B320254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Temporally qualified continuants for BFO 2 OWL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bottom-up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68688"/>
            <a:ext cx="7376864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 Schulz, Janna Hastings, </a:t>
            </a:r>
            <a:b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Fabian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Neuhaus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 20, 2013 (updated)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Relations </a:t>
            </a:r>
            <a:br>
              <a:rPr lang="de-DE" dirty="0"/>
            </a:b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de-DE" dirty="0"/>
              <a:t>,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de-DE" dirty="0"/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de-DE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endParaRPr lang="en-US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fontScale="92500"/>
          </a:bodyPr>
          <a:lstStyle/>
          <a:p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US" dirty="0" smtClean="0"/>
              <a:t> (inverse </a:t>
            </a:r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US" dirty="0" smtClean="0"/>
              <a:t>) relates a </a:t>
            </a:r>
            <a:r>
              <a:rPr lang="en-US" dirty="0" err="1" smtClean="0"/>
              <a:t>ContinuantTQ</a:t>
            </a:r>
            <a:r>
              <a:rPr lang="en-US" dirty="0" smtClean="0"/>
              <a:t> instance to its related instance with the maximal temporal extension</a:t>
            </a:r>
          </a:p>
          <a:p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de-DE" b="1" dirty="0" smtClean="0"/>
              <a:t> </a:t>
            </a:r>
            <a:r>
              <a:rPr lang="de-DE" dirty="0" err="1" smtClean="0"/>
              <a:t>relates</a:t>
            </a:r>
            <a:r>
              <a:rPr lang="de-DE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ContinuantTQ</a:t>
            </a:r>
            <a:r>
              <a:rPr lang="en-US" dirty="0" smtClean="0"/>
              <a:t> with each other </a:t>
            </a:r>
            <a:r>
              <a:rPr lang="en-US" dirty="0"/>
              <a:t>a </a:t>
            </a:r>
            <a:r>
              <a:rPr lang="en-US" dirty="0" err="1" smtClean="0"/>
              <a:t>ContinuantTQ</a:t>
            </a:r>
            <a:r>
              <a:rPr lang="en-US" dirty="0" smtClean="0"/>
              <a:t> related to the same continuant</a:t>
            </a:r>
          </a:p>
          <a:p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 </a:t>
            </a:r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hasMax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  </a:t>
            </a:r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maxOf</a:t>
            </a:r>
            <a:r>
              <a:rPr lang="de-DE" i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de-DE" dirty="0" smtClean="0"/>
              <a:t> </a:t>
            </a:r>
            <a:r>
              <a:rPr lang="de-DE" dirty="0" err="1" smtClean="0"/>
              <a:t>subPropertyOf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de-DE" b="1" dirty="0" smtClean="0"/>
              <a:t> </a:t>
            </a:r>
            <a:br>
              <a:rPr lang="de-DE" b="1" dirty="0" smtClean="0"/>
            </a:br>
            <a:r>
              <a:rPr lang="de-DE" dirty="0" smtClean="0"/>
              <a:t>(not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reflexive)</a:t>
            </a:r>
          </a:p>
          <a:p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de-DE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dirty="0" err="1" smtClean="0"/>
              <a:t>relates</a:t>
            </a:r>
            <a:r>
              <a:rPr lang="de-DE" dirty="0" smtClean="0"/>
              <a:t> a </a:t>
            </a:r>
            <a:r>
              <a:rPr lang="de-DE" dirty="0" err="1" smtClean="0"/>
              <a:t>continuantTQ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defining</a:t>
            </a:r>
            <a:r>
              <a:rPr lang="de-DE" dirty="0" smtClean="0"/>
              <a:t> time </a:t>
            </a:r>
            <a:r>
              <a:rPr lang="de-DE" dirty="0" err="1" smtClean="0"/>
              <a:t>interval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47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Relations </a:t>
            </a:r>
            <a:br>
              <a:rPr lang="de-DE" dirty="0"/>
            </a:b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de-DE" dirty="0"/>
              <a:t>,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de-DE" dirty="0"/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de-DE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endParaRPr lang="en-US" b="1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1980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2013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1998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1994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John@[1980;1994]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John@[</a:t>
            </a:r>
            <a:r>
              <a:rPr lang="de-DE" dirty="0" smtClean="0"/>
              <a:t>1994;1998]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144016" y="4429561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John@[1994;1998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de-DE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  <a:endParaRPr lang="de-DE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[1998; 2013]</a:t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0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107504" y="1196752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(Lviv, Austria, 1900) </a:t>
            </a: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(Lviv, Poland, 1925) </a:t>
            </a: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(Lviv, </a:t>
            </a:r>
            <a:r>
              <a:rPr lang="en-GB" sz="18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1100)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(Lviv, </a:t>
            </a:r>
            <a:r>
              <a:rPr lang="en-GB" sz="18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1925) </a:t>
            </a:r>
            <a:b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US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412777"/>
            <a:ext cx="4186808" cy="5064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Austria@1900)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(Austria@1900,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1900)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Austria@1900, Austria)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Poland@1925)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1925)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(Poland@1925, 1925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Poland@1925, Poland)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Lviv@1100 rdf:Type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Lviv@1100, 1100)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Lviv@1100,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Lviv@1925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(Lviv@1925, 1925)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3707904" y="184482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707904" y="314096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rechts 7"/>
          <p:cNvSpPr/>
          <p:nvPr/>
        </p:nvSpPr>
        <p:spPr>
          <a:xfrm>
            <a:off x="3707904" y="45811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8"/>
          <p:cNvSpPr/>
          <p:nvPr/>
        </p:nvSpPr>
        <p:spPr>
          <a:xfrm>
            <a:off x="3707904" y="5949280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Translations</a:t>
            </a:r>
            <a:r>
              <a:rPr lang="de-DE" dirty="0" smtClean="0"/>
              <a:t> FOL, </a:t>
            </a:r>
            <a:r>
              <a:rPr lang="de-DE" dirty="0" err="1" smtClean="0"/>
              <a:t>ternary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DL, </a:t>
            </a:r>
            <a:r>
              <a:rPr lang="de-DE" dirty="0" err="1" smtClean="0"/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6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, Class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864568"/>
            <a:ext cx="4186808" cy="4525963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pPr marL="0" lvl="1" indent="0">
              <a:buNone/>
            </a:pPr>
            <a:r>
              <a:rPr lang="en-GB" sz="2000" dirty="0" smtClean="0"/>
              <a:t>"Each city is always part of </a:t>
            </a:r>
            <a:br>
              <a:rPr lang="en-GB" sz="2000" dirty="0" smtClean="0"/>
            </a:br>
            <a:r>
              <a:rPr lang="en-GB" sz="2000" dirty="0" smtClean="0"/>
              <a:t>some country"</a:t>
            </a:r>
            <a:br>
              <a:rPr lang="en-GB" sz="2000" dirty="0" smtClean="0"/>
            </a:b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part of³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lvl="1" indent="0">
              <a:buNone/>
            </a:pPr>
            <a:r>
              <a:rPr lang="en-GB" sz="2000" dirty="0" smtClean="0">
                <a:sym typeface="Wingdings" pitchFamily="2" charset="2"/>
              </a:rPr>
              <a:t>"Each medieval city has had a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 gate at some time"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                 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dirty="0" err="1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hasPart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/>
            </a:r>
            <a:br>
              <a:rPr lang="en-US" sz="2000" dirty="0" smtClean="0">
                <a:sym typeface="Wingdings" pitchFamily="2" charset="2"/>
              </a:rPr>
            </a:b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94312" y="2253208"/>
            <a:ext cx="4742184" cy="44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inverse(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430216" y="2325216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430216" y="51335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86214" y="1700808"/>
            <a:ext cx="218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Permanent parthood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87745" y="4427820"/>
            <a:ext cx="21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Temporary parthood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Not necessarily always the same country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Does not entail that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/>
              <a:t>is part of a city at </a:t>
            </a:r>
            <a:br>
              <a:rPr lang="en-GB" sz="1800" dirty="0" smtClean="0"/>
            </a:br>
            <a:r>
              <a:rPr lang="en-GB" sz="1800" dirty="0" smtClean="0"/>
              <a:t>some time (door built in after destruction of city)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/>
              <a:t>(not necessary that the cell is always the same, e.g. </a:t>
            </a:r>
            <a:br>
              <a:rPr lang="en-GB" sz="1800" dirty="0" smtClean="0"/>
            </a:br>
            <a:r>
              <a:rPr lang="en-GB" sz="1800" dirty="0" smtClean="0"/>
              <a:t>after division)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AppleTree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AppleSeed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Does not entail </a:t>
            </a:r>
            <a:r>
              <a:rPr lang="en-GB" sz="1800" dirty="0" smtClean="0"/>
              <a:t>that part Apple seeds are parts of apple trees</a:t>
            </a: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95536" y="196509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 nach rechts 3"/>
          <p:cNvSpPr/>
          <p:nvPr/>
        </p:nvSpPr>
        <p:spPr>
          <a:xfrm flipH="1">
            <a:off x="6372199" y="1445732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 smtClean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flipH="1">
            <a:off x="6372200" y="2420888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6372200" y="292494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395536" y="33280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flipH="1">
            <a:off x="6372200" y="551723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flipH="1">
            <a:off x="6372200" y="5949280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 flipH="1">
            <a:off x="6372200" y="3933056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6372200" y="436510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95536" y="47021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5536" y="635757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540217" y="2060848"/>
            <a:ext cx="554462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563888" y="206084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875031" y="1952344"/>
            <a:ext cx="554462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285477" y="2492896"/>
            <a:ext cx="670899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101655" y="2060356"/>
            <a:ext cx="737989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865410" y="2060848"/>
            <a:ext cx="554462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135340" y="2213248"/>
            <a:ext cx="609908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997445" y="1700808"/>
            <a:ext cx="554462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A-boxes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r0: partOf</a:t>
            </a:r>
            <a:r>
              <a:rPr lang="en-GB" sz="18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Austria, 1900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/>
              <a:t>One ternary relation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(a, b, t) </a:t>
            </a:r>
            <a:r>
              <a:rPr lang="en-GB" sz="1800" dirty="0" smtClean="0"/>
              <a:t> is translated into a set of five binary relations.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/>
              <a:t>   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0" y="1412777"/>
            <a:ext cx="4186808" cy="1728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Austria@1900)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(Lviv@1900, 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(Austria@1900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1900)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Austria@1900, Austria)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3933057"/>
            <a:ext cx="7992888" cy="2592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t)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>
                <a:sym typeface="Wingdings" pitchFamily="2" charset="2"/>
              </a:rPr>
              <a:t>OWL </a:t>
            </a:r>
            <a:r>
              <a:rPr lang="en-GB" sz="1800" dirty="0" smtClean="0">
                <a:sym typeface="Wingdings" pitchFamily="2" charset="2"/>
              </a:rPr>
              <a:t>Rule for consistency checking: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(?x),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(?y),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(?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x,?t1),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(?y,?t2), </a:t>
            </a: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topObjectProperty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x,?y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&gt;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(?t1,?t2)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Relations between continuants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Binary relations between </a:t>
            </a:r>
            <a:r>
              <a:rPr lang="en-GB" dirty="0" err="1" smtClean="0"/>
              <a:t>occurrents</a:t>
            </a:r>
            <a:r>
              <a:rPr lang="en-GB" dirty="0" smtClean="0"/>
              <a:t>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partOf² (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Battle_of_Stalingrad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Second_World_War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dirty="0" smtClean="0"/>
              <a:t>Binary relations between continuants 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partOf²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Poland) </a:t>
            </a:r>
          </a:p>
          <a:p>
            <a:r>
              <a:rPr lang="en-GB" dirty="0" smtClean="0"/>
              <a:t>Ternary relations between continuants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Austria, 1900)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Poland, 1925)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URSS, 1950)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Ukraine, 2000)</a:t>
            </a:r>
          </a:p>
          <a:p>
            <a:pPr marL="400050" lvl="2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5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Problem: restriction to </a:t>
            </a:r>
            <a:br>
              <a:rPr lang="en-GB" dirty="0" smtClean="0"/>
            </a:br>
            <a:r>
              <a:rPr lang="en-GB" dirty="0" smtClean="0"/>
              <a:t>binary relations in OWL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Instantiation ambiguous: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r>
              <a:rPr lang="en-GB" sz="2800" dirty="0" smtClean="0"/>
              <a:t>Relations ambiguous:	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URSS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Austria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 smtClean="0"/>
              <a:t>Assertion that </a:t>
            </a:r>
            <a:br>
              <a:rPr lang="en-GB" sz="2400" dirty="0" smtClean="0"/>
            </a:br>
            <a:r>
              <a:rPr lang="en-GB" sz="2400" dirty="0" smtClean="0"/>
              <a:t>URSS and Austria</a:t>
            </a:r>
            <a:br>
              <a:rPr lang="en-GB" sz="2400" dirty="0" smtClean="0"/>
            </a:br>
            <a:r>
              <a:rPr lang="en-GB" sz="2400" dirty="0" smtClean="0"/>
              <a:t>don't overlap:</a:t>
            </a:r>
            <a:br>
              <a:rPr lang="en-GB" sz="2400" dirty="0" smtClean="0"/>
            </a:br>
            <a:r>
              <a:rPr lang="en-GB" sz="2400" dirty="0" smtClean="0"/>
              <a:t>Inconsistency </a:t>
            </a:r>
            <a:r>
              <a:rPr lang="en-GB" sz="2400" dirty="0" smtClean="0">
                <a:sym typeface="Wingdings" pitchFamily="2" charset="2"/>
              </a:rPr>
              <a:t>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53" y="4486355"/>
            <a:ext cx="5493035" cy="232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933056"/>
            <a:ext cx="8784976" cy="11521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GB" sz="2800" dirty="0" smtClean="0"/>
              <a:t>How to interpret standard OWL axioms like:</a:t>
            </a:r>
          </a:p>
          <a:p>
            <a:pPr marL="457200" lvl="1" indent="0">
              <a:buNone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400" i="1" dirty="0" smtClean="0"/>
              <a:t>   ?</a:t>
            </a:r>
          </a:p>
          <a:p>
            <a:pPr lvl="1"/>
            <a:r>
              <a:rPr lang="en-GB" sz="2400" b="1" dirty="0" smtClean="0"/>
              <a:t>Temporary relatedness</a:t>
            </a:r>
            <a:r>
              <a:rPr lang="en-GB" sz="2400" dirty="0" smtClean="0"/>
              <a:t>: every city is part of some country at least at some time</a:t>
            </a:r>
            <a:br>
              <a:rPr lang="en-GB" sz="24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rel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dirty="0" smtClean="0">
              <a:solidFill>
                <a:schemeClr val="tx2"/>
              </a:solidFill>
            </a:endParaRPr>
          </a:p>
          <a:p>
            <a:pPr lvl="1"/>
            <a:r>
              <a:rPr lang="en-GB" sz="2400" b="1" dirty="0" smtClean="0"/>
              <a:t>Permanent generic relatedness</a:t>
            </a:r>
            <a:r>
              <a:rPr lang="en-GB" sz="2400" dirty="0" smtClean="0"/>
              <a:t>: at all times, every city is part of some country</a:t>
            </a:r>
            <a:br>
              <a:rPr lang="en-GB" sz="24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err="1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err="1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err="1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t³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 smtClean="0">
              <a:solidFill>
                <a:schemeClr val="tx2"/>
              </a:solidFill>
            </a:endParaRPr>
          </a:p>
          <a:p>
            <a:pPr lvl="1"/>
            <a:r>
              <a:rPr lang="en-GB" sz="2400" b="1" dirty="0" smtClean="0"/>
              <a:t>Permanent specific relatedness</a:t>
            </a:r>
            <a:r>
              <a:rPr lang="en-GB" sz="2400" dirty="0" smtClean="0"/>
              <a:t>: at all times, every city is part of the same country</a:t>
            </a:r>
            <a:br>
              <a:rPr lang="en-GB" sz="2400" dirty="0" smtClean="0"/>
            </a:br>
            <a:r>
              <a:rPr lang="de-DE" sz="2000" dirty="0" smtClean="0">
                <a:latin typeface="Symbol"/>
                <a:ea typeface="Symbol"/>
                <a:cs typeface="Symbol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[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              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(b, B, t))))]</a:t>
            </a:r>
            <a:endParaRPr lang="en-GB" sz="2000" dirty="0" smtClean="0">
              <a:solidFill>
                <a:schemeClr val="tx2"/>
              </a:solidFill>
            </a:endParaRPr>
          </a:p>
          <a:p>
            <a:endParaRPr lang="en-GB" sz="2800" i="1" dirty="0" smtClean="0"/>
          </a:p>
          <a:p>
            <a:endParaRPr lang="en-GB" sz="28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Class level axioms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binary relations and interpret them as permanent generically related</a:t>
            </a:r>
            <a:r>
              <a:rPr lang="en-GB" sz="2400" dirty="0" smtClean="0"/>
              <a:t> (as most of DL community has done for decades): may be acceptable as long no non-rigid classes and no instances are used  (?)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Reify ternary relations</a:t>
            </a:r>
            <a:r>
              <a:rPr lang="en-GB" sz="2400" dirty="0" smtClean="0"/>
              <a:t>: (n-</a:t>
            </a:r>
            <a:r>
              <a:rPr lang="en-GB" sz="2400" dirty="0" err="1" smtClean="0"/>
              <a:t>ary</a:t>
            </a:r>
            <a:r>
              <a:rPr lang="en-GB" sz="2400" dirty="0" smtClean="0"/>
              <a:t> relations ODP) Complicated, user-unfriendly and difficult to get transitivity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temporalized relations </a:t>
            </a:r>
            <a:r>
              <a:rPr lang="en-GB" sz="2400" dirty="0" smtClean="0"/>
              <a:t>(as in BFO 2 OWL Graz version): works only for temporary relatedness and permanent specific relatedness, but not for permanent generic relatedness.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Four-</a:t>
            </a:r>
            <a:r>
              <a:rPr lang="en-GB" sz="2400" b="1" dirty="0" err="1" smtClean="0"/>
              <a:t>dimensionalism</a:t>
            </a:r>
            <a:r>
              <a:rPr lang="en-GB" sz="2400" b="1" dirty="0" smtClean="0"/>
              <a:t> (?)</a:t>
            </a:r>
            <a:r>
              <a:rPr lang="en-GB" sz="2400" dirty="0" smtClean="0"/>
              <a:t>: represent histories instead of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temporally qualified continuants</a:t>
            </a:r>
            <a:r>
              <a:rPr lang="en-GB" sz="2400" dirty="0" smtClean="0"/>
              <a:t>. See following slides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ContinuantTQ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0747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Continuants in OWL ontology can be referred to in the context of a time frame:</a:t>
            </a:r>
            <a:br>
              <a:rPr lang="en-GB" dirty="0" smtClean="0"/>
            </a:br>
            <a:r>
              <a:rPr lang="en-GB" dirty="0" smtClean="0"/>
              <a:t>Continuant TQ = continuant, temporally qualified</a:t>
            </a:r>
            <a:endParaRPr lang="en-GB" dirty="0"/>
          </a:p>
          <a:p>
            <a:r>
              <a:rPr lang="en-GB" dirty="0" smtClean="0"/>
              <a:t>"</a:t>
            </a:r>
            <a:r>
              <a:rPr lang="en-GB" i="1" dirty="0" err="1"/>
              <a:t>façon</a:t>
            </a:r>
            <a:r>
              <a:rPr lang="en-GB" i="1" dirty="0"/>
              <a:t> de </a:t>
            </a:r>
            <a:r>
              <a:rPr lang="en-GB" i="1" dirty="0" err="1"/>
              <a:t>parler</a:t>
            </a:r>
            <a:r>
              <a:rPr lang="en-GB" dirty="0" smtClean="0"/>
              <a:t>"  </a:t>
            </a:r>
            <a:endParaRPr lang="en-GB" dirty="0"/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during the First World War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during Feb 1, 1995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URSS during its whole existence (1917 – 1991)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X's heart transplant, occupying an operation room at May 20, 2013, 12pm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my left thumb now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my heart, since my birth</a:t>
            </a:r>
          </a:p>
        </p:txBody>
      </p:sp>
    </p:spTree>
    <p:extLst>
      <p:ext uri="{BB962C8B-B14F-4D97-AF65-F5344CB8AC3E}">
        <p14:creationId xmlns:p14="http://schemas.microsoft.com/office/powerpoint/2010/main" val="1741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ContinuantTQ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ContinuantTQs</a:t>
            </a:r>
            <a:r>
              <a:rPr lang="en-US" dirty="0" smtClean="0"/>
              <a:t> are specific DL constructs</a:t>
            </a:r>
          </a:p>
          <a:p>
            <a:r>
              <a:rPr lang="en-US" dirty="0" err="1" smtClean="0"/>
              <a:t>ContinuantTQs</a:t>
            </a:r>
            <a:r>
              <a:rPr lang="en-US" dirty="0" smtClean="0"/>
              <a:t> in DL axioms translate into a sequence of FOL statements with ternary relations</a:t>
            </a:r>
          </a:p>
          <a:p>
            <a:r>
              <a:rPr lang="en-US" dirty="0" err="1" smtClean="0"/>
              <a:t>ContinuantTQs</a:t>
            </a:r>
            <a:r>
              <a:rPr lang="en-US" dirty="0" smtClean="0"/>
              <a:t> are ontological neutral:</a:t>
            </a:r>
            <a:br>
              <a:rPr lang="en-US" dirty="0" smtClean="0"/>
            </a:b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c@t1 = c </a:t>
            </a:r>
            <a:r>
              <a:rPr lang="en-US" dirty="0"/>
              <a:t>at time 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dirty="0" smtClean="0"/>
              <a:t> is not a different individual than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c@t2</a:t>
            </a:r>
            <a:r>
              <a:rPr lang="en-US" dirty="0" smtClean="0"/>
              <a:t>. It is only referred to at a different time</a:t>
            </a:r>
          </a:p>
          <a:p>
            <a:r>
              <a:rPr lang="en-US" dirty="0" smtClean="0"/>
              <a:t>In OWL, a </a:t>
            </a:r>
            <a:r>
              <a:rPr lang="en-US" dirty="0" err="1" smtClean="0"/>
              <a:t>ContinuantTQ</a:t>
            </a:r>
            <a:r>
              <a:rPr lang="en-US" dirty="0" smtClean="0"/>
              <a:t> class can be instantiated by any kind of (contiguous) temporal references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1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continuantTQs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1261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2013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737564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1991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1917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394316" y="3068960"/>
            <a:ext cx="330769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7702013" y="3573016"/>
            <a:ext cx="758419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Ukraine (</a:t>
            </a:r>
            <a:r>
              <a:rPr lang="de-DE" dirty="0" err="1" smtClean="0"/>
              <a:t>max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Ukraine </a:t>
            </a:r>
            <a:r>
              <a:rPr lang="de-DE" dirty="0" smtClean="0"/>
              <a:t>@[1917;1991]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Ukraine </a:t>
            </a:r>
            <a:r>
              <a:rPr lang="de-DE" dirty="0" smtClean="0"/>
              <a:t>@[1991;2013]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355812"/>
            <a:ext cx="8856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GeoPoliticalEntity</a:t>
            </a:r>
            <a:endParaRPr lang="de-DE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Ukraine@[19171001;19910715]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SovietRepublic</a:t>
            </a:r>
            <a:endParaRPr lang="de-DE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@[19910716;20130513]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SovereignState</a:t>
            </a:r>
            <a:endParaRPr lang="de-DE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19910716;20130513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19910716;20130513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de-DE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Austria@[18660101;19170930]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18660101;19170930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de-DE" sz="2000" dirty="0" smtClean="0"/>
          </a:p>
          <a:p>
            <a:r>
              <a:rPr lang="de-DE" sz="2000" dirty="0" smtClean="0"/>
              <a:t> </a:t>
            </a:r>
            <a:endParaRPr lang="en-US" sz="2000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69209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2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continuantTQs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1980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2013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1998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1994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John@[1980;1994]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John@[</a:t>
            </a:r>
            <a:r>
              <a:rPr lang="de-DE" dirty="0" smtClean="0"/>
              <a:t>1994;1998]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149080"/>
            <a:ext cx="885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Human    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John@[1980;1994]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 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John@[1994;1998]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Teenager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Adult</a:t>
            </a:r>
            <a:endParaRPr lang="de-DE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patientOf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Appendectomy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hasAgent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DrSmith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201305201000; 201305201100]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>
            <a:off x="5868144" y="4581128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437482" y="4818347"/>
            <a:ext cx="2254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i="1" dirty="0" smtClean="0">
                <a:solidFill>
                  <a:prstClr val="black"/>
                </a:solidFill>
              </a:rPr>
              <a:t>"</a:t>
            </a:r>
            <a:r>
              <a:rPr lang="de-DE" sz="2400" i="1" dirty="0" err="1" smtClean="0">
                <a:solidFill>
                  <a:prstClr val="black"/>
                </a:solidFill>
              </a:rPr>
              <a:t>Phased</a:t>
            </a:r>
            <a:r>
              <a:rPr lang="de-DE" sz="2400" i="1" dirty="0" smtClean="0">
                <a:solidFill>
                  <a:prstClr val="black"/>
                </a:solidFill>
              </a:rPr>
              <a:t> </a:t>
            </a:r>
            <a:r>
              <a:rPr lang="de-DE" sz="2400" i="1" dirty="0" err="1" smtClean="0">
                <a:solidFill>
                  <a:prstClr val="black"/>
                </a:solidFill>
              </a:rPr>
              <a:t>Sortals</a:t>
            </a:r>
            <a:r>
              <a:rPr lang="de-DE" sz="2400" i="1" dirty="0" smtClean="0">
                <a:solidFill>
                  <a:prstClr val="black"/>
                </a:solidFill>
              </a:rPr>
              <a:t>"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9159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Bildschirmpräsentation (4:3)</PresentationFormat>
  <Paragraphs>181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Temporally qualified continuants for BFO 2 OWL  A bottom-up view </vt:lpstr>
      <vt:lpstr>Relations between continuants</vt:lpstr>
      <vt:lpstr>Problem: restriction to  binary relations in OWL</vt:lpstr>
      <vt:lpstr> </vt:lpstr>
      <vt:lpstr>Possible solutions</vt:lpstr>
      <vt:lpstr>ContinuantTQ</vt:lpstr>
      <vt:lpstr>ContinuantTQ</vt:lpstr>
      <vt:lpstr>Examples for continuantTQs</vt:lpstr>
      <vt:lpstr>Examples for continuantTQs</vt:lpstr>
      <vt:lpstr>Relations  hasMax, maxOf, atSomeTime, hasTime</vt:lpstr>
      <vt:lpstr>Relations  hasMax, maxOf, atSomeTime, hasTime</vt:lpstr>
      <vt:lpstr>Translations FOL, ternary  DL, binary</vt:lpstr>
      <vt:lpstr>Examples, Class level</vt:lpstr>
      <vt:lpstr>Examples</vt:lpstr>
      <vt:lpstr>Consistency of A-boxes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Issues in BFO2OWL</dc:title>
  <dc:creator>schulz</dc:creator>
  <cp:lastModifiedBy>stschulz</cp:lastModifiedBy>
  <cp:revision>170</cp:revision>
  <dcterms:created xsi:type="dcterms:W3CDTF">2012-02-06T19:45:02Z</dcterms:created>
  <dcterms:modified xsi:type="dcterms:W3CDTF">2013-05-21T11:03:46Z</dcterms:modified>
</cp:coreProperties>
</file>