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68" r:id="rId4"/>
    <p:sldId id="270" r:id="rId5"/>
    <p:sldId id="272" r:id="rId6"/>
    <p:sldId id="274" r:id="rId7"/>
    <p:sldId id="280" r:id="rId8"/>
    <p:sldId id="282" r:id="rId9"/>
    <p:sldId id="283" r:id="rId10"/>
    <p:sldId id="285" r:id="rId11"/>
    <p:sldId id="284" r:id="rId12"/>
    <p:sldId id="279" r:id="rId13"/>
    <p:sldId id="276" r:id="rId14"/>
    <p:sldId id="277" r:id="rId15"/>
    <p:sldId id="278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99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3" autoAdjust="0"/>
  </p:normalViewPr>
  <p:slideViewPr>
    <p:cSldViewPr>
      <p:cViewPr>
        <p:scale>
          <a:sx n="80" d="100"/>
          <a:sy n="80" d="100"/>
        </p:scale>
        <p:origin x="-1458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BAE72-EEF7-411D-8AEC-FCFBA5673AC6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0FF4B-C696-46D9-A274-69FF51FEE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2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0FF4B-C696-46D9-A274-69FF51FEE4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2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0FF4B-C696-46D9-A274-69FF51FEE4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2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01.06.2013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01.06.2013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01.06.2013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01.06.2013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01.06.2013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01.06.2013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01.06.2013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01.06.2013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01.06.2013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01.06.2013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01.06.2013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E5A9-7278-4B84-9E31-90610B320254}" type="datetimeFigureOut">
              <a:rPr lang="de-DE" smtClean="0"/>
              <a:pPr/>
              <a:t>01.06.2013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Temporally qualified continuants for BFO 2 OWL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 bottom-up view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7584" y="4268688"/>
            <a:ext cx="7376864" cy="17526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Stefan Schulz, Janna Hastings, </a:t>
            </a:r>
            <a:b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Fabian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Neuhaus</a:t>
            </a:r>
            <a:endParaRPr lang="en-GB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 20, 2013 (updated)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Relations </a:t>
            </a:r>
            <a:br>
              <a:rPr lang="de-DE" dirty="0"/>
            </a:br>
            <a:r>
              <a:rPr lang="de-DE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hasMax</a:t>
            </a:r>
            <a:r>
              <a:rPr lang="de-DE" dirty="0"/>
              <a:t>, </a:t>
            </a:r>
            <a:r>
              <a:rPr lang="de-DE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maxOf</a:t>
            </a:r>
            <a:r>
              <a:rPr lang="de-DE" dirty="0"/>
              <a:t>, </a:t>
            </a:r>
            <a:r>
              <a:rPr lang="de-DE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de-DE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endParaRPr lang="en-US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5141168"/>
          </a:xfrm>
        </p:spPr>
        <p:txBody>
          <a:bodyPr>
            <a:normAutofit fontScale="92500"/>
          </a:bodyPr>
          <a:lstStyle/>
          <a:p>
            <a:r>
              <a:rPr lang="en-US" i="1" dirty="0" err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hasMax</a:t>
            </a:r>
            <a:r>
              <a:rPr lang="en-US" dirty="0" smtClean="0"/>
              <a:t> (inverse </a:t>
            </a:r>
            <a:r>
              <a:rPr lang="en-US" i="1" dirty="0" err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maxOf</a:t>
            </a:r>
            <a:r>
              <a:rPr lang="en-US" dirty="0" smtClean="0"/>
              <a:t>) relates a </a:t>
            </a:r>
            <a:r>
              <a:rPr lang="en-US" dirty="0" err="1" smtClean="0"/>
              <a:t>ContinuantTQ</a:t>
            </a:r>
            <a:r>
              <a:rPr lang="en-US" dirty="0" smtClean="0"/>
              <a:t> instance to its related instance with the maximal temporal extension</a:t>
            </a:r>
          </a:p>
          <a:p>
            <a:r>
              <a:rPr lang="de-DE" i="1" dirty="0" err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atSomeTime</a:t>
            </a:r>
            <a:r>
              <a:rPr lang="de-DE" b="1" dirty="0" smtClean="0"/>
              <a:t> </a:t>
            </a:r>
            <a:r>
              <a:rPr lang="de-DE" dirty="0" err="1" smtClean="0"/>
              <a:t>relates</a:t>
            </a:r>
            <a:r>
              <a:rPr lang="de-DE" dirty="0" smtClean="0"/>
              <a:t> </a:t>
            </a:r>
            <a:r>
              <a:rPr lang="en-US" dirty="0"/>
              <a:t>a </a:t>
            </a:r>
            <a:r>
              <a:rPr lang="en-US" dirty="0" err="1" smtClean="0"/>
              <a:t>ContinuantTQ</a:t>
            </a:r>
            <a:r>
              <a:rPr lang="en-US" dirty="0" smtClean="0"/>
              <a:t> with each other </a:t>
            </a:r>
            <a:r>
              <a:rPr lang="en-US" dirty="0"/>
              <a:t>a </a:t>
            </a:r>
            <a:r>
              <a:rPr lang="en-US" dirty="0" err="1" smtClean="0"/>
              <a:t>ContinuantTQ</a:t>
            </a:r>
            <a:r>
              <a:rPr lang="en-US" dirty="0" smtClean="0"/>
              <a:t> related to the same continuant</a:t>
            </a:r>
          </a:p>
          <a:p>
            <a:r>
              <a:rPr lang="en-US" i="1" dirty="0" err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atSomeTime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  <a:sym typeface="Symbol"/>
              </a:rPr>
              <a:t> </a:t>
            </a:r>
            <a:r>
              <a:rPr lang="en-US" i="1" dirty="0" err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hasMax</a:t>
            </a:r>
            <a:r>
              <a:rPr lang="en-US" dirty="0" smtClean="0">
                <a:solidFill>
                  <a:schemeClr val="tx2"/>
                </a:solidFill>
                <a:sym typeface="Symbol"/>
              </a:rPr>
              <a:t>  </a:t>
            </a:r>
            <a:r>
              <a:rPr lang="en-US" i="1" dirty="0" err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maxOf</a:t>
            </a:r>
            <a:r>
              <a:rPr lang="de-DE" i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r>
              <a:rPr lang="de-DE" i="1" dirty="0" err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maxOf</a:t>
            </a:r>
            <a:r>
              <a:rPr lang="de-DE" dirty="0" smtClean="0"/>
              <a:t> </a:t>
            </a:r>
            <a:r>
              <a:rPr lang="de-DE" dirty="0" err="1" smtClean="0"/>
              <a:t>subPropertyOf</a:t>
            </a:r>
            <a:r>
              <a:rPr lang="de-DE" dirty="0" smtClean="0"/>
              <a:t> </a:t>
            </a:r>
            <a:r>
              <a:rPr lang="de-DE" i="1" dirty="0" err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atSomeTime</a:t>
            </a:r>
            <a:r>
              <a:rPr lang="de-DE" b="1" dirty="0" smtClean="0"/>
              <a:t> </a:t>
            </a:r>
            <a:br>
              <a:rPr lang="de-DE" b="1" dirty="0" smtClean="0"/>
            </a:br>
            <a:r>
              <a:rPr lang="de-DE" dirty="0" smtClean="0"/>
              <a:t>(not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i="1" dirty="0" err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hasMax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reflexive)</a:t>
            </a:r>
          </a:p>
          <a:p>
            <a:r>
              <a:rPr lang="de-DE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de-DE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dirty="0" err="1" smtClean="0"/>
              <a:t>relates</a:t>
            </a:r>
            <a:r>
              <a:rPr lang="de-DE" dirty="0" smtClean="0"/>
              <a:t> a </a:t>
            </a:r>
            <a:r>
              <a:rPr lang="de-DE" dirty="0" err="1" smtClean="0"/>
              <a:t>continuantTQ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defining</a:t>
            </a:r>
            <a:r>
              <a:rPr lang="de-DE" dirty="0" smtClean="0"/>
              <a:t> time </a:t>
            </a:r>
            <a:r>
              <a:rPr lang="de-DE" dirty="0" err="1" smtClean="0"/>
              <a:t>interval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4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Relations </a:t>
            </a:r>
            <a:br>
              <a:rPr lang="de-DE" dirty="0"/>
            </a:br>
            <a:r>
              <a:rPr lang="de-DE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hasMax</a:t>
            </a:r>
            <a:r>
              <a:rPr lang="de-DE" dirty="0"/>
              <a:t>, </a:t>
            </a:r>
            <a:r>
              <a:rPr lang="de-DE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maxOf</a:t>
            </a:r>
            <a:r>
              <a:rPr lang="de-DE" dirty="0"/>
              <a:t>, </a:t>
            </a:r>
            <a:r>
              <a:rPr lang="de-DE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de-DE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endParaRPr lang="en-US" b="1" dirty="0"/>
          </a:p>
        </p:txBody>
      </p:sp>
      <p:sp>
        <p:nvSpPr>
          <p:cNvPr id="4" name="Rechteck 3"/>
          <p:cNvSpPr/>
          <p:nvPr/>
        </p:nvSpPr>
        <p:spPr>
          <a:xfrm>
            <a:off x="2085388" y="2564904"/>
            <a:ext cx="6375044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2087345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799313" y="19168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1980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8134060" y="18504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2013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5215401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1998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4067944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1994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5508104" y="3068960"/>
            <a:ext cx="295232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179512" y="242088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John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179512" y="298766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John@[1980;1994]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179512" y="3563724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John@[</a:t>
            </a:r>
            <a:r>
              <a:rPr lang="de-DE" dirty="0" smtClean="0"/>
              <a:t>1994;1998]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144016" y="4429561"/>
            <a:ext cx="8964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 </a:t>
            </a:r>
            <a:r>
              <a:rPr lang="de-DE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maxOf</a:t>
            </a:r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John@[1994;1998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endParaRPr lang="de-DE" sz="20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John@[1998;2013] </a:t>
            </a:r>
            <a:r>
              <a:rPr lang="de-DE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John</a:t>
            </a:r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@[201305201000; 201305201100] </a:t>
            </a:r>
            <a:endParaRPr lang="de-DE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de-DE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John@[1998;2013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de-DE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[1998; 2013]</a:t>
            </a:r>
            <a:b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4379726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508104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394317" y="3501008"/>
            <a:ext cx="111378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Gerade Verbindung 22"/>
          <p:cNvCxnSpPr/>
          <p:nvPr/>
        </p:nvCxnSpPr>
        <p:spPr>
          <a:xfrm>
            <a:off x="8460432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8316416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6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 txBox="1">
            <a:spLocks/>
          </p:cNvSpPr>
          <p:nvPr/>
        </p:nvSpPr>
        <p:spPr>
          <a:xfrm>
            <a:off x="107504" y="1196752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GB" sz="180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GB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(Lviv, Austria, 1900) </a:t>
            </a:r>
            <a:endParaRPr lang="en-GB" sz="180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80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80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GB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(Lviv, Poland, 1925) </a:t>
            </a:r>
            <a:endParaRPr lang="en-GB" sz="180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80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80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GB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instanceOf</a:t>
            </a:r>
            <a:r>
              <a:rPr lang="en-GB" sz="180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(Lviv, </a:t>
            </a:r>
            <a:r>
              <a:rPr lang="en-GB" sz="1800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Settlement</a:t>
            </a:r>
            <a:r>
              <a:rPr lang="en-GB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1100)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80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80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GB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instanceOf</a:t>
            </a:r>
            <a:r>
              <a:rPr lang="en-GB" sz="180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(Lviv, </a:t>
            </a:r>
            <a:r>
              <a:rPr lang="en-GB" sz="1800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City</a:t>
            </a:r>
            <a:r>
              <a:rPr lang="en-GB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1925) </a:t>
            </a:r>
            <a:br>
              <a:rPr lang="en-GB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US" sz="1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0" y="1412777"/>
            <a:ext cx="4186808" cy="50642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(Lviv@1900, Austria@1900)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(Lviv@1900, 1900)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Lviv@1900,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(Austria@1900,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1900)</a:t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Austria@1900, Austria)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Lviv@1925, Poland@1925)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Lviv@1925, 1925)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Lviv@1925,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(Poland@1925, 1925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Poland@1925, Poland)</a:t>
            </a: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Lviv@1100 rdf:Type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Settlement</a:t>
            </a:r>
            <a:b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Lviv@1100, 1100)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Lviv@1100,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Lviv@1925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rdf:Type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City</a:t>
            </a:r>
            <a:b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(Lviv@1925, 1925)</a:t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Lviv@1925,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18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" name="Pfeil nach rechts 5"/>
          <p:cNvSpPr/>
          <p:nvPr/>
        </p:nvSpPr>
        <p:spPr>
          <a:xfrm>
            <a:off x="3707904" y="1844824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 nach rechts 6"/>
          <p:cNvSpPr/>
          <p:nvPr/>
        </p:nvSpPr>
        <p:spPr>
          <a:xfrm>
            <a:off x="3707904" y="3140968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feil nach rechts 7"/>
          <p:cNvSpPr/>
          <p:nvPr/>
        </p:nvSpPr>
        <p:spPr>
          <a:xfrm>
            <a:off x="3707904" y="4581128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 nach rechts 8"/>
          <p:cNvSpPr/>
          <p:nvPr/>
        </p:nvSpPr>
        <p:spPr>
          <a:xfrm>
            <a:off x="3707904" y="5949280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Translations</a:t>
            </a:r>
            <a:r>
              <a:rPr lang="de-DE" dirty="0" smtClean="0"/>
              <a:t> FOL, </a:t>
            </a:r>
            <a:r>
              <a:rPr lang="de-DE" dirty="0" err="1" smtClean="0"/>
              <a:t>ternary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DL, </a:t>
            </a:r>
            <a:r>
              <a:rPr lang="de-DE" dirty="0" err="1" smtClean="0"/>
              <a:t>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, Class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864568"/>
            <a:ext cx="4186808" cy="4525963"/>
          </a:xfrm>
        </p:spPr>
        <p:txBody>
          <a:bodyPr>
            <a:noAutofit/>
          </a:bodyPr>
          <a:lstStyle/>
          <a:p>
            <a:endParaRPr lang="en-GB" sz="2000" dirty="0" smtClean="0"/>
          </a:p>
          <a:p>
            <a:pPr marL="0" lvl="1" indent="0">
              <a:buNone/>
            </a:pPr>
            <a:r>
              <a:rPr lang="en-GB" sz="2000" dirty="0" smtClean="0"/>
              <a:t>"Each city is always part of </a:t>
            </a:r>
            <a:br>
              <a:rPr lang="en-GB" sz="2000" dirty="0" smtClean="0"/>
            </a:br>
            <a:r>
              <a:rPr lang="en-GB" sz="2000" dirty="0" smtClean="0"/>
              <a:t>some country"</a:t>
            </a:r>
            <a:br>
              <a:rPr lang="en-GB" sz="2000" dirty="0" smtClean="0"/>
            </a:b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t: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/>
                <a:ea typeface="Calibri"/>
              </a:rPr>
              <a:t>City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b: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(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/>
                <a:ea typeface="Calibri"/>
              </a:rPr>
              <a:t>Country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      part of³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y,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endParaRPr lang="en-GB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GB" sz="2000" dirty="0">
              <a:sym typeface="Wingdings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lvl="1" indent="0">
              <a:buNone/>
            </a:pPr>
            <a:r>
              <a:rPr lang="en-GB" sz="2000" dirty="0" smtClean="0">
                <a:sym typeface="Wingdings" pitchFamily="2" charset="2"/>
              </a:rPr>
              <a:t>"Each medieval city has had a</a:t>
            </a:r>
            <a:br>
              <a:rPr lang="en-GB" sz="2000" dirty="0" smtClean="0">
                <a:sym typeface="Wingdings" pitchFamily="2" charset="2"/>
              </a:rPr>
            </a:br>
            <a:r>
              <a:rPr lang="en-GB" sz="2000" dirty="0" smtClean="0">
                <a:sym typeface="Wingdings" pitchFamily="2" charset="2"/>
              </a:rPr>
              <a:t> gate at some time"</a:t>
            </a:r>
            <a:br>
              <a:rPr lang="en-GB" sz="2000" dirty="0" smtClean="0">
                <a:sym typeface="Wingdings" pitchFamily="2" charset="2"/>
              </a:rPr>
            </a:b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>
                <a:solidFill>
                  <a:schemeClr val="tx2"/>
                </a:solidFill>
                <a:latin typeface="Times New Roman"/>
                <a:ea typeface="Calibri"/>
              </a:rPr>
              <a:t>1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: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/>
                <a:ea typeface="Calibri"/>
              </a:rPr>
              <a:t>MCity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)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                  inst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err="1">
                <a:solidFill>
                  <a:schemeClr val="tx2"/>
                </a:solidFill>
                <a:latin typeface="Times New Roman"/>
                <a:ea typeface="Calibri"/>
              </a:rPr>
              <a:t>MCity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              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b: (</a:t>
            </a:r>
            <a:r>
              <a:rPr lang="en-GB" sz="2000" dirty="0" err="1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(y,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/>
                <a:ea typeface="Calibri"/>
              </a:rPr>
              <a:t>Gate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                     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hasPart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y,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))</a:t>
            </a:r>
            <a:endParaRPr lang="en-GB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2000" dirty="0">
              <a:sym typeface="Wingdings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/>
            </a:r>
            <a:br>
              <a:rPr lang="en-US" sz="2000" dirty="0" smtClean="0">
                <a:sym typeface="Wingdings" pitchFamily="2" charset="2"/>
              </a:rPr>
            </a:br>
            <a:endParaRPr lang="en-GB" sz="2000" dirty="0" smtClean="0">
              <a:sym typeface="Wingdings" pitchFamily="2" charset="2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294312" y="2253208"/>
            <a:ext cx="4742184" cy="4488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inverse(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hasPart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Domain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ContinuantQC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or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Occurrent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Range </a:t>
            </a:r>
            <a:r>
              <a:rPr lang="en-GB" sz="20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ContinuantQC</a:t>
            </a:r>
            <a:r>
              <a:rPr lang="en-GB" sz="2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or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Occurrent</a:t>
            </a: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/>
              <a:buChar char="à"/>
            </a:pP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MCity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(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hasPart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Gate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en-GB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" name="Pfeil nach rechts 4"/>
          <p:cNvSpPr/>
          <p:nvPr/>
        </p:nvSpPr>
        <p:spPr>
          <a:xfrm>
            <a:off x="3430216" y="2325216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 nach rechts 6"/>
          <p:cNvSpPr/>
          <p:nvPr/>
        </p:nvSpPr>
        <p:spPr>
          <a:xfrm>
            <a:off x="3430216" y="5133528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86214" y="1700808"/>
            <a:ext cx="2936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Permanent </a:t>
            </a:r>
            <a:r>
              <a:rPr lang="en-GB" b="1" dirty="0" smtClean="0"/>
              <a:t>generic parthood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87745" y="4427820"/>
            <a:ext cx="2156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Temporary parthood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endParaRPr lang="en-US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23528" y="1340768"/>
            <a:ext cx="8784976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Continent</a:t>
            </a:r>
            <a:endParaRPr lang="en-GB" sz="18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Continent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smtClean="0"/>
              <a:t>Not necessarily always the same country</a:t>
            </a:r>
            <a:endParaRPr lang="en-GB" sz="18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CityGateDoor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smtClean="0"/>
              <a:t>Does not entail that </a:t>
            </a: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CityGateDoor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/>
              <a:t>is part of a city at </a:t>
            </a:r>
            <a:br>
              <a:rPr lang="en-GB" sz="1800" dirty="0" smtClean="0"/>
            </a:br>
            <a:r>
              <a:rPr lang="en-GB" sz="1800" dirty="0" smtClean="0"/>
              <a:t>some time (door built in after destruction of city)</a:t>
            </a:r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CellNucleolus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CellNucleus</a:t>
            </a:r>
            <a:endParaRPr lang="en-GB" sz="18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CellNucleus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endParaRPr lang="en-GB" sz="18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CellNucleolus</a:t>
            </a:r>
            <a:r>
              <a:rPr lang="en-GB" sz="1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b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/>
              <a:t>(not necessary that the cell is always the same, e.g. </a:t>
            </a:r>
            <a:br>
              <a:rPr lang="en-GB" sz="1800" dirty="0" smtClean="0"/>
            </a:br>
            <a:r>
              <a:rPr lang="en-GB" sz="1800" dirty="0" smtClean="0"/>
              <a:t>after division)</a:t>
            </a:r>
            <a:endParaRPr lang="en-GB" sz="18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smtClean="0"/>
              <a:t> </a:t>
            </a:r>
            <a:endParaRPr lang="en-GB" sz="18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AppleTree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AppleSeed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Does not entail </a:t>
            </a:r>
            <a:r>
              <a:rPr lang="en-GB" sz="1800" dirty="0" smtClean="0"/>
              <a:t>that part Apple seeds are parts of apple trees</a:t>
            </a:r>
            <a:endParaRPr lang="en-GB" sz="18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395536" y="1965090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feil nach rechts 3"/>
          <p:cNvSpPr/>
          <p:nvPr/>
        </p:nvSpPr>
        <p:spPr>
          <a:xfrm flipH="1">
            <a:off x="6372199" y="1445732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dirty="0" smtClean="0">
                <a:solidFill>
                  <a:prstClr val="black"/>
                </a:solidFill>
              </a:rPr>
              <a:t>Permanent generic  relatedness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" name="Pfeil nach rechts 8"/>
          <p:cNvSpPr/>
          <p:nvPr/>
        </p:nvSpPr>
        <p:spPr>
          <a:xfrm flipH="1">
            <a:off x="6372200" y="2420888"/>
            <a:ext cx="2736304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Temporary relatedness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" name="Pfeil nach rechts 9"/>
          <p:cNvSpPr/>
          <p:nvPr/>
        </p:nvSpPr>
        <p:spPr>
          <a:xfrm flipH="1">
            <a:off x="6372200" y="2924944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Permanent generic  relatedness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395536" y="332808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 nach rechts 13"/>
          <p:cNvSpPr/>
          <p:nvPr/>
        </p:nvSpPr>
        <p:spPr>
          <a:xfrm flipH="1">
            <a:off x="6372200" y="5517232"/>
            <a:ext cx="2736304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Temporary relatedness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" name="Pfeil nach rechts 14"/>
          <p:cNvSpPr/>
          <p:nvPr/>
        </p:nvSpPr>
        <p:spPr>
          <a:xfrm flipH="1">
            <a:off x="6372200" y="5949280"/>
            <a:ext cx="2736304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Temporary relatedness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" name="Pfeil nach rechts 15"/>
          <p:cNvSpPr/>
          <p:nvPr/>
        </p:nvSpPr>
        <p:spPr>
          <a:xfrm flipH="1">
            <a:off x="6372200" y="3933056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Permanent generic  relatedness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 flipH="1">
            <a:off x="6372200" y="4365104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Permanent generic  relatedness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395536" y="470215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95536" y="6357578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0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540217" y="2060848"/>
            <a:ext cx="554462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 nach rechts 6"/>
          <p:cNvSpPr/>
          <p:nvPr/>
        </p:nvSpPr>
        <p:spPr>
          <a:xfrm>
            <a:off x="3563888" y="2060848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6875031" y="1952344"/>
            <a:ext cx="554462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285477" y="2492896"/>
            <a:ext cx="670899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2101655" y="2060356"/>
            <a:ext cx="737989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865410" y="2060848"/>
            <a:ext cx="554462" cy="216024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7135340" y="2213248"/>
            <a:ext cx="609908" cy="216024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6997445" y="1700808"/>
            <a:ext cx="554462" cy="216024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Consistency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A-boxes</a:t>
            </a:r>
            <a:endParaRPr lang="en-US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r0: partOf</a:t>
            </a:r>
            <a:r>
              <a:rPr lang="en-GB" sz="18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Austria, 1900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 smtClean="0"/>
              <a:t>One ternary relation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(a, b, t) </a:t>
            </a:r>
            <a:r>
              <a:rPr lang="en-GB" sz="1800" dirty="0" smtClean="0"/>
              <a:t> is translated into a set of five binary relations.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 smtClean="0"/>
              <a:t>   </a:t>
            </a: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0" y="1412777"/>
            <a:ext cx="4186808" cy="17281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r1: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(Lviv@1900, Austria@1900)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r2: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(Lviv@1900, 1900)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r3: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Lviv@1900,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r4: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(Austria@1900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1900)</a:t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r5: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Austria@1900, Austria)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GB" sz="18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>
          <a:xfrm>
            <a:off x="467544" y="3933057"/>
            <a:ext cx="7992888" cy="2592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r1: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r2: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t)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r3: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a)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r4: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, t)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r5: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b)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800" dirty="0">
                <a:sym typeface="Wingdings" pitchFamily="2" charset="2"/>
              </a:rPr>
              <a:t>OWL </a:t>
            </a:r>
            <a:r>
              <a:rPr lang="en-GB" sz="1800" dirty="0" smtClean="0">
                <a:sym typeface="Wingdings" pitchFamily="2" charset="2"/>
              </a:rPr>
              <a:t>Rule for consistency checking: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fr-FR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TemporallyQualifiedContinuant</a:t>
            </a:r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(?x), </a:t>
            </a:r>
            <a:r>
              <a:rPr lang="fr-FR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TemporallyQualifiedContinuant</a:t>
            </a:r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(?y), </a:t>
            </a: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(?</a:t>
            </a:r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x,?t1), </a:t>
            </a:r>
            <a:r>
              <a:rPr lang="fr-FR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(?y,?t2), </a:t>
            </a:r>
            <a:r>
              <a:rPr lang="fr-FR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topObjectProperty</a:t>
            </a: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</a:t>
            </a:r>
            <a:r>
              <a:rPr lang="fr-FR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x,?y</a:t>
            </a:r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- &gt; </a:t>
            </a:r>
            <a:r>
              <a:rPr lang="fr-FR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(?t1,?t2)</a:t>
            </a: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8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51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Relations between continuants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Binary relations between </a:t>
            </a:r>
            <a:r>
              <a:rPr lang="en-GB" dirty="0" err="1" smtClean="0"/>
              <a:t>occurrents</a:t>
            </a:r>
            <a:r>
              <a:rPr lang="en-GB" dirty="0" smtClean="0"/>
              <a:t> non-ambiguous: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partOf² (</a:t>
            </a:r>
            <a:r>
              <a:rPr lang="en-GB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Battle_of_Stalingrad</a:t>
            </a: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Second_World_War</a:t>
            </a: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GB" dirty="0" smtClean="0"/>
              <a:t>Binary relations between continuants ambiguous: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partOf² 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Poland) </a:t>
            </a:r>
          </a:p>
          <a:p>
            <a:r>
              <a:rPr lang="en-GB" dirty="0" smtClean="0"/>
              <a:t>Ternary relations between continuants non-ambiguous: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Austria, 1900)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Poland, 1925)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URSS, 1950)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Ukraine, 2000)</a:t>
            </a:r>
          </a:p>
          <a:p>
            <a:pPr marL="400050" lvl="2" indent="0">
              <a:buNone/>
            </a:pP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251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Problem: restriction to </a:t>
            </a:r>
            <a:br>
              <a:rPr lang="en-GB" dirty="0" smtClean="0"/>
            </a:br>
            <a:r>
              <a:rPr lang="en-GB" dirty="0" smtClean="0"/>
              <a:t>binary relations in OWL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524604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Instantiation ambiguous:</a:t>
            </a:r>
          </a:p>
          <a:p>
            <a:pPr lvl="1"/>
            <a:r>
              <a:rPr lang="en-GB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rdf:type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</a:p>
          <a:p>
            <a:pPr lvl="1"/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Ukraine </a:t>
            </a:r>
            <a:r>
              <a:rPr lang="en-GB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rdf:type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</a:p>
          <a:p>
            <a:r>
              <a:rPr lang="en-GB" sz="2800" dirty="0" smtClean="0"/>
              <a:t>Relations ambiguous:	</a:t>
            </a:r>
          </a:p>
          <a:p>
            <a:pPr lvl="1"/>
            <a:r>
              <a:rPr lang="en-GB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URSS</a:t>
            </a:r>
          </a:p>
          <a:p>
            <a:pPr lvl="1"/>
            <a:r>
              <a:rPr lang="en-GB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Austria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 smtClean="0"/>
              <a:t>Assertion that </a:t>
            </a:r>
            <a:br>
              <a:rPr lang="en-GB" sz="2400" dirty="0" smtClean="0"/>
            </a:br>
            <a:r>
              <a:rPr lang="en-GB" sz="2400" dirty="0" smtClean="0"/>
              <a:t>URSS and Austria</a:t>
            </a:r>
            <a:br>
              <a:rPr lang="en-GB" sz="2400" dirty="0" smtClean="0"/>
            </a:br>
            <a:r>
              <a:rPr lang="en-GB" sz="2400" dirty="0" smtClean="0"/>
              <a:t>don't overlap:</a:t>
            </a:r>
            <a:br>
              <a:rPr lang="en-GB" sz="2400" dirty="0" smtClean="0"/>
            </a:br>
            <a:r>
              <a:rPr lang="en-GB" sz="2400" dirty="0" smtClean="0"/>
              <a:t>Inconsistency </a:t>
            </a:r>
            <a:r>
              <a:rPr lang="en-GB" sz="2400" dirty="0" smtClean="0">
                <a:sym typeface="Wingdings" pitchFamily="2" charset="2"/>
              </a:rPr>
              <a:t></a:t>
            </a:r>
            <a:endParaRPr lang="en-GB" sz="2400" dirty="0" smtClean="0"/>
          </a:p>
          <a:p>
            <a:pPr lvl="1"/>
            <a:endParaRPr lang="en-GB" sz="2400" dirty="0" smtClean="0"/>
          </a:p>
          <a:p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53" y="4486355"/>
            <a:ext cx="5493035" cy="232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2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3933056"/>
            <a:ext cx="8784976" cy="115212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GB" sz="2800" dirty="0" smtClean="0"/>
              <a:t>How to interpret standard OWL axioms like:</a:t>
            </a:r>
          </a:p>
          <a:p>
            <a:pPr marL="457200" lvl="1" indent="0">
              <a:buNone/>
            </a:pP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</a:t>
            </a:r>
            <a:r>
              <a:rPr lang="en-GB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  <a:r>
              <a:rPr lang="en-GB" sz="2400" i="1" dirty="0" smtClean="0"/>
              <a:t>   ?</a:t>
            </a:r>
          </a:p>
          <a:p>
            <a:pPr lvl="1"/>
            <a:r>
              <a:rPr lang="en-GB" sz="2400" b="1" dirty="0" smtClean="0"/>
              <a:t>Temporary relatedness</a:t>
            </a:r>
            <a:r>
              <a:rPr lang="en-GB" sz="2400" dirty="0" smtClean="0"/>
              <a:t>: every city is part of some country at least at some time</a:t>
            </a:r>
            <a:br>
              <a:rPr lang="en-GB" sz="2400" dirty="0" smtClean="0"/>
            </a:b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a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1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 inst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                          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b: (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(b,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rel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))</a:t>
            </a:r>
            <a:endParaRPr lang="en-GB" sz="2000" dirty="0" smtClean="0">
              <a:solidFill>
                <a:schemeClr val="tx2"/>
              </a:solidFill>
            </a:endParaRPr>
          </a:p>
          <a:p>
            <a:pPr lvl="1"/>
            <a:r>
              <a:rPr lang="en-GB" sz="2400" b="1" dirty="0" smtClean="0"/>
              <a:t>Permanent generic relatedness</a:t>
            </a:r>
            <a:r>
              <a:rPr lang="en-GB" sz="2400" dirty="0" smtClean="0"/>
              <a:t>: at all times, every city is part of some country</a:t>
            </a:r>
            <a:br>
              <a:rPr lang="en-GB" sz="2400" dirty="0" smtClean="0"/>
            </a:b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err="1" smtClean="0">
                <a:solidFill>
                  <a:schemeClr val="tx2"/>
                </a:solidFill>
                <a:latin typeface="Times New Roman"/>
                <a:ea typeface="Calibri"/>
              </a:rPr>
              <a:t>a</a:t>
            </a:r>
            <a:r>
              <a:rPr lang="en-GB" sz="2000" dirty="0" err="1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err="1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b: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t³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(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r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el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endParaRPr lang="en-GB" sz="2400" dirty="0" smtClean="0">
              <a:solidFill>
                <a:schemeClr val="tx2"/>
              </a:solidFill>
            </a:endParaRPr>
          </a:p>
          <a:p>
            <a:pPr lvl="1"/>
            <a:r>
              <a:rPr lang="en-GB" sz="2400" b="1" dirty="0" smtClean="0"/>
              <a:t>Permanent specific relatedness</a:t>
            </a:r>
            <a:r>
              <a:rPr lang="en-GB" sz="2400" dirty="0" smtClean="0"/>
              <a:t>: at all times, every city is part of the same country</a:t>
            </a:r>
            <a:br>
              <a:rPr lang="en-GB" sz="2400" dirty="0" smtClean="0"/>
            </a:br>
            <a:r>
              <a:rPr lang="de-DE" sz="2000" dirty="0" smtClean="0">
                <a:latin typeface="Symbol"/>
                <a:ea typeface="Symbol"/>
                <a:cs typeface="Symbol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a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[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b: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(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(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r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el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</a:p>
          <a:p>
            <a:pPr marL="457200" lvl="1" indent="0">
              <a:buNone/>
            </a:pP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               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(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 (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t)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 (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r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el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(b, B, t))))]</a:t>
            </a:r>
            <a:endParaRPr lang="en-GB" sz="2000" dirty="0" smtClean="0">
              <a:solidFill>
                <a:schemeClr val="tx2"/>
              </a:solidFill>
            </a:endParaRPr>
          </a:p>
          <a:p>
            <a:endParaRPr lang="en-GB" sz="2800" i="1" dirty="0" smtClean="0"/>
          </a:p>
          <a:p>
            <a:endParaRPr lang="en-GB" sz="28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Class level axioms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solutions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b="1" dirty="0" smtClean="0"/>
              <a:t>Use binary relations and interpret them as permanent generically related</a:t>
            </a:r>
            <a:r>
              <a:rPr lang="en-GB" sz="2400" dirty="0" smtClean="0"/>
              <a:t> (as most of DL community has done for decades): may be acceptable as long no non-rigid classes and no instances are used  (?)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/>
              <a:t>Reify ternary relations</a:t>
            </a:r>
            <a:r>
              <a:rPr lang="en-GB" sz="2400" dirty="0" smtClean="0"/>
              <a:t>: (n-</a:t>
            </a:r>
            <a:r>
              <a:rPr lang="en-GB" sz="2400" dirty="0" err="1" smtClean="0"/>
              <a:t>ary</a:t>
            </a:r>
            <a:r>
              <a:rPr lang="en-GB" sz="2400" dirty="0" smtClean="0"/>
              <a:t> relations ODP) Complicated, user-unfriendly and difficult to get transitivity into it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/>
              <a:t>Use temporalized relations </a:t>
            </a:r>
            <a:r>
              <a:rPr lang="en-GB" sz="2400" dirty="0" smtClean="0"/>
              <a:t>(as in BFO 2 OWL Graz version): works only for temporary relatedness and permanent specific relatedness, but not for permanent generic relatedness.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/>
              <a:t>Four-</a:t>
            </a:r>
            <a:r>
              <a:rPr lang="en-GB" sz="2400" b="1" dirty="0" err="1" smtClean="0"/>
              <a:t>dimensionalism</a:t>
            </a:r>
            <a:r>
              <a:rPr lang="en-GB" sz="2400" b="1" dirty="0" smtClean="0"/>
              <a:t> (?)</a:t>
            </a:r>
            <a:r>
              <a:rPr lang="en-GB" sz="2400" dirty="0" smtClean="0"/>
              <a:t>: represent histories instead of objects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/>
              <a:t>Use temporally qualified continuants</a:t>
            </a:r>
            <a:r>
              <a:rPr lang="en-GB" sz="2400" dirty="0" smtClean="0"/>
              <a:t>. See following slides 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31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ContinuantTQ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0747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Continuants in OWL ontology can be referred to in the context of a time frame:</a:t>
            </a:r>
            <a:br>
              <a:rPr lang="en-GB" dirty="0" smtClean="0"/>
            </a:br>
            <a:r>
              <a:rPr lang="en-GB" dirty="0" smtClean="0"/>
              <a:t>Continuant TQ = continuant, temporally qualified</a:t>
            </a:r>
            <a:endParaRPr lang="en-GB" dirty="0"/>
          </a:p>
          <a:p>
            <a:r>
              <a:rPr lang="en-GB" dirty="0" smtClean="0"/>
              <a:t>"</a:t>
            </a:r>
            <a:r>
              <a:rPr lang="en-GB" i="1" dirty="0" err="1"/>
              <a:t>façon</a:t>
            </a:r>
            <a:r>
              <a:rPr lang="en-GB" i="1" dirty="0"/>
              <a:t> de </a:t>
            </a:r>
            <a:r>
              <a:rPr lang="en-GB" i="1" dirty="0" err="1"/>
              <a:t>parler</a:t>
            </a:r>
            <a:r>
              <a:rPr lang="en-GB" dirty="0" smtClean="0"/>
              <a:t>"  </a:t>
            </a:r>
            <a:endParaRPr lang="en-GB" dirty="0"/>
          </a:p>
          <a:p>
            <a:r>
              <a:rPr lang="en-GB" dirty="0" smtClean="0"/>
              <a:t>Examples:</a:t>
            </a:r>
          </a:p>
          <a:p>
            <a:pPr lvl="1"/>
            <a:r>
              <a:rPr lang="en-GB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during the First World War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Ukraine during Feb 1, 1995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 URSS during its whole existence (1917 – 1991)</a:t>
            </a:r>
          </a:p>
          <a:p>
            <a:pPr lvl="1"/>
            <a:r>
              <a:rPr lang="en-GB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Mr.</a:t>
            </a: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X's heart transplant, occupying an operation room at May 20, 2013, 12pm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my left thumb now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my heart, since my birth</a:t>
            </a:r>
          </a:p>
        </p:txBody>
      </p:sp>
    </p:spTree>
    <p:extLst>
      <p:ext uri="{BB962C8B-B14F-4D97-AF65-F5344CB8AC3E}">
        <p14:creationId xmlns:p14="http://schemas.microsoft.com/office/powerpoint/2010/main" val="17415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ContinuantTQ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514116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ContinuantTQs</a:t>
            </a:r>
            <a:r>
              <a:rPr lang="en-US" dirty="0" smtClean="0"/>
              <a:t> are specific DL constructs</a:t>
            </a:r>
          </a:p>
          <a:p>
            <a:r>
              <a:rPr lang="en-US" dirty="0" err="1" smtClean="0"/>
              <a:t>ContinuantTQs</a:t>
            </a:r>
            <a:r>
              <a:rPr lang="en-US" dirty="0" smtClean="0"/>
              <a:t> in DL axioms translate into a sequence of FOL statements with ternary relations</a:t>
            </a:r>
          </a:p>
          <a:p>
            <a:r>
              <a:rPr lang="en-US" dirty="0" err="1" smtClean="0"/>
              <a:t>ContinuantTQs</a:t>
            </a:r>
            <a:r>
              <a:rPr lang="en-US" dirty="0" smtClean="0"/>
              <a:t> are ontological neutral:</a:t>
            </a:r>
            <a:br>
              <a:rPr lang="en-US" dirty="0" smtClean="0"/>
            </a:br>
            <a:r>
              <a:rPr lang="en-US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c@t1 = c </a:t>
            </a:r>
            <a:r>
              <a:rPr lang="en-US" dirty="0"/>
              <a:t>at time </a:t>
            </a:r>
            <a:r>
              <a:rPr lang="en-US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dirty="0" smtClean="0"/>
              <a:t> is not a different individual than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c@t2</a:t>
            </a:r>
            <a:r>
              <a:rPr lang="en-US" dirty="0" smtClean="0"/>
              <a:t>. It is only referred to at a different time</a:t>
            </a:r>
          </a:p>
          <a:p>
            <a:r>
              <a:rPr lang="en-US" dirty="0" smtClean="0"/>
              <a:t>In OWL, a </a:t>
            </a:r>
            <a:r>
              <a:rPr lang="en-US" dirty="0" err="1" smtClean="0"/>
              <a:t>ContinuantTQ</a:t>
            </a:r>
            <a:r>
              <a:rPr lang="en-US" dirty="0" smtClean="0"/>
              <a:t> class can be instantiated by any kind of (contiguous) temporal references at any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continuantTQs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2085388" y="2564904"/>
            <a:ext cx="6375044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2087345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799313" y="19168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1261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8134060" y="18504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2013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7375641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1991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4067944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1917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4394316" y="3068960"/>
            <a:ext cx="330769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7702013" y="3573016"/>
            <a:ext cx="758419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179512" y="2420888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Ukraine (</a:t>
            </a:r>
            <a:r>
              <a:rPr lang="de-DE" dirty="0" err="1" smtClean="0"/>
              <a:t>max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179512" y="2987660"/>
            <a:ext cx="231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Ukraine </a:t>
            </a:r>
            <a:r>
              <a:rPr lang="de-DE" dirty="0" smtClean="0"/>
              <a:t>@[1917;1991]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179512" y="3563724"/>
            <a:ext cx="231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Ukraine </a:t>
            </a:r>
            <a:r>
              <a:rPr lang="de-DE" dirty="0" smtClean="0"/>
              <a:t>@[1991;2013]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179512" y="4355812"/>
            <a:ext cx="88569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Ukraine </a:t>
            </a:r>
            <a:r>
              <a:rPr lang="de-DE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rdf:type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GeoPoliticalEntity</a:t>
            </a:r>
            <a:endParaRPr lang="de-DE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Ukraine@[19171001;19910715] </a:t>
            </a:r>
            <a:r>
              <a:rPr lang="de-DE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SovietRepublic</a:t>
            </a:r>
            <a:endParaRPr lang="de-DE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Ukraine 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@[19910716;20130513] </a:t>
            </a:r>
            <a:r>
              <a:rPr lang="de-DE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SovereignState</a:t>
            </a:r>
            <a:endParaRPr lang="de-DE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Ukraine 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@[</a:t>
            </a:r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19910716;20130513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de-DE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hasPart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@[</a:t>
            </a:r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19910716;20130513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endParaRPr lang="de-DE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Austria@[18660101;19170930] </a:t>
            </a:r>
            <a:r>
              <a:rPr lang="de-DE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hasPart</a:t>
            </a:r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@[</a:t>
            </a:r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18660101;19170930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endParaRPr lang="de-DE" sz="2000" dirty="0" smtClean="0"/>
          </a:p>
          <a:p>
            <a:r>
              <a:rPr lang="de-DE" sz="2000" dirty="0" smtClean="0"/>
              <a:t> </a:t>
            </a:r>
            <a:endParaRPr lang="en-US" sz="2000" dirty="0"/>
          </a:p>
        </p:txBody>
      </p:sp>
      <p:cxnSp>
        <p:nvCxnSpPr>
          <p:cNvPr id="21" name="Gerade Verbindung 20"/>
          <p:cNvCxnSpPr/>
          <p:nvPr/>
        </p:nvCxnSpPr>
        <p:spPr>
          <a:xfrm>
            <a:off x="4379726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7692094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5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continuantTQs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2085388" y="2564904"/>
            <a:ext cx="6375044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2087345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799313" y="19168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1980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8134060" y="18504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2013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5215401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1998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4067944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1994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5508104" y="3068960"/>
            <a:ext cx="295232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179512" y="242088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John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179512" y="298766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John@[1980;1994]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179512" y="3563724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John@[</a:t>
            </a:r>
            <a:r>
              <a:rPr lang="de-DE" dirty="0" smtClean="0"/>
              <a:t>1994;1998]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179512" y="4149080"/>
            <a:ext cx="88569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 </a:t>
            </a:r>
            <a:r>
              <a:rPr lang="de-DE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Human    </a:t>
            </a:r>
          </a:p>
          <a:p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John@[1980;1994] </a:t>
            </a:r>
            <a:r>
              <a:rPr lang="de-DE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Child </a:t>
            </a:r>
          </a:p>
          <a:p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John@[1994;1998] </a:t>
            </a:r>
            <a:r>
              <a:rPr lang="de-DE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Teenager</a:t>
            </a:r>
          </a:p>
          <a:p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John@[1998;2013] </a:t>
            </a:r>
            <a:r>
              <a:rPr lang="de-DE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Adult</a:t>
            </a:r>
            <a:endParaRPr lang="de-DE" sz="20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@[201305201000; 201305201100] </a:t>
            </a:r>
            <a:r>
              <a:rPr lang="de-DE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patientOf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(</a:t>
            </a:r>
            <a:r>
              <a:rPr lang="de-DE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Appendectomy</a:t>
            </a:r>
            <a:r>
              <a:rPr lang="de-DE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de-DE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hasAgent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DrSmith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@[</a:t>
            </a:r>
            <a:r>
              <a:rPr lang="de-DE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201305201000; 201305201100]</a:t>
            </a:r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de-DE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4379726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508104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394317" y="3501008"/>
            <a:ext cx="111378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Gerade Verbindung 22"/>
          <p:cNvCxnSpPr/>
          <p:nvPr/>
        </p:nvCxnSpPr>
        <p:spPr>
          <a:xfrm>
            <a:off x="8460432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8316416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eschweifte Klammer rechts 6"/>
          <p:cNvSpPr/>
          <p:nvPr/>
        </p:nvSpPr>
        <p:spPr>
          <a:xfrm>
            <a:off x="5868144" y="4581128"/>
            <a:ext cx="216024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6437482" y="4818347"/>
            <a:ext cx="2254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i="1" dirty="0" smtClean="0">
                <a:solidFill>
                  <a:prstClr val="black"/>
                </a:solidFill>
              </a:rPr>
              <a:t>"</a:t>
            </a:r>
            <a:r>
              <a:rPr lang="de-DE" sz="2400" i="1" dirty="0" err="1" smtClean="0">
                <a:solidFill>
                  <a:prstClr val="black"/>
                </a:solidFill>
              </a:rPr>
              <a:t>Phased</a:t>
            </a:r>
            <a:r>
              <a:rPr lang="de-DE" sz="2400" i="1" dirty="0" smtClean="0">
                <a:solidFill>
                  <a:prstClr val="black"/>
                </a:solidFill>
              </a:rPr>
              <a:t> </a:t>
            </a:r>
            <a:r>
              <a:rPr lang="de-DE" sz="2400" i="1" dirty="0" err="1" smtClean="0">
                <a:solidFill>
                  <a:prstClr val="black"/>
                </a:solidFill>
              </a:rPr>
              <a:t>Sortals</a:t>
            </a:r>
            <a:r>
              <a:rPr lang="de-DE" sz="2400" i="1" dirty="0" smtClean="0">
                <a:solidFill>
                  <a:prstClr val="black"/>
                </a:solidFill>
              </a:rPr>
              <a:t>"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09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Bildschirmpräsentation (4:3)</PresentationFormat>
  <Paragraphs>181</Paragraphs>
  <Slides>15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Larissa-Design</vt:lpstr>
      <vt:lpstr>Temporally qualified continuants for BFO 2 OWL  A bottom-up view </vt:lpstr>
      <vt:lpstr>Relations between continuants</vt:lpstr>
      <vt:lpstr>Problem: restriction to  binary relations in OWL</vt:lpstr>
      <vt:lpstr> </vt:lpstr>
      <vt:lpstr>Possible solutions</vt:lpstr>
      <vt:lpstr>ContinuantTQ</vt:lpstr>
      <vt:lpstr>ContinuantTQ</vt:lpstr>
      <vt:lpstr>Examples for continuantTQs</vt:lpstr>
      <vt:lpstr>Examples for continuantTQs</vt:lpstr>
      <vt:lpstr>Relations  hasMax, maxOf, atSomeTime, hasTime</vt:lpstr>
      <vt:lpstr>Relations  hasMax, maxOf, atSomeTime, hasTime</vt:lpstr>
      <vt:lpstr>Translations FOL, ternary  DL, binary</vt:lpstr>
      <vt:lpstr>Examples, Class level</vt:lpstr>
      <vt:lpstr>Examples</vt:lpstr>
      <vt:lpstr>Consistency of A-boxes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Issues in BFO2OWL</dc:title>
  <dc:creator>schulz</dc:creator>
  <cp:lastModifiedBy>stschulz</cp:lastModifiedBy>
  <cp:revision>175</cp:revision>
  <dcterms:created xsi:type="dcterms:W3CDTF">2012-02-06T19:45:02Z</dcterms:created>
  <dcterms:modified xsi:type="dcterms:W3CDTF">2013-06-01T15:47:31Z</dcterms:modified>
</cp:coreProperties>
</file>