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70" r:id="rId5"/>
    <p:sldId id="296" r:id="rId6"/>
    <p:sldId id="272" r:id="rId7"/>
    <p:sldId id="274" r:id="rId8"/>
    <p:sldId id="280" r:id="rId9"/>
    <p:sldId id="283" r:id="rId10"/>
    <p:sldId id="285" r:id="rId11"/>
    <p:sldId id="284" r:id="rId12"/>
    <p:sldId id="279" r:id="rId13"/>
    <p:sldId id="276" r:id="rId14"/>
    <p:sldId id="277" r:id="rId15"/>
    <p:sldId id="278" r:id="rId16"/>
    <p:sldId id="300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>
        <p:scale>
          <a:sx n="110" d="100"/>
          <a:sy n="110" d="100"/>
        </p:scale>
        <p:origin x="-15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21.10.2013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Freiburg, 10 Oct 2013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(inverse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) relates a </a:t>
            </a:r>
            <a:r>
              <a:rPr lang="en-GB" dirty="0" err="1" smtClean="0"/>
              <a:t>ContinuantTQ</a:t>
            </a:r>
            <a:r>
              <a:rPr lang="en-GB" dirty="0" smtClean="0"/>
              <a:t> instance to its related instance with the maximal temporal extension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each other a </a:t>
            </a:r>
            <a:r>
              <a:rPr lang="en-GB" dirty="0" err="1" smtClean="0"/>
              <a:t>ContinuantTQ</a:t>
            </a:r>
            <a:r>
              <a:rPr lang="en-GB" dirty="0" smtClean="0"/>
              <a:t> related to the same continuant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 </a:t>
            </a:r>
            <a:r>
              <a:rPr lang="en-GB" dirty="0" err="1" smtClean="0"/>
              <a:t>subPropertyOf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br>
              <a:rPr lang="en-GB" b="1" dirty="0" smtClean="0"/>
            </a:br>
            <a:r>
              <a:rPr lang="en-GB" dirty="0" smtClean="0"/>
              <a:t>(not necessary if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is reflexive)</a:t>
            </a:r>
          </a:p>
          <a:p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its defining time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Relations: 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John@[1980;2013]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John@[1994;1998]</a:t>
            </a:r>
          </a:p>
          <a:p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John@[201305201000; 201305201100] </a:t>
            </a:r>
          </a:p>
          <a:p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spans [1998; 2013]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340768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 </a:t>
            </a: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Canada,1925)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9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1700)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5720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(Montreal@1925, Canada@1925)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(Montreal@1925, 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(Canada@1925, 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Montreal@1700 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(Montreal@1700, 1700)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Montreal@1700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Montreal@1925 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1925)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Translations FOL, ternary </a:t>
            </a:r>
            <a:r>
              <a:rPr lang="en-GB" smtClean="0">
                <a:sym typeface="Wingdings" pitchFamily="2" charset="2"/>
              </a:rPr>
              <a:t> </a:t>
            </a:r>
            <a:r>
              <a:rPr lang="en-GB" smtClean="0"/>
              <a:t>DL,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Examples, Class level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,$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y: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endParaRPr lang="en-GB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Permanent generic parthood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Temporary parthood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</a:t>
            </a:r>
            <a:endParaRPr lang="en-GB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3995936" y="1916832"/>
            <a:ext cx="504056" cy="3684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Consistency of A-boxes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0728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One ternary relation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6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5720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Montreal)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717033"/>
            <a:ext cx="7992888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ym typeface="Wingdings" pitchFamily="2" charset="2"/>
              </a:rPr>
              <a:t>OWL Rule for consistency checking: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(?x,?t1), spans(?y,?t2),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equal(?t1,?t2)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Participation of TQCs in Processes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40060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included in temporal extensions of Process </a:t>
            </a:r>
            <a:r>
              <a:rPr lang="en-GB" sz="2400" i="1" dirty="0" smtClean="0"/>
              <a:t>P</a:t>
            </a:r>
            <a:r>
              <a:rPr lang="en-GB" sz="2400" dirty="0"/>
              <a:t> </a:t>
            </a:r>
            <a:r>
              <a:rPr lang="en-GB" sz="2400" dirty="0" smtClean="0">
                <a:sym typeface="Wingdings" pitchFamily="2" charset="2"/>
              </a:rPr>
              <a:t>all TQCs of </a:t>
            </a:r>
            <a:r>
              <a:rPr lang="en-GB" sz="2400" i="1" dirty="0" smtClean="0">
                <a:sym typeface="Wingdings" pitchFamily="2" charset="2"/>
              </a:rPr>
              <a:t>C</a:t>
            </a:r>
            <a:r>
              <a:rPr lang="en-GB" sz="2400" dirty="0" smtClean="0">
                <a:sym typeface="Wingdings" pitchFamily="2" charset="2"/>
              </a:rPr>
              <a:t> participate in </a:t>
            </a:r>
            <a:r>
              <a:rPr lang="en-GB" sz="2400" i="1" dirty="0" smtClean="0">
                <a:sym typeface="Wingdings" pitchFamily="2" charset="2"/>
              </a:rPr>
              <a:t>P</a:t>
            </a:r>
            <a:r>
              <a:rPr lang="en-GB" sz="2400" dirty="0" smtClean="0">
                <a:sym typeface="Wingdings" pitchFamily="2" charset="2"/>
              </a:rPr>
              <a:t>: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b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</a:t>
            </a:r>
            <a:r>
              <a:rPr lang="en-GB" sz="2400" dirty="0" smtClean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Organism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Life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GB" sz="2400" dirty="0" smtClean="0">
                <a:sym typeface="Wingdings" pitchFamily="2" charset="2"/>
              </a:rPr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larger </a:t>
            </a:r>
            <a:r>
              <a:rPr lang="en-GB" sz="2400" dirty="0" smtClean="0">
                <a:sym typeface="Wingdings" pitchFamily="2" charset="2"/>
              </a:rPr>
              <a:t> some TQCs participate 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 smtClean="0">
                <a:sym typeface="Wingdings" pitchFamily="2" charset="2"/>
              </a:rPr>
              <a:t>Example</a:t>
            </a:r>
            <a:r>
              <a:rPr lang="en-GB" sz="2400" dirty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Human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BirthProcess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all time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 all temporal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a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have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TQC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 </a:t>
            </a:r>
            <a:r>
              <a:rPr lang="de-DE" sz="2400" dirty="0" err="1" smtClean="0">
                <a:sym typeface="Wingdings" pitchFamily="2" charset="2"/>
              </a:rPr>
              <a:t>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b="1" dirty="0" smtClean="0">
                <a:sym typeface="Wingdings" pitchFamily="2" charset="2"/>
              </a:rPr>
              <a:t/>
            </a:r>
            <a:br>
              <a:rPr lang="de-DE" sz="2400" b="1" dirty="0" smtClean="0">
                <a:sym typeface="Wingdings" pitchFamily="2" charset="2"/>
              </a:rPr>
            </a:b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temporalPartOf</a:t>
            </a:r>
            <a:r>
              <a:rPr lang="de-D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b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Breathing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PortionOfAir</a:t>
            </a:r>
            <a:endParaRPr lang="de-DE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time a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</a:t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</a:p>
          <a:p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Fecundation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Spermatozoon</a:t>
            </a:r>
            <a:endParaRPr lang="en-GB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763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Adaptation of BFO2Graz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removal of TRs</a:t>
            </a:r>
          </a:p>
          <a:p>
            <a:r>
              <a:rPr lang="en-GB" dirty="0" smtClean="0"/>
              <a:t>"</a:t>
            </a:r>
            <a:r>
              <a:rPr lang="en-GB" dirty="0" err="1" smtClean="0"/>
              <a:t>rel</a:t>
            </a:r>
            <a:r>
              <a:rPr lang="en-GB" dirty="0" smtClean="0"/>
              <a:t> at some time" -&gt; "</a:t>
            </a:r>
            <a:r>
              <a:rPr lang="en-GB" dirty="0" err="1" smtClean="0"/>
              <a:t>rel</a:t>
            </a:r>
            <a:r>
              <a:rPr lang="en-GB" dirty="0" smtClean="0"/>
              <a:t>"</a:t>
            </a:r>
          </a:p>
          <a:p>
            <a:r>
              <a:rPr lang="en-GB" dirty="0" smtClean="0"/>
              <a:t>checking of axioms that use </a:t>
            </a:r>
            <a:r>
              <a:rPr lang="en-GB" dirty="0" err="1" smtClean="0"/>
              <a:t>rel</a:t>
            </a:r>
            <a:endParaRPr lang="en-GB" dirty="0" smtClean="0"/>
          </a:p>
          <a:p>
            <a:r>
              <a:rPr lang="en-GB" dirty="0" smtClean="0"/>
              <a:t>restitution of transitivity if necessary</a:t>
            </a:r>
          </a:p>
          <a:p>
            <a:r>
              <a:rPr lang="en-GB" dirty="0" smtClean="0"/>
              <a:t>Special cases:</a:t>
            </a:r>
          </a:p>
          <a:p>
            <a:pPr lvl="1"/>
            <a:r>
              <a:rPr lang="en-US" dirty="0"/>
              <a:t>has continuant part at all times that part </a:t>
            </a:r>
            <a:r>
              <a:rPr lang="en-US" dirty="0" smtClean="0"/>
              <a:t>exists</a:t>
            </a:r>
          </a:p>
          <a:p>
            <a:pPr lvl="1"/>
            <a:r>
              <a:rPr lang="en-US" dirty="0"/>
              <a:t>part of continuant at all times that whole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Attached axioms need to be analyzed one by one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4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t="15205" r="5526" b="18596"/>
          <a:stretch/>
        </p:blipFill>
        <p:spPr bwMode="auto">
          <a:xfrm>
            <a:off x="179512" y="1564105"/>
            <a:ext cx="8964488" cy="405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9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16667" r="18026" b="19707"/>
          <a:stretch/>
        </p:blipFill>
        <p:spPr bwMode="auto">
          <a:xfrm>
            <a:off x="21522" y="836712"/>
            <a:ext cx="901688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4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Relations between continuants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(Montreal, Canada) 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(Montreal, British Empire, 1860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(Montreal,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Canada, 2013)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Problem: restriction to </a:t>
            </a:r>
            <a:br>
              <a:rPr lang="en-GB" dirty="0" smtClean="0">
                <a:latin typeface="+mn-lt"/>
              </a:rPr>
            </a:br>
            <a:r>
              <a:rPr lang="en-GB" dirty="0" smtClean="0">
                <a:latin typeface="+mn-lt"/>
              </a:rPr>
              <a:t>binary relations in OWL</a:t>
            </a:r>
            <a:endParaRPr lang="en-GB" dirty="0"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Canada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Canada</a:t>
            </a:r>
            <a:endParaRPr lang="en-GB" sz="2400" dirty="0"/>
          </a:p>
          <a:p>
            <a:r>
              <a:rPr lang="en-GB" sz="2800" dirty="0" smtClean="0"/>
              <a:t>Conflicts with the axiom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value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 and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value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Canada)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subClassOf Nothing </a:t>
            </a:r>
            <a:endParaRPr lang="en-GB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2"/>
              </a:solidFill>
              <a:cs typeface="Times New Roman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partOf some </a:t>
            </a: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smtClean="0"/>
              <a:t>   ?</a:t>
            </a:r>
          </a:p>
          <a:p>
            <a:pPr lvl="1"/>
            <a:r>
              <a:rPr lang="en-GB" sz="2400" b="1" smtClean="0"/>
              <a:t>Temporary relatedness</a:t>
            </a:r>
            <a:r>
              <a:rPr lang="en-GB" sz="2400" smtClean="0"/>
              <a:t>: every city is part of some country at least at some time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generic relatedness</a:t>
            </a:r>
            <a:r>
              <a:rPr lang="en-GB" sz="2400" smtClean="0"/>
              <a:t>: at all times, every city is part of some country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specific relatedness</a:t>
            </a:r>
            <a:r>
              <a:rPr lang="en-GB" sz="2400" smtClean="0"/>
              <a:t>: at all times, every city is part of the same country</a:t>
            </a:r>
            <a:br>
              <a:rPr lang="en-GB" sz="2400" smtClean="0"/>
            </a:br>
            <a:r>
              <a:rPr lang="en-GB" sz="2000" smtClean="0">
                <a:latin typeface="Symbol"/>
                <a:ea typeface="Symbol"/>
                <a:cs typeface="Symbol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</a:p>
          <a:p>
            <a:pPr marL="457200" lvl="1" indent="0">
              <a:buNone/>
            </a:pP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(b, B, t))))]</a:t>
            </a:r>
            <a:endParaRPr lang="en-GB" sz="2000" smtClean="0">
              <a:solidFill>
                <a:schemeClr val="tx2"/>
              </a:solidFill>
            </a:endParaRPr>
          </a:p>
          <a:p>
            <a:endParaRPr lang="en-GB" sz="2800" i="1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expressing permanent generic relatedness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Every mammal has some portion of blood as part at all times (but not always the same portion)</a:t>
            </a:r>
          </a:p>
          <a:p>
            <a:r>
              <a:rPr lang="en-GB" sz="2800" dirty="0" smtClean="0"/>
              <a:t>Every material entity is always located at some place (but not always the same place)</a:t>
            </a:r>
          </a:p>
          <a:p>
            <a:r>
              <a:rPr lang="en-GB" sz="2800" dirty="0" smtClean="0"/>
              <a:t>Every </a:t>
            </a:r>
            <a:r>
              <a:rPr lang="en-GB" sz="2800" dirty="0" err="1" smtClean="0"/>
              <a:t>pdf</a:t>
            </a:r>
            <a:r>
              <a:rPr lang="en-GB" sz="2800" dirty="0" smtClean="0"/>
              <a:t> file generically depends on some hardware but not always on the same hardware</a:t>
            </a:r>
          </a:p>
          <a:p>
            <a:r>
              <a:rPr lang="en-GB" sz="2800" dirty="0" smtClean="0"/>
              <a:t>Every cell nucleus is part of some cell but not always the same cell</a:t>
            </a:r>
          </a:p>
          <a:p>
            <a:r>
              <a:rPr lang="en-GB" sz="2800" dirty="0" smtClean="0"/>
              <a:t>Every animal cell has some ribosome as part but not always the same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92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579296" cy="49971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binary relations and interpret them as permanent generically related</a:t>
            </a:r>
            <a:r>
              <a:rPr lang="en-GB" sz="26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Reify ternary relations</a:t>
            </a:r>
            <a:r>
              <a:rPr lang="en-GB" sz="2600" dirty="0" smtClean="0"/>
              <a:t>: (n-</a:t>
            </a:r>
            <a:r>
              <a:rPr lang="en-GB" sz="2600" dirty="0" err="1" smtClean="0"/>
              <a:t>ary</a:t>
            </a:r>
            <a:r>
              <a:rPr lang="en-GB" sz="26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temporalized relations </a:t>
            </a:r>
            <a:r>
              <a:rPr lang="en-GB" sz="26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temporally qualified continuants</a:t>
            </a:r>
            <a:r>
              <a:rPr lang="en-GB" sz="2600" dirty="0" smtClean="0"/>
              <a:t>. See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+mn-lt"/>
              </a:rPr>
              <a:t>ContinuantTQ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– way of speaking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London during the First World War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X's heart transplant, occupying an operation room at May 20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2013, 1pm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heart, since my birth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the HD of my laptop during the whole day of July 6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ContinuantTQ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ContinuantTQs are specific DL constructs</a:t>
            </a:r>
          </a:p>
          <a:p>
            <a:r>
              <a:rPr lang="en-GB" smtClean="0"/>
              <a:t>ContinuantTQs in DL axioms translate into a sequence of FOL statements with ternary relations</a:t>
            </a:r>
          </a:p>
          <a:p>
            <a:r>
              <a:rPr lang="en-GB" smtClean="0"/>
              <a:t>ContinuantTQs are ontological neutral:</a:t>
            </a:r>
            <a:br>
              <a:rPr lang="en-GB" smtClean="0"/>
            </a:b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GB" smtClean="0"/>
              <a:t>at time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GB" smtClean="0"/>
              <a:t> is not a different individual than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GB" smtClean="0"/>
              <a:t>. It is only referred to at a different time</a:t>
            </a:r>
          </a:p>
          <a:p>
            <a:r>
              <a:rPr lang="en-GB" smtClean="0"/>
              <a:t>In OWL, a ContinuantTQ class can be instantiated by any kind of (contiguous) temporal references at any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 for continuantTQs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John@[201305201000; 201305201100]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value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smtClean="0">
                <a:solidFill>
                  <a:prstClr val="black"/>
                </a:solidFill>
              </a:rPr>
              <a:t>"Phased Sortals"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Bildschirmpräsentation (4:3)</PresentationFormat>
  <Paragraphs>186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Importance of expressing permanent generic relatedness </vt:lpstr>
      <vt:lpstr>Possible solutions</vt:lpstr>
      <vt:lpstr>ContinuantTQ</vt:lpstr>
      <vt:lpstr>ContinuantTQ</vt:lpstr>
      <vt:lpstr>Examples for continuantTQs</vt:lpstr>
      <vt:lpstr>Relations  hasMax, maxOf, atSomeTime, spans</vt:lpstr>
      <vt:lpstr>Relations:   hasMax, maxOf, atSomeTime, spans</vt:lpstr>
      <vt:lpstr>Translations FOL, ternary  DL, binary</vt:lpstr>
      <vt:lpstr>Examples, Class level</vt:lpstr>
      <vt:lpstr>Examples</vt:lpstr>
      <vt:lpstr>Consistency of A-boxes</vt:lpstr>
      <vt:lpstr>Participation of TQCs in Processes</vt:lpstr>
      <vt:lpstr>Adaptation of BFO2Graz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218</cp:revision>
  <dcterms:created xsi:type="dcterms:W3CDTF">2012-02-06T19:45:02Z</dcterms:created>
  <dcterms:modified xsi:type="dcterms:W3CDTF">2013-10-21T21:47:17Z</dcterms:modified>
</cp:coreProperties>
</file>