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8" r:id="rId4"/>
    <p:sldId id="270" r:id="rId5"/>
    <p:sldId id="296" r:id="rId6"/>
    <p:sldId id="272" r:id="rId7"/>
    <p:sldId id="274" r:id="rId8"/>
    <p:sldId id="280" r:id="rId9"/>
    <p:sldId id="283" r:id="rId10"/>
    <p:sldId id="285" r:id="rId11"/>
    <p:sldId id="284" r:id="rId12"/>
    <p:sldId id="279" r:id="rId13"/>
    <p:sldId id="276" r:id="rId14"/>
    <p:sldId id="277" r:id="rId15"/>
    <p:sldId id="278" r:id="rId16"/>
    <p:sldId id="300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3" autoAdjust="0"/>
  </p:normalViewPr>
  <p:slideViewPr>
    <p:cSldViewPr>
      <p:cViewPr>
        <p:scale>
          <a:sx n="110" d="100"/>
          <a:sy n="110" d="100"/>
        </p:scale>
        <p:origin x="-4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AE72-EEF7-411D-8AEC-FCFBA5673AC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FF4B-C696-46D9-A274-69FF51FEE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0FF4B-C696-46D9-A274-69FF51FEE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17.10.2013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 Schulz, Janna Hastings, </a:t>
            </a:r>
            <a:b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Fabian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Neuhaus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Freiburg, 10 Oct 2013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fontScale="92500"/>
          </a:bodyPr>
          <a:lstStyle/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(inverse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) relates a </a:t>
            </a:r>
            <a:r>
              <a:rPr lang="en-GB" dirty="0" err="1" smtClean="0"/>
              <a:t>ContinuantTQ</a:t>
            </a:r>
            <a:r>
              <a:rPr lang="en-GB" dirty="0" smtClean="0"/>
              <a:t> instance to its related instance with the maximal temporal extension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each other a </a:t>
            </a:r>
            <a:r>
              <a:rPr lang="en-GB" dirty="0" err="1" smtClean="0"/>
              <a:t>ContinuantTQ</a:t>
            </a:r>
            <a:r>
              <a:rPr lang="en-GB" dirty="0" smtClean="0"/>
              <a:t> related to the same continuant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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hasMax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 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maxOf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maxOf</a:t>
            </a:r>
            <a:r>
              <a:rPr lang="en-GB" dirty="0" smtClean="0"/>
              <a:t> </a:t>
            </a:r>
            <a:r>
              <a:rPr lang="en-GB" dirty="0" err="1" smtClean="0"/>
              <a:t>subPropertyOf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atSomeTime</a:t>
            </a:r>
            <a:r>
              <a:rPr lang="en-GB" b="1" dirty="0" smtClean="0"/>
              <a:t> </a:t>
            </a:r>
            <a:br>
              <a:rPr lang="en-GB" b="1" dirty="0" smtClean="0"/>
            </a:br>
            <a:r>
              <a:rPr lang="en-GB" dirty="0" smtClean="0"/>
              <a:t>(not necessary if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hasMax</a:t>
            </a:r>
            <a:r>
              <a:rPr lang="en-GB" dirty="0" smtClean="0"/>
              <a:t> is reflexive)</a:t>
            </a:r>
          </a:p>
          <a:p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GB" dirty="0" smtClean="0"/>
              <a:t>relates a </a:t>
            </a:r>
            <a:r>
              <a:rPr lang="en-GB" dirty="0" err="1" smtClean="0"/>
              <a:t>continuantTQ</a:t>
            </a:r>
            <a:r>
              <a:rPr lang="en-GB" dirty="0" smtClean="0"/>
              <a:t> with its defining time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Relations:  </a:t>
            </a:r>
            <a:br>
              <a:rPr lang="en-GB" dirty="0" smtClean="0"/>
            </a:b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hasMax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dirty="0" smtClean="0"/>
              <a:t>, </a:t>
            </a:r>
            <a:r>
              <a:rPr lang="en-GB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spans</a:t>
            </a:r>
            <a:endParaRPr lang="en-GB" b="1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John@[1980;2013]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44016" y="4429561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maxOf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John@[1994;1998]</a:t>
            </a:r>
          </a:p>
          <a:p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John@[201305201000; 201305201100] </a:t>
            </a:r>
          </a:p>
          <a:p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spans [1998; 2013]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107504" y="1340768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 </a:t>
            </a: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Canada,1925)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9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1700)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412777"/>
            <a:ext cx="45720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(Montreal@1925, Canada@1925)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(Montreal@1925, 1925)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(Canada@1925, 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Canada@1925,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Canada@max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Montreal@1700 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(Montreal@1700, 1700)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Montreal@1700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Montreal@1925 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1925)</a:t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Montreal@1925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Pfeil nach rechts 6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Pfeil nach rechts 7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Pfeil nach rechts 8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mtClean="0"/>
              <a:t>Translations FOL, ternary </a:t>
            </a:r>
            <a:r>
              <a:rPr lang="en-GB" smtClean="0">
                <a:sym typeface="Wingdings" pitchFamily="2" charset="2"/>
              </a:rPr>
              <a:t> </a:t>
            </a:r>
            <a:r>
              <a:rPr lang="en-GB" smtClean="0"/>
              <a:t>DL, 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0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Examples, Class level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864568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gate at some time"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  <a:sym typeface="Wingdings" pitchFamily="2" charset="2"/>
              </a:rPr>
              <a:t>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,$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y: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endParaRPr lang="en-GB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294312" y="2253208"/>
            <a:ext cx="474218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inverse(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ContinuantQC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or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Occurrent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430216" y="2325216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feil nach rechts 6"/>
          <p:cNvSpPr/>
          <p:nvPr/>
        </p:nvSpPr>
        <p:spPr>
          <a:xfrm>
            <a:off x="3430216" y="51335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86214" y="170080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Permanent generic parthood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87745" y="442782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smtClean="0"/>
              <a:t>Temporary parthood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</a:t>
            </a:r>
            <a:endParaRPr lang="en-GB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Not necessarily always the same country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Does not entail that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/>
              <a:t>is part of a city at </a:t>
            </a:r>
            <a:br>
              <a:rPr lang="en-GB" sz="1800" dirty="0" smtClean="0"/>
            </a:br>
            <a:r>
              <a:rPr lang="en-GB" sz="1800" dirty="0" smtClean="0"/>
              <a:t>some time (door built in after destruction of city)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1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/>
              <a:t>(not necessary that the cell is always the same, e.g. </a:t>
            </a:r>
            <a:br>
              <a:rPr lang="en-GB" sz="1800" dirty="0" smtClean="0"/>
            </a:br>
            <a:r>
              <a:rPr lang="en-GB" sz="1800" dirty="0" smtClean="0"/>
              <a:t>after division)</a:t>
            </a:r>
            <a:endParaRPr lang="en-GB" sz="18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smtClean="0"/>
              <a:t> 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atSomeTime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Does not entail </a:t>
            </a:r>
            <a:r>
              <a:rPr lang="en-GB" sz="1800" dirty="0" smtClean="0"/>
              <a:t>that part Apple seeds are parts of apple trees</a:t>
            </a: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6509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420888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92494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3280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551723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949280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Temporary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933056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4365104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smtClean="0">
                <a:solidFill>
                  <a:prstClr val="black"/>
                </a:solidFill>
              </a:rPr>
              <a:t>Permanent generic  relatedness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7021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5536" y="635757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3995936" y="1916832"/>
            <a:ext cx="504056" cy="3684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Consistency of A-boxes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50728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6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1860)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One ternary relation </a:t>
            </a:r>
            <a:r>
              <a:rPr lang="en-GB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6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5720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(Montreal@1860, BritishEmpire@1860)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(Montreal@1860, 1860)</a:t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Montreal@1860, Montreal)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(BritishEmpire@1860, 1860)</a:t>
            </a:r>
            <a: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BritishEmpire@1860, </a:t>
            </a:r>
            <a:r>
              <a:rPr lang="en-GB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BritishEmpire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717033"/>
            <a:ext cx="7992888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spans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, t)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b@max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ym typeface="Wingdings" pitchFamily="2" charset="2"/>
              </a:rPr>
              <a:t>OWL Rule for consistency checking: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spans (?x,?t1), spans(?y,?t2),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equal(?t1,?t2)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Participation of TQCs in Processes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40060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included in temporal extensions of Process </a:t>
            </a:r>
            <a:r>
              <a:rPr lang="en-GB" sz="2400" i="1" dirty="0" smtClean="0"/>
              <a:t>P</a:t>
            </a:r>
            <a:r>
              <a:rPr lang="en-GB" sz="2400" dirty="0"/>
              <a:t> </a:t>
            </a:r>
            <a:r>
              <a:rPr lang="en-GB" sz="2400" dirty="0" smtClean="0">
                <a:sym typeface="Wingdings" pitchFamily="2" charset="2"/>
              </a:rPr>
              <a:t>all TQCs of </a:t>
            </a:r>
            <a:r>
              <a:rPr lang="en-GB" sz="2400" i="1" dirty="0" smtClean="0">
                <a:sym typeface="Wingdings" pitchFamily="2" charset="2"/>
              </a:rPr>
              <a:t>C</a:t>
            </a:r>
            <a:r>
              <a:rPr lang="en-GB" sz="2400" dirty="0" smtClean="0">
                <a:sym typeface="Wingdings" pitchFamily="2" charset="2"/>
              </a:rPr>
              <a:t> participate in </a:t>
            </a:r>
            <a:r>
              <a:rPr lang="en-GB" sz="2400" i="1" dirty="0" smtClean="0">
                <a:sym typeface="Wingdings" pitchFamily="2" charset="2"/>
              </a:rPr>
              <a:t>P</a:t>
            </a:r>
            <a:r>
              <a:rPr lang="en-GB" sz="2400" dirty="0" smtClean="0">
                <a:sym typeface="Wingdings" pitchFamily="2" charset="2"/>
              </a:rPr>
              <a:t>: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b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</a:t>
            </a:r>
            <a:r>
              <a:rPr lang="en-GB" sz="2400" dirty="0" smtClean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Organism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Life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GB" sz="2400" dirty="0" smtClean="0">
                <a:sym typeface="Wingdings" pitchFamily="2" charset="2"/>
              </a:rPr>
              <a:t>Temporal extension of </a:t>
            </a:r>
            <a:r>
              <a:rPr lang="en-GB" sz="2400" i="1" dirty="0" err="1" smtClean="0"/>
              <a:t>C@max</a:t>
            </a:r>
            <a:r>
              <a:rPr lang="en-GB" sz="2400" i="1" dirty="0" smtClean="0"/>
              <a:t> </a:t>
            </a:r>
            <a:r>
              <a:rPr lang="en-GB" sz="2400" dirty="0" smtClean="0"/>
              <a:t>larger </a:t>
            </a:r>
            <a:r>
              <a:rPr lang="en-GB" sz="2400" dirty="0" smtClean="0">
                <a:sym typeface="Wingdings" pitchFamily="2" charset="2"/>
              </a:rPr>
              <a:t> some TQCs participate </a:t>
            </a:r>
            <a:br>
              <a:rPr lang="en-GB" sz="2400" dirty="0" smtClean="0">
                <a:sym typeface="Wingdings" pitchFamily="2" charset="2"/>
              </a:rPr>
            </a:b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 </a:t>
            </a:r>
            <a:r>
              <a:rPr lang="en-GB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atSomeTime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(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 smtClean="0">
                <a:sym typeface="Wingdings" pitchFamily="2" charset="2"/>
              </a:rPr>
              <a:t>Example</a:t>
            </a:r>
            <a:r>
              <a:rPr lang="en-GB" sz="2400" dirty="0">
                <a:sym typeface="Wingdings" pitchFamily="2" charset="2"/>
              </a:rPr>
              <a:t>: </a:t>
            </a:r>
            <a:r>
              <a:rPr lang="en-GB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Human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participatesIn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BirthProcess</a:t>
            </a:r>
            <a:endParaRPr lang="en-GB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all time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 all temporal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a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have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TQC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 </a:t>
            </a:r>
            <a:r>
              <a:rPr lang="de-DE" sz="2400" dirty="0" err="1" smtClean="0">
                <a:sym typeface="Wingdings" pitchFamily="2" charset="2"/>
              </a:rPr>
              <a:t>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b="1" dirty="0" smtClean="0">
                <a:sym typeface="Wingdings" pitchFamily="2" charset="2"/>
              </a:rPr>
              <a:t/>
            </a:r>
            <a:br>
              <a:rPr lang="de-DE" sz="2400" b="1" dirty="0" smtClean="0">
                <a:sym typeface="Wingdings" pitchFamily="2" charset="2"/>
              </a:rPr>
            </a:b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temporalPartOf</a:t>
            </a:r>
            <a:r>
              <a:rPr lang="de-DE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b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Breathing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PortionOfAir</a:t>
            </a:r>
            <a:endParaRPr lang="de-DE" sz="24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P </a:t>
            </a:r>
            <a:r>
              <a:rPr lang="de-DE" sz="2400" dirty="0" err="1" smtClean="0">
                <a:sym typeface="Wingdings" pitchFamily="2" charset="2"/>
              </a:rPr>
              <a:t>has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some</a:t>
            </a:r>
            <a:r>
              <a:rPr lang="de-DE" sz="2400" dirty="0" smtClean="0">
                <a:sym typeface="Wingdings" pitchFamily="2" charset="2"/>
              </a:rPr>
              <a:t> time a </a:t>
            </a:r>
            <a:r>
              <a:rPr lang="de-DE" sz="2400" dirty="0" err="1" smtClean="0">
                <a:sym typeface="Wingdings" pitchFamily="2" charset="2"/>
              </a:rPr>
              <a:t>participant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type C:</a:t>
            </a:r>
            <a:br>
              <a:rPr lang="de-DE" sz="2400" dirty="0" smtClean="0">
                <a:sym typeface="Wingdings" pitchFamily="2" charset="2"/>
              </a:rPr>
            </a:b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 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de-DE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de-DE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</a:t>
            </a:r>
            <a:r>
              <a:rPr lang="de-DE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de-DE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</a:p>
          <a:p>
            <a:r>
              <a:rPr lang="en-GB" sz="2400" dirty="0">
                <a:sym typeface="Wingdings" pitchFamily="2" charset="2"/>
              </a:rPr>
              <a:t>Example: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Fecundation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subClassOf </a:t>
            </a:r>
            <a:r>
              <a:rPr lang="en-GB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hasParticipant</a:t>
            </a:r>
            <a:r>
              <a:rPr lang="en-GB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Spermatozoon</a:t>
            </a:r>
            <a:endParaRPr lang="en-GB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763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Adaptation of BFO2Graz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removal of TRs</a:t>
            </a:r>
          </a:p>
          <a:p>
            <a:r>
              <a:rPr lang="en-GB" dirty="0" smtClean="0"/>
              <a:t>"</a:t>
            </a:r>
            <a:r>
              <a:rPr lang="en-GB" dirty="0" err="1" smtClean="0"/>
              <a:t>rel</a:t>
            </a:r>
            <a:r>
              <a:rPr lang="en-GB" dirty="0" smtClean="0"/>
              <a:t> at some time" -&gt; "</a:t>
            </a:r>
            <a:r>
              <a:rPr lang="en-GB" dirty="0" err="1" smtClean="0"/>
              <a:t>rel</a:t>
            </a:r>
            <a:r>
              <a:rPr lang="en-GB" dirty="0" smtClean="0"/>
              <a:t>"</a:t>
            </a:r>
          </a:p>
          <a:p>
            <a:r>
              <a:rPr lang="en-GB" dirty="0" smtClean="0"/>
              <a:t>checking of axioms that use </a:t>
            </a:r>
            <a:r>
              <a:rPr lang="en-GB" dirty="0" err="1" smtClean="0"/>
              <a:t>rel</a:t>
            </a:r>
            <a:endParaRPr lang="en-GB" dirty="0" smtClean="0"/>
          </a:p>
          <a:p>
            <a:r>
              <a:rPr lang="en-GB" dirty="0" smtClean="0"/>
              <a:t>restitution of transitivity if necessary</a:t>
            </a:r>
          </a:p>
          <a:p>
            <a:r>
              <a:rPr lang="en-GB" dirty="0" smtClean="0"/>
              <a:t>Special cases:</a:t>
            </a:r>
          </a:p>
          <a:p>
            <a:pPr lvl="1"/>
            <a:r>
              <a:rPr lang="en-US" dirty="0"/>
              <a:t>has continuant part at all times that part </a:t>
            </a:r>
            <a:r>
              <a:rPr lang="en-US" dirty="0" smtClean="0"/>
              <a:t>exists</a:t>
            </a:r>
          </a:p>
          <a:p>
            <a:pPr lvl="1"/>
            <a:r>
              <a:rPr lang="en-US" dirty="0"/>
              <a:t>part of continuant at all times that whole </a:t>
            </a:r>
            <a:r>
              <a:rPr lang="en-US" dirty="0" smtClean="0"/>
              <a:t>exists</a:t>
            </a:r>
          </a:p>
          <a:p>
            <a:r>
              <a:rPr lang="en-US" dirty="0" smtClean="0"/>
              <a:t>Attached axioms need to be analyzed one by one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4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t="15205" r="5526" b="18596"/>
          <a:stretch/>
        </p:blipFill>
        <p:spPr bwMode="auto">
          <a:xfrm>
            <a:off x="179512" y="1564105"/>
            <a:ext cx="8964488" cy="405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9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16667" r="18026" b="19707"/>
          <a:stretch/>
        </p:blipFill>
        <p:spPr bwMode="auto">
          <a:xfrm>
            <a:off x="21522" y="836712"/>
            <a:ext cx="901688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4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Relations between continuants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partOf² (Montreal, Canada) 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(Montreal, British Empire, 1860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(Montreal,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Canada, 2013)</a:t>
            </a: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  <a:cs typeface="Times New Roman" pitchFamily="18" charset="0"/>
            </a:endParaRP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</a:rPr>
              <a:t>Problem: restriction to </a:t>
            </a:r>
            <a:br>
              <a:rPr lang="en-GB" dirty="0" smtClean="0">
                <a:latin typeface="+mn-lt"/>
              </a:rPr>
            </a:br>
            <a:r>
              <a:rPr lang="en-GB" dirty="0" smtClean="0">
                <a:latin typeface="+mn-lt"/>
              </a:rPr>
              <a:t>binary relations in OWL</a:t>
            </a:r>
            <a:endParaRPr lang="en-GB" dirty="0"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 ambiguous: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Canada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 ambiguous:	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Montreal </a:t>
            </a:r>
            <a:r>
              <a:rPr lang="en-GB" sz="2400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cs typeface="Times New Roman" pitchFamily="18" charset="0"/>
              </a:rPr>
              <a:t> Canada</a:t>
            </a:r>
            <a:endParaRPr lang="en-GB" sz="2400" dirty="0"/>
          </a:p>
          <a:p>
            <a:r>
              <a:rPr lang="en-GB" sz="2800" dirty="0" smtClean="0"/>
              <a:t>Conflicts with the axiom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value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BritishEmpire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) and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/>
            </a:r>
            <a:b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value 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Canada)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subClassOf Nothing </a:t>
            </a:r>
            <a:endParaRPr lang="en-GB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0">
              <a:buNone/>
            </a:pPr>
            <a:endParaRPr lang="en-GB" sz="2400" dirty="0">
              <a:solidFill>
                <a:schemeClr val="tx2"/>
              </a:solidFill>
              <a:cs typeface="Times New Roman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smtClean="0"/>
              <a:t>How to interpret standard OWL axioms like:</a:t>
            </a:r>
          </a:p>
          <a:p>
            <a:pPr marL="457200" lvl="1" indent="0">
              <a:buNone/>
            </a:pP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partOf some </a:t>
            </a:r>
            <a:r>
              <a:rPr lang="en-GB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smtClean="0"/>
              <a:t>   ?</a:t>
            </a:r>
          </a:p>
          <a:p>
            <a:pPr lvl="1"/>
            <a:r>
              <a:rPr lang="en-GB" sz="2400" b="1" smtClean="0"/>
              <a:t>Temporary relatedness</a:t>
            </a:r>
            <a:r>
              <a:rPr lang="en-GB" sz="2400" smtClean="0"/>
              <a:t>: every city is part of some country at least at some time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generic relatedness</a:t>
            </a:r>
            <a:r>
              <a:rPr lang="en-GB" sz="2400" smtClean="0"/>
              <a:t>: at all times, every city is part of some country</a:t>
            </a:r>
            <a:br>
              <a:rPr lang="en-GB" sz="2400" smtClean="0"/>
            </a:b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smtClean="0">
              <a:solidFill>
                <a:schemeClr val="tx2"/>
              </a:solidFill>
            </a:endParaRPr>
          </a:p>
          <a:p>
            <a:pPr lvl="1"/>
            <a:r>
              <a:rPr lang="en-GB" sz="2400" b="1" smtClean="0"/>
              <a:t>Permanent specific relatedness</a:t>
            </a:r>
            <a:r>
              <a:rPr lang="en-GB" sz="2400" smtClean="0"/>
              <a:t>: at all times, every city is part of the same country</a:t>
            </a:r>
            <a:br>
              <a:rPr lang="en-GB" sz="2400" smtClean="0"/>
            </a:br>
            <a:r>
              <a:rPr lang="en-GB" sz="2000" smtClean="0">
                <a:latin typeface="Symbol"/>
                <a:ea typeface="Symbol"/>
                <a:cs typeface="Symbol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</a:p>
          <a:p>
            <a:pPr marL="457200" lvl="1" indent="0">
              <a:buNone/>
            </a:pP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"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smtClean="0">
                <a:solidFill>
                  <a:schemeClr val="tx2"/>
                </a:solidFill>
                <a:latin typeface="Times New Roman"/>
                <a:ea typeface="Times New Roman"/>
              </a:rPr>
              <a:t>t³ (b, B, t))))]</a:t>
            </a:r>
            <a:endParaRPr lang="en-GB" sz="2000" smtClean="0">
              <a:solidFill>
                <a:schemeClr val="tx2"/>
              </a:solidFill>
            </a:endParaRPr>
          </a:p>
          <a:p>
            <a:endParaRPr lang="en-GB" sz="2800" i="1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expressing permanent generic relatedness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Every mammal has some portion of blood as part at all times (but not always the same portion)</a:t>
            </a:r>
          </a:p>
          <a:p>
            <a:r>
              <a:rPr lang="en-GB" sz="2800" dirty="0" smtClean="0"/>
              <a:t>Every material entity is always located at some place (but not always the same place)</a:t>
            </a:r>
          </a:p>
          <a:p>
            <a:r>
              <a:rPr lang="en-GB" sz="2800" dirty="0" smtClean="0"/>
              <a:t>Every </a:t>
            </a:r>
            <a:r>
              <a:rPr lang="en-GB" sz="2800" dirty="0" err="1" smtClean="0"/>
              <a:t>pdf</a:t>
            </a:r>
            <a:r>
              <a:rPr lang="en-GB" sz="2800" dirty="0" smtClean="0"/>
              <a:t> file generically depends on some hardware but not always on the same hardware</a:t>
            </a:r>
          </a:p>
          <a:p>
            <a:r>
              <a:rPr lang="en-GB" sz="2800" dirty="0" smtClean="0"/>
              <a:t>Every cell nucleus is part of some cell but not always the same cell</a:t>
            </a:r>
          </a:p>
          <a:p>
            <a:r>
              <a:rPr lang="en-GB" sz="2800" dirty="0" smtClean="0"/>
              <a:t>Every animal cell has some ribosome as part but not always the same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92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579296" cy="49971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binary relations and interpret them as permanent generically related</a:t>
            </a:r>
            <a:r>
              <a:rPr lang="en-GB" sz="26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Reify ternary relations</a:t>
            </a:r>
            <a:r>
              <a:rPr lang="en-GB" sz="2600" dirty="0" smtClean="0"/>
              <a:t>: (n-</a:t>
            </a:r>
            <a:r>
              <a:rPr lang="en-GB" sz="2600" dirty="0" err="1" smtClean="0"/>
              <a:t>ary</a:t>
            </a:r>
            <a:r>
              <a:rPr lang="en-GB" sz="2600" dirty="0" smtClean="0"/>
              <a:t> relations ODP)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temporalized relations </a:t>
            </a:r>
            <a:r>
              <a:rPr lang="en-GB" sz="2600" dirty="0" smtClean="0"/>
              <a:t>(as in BFO 2 OWL Graz version): works only for temporary relatedness and permanent specific relatedness, but not for permanent generic relatedness.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600" b="1" dirty="0" smtClean="0"/>
              <a:t>Use temporally qualified continuants</a:t>
            </a:r>
            <a:r>
              <a:rPr lang="en-GB" sz="2600" dirty="0" smtClean="0"/>
              <a:t>. See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+mn-lt"/>
              </a:rPr>
              <a:t>ContinuantTQ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Continuants in OWL ontology can be referred to in the context of a time frame:</a:t>
            </a:r>
            <a:br>
              <a:rPr lang="en-GB" dirty="0" smtClean="0"/>
            </a:br>
            <a:r>
              <a:rPr lang="en-GB" dirty="0" smtClean="0"/>
              <a:t>Continuant TQ = continuant, temporally qualified</a:t>
            </a:r>
            <a:endParaRPr lang="en-GB" dirty="0"/>
          </a:p>
          <a:p>
            <a:r>
              <a:rPr lang="en-GB" dirty="0" smtClean="0"/>
              <a:t>"</a:t>
            </a:r>
            <a:r>
              <a:rPr lang="en-GB" i="1" dirty="0" err="1"/>
              <a:t>façon</a:t>
            </a:r>
            <a:r>
              <a:rPr lang="en-GB" i="1" dirty="0"/>
              <a:t> de </a:t>
            </a:r>
            <a:r>
              <a:rPr lang="en-GB" i="1" dirty="0" err="1"/>
              <a:t>parler</a:t>
            </a:r>
            <a:r>
              <a:rPr lang="en-GB" dirty="0" smtClean="0"/>
              <a:t>" – way of speaking</a:t>
            </a:r>
            <a:endParaRPr lang="en-GB" dirty="0"/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London during the First World War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cs typeface="Times New Roman" pitchFamily="18" charset="0"/>
              </a:rPr>
              <a:t>Mr.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 X's heart transplant, occupying an operation room at May 20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2013, 1pm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left thumb now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my heart, since my birth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the HD of my laptop during the whole day of July 6</a:t>
            </a:r>
            <a:r>
              <a:rPr lang="en-GB" baseline="30000" dirty="0" smtClean="0">
                <a:solidFill>
                  <a:schemeClr val="tx2"/>
                </a:solidFill>
                <a:cs typeface="Times New Roman" pitchFamily="18" charset="0"/>
              </a:rPr>
              <a:t>th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ContinuantTQ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ContinuantTQs are specific DL constructs</a:t>
            </a:r>
          </a:p>
          <a:p>
            <a:r>
              <a:rPr lang="en-GB" smtClean="0"/>
              <a:t>ContinuantTQs in DL axioms translate into a sequence of FOL statements with ternary relations</a:t>
            </a:r>
          </a:p>
          <a:p>
            <a:r>
              <a:rPr lang="en-GB" smtClean="0"/>
              <a:t>ContinuantTQs are ontological neutral:</a:t>
            </a:r>
            <a:br>
              <a:rPr lang="en-GB" smtClean="0"/>
            </a:b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c@t1 = c </a:t>
            </a:r>
            <a:r>
              <a:rPr lang="en-GB" smtClean="0"/>
              <a:t>at time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GB" smtClean="0"/>
              <a:t> is not a different individual than </a:t>
            </a:r>
            <a:r>
              <a:rPr lang="en-GB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c@t2</a:t>
            </a:r>
            <a:r>
              <a:rPr lang="en-GB" smtClean="0"/>
              <a:t>. It is only referred to at a different time</a:t>
            </a:r>
          </a:p>
          <a:p>
            <a:r>
              <a:rPr lang="en-GB" smtClean="0"/>
              <a:t>In OWL, a ContinuantTQ class can be instantiated by any kind of (contiguous) temporal references at any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Examples for continuantTQs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2085388" y="2564904"/>
            <a:ext cx="63750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2087345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99313" y="1916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134060" y="18504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2013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215401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1998</a:t>
            </a:r>
            <a:endParaRPr lang="en-GB" dirty="0"/>
          </a:p>
        </p:txBody>
      </p:sp>
      <p:sp>
        <p:nvSpPr>
          <p:cNvPr id="13" name="Textfeld 12"/>
          <p:cNvSpPr txBox="1"/>
          <p:nvPr/>
        </p:nvSpPr>
        <p:spPr>
          <a:xfrm>
            <a:off x="4067944" y="18448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1994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5508104" y="3068960"/>
            <a:ext cx="295232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79512" y="24208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179512" y="298766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John@[1980;1994]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356372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John@[1994;1998]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4149080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Human   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John@[1980;1994]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John@[1994;1998]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Teenager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John@[1998;2013]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rfd:type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Adult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John@[201305201000; 201305201100]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patientOf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Appendectomy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hasAgent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value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DrSmith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@[201305201000; 201305201100] </a:t>
            </a:r>
          </a:p>
          <a:p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437972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508104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394317" y="3501008"/>
            <a:ext cx="111378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22"/>
          <p:cNvCxnSpPr/>
          <p:nvPr/>
        </p:nvCxnSpPr>
        <p:spPr>
          <a:xfrm>
            <a:off x="8460432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8316416" y="2204864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schweifte Klammer rechts 6"/>
          <p:cNvSpPr/>
          <p:nvPr/>
        </p:nvSpPr>
        <p:spPr>
          <a:xfrm>
            <a:off x="5868144" y="4581128"/>
            <a:ext cx="21602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6437482" y="4818347"/>
            <a:ext cx="2254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smtClean="0">
                <a:solidFill>
                  <a:prstClr val="black"/>
                </a:solidFill>
              </a:rPr>
              <a:t>"Phased Sortals"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09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Bildschirmpräsentation (4:3)</PresentationFormat>
  <Paragraphs>186</Paragraphs>
  <Slides>19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Temporally qualified continuants for BFO 2 OWL  A bottom-up view </vt:lpstr>
      <vt:lpstr>Relations between continuants</vt:lpstr>
      <vt:lpstr>Problem: restriction to  binary relations in OWL</vt:lpstr>
      <vt:lpstr> </vt:lpstr>
      <vt:lpstr>Importance of expressing permanent generic relatedness </vt:lpstr>
      <vt:lpstr>Possible solutions</vt:lpstr>
      <vt:lpstr>ContinuantTQ</vt:lpstr>
      <vt:lpstr>ContinuantTQ</vt:lpstr>
      <vt:lpstr>Examples for continuantTQs</vt:lpstr>
      <vt:lpstr>Relations  hasMax, maxOf, atSomeTime, spans</vt:lpstr>
      <vt:lpstr>Relations:   hasMax, maxOf, atSomeTime, spans</vt:lpstr>
      <vt:lpstr>Translations FOL, ternary  DL, binary</vt:lpstr>
      <vt:lpstr>Examples, Class level</vt:lpstr>
      <vt:lpstr>Examples</vt:lpstr>
      <vt:lpstr>Consistency of A-boxes</vt:lpstr>
      <vt:lpstr>Participation of TQCs in Processes</vt:lpstr>
      <vt:lpstr>Adaptation of BFO2Graz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218</cp:revision>
  <dcterms:created xsi:type="dcterms:W3CDTF">2012-02-06T19:45:02Z</dcterms:created>
  <dcterms:modified xsi:type="dcterms:W3CDTF">2013-10-17T14:48:41Z</dcterms:modified>
</cp:coreProperties>
</file>