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68" r:id="rId4"/>
    <p:sldId id="270" r:id="rId5"/>
    <p:sldId id="296" r:id="rId6"/>
    <p:sldId id="272" r:id="rId7"/>
    <p:sldId id="274" r:id="rId8"/>
    <p:sldId id="280" r:id="rId9"/>
    <p:sldId id="283" r:id="rId10"/>
    <p:sldId id="285" r:id="rId11"/>
    <p:sldId id="284" r:id="rId12"/>
    <p:sldId id="279" r:id="rId13"/>
    <p:sldId id="276" r:id="rId14"/>
    <p:sldId id="277" r:id="rId15"/>
    <p:sldId id="278" r:id="rId16"/>
    <p:sldId id="300" r:id="rId17"/>
    <p:sldId id="297" r:id="rId18"/>
    <p:sldId id="298" r:id="rId19"/>
    <p:sldId id="299" r:id="rId20"/>
    <p:sldId id="301" r:id="rId21"/>
    <p:sldId id="303" r:id="rId22"/>
    <p:sldId id="304" r:id="rId23"/>
    <p:sldId id="305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3" autoAdjust="0"/>
  </p:normalViewPr>
  <p:slideViewPr>
    <p:cSldViewPr>
      <p:cViewPr>
        <p:scale>
          <a:sx n="100" d="100"/>
          <a:sy n="100" d="100"/>
        </p:scale>
        <p:origin x="-1866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BAE72-EEF7-411D-8AEC-FCFBA5673AC6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FF4B-C696-46D9-A274-69FF51FEE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FF4B-C696-46D9-A274-69FF51FEE4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FF4B-C696-46D9-A274-69FF51FEE4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25.10.2013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25.10.2013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25.10.2013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25.10.2013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25.10.2013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25.10.2013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25.10.2013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25.10.2013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25.10.2013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25.10.2013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25.10.2013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E5A9-7278-4B84-9E31-90610B320254}" type="datetimeFigureOut">
              <a:rPr lang="en-GB" noProof="0" smtClean="0"/>
              <a:pPr/>
              <a:t>25.10.2013</a:t>
            </a:fld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3F67-A723-4E0B-B5FB-711226A046FD}" type="slidenum">
              <a:rPr lang="en-GB" noProof="0" smtClean="0"/>
              <a:pPr/>
              <a:t>‹Nr.›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Temporally qualified continuants for BFO 2 OWL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 bottom-up view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268688"/>
            <a:ext cx="7376864" cy="1752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Stefan Schulz, Janna Hastings, </a:t>
            </a:r>
            <a:b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Fabian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Neuhaus</a:t>
            </a: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Oct 2013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Relations </a:t>
            </a:r>
            <a:br>
              <a:rPr lang="en-GB" dirty="0" smtClean="0"/>
            </a:b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hasMax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spans</a:t>
            </a:r>
            <a:endParaRPr lang="en-GB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141168"/>
          </a:xfrm>
        </p:spPr>
        <p:txBody>
          <a:bodyPr>
            <a:normAutofit fontScale="92500"/>
          </a:bodyPr>
          <a:lstStyle/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hasMax</a:t>
            </a:r>
            <a:r>
              <a:rPr lang="en-GB" dirty="0" smtClean="0"/>
              <a:t> (inverse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maxOf</a:t>
            </a:r>
            <a:r>
              <a:rPr lang="en-GB" dirty="0" smtClean="0"/>
              <a:t>) relates a </a:t>
            </a:r>
            <a:r>
              <a:rPr lang="en-GB" dirty="0" err="1" smtClean="0"/>
              <a:t>ContinuantTQ</a:t>
            </a:r>
            <a:r>
              <a:rPr lang="en-GB" dirty="0" smtClean="0"/>
              <a:t> instance to its related instance with the maximal temporal extension</a:t>
            </a:r>
          </a:p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GB" b="1" dirty="0" smtClean="0"/>
              <a:t> </a:t>
            </a:r>
            <a:r>
              <a:rPr lang="en-GB" dirty="0" smtClean="0"/>
              <a:t>relates a </a:t>
            </a:r>
            <a:r>
              <a:rPr lang="en-GB" dirty="0" err="1" smtClean="0"/>
              <a:t>ContinuantTQ</a:t>
            </a:r>
            <a:r>
              <a:rPr lang="en-GB" dirty="0" smtClean="0"/>
              <a:t> with each other a </a:t>
            </a:r>
            <a:r>
              <a:rPr lang="en-GB" dirty="0" err="1" smtClean="0"/>
              <a:t>ContinuantTQ</a:t>
            </a:r>
            <a:r>
              <a:rPr lang="en-GB" dirty="0" smtClean="0"/>
              <a:t> related to the same continuant</a:t>
            </a:r>
          </a:p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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hasMax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 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maxOf</a:t>
            </a:r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maxOf</a:t>
            </a:r>
            <a:r>
              <a:rPr lang="en-GB" dirty="0" smtClean="0"/>
              <a:t> </a:t>
            </a:r>
            <a:r>
              <a:rPr lang="en-GB" dirty="0" err="1" smtClean="0"/>
              <a:t>subPropertyOf</a:t>
            </a:r>
            <a:r>
              <a:rPr lang="en-GB" dirty="0" smtClean="0"/>
              <a:t>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GB" b="1" dirty="0" smtClean="0"/>
              <a:t> </a:t>
            </a:r>
            <a:br>
              <a:rPr lang="en-GB" b="1" dirty="0" smtClean="0"/>
            </a:br>
            <a:r>
              <a:rPr lang="en-GB" dirty="0" smtClean="0"/>
              <a:t>(not necessary if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hasMax</a:t>
            </a:r>
            <a:r>
              <a:rPr lang="en-GB" dirty="0" smtClean="0"/>
              <a:t> is reflexive)</a:t>
            </a:r>
          </a:p>
          <a:p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</a:t>
            </a:r>
            <a:r>
              <a:rPr lang="en-GB" dirty="0" smtClean="0"/>
              <a:t>relates a </a:t>
            </a:r>
            <a:r>
              <a:rPr lang="en-GB" dirty="0" err="1" smtClean="0"/>
              <a:t>continuantTQ</a:t>
            </a:r>
            <a:r>
              <a:rPr lang="en-GB" dirty="0" smtClean="0"/>
              <a:t> with its defining time interval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4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Relations:  </a:t>
            </a:r>
            <a:br>
              <a:rPr lang="en-GB" dirty="0" smtClean="0"/>
            </a:b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hasMax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spans</a:t>
            </a:r>
            <a:endParaRPr lang="en-GB" b="1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1980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2013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21540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1998</a:t>
            </a:r>
            <a:endParaRPr lang="en-GB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1994</a:t>
            </a:r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5508104" y="3068960"/>
            <a:ext cx="295232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John@[1980;2013]</a:t>
            </a:r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John@[1980;1994]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John@[1994;1998]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144016" y="4429561"/>
            <a:ext cx="8964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John@[1980;2013]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John@[1994;1998]</a:t>
            </a:r>
          </a:p>
          <a:p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John@[201305201000; 201305201100] </a:t>
            </a:r>
          </a:p>
          <a:p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spans [1998; 2013]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GB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50810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394317" y="3501008"/>
            <a:ext cx="111378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Gerade Verbindung 22"/>
          <p:cNvCxnSpPr/>
          <p:nvPr/>
        </p:nvCxnSpPr>
        <p:spPr>
          <a:xfrm>
            <a:off x="8460432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831641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107504" y="1340768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1860) </a:t>
            </a: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(Montreal, 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Canada,1925)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9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1700)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1925) 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412777"/>
            <a:ext cx="4572000" cy="50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(Montreal@1860, BritishEmpire@1860)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(Montreal@1860, 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Montreal@1860,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(BritishEmpire@1860, 1860)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BritishEmpire@1860,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(Montreal@1925, Canada@1925)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(Montreal@1925, 1925)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Montreal@1925,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(Canada@1925, 1925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Canada@1925,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Canada@max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Montreal@1700 rdf:Type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b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(Montreal@1700, 1700)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Montreal@1700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Montreal@1925 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rdf:Type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b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(Montreal@1925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1925)</a:t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Montreal@1925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6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3707904" y="1844824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Pfeil nach rechts 6"/>
          <p:cNvSpPr/>
          <p:nvPr/>
        </p:nvSpPr>
        <p:spPr>
          <a:xfrm>
            <a:off x="3707904" y="314096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" name="Pfeil nach rechts 7"/>
          <p:cNvSpPr/>
          <p:nvPr/>
        </p:nvSpPr>
        <p:spPr>
          <a:xfrm>
            <a:off x="3707904" y="458112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Pfeil nach rechts 8"/>
          <p:cNvSpPr/>
          <p:nvPr/>
        </p:nvSpPr>
        <p:spPr>
          <a:xfrm>
            <a:off x="3707904" y="5949280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mtClean="0"/>
              <a:t>Translations FOL, ternary </a:t>
            </a:r>
            <a:r>
              <a:rPr lang="en-GB" smtClean="0">
                <a:sym typeface="Wingdings" pitchFamily="2" charset="2"/>
              </a:rPr>
              <a:t> </a:t>
            </a:r>
            <a:r>
              <a:rPr lang="en-GB" smtClean="0"/>
              <a:t>DL, binary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0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Examples, Class level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864568"/>
            <a:ext cx="4186808" cy="4525963"/>
          </a:xfrm>
        </p:spPr>
        <p:txBody>
          <a:bodyPr>
            <a:noAutofit/>
          </a:bodyPr>
          <a:lstStyle/>
          <a:p>
            <a:endParaRPr lang="en-GB" sz="2000" dirty="0" smtClean="0"/>
          </a:p>
          <a:p>
            <a:pPr marL="0" lvl="1" indent="0">
              <a:buNone/>
            </a:pPr>
            <a:r>
              <a:rPr lang="en-GB" sz="2000" dirty="0" smtClean="0"/>
              <a:t>"Each city is always part of </a:t>
            </a:r>
            <a:br>
              <a:rPr lang="en-GB" sz="2000" dirty="0" smtClean="0"/>
            </a:br>
            <a:r>
              <a:rPr lang="en-GB" sz="2000" dirty="0" smtClean="0"/>
              <a:t>some country"</a:t>
            </a:r>
            <a:br>
              <a:rPr lang="en-GB" sz="2000" dirty="0" smtClean="0"/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t³ 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Country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part of³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lvl="1" indent="0">
              <a:buNone/>
            </a:pPr>
            <a:r>
              <a:rPr lang="en-GB" sz="2000" dirty="0" smtClean="0">
                <a:sym typeface="Wingdings" pitchFamily="2" charset="2"/>
              </a:rPr>
              <a:t>"Each medieval city has had a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 smtClean="0">
                <a:sym typeface="Wingdings" pitchFamily="2" charset="2"/>
              </a:rPr>
              <a:t> gate at some time"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  <a:sym typeface="Wingdings" pitchFamily="2" charset="2"/>
              </a:rPr>
              <a:t>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       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,$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y: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Gate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endParaRPr lang="en-GB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 smtClean="0">
                <a:sym typeface="Wingdings" pitchFamily="2" charset="2"/>
              </a:rPr>
              <a:t/>
            </a:r>
            <a:br>
              <a:rPr lang="en-GB" sz="2000" dirty="0" smtClean="0">
                <a:sym typeface="Wingdings" pitchFamily="2" charset="2"/>
              </a:rPr>
            </a:br>
            <a:endParaRPr lang="en-GB" sz="2000" dirty="0" smtClean="0">
              <a:sym typeface="Wingdings" pitchFamily="2" charset="2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294312" y="2253208"/>
            <a:ext cx="4742184" cy="448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inverse(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Domain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ContinuantQC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or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Occurrent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Range </a:t>
            </a:r>
            <a:r>
              <a:rPr lang="en-GB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ContinuantQC</a:t>
            </a:r>
            <a:r>
              <a:rPr lang="en-GB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or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Occurrent</a:t>
            </a: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à"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3430216" y="2325216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feil nach rechts 6"/>
          <p:cNvSpPr/>
          <p:nvPr/>
        </p:nvSpPr>
        <p:spPr>
          <a:xfrm>
            <a:off x="3430216" y="513352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286214" y="1700808"/>
            <a:ext cx="293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smtClean="0"/>
              <a:t>Permanent generic parthood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287745" y="4427820"/>
            <a:ext cx="215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smtClean="0"/>
              <a:t>Temporary parthood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7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Examples</a:t>
            </a:r>
            <a:endParaRPr lang="en-GB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23528" y="1340768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Not necessarily always the same country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Does not entail that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/>
              <a:t>is part of a city at </a:t>
            </a:r>
            <a:br>
              <a:rPr lang="en-GB" sz="1800" dirty="0" smtClean="0"/>
            </a:br>
            <a:r>
              <a:rPr lang="en-GB" sz="1800" dirty="0" smtClean="0"/>
              <a:t>some time (door built in after destruction of city)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1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b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/>
              <a:t>(not necessary that the cell is always the same, e.g. </a:t>
            </a:r>
            <a:br>
              <a:rPr lang="en-GB" sz="1800" dirty="0" smtClean="0"/>
            </a:br>
            <a:r>
              <a:rPr lang="en-GB" sz="1800" dirty="0" smtClean="0"/>
              <a:t>after division)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 </a:t>
            </a: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AppleTree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AppleSeed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Does not entail </a:t>
            </a:r>
            <a:r>
              <a:rPr lang="en-GB" sz="1800" dirty="0" smtClean="0"/>
              <a:t>that part Apple seeds are parts of apple trees</a:t>
            </a:r>
            <a:endParaRPr lang="en-GB" sz="18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95536" y="196509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 nach rechts 3"/>
          <p:cNvSpPr/>
          <p:nvPr/>
        </p:nvSpPr>
        <p:spPr>
          <a:xfrm flipH="1">
            <a:off x="6372199" y="1445732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 flipH="1">
            <a:off x="6372200" y="2420888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Temporary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 flipH="1">
            <a:off x="6372200" y="2924944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395536" y="33280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flipH="1">
            <a:off x="6372200" y="5517232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Temporary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5" name="Pfeil nach rechts 14"/>
          <p:cNvSpPr/>
          <p:nvPr/>
        </p:nvSpPr>
        <p:spPr>
          <a:xfrm flipH="1">
            <a:off x="6372200" y="5949280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Temporary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6" name="Pfeil nach rechts 15"/>
          <p:cNvSpPr/>
          <p:nvPr/>
        </p:nvSpPr>
        <p:spPr>
          <a:xfrm flipH="1">
            <a:off x="6372200" y="3933056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 flipH="1">
            <a:off x="6372200" y="4365104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395536" y="47021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5536" y="6357578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3995936" y="1916832"/>
            <a:ext cx="504056" cy="3684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Consistency of A-boxes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9512" y="1412776"/>
            <a:ext cx="8507288" cy="53285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r0: partOf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1860)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/>
              <a:t>One ternary relation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(a, b, t) </a:t>
            </a:r>
            <a:r>
              <a:rPr lang="en-GB" sz="1600" dirty="0" smtClean="0"/>
              <a:t> is translated into a set of five binary relations.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/>
              <a:t>   </a:t>
            </a: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0" y="1412777"/>
            <a:ext cx="4572000" cy="172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(Montreal@1860, BritishEmpire@1860)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spans (Montreal@1860, 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Montreal@1860, Montreal)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spans (BritishEmpire@1860, 1860)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BritishEmpire@1860,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6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467544" y="3717033"/>
            <a:ext cx="7992888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spans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t)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spans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, t)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 smtClean="0">
                <a:sym typeface="Wingdings" pitchFamily="2" charset="2"/>
              </a:rPr>
              <a:t>OWL Rule for consistency checking: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(?x),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(?y), 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(?x,?t1), spans(?y,?t2),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topObjectProperty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x,?y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- &gt; equal(?t1,?t2)</a:t>
            </a: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51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Participation of TQCs in Processes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5400600"/>
          </a:xfrm>
        </p:spPr>
        <p:txBody>
          <a:bodyPr>
            <a:normAutofit fontScale="92500"/>
          </a:bodyPr>
          <a:lstStyle/>
          <a:p>
            <a:r>
              <a:rPr lang="en-GB" sz="2400" dirty="0" smtClean="0"/>
              <a:t>Temporal extension of </a:t>
            </a:r>
            <a:r>
              <a:rPr lang="en-GB" sz="2400" i="1" dirty="0" err="1" smtClean="0"/>
              <a:t>C@max</a:t>
            </a:r>
            <a:r>
              <a:rPr lang="en-GB" sz="2400" i="1" dirty="0" smtClean="0"/>
              <a:t> </a:t>
            </a:r>
            <a:r>
              <a:rPr lang="en-GB" sz="2400" dirty="0" smtClean="0"/>
              <a:t>included in temporal extensions of Process </a:t>
            </a:r>
            <a:r>
              <a:rPr lang="en-GB" sz="2400" i="1" dirty="0" smtClean="0"/>
              <a:t>P</a:t>
            </a:r>
            <a:r>
              <a:rPr lang="en-GB" sz="2400" dirty="0"/>
              <a:t> </a:t>
            </a:r>
            <a:r>
              <a:rPr lang="en-GB" sz="2400" dirty="0" smtClean="0">
                <a:sym typeface="Wingdings" pitchFamily="2" charset="2"/>
              </a:rPr>
              <a:t>all TQCs of </a:t>
            </a:r>
            <a:r>
              <a:rPr lang="en-GB" sz="2400" i="1" dirty="0" smtClean="0">
                <a:sym typeface="Wingdings" pitchFamily="2" charset="2"/>
              </a:rPr>
              <a:t>C</a:t>
            </a:r>
            <a:r>
              <a:rPr lang="en-GB" sz="2400" dirty="0" smtClean="0">
                <a:sym typeface="Wingdings" pitchFamily="2" charset="2"/>
              </a:rPr>
              <a:t> participate in </a:t>
            </a:r>
            <a:r>
              <a:rPr lang="en-GB" sz="2400" i="1" dirty="0" smtClean="0">
                <a:sym typeface="Wingdings" pitchFamily="2" charset="2"/>
              </a:rPr>
              <a:t>P</a:t>
            </a:r>
            <a:r>
              <a:rPr lang="en-GB" sz="2400" dirty="0" smtClean="0">
                <a:sym typeface="Wingdings" pitchFamily="2" charset="2"/>
              </a:rPr>
              <a:t>:</a:t>
            </a:r>
            <a:br>
              <a:rPr lang="en-GB" sz="2400" dirty="0" smtClean="0">
                <a:sym typeface="Wingdings" pitchFamily="2" charset="2"/>
              </a:rPr>
            </a:b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 </a:t>
            </a:r>
            <a:r>
              <a:rPr lang="en-GB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b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2400" dirty="0">
                <a:sym typeface="Wingdings" pitchFamily="2" charset="2"/>
              </a:rPr>
              <a:t>Example</a:t>
            </a:r>
            <a:r>
              <a:rPr lang="en-GB" sz="2400" dirty="0" smtClean="0">
                <a:sym typeface="Wingdings" pitchFamily="2" charset="2"/>
              </a:rPr>
              <a:t>: </a:t>
            </a: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Organism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Life</a:t>
            </a:r>
            <a:endParaRPr lang="en-GB" sz="2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GB" sz="2400" dirty="0" smtClean="0">
                <a:sym typeface="Wingdings" pitchFamily="2" charset="2"/>
              </a:rPr>
              <a:t>Temporal extension of </a:t>
            </a:r>
            <a:r>
              <a:rPr lang="en-GB" sz="2400" i="1" dirty="0" err="1" smtClean="0"/>
              <a:t>C@max</a:t>
            </a:r>
            <a:r>
              <a:rPr lang="en-GB" sz="2400" i="1" dirty="0" smtClean="0"/>
              <a:t> </a:t>
            </a:r>
            <a:r>
              <a:rPr lang="en-GB" sz="2400" dirty="0" smtClean="0"/>
              <a:t>larger </a:t>
            </a:r>
            <a:r>
              <a:rPr lang="en-GB" sz="2400" dirty="0" smtClean="0">
                <a:sym typeface="Wingdings" pitchFamily="2" charset="2"/>
              </a:rPr>
              <a:t> some TQCs participate </a:t>
            </a:r>
            <a:br>
              <a:rPr lang="en-GB" sz="2400" dirty="0" smtClean="0">
                <a:sym typeface="Wingdings" pitchFamily="2" charset="2"/>
              </a:rPr>
            </a:b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 </a:t>
            </a:r>
            <a:r>
              <a:rPr lang="en-GB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atSomeTime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(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b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2400" dirty="0" smtClean="0">
                <a:sym typeface="Wingdings" pitchFamily="2" charset="2"/>
              </a:rPr>
              <a:t>Example</a:t>
            </a:r>
            <a:r>
              <a:rPr lang="en-GB" sz="2400" dirty="0">
                <a:sym typeface="Wingdings" pitchFamily="2" charset="2"/>
              </a:rPr>
              <a:t>: </a:t>
            </a: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Human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(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atSomeTime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some (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BirthProcess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))</a:t>
            </a:r>
            <a:endParaRPr lang="en-GB" sz="2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P </a:t>
            </a:r>
            <a:r>
              <a:rPr lang="de-DE" sz="2400" dirty="0" err="1" smtClean="0">
                <a:sym typeface="Wingdings" pitchFamily="2" charset="2"/>
              </a:rPr>
              <a:t>has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at</a:t>
            </a:r>
            <a:r>
              <a:rPr lang="de-DE" sz="2400" dirty="0" smtClean="0">
                <a:sym typeface="Wingdings" pitchFamily="2" charset="2"/>
              </a:rPr>
              <a:t> all time </a:t>
            </a:r>
            <a:r>
              <a:rPr lang="de-DE" sz="2400" dirty="0" err="1" smtClean="0">
                <a:sym typeface="Wingdings" pitchFamily="2" charset="2"/>
              </a:rPr>
              <a:t>some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participant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type C: all temporal </a:t>
            </a:r>
            <a:r>
              <a:rPr lang="de-DE" sz="2400" dirty="0" err="1" smtClean="0">
                <a:sym typeface="Wingdings" pitchFamily="2" charset="2"/>
              </a:rPr>
              <a:t>parts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a </a:t>
            </a:r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have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some</a:t>
            </a:r>
            <a:r>
              <a:rPr lang="de-DE" sz="2400" dirty="0" smtClean="0">
                <a:sym typeface="Wingdings" pitchFamily="2" charset="2"/>
              </a:rPr>
              <a:t> TQC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type C </a:t>
            </a:r>
            <a:r>
              <a:rPr lang="de-DE" sz="2400" dirty="0" err="1" smtClean="0">
                <a:sym typeface="Wingdings" pitchFamily="2" charset="2"/>
              </a:rPr>
              <a:t>as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participant</a:t>
            </a:r>
            <a:r>
              <a:rPr lang="de-DE" sz="2400" b="1" dirty="0" smtClean="0">
                <a:sym typeface="Wingdings" pitchFamily="2" charset="2"/>
              </a:rPr>
              <a:t/>
            </a:r>
            <a:br>
              <a:rPr lang="de-DE" sz="2400" b="1" dirty="0" smtClean="0">
                <a:sym typeface="Wingdings" pitchFamily="2" charset="2"/>
              </a:rPr>
            </a:br>
            <a:r>
              <a:rPr lang="de-DE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temporalPartOf</a:t>
            </a:r>
            <a:r>
              <a:rPr lang="de-DE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 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de-DE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de-DE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b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2400" dirty="0">
                <a:sym typeface="Wingdings" pitchFamily="2" charset="2"/>
              </a:rPr>
              <a:t>Example: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Breathing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PortionOfAir</a:t>
            </a:r>
            <a:endParaRPr lang="de-DE" sz="2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P </a:t>
            </a:r>
            <a:r>
              <a:rPr lang="de-DE" sz="2400" dirty="0" err="1" smtClean="0">
                <a:sym typeface="Wingdings" pitchFamily="2" charset="2"/>
              </a:rPr>
              <a:t>has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some</a:t>
            </a:r>
            <a:r>
              <a:rPr lang="de-DE" sz="2400" dirty="0" smtClean="0">
                <a:sym typeface="Wingdings" pitchFamily="2" charset="2"/>
              </a:rPr>
              <a:t> time a </a:t>
            </a:r>
            <a:r>
              <a:rPr lang="de-DE" sz="2400" dirty="0" err="1" smtClean="0">
                <a:sym typeface="Wingdings" pitchFamily="2" charset="2"/>
              </a:rPr>
              <a:t>participant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type C:</a:t>
            </a:r>
            <a:br>
              <a:rPr lang="de-DE" sz="2400" dirty="0" smtClean="0">
                <a:sym typeface="Wingdings" pitchFamily="2" charset="2"/>
              </a:rPr>
            </a:br>
            <a: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 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de-DE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de-DE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</a:p>
          <a:p>
            <a:r>
              <a:rPr lang="en-GB" sz="2400" dirty="0">
                <a:sym typeface="Wingdings" pitchFamily="2" charset="2"/>
              </a:rPr>
              <a:t>Example: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Fecundation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Spermatozoon</a:t>
            </a:r>
            <a:endParaRPr lang="en-GB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763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Adaptation of BFO2Graz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removal of TRs</a:t>
            </a:r>
          </a:p>
          <a:p>
            <a:r>
              <a:rPr lang="en-GB" dirty="0" smtClean="0"/>
              <a:t>"</a:t>
            </a:r>
            <a:r>
              <a:rPr lang="en-GB" dirty="0" err="1" smtClean="0"/>
              <a:t>rel</a:t>
            </a:r>
            <a:r>
              <a:rPr lang="en-GB" dirty="0" smtClean="0"/>
              <a:t> at some time" -&gt; "</a:t>
            </a:r>
            <a:r>
              <a:rPr lang="en-GB" dirty="0" err="1" smtClean="0"/>
              <a:t>rel</a:t>
            </a:r>
            <a:r>
              <a:rPr lang="en-GB" dirty="0" smtClean="0"/>
              <a:t>"</a:t>
            </a:r>
          </a:p>
          <a:p>
            <a:r>
              <a:rPr lang="en-GB" dirty="0" smtClean="0"/>
              <a:t>checking of axioms that use </a:t>
            </a:r>
            <a:r>
              <a:rPr lang="en-GB" dirty="0" err="1" smtClean="0"/>
              <a:t>rel</a:t>
            </a:r>
            <a:endParaRPr lang="en-GB" dirty="0" smtClean="0"/>
          </a:p>
          <a:p>
            <a:r>
              <a:rPr lang="en-GB" dirty="0" smtClean="0"/>
              <a:t>restitution of transitivity if necessary</a:t>
            </a:r>
          </a:p>
          <a:p>
            <a:r>
              <a:rPr lang="en-GB" dirty="0" smtClean="0"/>
              <a:t>Special cases:</a:t>
            </a:r>
          </a:p>
          <a:p>
            <a:pPr lvl="1"/>
            <a:r>
              <a:rPr lang="en-US" dirty="0"/>
              <a:t>has continuant part at all times that part </a:t>
            </a:r>
            <a:r>
              <a:rPr lang="en-US" dirty="0" smtClean="0"/>
              <a:t>exists</a:t>
            </a:r>
          </a:p>
          <a:p>
            <a:pPr lvl="1"/>
            <a:r>
              <a:rPr lang="en-US" dirty="0"/>
              <a:t>part of continuant at all times that whole </a:t>
            </a:r>
            <a:r>
              <a:rPr lang="en-US" dirty="0" smtClean="0"/>
              <a:t>exists</a:t>
            </a:r>
          </a:p>
          <a:p>
            <a:r>
              <a:rPr lang="en-US" dirty="0" smtClean="0"/>
              <a:t>Attached axioms need to be analyzed one by one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42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7" t="15205" r="5526" b="18596"/>
          <a:stretch/>
        </p:blipFill>
        <p:spPr bwMode="auto">
          <a:xfrm>
            <a:off x="179512" y="1564105"/>
            <a:ext cx="8964488" cy="405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99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6" t="16667" r="18026" b="19707"/>
          <a:stretch/>
        </p:blipFill>
        <p:spPr bwMode="auto">
          <a:xfrm>
            <a:off x="21522" y="836712"/>
            <a:ext cx="901688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4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+mn-lt"/>
              </a:rPr>
              <a:t>Relations between continuants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Binary relations between </a:t>
            </a:r>
            <a:r>
              <a:rPr lang="en-GB" dirty="0" err="1" smtClean="0"/>
              <a:t>occurrents</a:t>
            </a:r>
            <a:r>
              <a:rPr lang="en-GB" dirty="0" smtClean="0"/>
              <a:t> non-ambiguous: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partOf² (</a:t>
            </a:r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Battle_of_Stalingrad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, </a:t>
            </a:r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Second_World_War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)</a:t>
            </a:r>
          </a:p>
          <a:p>
            <a:r>
              <a:rPr lang="en-GB" dirty="0" smtClean="0"/>
              <a:t>Binary relations between continuants 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partOf² (Montreal, Canada) </a:t>
            </a:r>
            <a:endParaRPr lang="en-GB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GB" dirty="0" smtClean="0"/>
              <a:t>Ternary relations between continuants non-ambiguous: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(Montreal, British Empire, 1860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(Montreal, 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Canada, 2013)</a:t>
            </a:r>
            <a:endParaRPr lang="en-GB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tx2"/>
              </a:solidFill>
              <a:cs typeface="Times New Roman" pitchFamily="18" charset="0"/>
            </a:endParaRPr>
          </a:p>
          <a:p>
            <a:pPr marL="400050" lvl="2" indent="0"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51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TQCs and temporal granularity</a:t>
            </a:r>
            <a:endParaRPr lang="en-GB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328592"/>
          </a:xfrm>
        </p:spPr>
        <p:txBody>
          <a:bodyPr>
            <a:noAutofit/>
          </a:bodyPr>
          <a:lstStyle/>
          <a:p>
            <a:r>
              <a:rPr lang="en-GB" sz="2400" dirty="0" smtClean="0"/>
              <a:t>Problem: </a:t>
            </a:r>
            <a:br>
              <a:rPr lang="en-GB" sz="2400" dirty="0" smtClean="0"/>
            </a:br>
            <a:r>
              <a:rPr lang="en-GB" sz="2400" dirty="0" smtClean="0"/>
              <a:t>if we have spatially extended temporal regions, there may be competing temporal interpretations of relations between TQCs</a:t>
            </a:r>
          </a:p>
          <a:p>
            <a:r>
              <a:rPr lang="en-GB" sz="2400" dirty="0" smtClean="0"/>
              <a:t>Example: I am now in Mannheim, e.g.</a:t>
            </a:r>
            <a:br>
              <a:rPr lang="en-GB" sz="2400" dirty="0" smtClean="0"/>
            </a:br>
            <a:r>
              <a:rPr lang="en-GB" sz="2400" b="1" dirty="0" smtClean="0"/>
              <a:t>Mannheim@201310251400 </a:t>
            </a:r>
            <a:r>
              <a:rPr lang="en-GB" sz="2400" b="1" dirty="0" err="1" smtClean="0"/>
              <a:t>locationOf</a:t>
            </a:r>
            <a:r>
              <a:rPr lang="en-GB" sz="2400" b="1" dirty="0" smtClean="0"/>
              <a:t> Stefan@201310251400</a:t>
            </a:r>
          </a:p>
          <a:p>
            <a:r>
              <a:rPr lang="en-GB" sz="2400" dirty="0" smtClean="0"/>
              <a:t>But what about less granular temporal regions like</a:t>
            </a:r>
          </a:p>
          <a:p>
            <a:pPr lvl="1"/>
            <a:r>
              <a:rPr lang="en-GB" sz="1800" b="1" dirty="0" smtClean="0"/>
              <a:t>Mannheim@20131025 </a:t>
            </a:r>
            <a:r>
              <a:rPr lang="en-GB" sz="1800" b="1" dirty="0" err="1"/>
              <a:t>locationOf</a:t>
            </a:r>
            <a:r>
              <a:rPr lang="en-GB" sz="1800" b="1" dirty="0"/>
              <a:t> </a:t>
            </a:r>
            <a:r>
              <a:rPr lang="en-GB" sz="1800" b="1" dirty="0" smtClean="0"/>
              <a:t>Stefan@201310201425</a:t>
            </a:r>
          </a:p>
          <a:p>
            <a:pPr lvl="1"/>
            <a:r>
              <a:rPr lang="en-GB" sz="1800" b="1" dirty="0" smtClean="0"/>
              <a:t>Mannheim@2013 </a:t>
            </a:r>
            <a:r>
              <a:rPr lang="en-GB" sz="1800" b="1" dirty="0" err="1"/>
              <a:t>locationOf</a:t>
            </a:r>
            <a:r>
              <a:rPr lang="en-GB" sz="1800" b="1" dirty="0"/>
              <a:t> </a:t>
            </a:r>
            <a:r>
              <a:rPr lang="en-GB" sz="1800" b="1" dirty="0" smtClean="0"/>
              <a:t>Stefan@2013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If the latter also holds, then </a:t>
            </a:r>
            <a:r>
              <a:rPr lang="en-GB" sz="1800" b="1" dirty="0" smtClean="0"/>
              <a:t>Graz@2013 </a:t>
            </a:r>
            <a:r>
              <a:rPr lang="en-GB" sz="1800" b="1" dirty="0" err="1"/>
              <a:t>locationOf</a:t>
            </a:r>
            <a:r>
              <a:rPr lang="en-GB" sz="1800" b="1" dirty="0"/>
              <a:t> </a:t>
            </a:r>
            <a:r>
              <a:rPr lang="en-GB" sz="1800" b="1" dirty="0" smtClean="0"/>
              <a:t>Stefan@2013</a:t>
            </a:r>
            <a:r>
              <a:rPr lang="en-GB" sz="1800" dirty="0" smtClean="0"/>
              <a:t> would be equally true, but it would conflict with the (plausible) axiom</a:t>
            </a:r>
            <a:br>
              <a:rPr lang="en-GB" sz="1800" dirty="0" smtClean="0"/>
            </a:br>
            <a:r>
              <a:rPr lang="en-GB" sz="1800" b="1" dirty="0" smtClean="0"/>
              <a:t>Graz@2013</a:t>
            </a:r>
            <a:r>
              <a:rPr lang="en-GB" sz="1800" dirty="0" smtClean="0"/>
              <a:t> type </a:t>
            </a:r>
            <a:r>
              <a:rPr lang="en-US" sz="1800" dirty="0" smtClean="0"/>
              <a:t>not </a:t>
            </a:r>
            <a:r>
              <a:rPr lang="en-US" sz="1800" dirty="0"/>
              <a:t>('</a:t>
            </a:r>
            <a:r>
              <a:rPr lang="en-US" sz="1800" b="1" dirty="0"/>
              <a:t>location of</a:t>
            </a:r>
            <a:r>
              <a:rPr lang="en-US" sz="1800" dirty="0"/>
              <a:t>' some ('</a:t>
            </a:r>
            <a:r>
              <a:rPr lang="en-US" sz="1800" b="1" dirty="0"/>
              <a:t>located in</a:t>
            </a:r>
            <a:r>
              <a:rPr lang="en-US" sz="1800" dirty="0"/>
              <a:t>' value </a:t>
            </a:r>
            <a:r>
              <a:rPr lang="en-US" sz="1800" b="1" dirty="0" smtClean="0"/>
              <a:t>Mannheim@2013</a:t>
            </a:r>
            <a:r>
              <a:rPr lang="en-US" sz="1800" dirty="0" smtClean="0"/>
              <a:t>))</a:t>
            </a:r>
          </a:p>
          <a:p>
            <a:r>
              <a:rPr lang="en-US" sz="2400" dirty="0" smtClean="0"/>
              <a:t>What if the temporal span of a TQC instance is not included in the span covered by its "max"?, e.g.</a:t>
            </a:r>
          </a:p>
          <a:p>
            <a:pPr lvl="1"/>
            <a:r>
              <a:rPr lang="en-US" sz="1800" b="1" dirty="0" smtClean="0"/>
              <a:t>Mannheim@21thCentury</a:t>
            </a:r>
            <a:r>
              <a:rPr lang="en-US" sz="1800" dirty="0" smtClean="0"/>
              <a:t> </a:t>
            </a:r>
            <a:r>
              <a:rPr lang="en-GB" sz="1800" b="1" dirty="0" err="1"/>
              <a:t>locationOf</a:t>
            </a:r>
            <a:r>
              <a:rPr lang="en-GB" sz="1800" b="1" dirty="0"/>
              <a:t> </a:t>
            </a:r>
            <a:r>
              <a:rPr lang="en-GB" sz="1800" b="1" dirty="0" smtClean="0"/>
              <a:t>Stefan@</a:t>
            </a:r>
            <a:r>
              <a:rPr lang="en-US" sz="1800" b="1" dirty="0" smtClean="0"/>
              <a:t>21thCentury  </a:t>
            </a:r>
          </a:p>
          <a:p>
            <a:pPr marL="457200" lvl="1" indent="0">
              <a:buNone/>
            </a:pP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/>
              <a:t/>
            </a:r>
            <a:br>
              <a:rPr lang="en-GB" sz="1800" dirty="0"/>
            </a:b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221713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3600" smtClean="0"/>
              <a:t>Solution1: relation between temporal extended TQCs holds for </a:t>
            </a:r>
            <a:r>
              <a:rPr lang="en-GB" sz="3600" smtClean="0">
                <a:solidFill>
                  <a:srgbClr val="FF0000"/>
                </a:solidFill>
              </a:rPr>
              <a:t>all</a:t>
            </a:r>
            <a:r>
              <a:rPr lang="en-GB" sz="3600" smtClean="0"/>
              <a:t> included TQCs</a:t>
            </a:r>
            <a:endParaRPr lang="en-GB" sz="36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328592"/>
          </a:xfrm>
        </p:spPr>
        <p:txBody>
          <a:bodyPr>
            <a:noAutofit/>
          </a:bodyPr>
          <a:lstStyle/>
          <a:p>
            <a:r>
              <a:rPr lang="en-GB" sz="2400" dirty="0" smtClean="0"/>
              <a:t>for the TQCs </a:t>
            </a:r>
            <a:r>
              <a:rPr lang="en-GB" sz="2400" b="1" dirty="0" smtClean="0"/>
              <a:t>a </a:t>
            </a:r>
            <a:r>
              <a:rPr lang="en-GB" sz="2400" dirty="0" smtClean="0"/>
              <a:t>and </a:t>
            </a:r>
            <a:r>
              <a:rPr lang="en-GB" sz="2400" b="1" dirty="0" smtClean="0"/>
              <a:t>b </a:t>
            </a:r>
            <a:r>
              <a:rPr lang="en-GB" sz="2400" dirty="0" smtClean="0"/>
              <a:t>that span over </a:t>
            </a:r>
            <a:r>
              <a:rPr lang="en-GB" sz="2400" b="1" dirty="0" smtClean="0"/>
              <a:t>t</a:t>
            </a:r>
            <a:r>
              <a:rPr lang="en-GB" sz="2400" dirty="0" smtClean="0"/>
              <a:t>, related by </a:t>
            </a:r>
            <a:r>
              <a:rPr lang="en-GB" sz="2400" b="1" dirty="0" err="1" smtClean="0"/>
              <a:t>rel</a:t>
            </a:r>
            <a:r>
              <a:rPr lang="en-GB" sz="2400" dirty="0" smtClean="0"/>
              <a:t>:</a:t>
            </a:r>
            <a:br>
              <a:rPr lang="en-GB" sz="2400" dirty="0" smtClean="0"/>
            </a:br>
            <a:r>
              <a:rPr lang="en-GB" sz="2400" dirty="0" smtClean="0"/>
              <a:t>for every </a:t>
            </a:r>
            <a:r>
              <a:rPr lang="en-GB" sz="2400" b="1" dirty="0" smtClean="0"/>
              <a:t>a</a:t>
            </a:r>
            <a:r>
              <a:rPr lang="en-GB" sz="2400" b="1" baseline="-25000" dirty="0" smtClean="0"/>
              <a:t>1</a:t>
            </a:r>
            <a:r>
              <a:rPr lang="en-GB" sz="2400" b="1" dirty="0" smtClean="0"/>
              <a:t> </a:t>
            </a:r>
            <a:r>
              <a:rPr lang="en-GB" sz="2400" dirty="0" smtClean="0"/>
              <a:t>which is a sibling of </a:t>
            </a:r>
            <a:r>
              <a:rPr lang="en-GB" sz="2400" b="1" dirty="0" smtClean="0"/>
              <a:t>a</a:t>
            </a:r>
            <a:r>
              <a:rPr lang="en-GB" sz="2400" dirty="0" smtClean="0"/>
              <a:t> and which spans over </a:t>
            </a:r>
            <a:r>
              <a:rPr lang="en-GB" sz="2400" b="1" dirty="0" smtClean="0"/>
              <a:t>t</a:t>
            </a:r>
            <a:r>
              <a:rPr lang="en-GB" sz="2400" b="1" baseline="-25000" dirty="0" smtClean="0"/>
              <a:t>1</a:t>
            </a:r>
            <a:r>
              <a:rPr lang="en-GB" sz="2400" dirty="0" smtClean="0"/>
              <a:t>, which is included in </a:t>
            </a:r>
            <a:r>
              <a:rPr lang="en-GB" sz="2400" b="1" dirty="0" smtClean="0"/>
              <a:t>t</a:t>
            </a:r>
            <a:r>
              <a:rPr lang="en-GB" sz="2400" dirty="0" smtClean="0"/>
              <a:t>, there is some </a:t>
            </a:r>
            <a:r>
              <a:rPr lang="en-GB" sz="2400" b="1" dirty="0" smtClean="0"/>
              <a:t>b</a:t>
            </a:r>
            <a:r>
              <a:rPr lang="en-GB" sz="2400" b="1" baseline="-25000" dirty="0" smtClean="0"/>
              <a:t>1</a:t>
            </a:r>
            <a:r>
              <a:rPr lang="en-GB" sz="2400" dirty="0" smtClean="0"/>
              <a:t> related that spans over the same </a:t>
            </a:r>
            <a:r>
              <a:rPr lang="en-GB" sz="2400" b="1" dirty="0" smtClean="0"/>
              <a:t>t</a:t>
            </a:r>
            <a:r>
              <a:rPr lang="en-GB" sz="2400" b="1" baseline="-25000" dirty="0" smtClean="0"/>
              <a:t>1</a:t>
            </a:r>
          </a:p>
          <a:p>
            <a:r>
              <a:rPr lang="en-GB" sz="2400" dirty="0" smtClean="0"/>
              <a:t>Drawback of this solution: generic permanent relatedness no longer expressible. </a:t>
            </a:r>
          </a:p>
          <a:p>
            <a:r>
              <a:rPr lang="en-GB" sz="2400" dirty="0" smtClean="0"/>
              <a:t>Example: </a:t>
            </a:r>
            <a:r>
              <a:rPr lang="en-GB" sz="2400" i="1" dirty="0" smtClean="0"/>
              <a:t>Human</a:t>
            </a:r>
            <a:r>
              <a:rPr lang="en-GB" sz="2400" dirty="0" smtClean="0"/>
              <a:t> </a:t>
            </a:r>
            <a:r>
              <a:rPr lang="en-GB" sz="2400" b="1" dirty="0" err="1" smtClean="0"/>
              <a:t>hasContinuantPart</a:t>
            </a:r>
            <a:r>
              <a:rPr lang="en-GB" sz="2400" b="1" dirty="0" smtClean="0"/>
              <a:t> </a:t>
            </a:r>
            <a:r>
              <a:rPr lang="en-GB" sz="2400" dirty="0" smtClean="0"/>
              <a:t>some </a:t>
            </a:r>
            <a:r>
              <a:rPr lang="en-GB" sz="2400" i="1" dirty="0" err="1" smtClean="0"/>
              <a:t>BloodCell</a:t>
            </a:r>
            <a:r>
              <a:rPr lang="en-GB" sz="2400" i="1" dirty="0" smtClean="0"/>
              <a:t/>
            </a:r>
            <a:br>
              <a:rPr lang="en-GB" sz="2400" i="1" dirty="0" smtClean="0"/>
            </a:br>
            <a:r>
              <a:rPr lang="en-GB" sz="2400" dirty="0" smtClean="0"/>
              <a:t>As the class </a:t>
            </a:r>
            <a:r>
              <a:rPr lang="en-GB" sz="2400" i="1" dirty="0" smtClean="0"/>
              <a:t>Human</a:t>
            </a:r>
            <a:r>
              <a:rPr lang="en-GB" sz="2400" dirty="0" smtClean="0"/>
              <a:t> has all TQCs of all humans as members, it also includes the instance </a:t>
            </a:r>
            <a:r>
              <a:rPr lang="en-GB" sz="2400" b="1" dirty="0" err="1" smtClean="0"/>
              <a:t>Stefan@max</a:t>
            </a:r>
            <a:r>
              <a:rPr lang="en-GB" sz="2400" dirty="0" smtClean="0"/>
              <a:t>. None of my blood cells has the same timespan, therefore the universal quantification would no longer hold.</a:t>
            </a:r>
          </a:p>
          <a:p>
            <a:r>
              <a:rPr lang="en-GB" sz="2400" dirty="0" smtClean="0"/>
              <a:t>As we understand TQCs as </a:t>
            </a:r>
            <a:r>
              <a:rPr lang="en-GB" sz="2400" dirty="0" err="1" smtClean="0"/>
              <a:t>façon</a:t>
            </a:r>
            <a:r>
              <a:rPr lang="en-GB" sz="2400" dirty="0" smtClean="0"/>
              <a:t> de </a:t>
            </a:r>
            <a:r>
              <a:rPr lang="en-GB" sz="2400" dirty="0" err="1" smtClean="0"/>
              <a:t>parler</a:t>
            </a:r>
            <a:r>
              <a:rPr lang="en-GB" sz="2400" dirty="0" smtClean="0"/>
              <a:t>, it is questionable whether this strict interpretation is really meant when we refer to a continuant in a temporal context</a:t>
            </a:r>
          </a:p>
          <a:p>
            <a:pPr marL="0" indent="0"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240721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Solution2: relation between temporal extended TQCs holds for </a:t>
            </a:r>
            <a:r>
              <a:rPr lang="en-GB" sz="3600" dirty="0" smtClean="0">
                <a:solidFill>
                  <a:srgbClr val="FF0000"/>
                </a:solidFill>
              </a:rPr>
              <a:t>some</a:t>
            </a:r>
            <a:r>
              <a:rPr lang="en-GB" sz="3600" dirty="0" smtClean="0"/>
              <a:t> included TQC</a:t>
            </a:r>
            <a:endParaRPr lang="en-GB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328592"/>
          </a:xfrm>
        </p:spPr>
        <p:txBody>
          <a:bodyPr>
            <a:noAutofit/>
          </a:bodyPr>
          <a:lstStyle/>
          <a:p>
            <a:r>
              <a:rPr lang="en-GB" sz="2400" dirty="0" smtClean="0"/>
              <a:t>for the TQCs </a:t>
            </a:r>
            <a:r>
              <a:rPr lang="en-GB" sz="2400" b="1" dirty="0" smtClean="0"/>
              <a:t>a </a:t>
            </a:r>
            <a:r>
              <a:rPr lang="en-GB" sz="2400" dirty="0" smtClean="0"/>
              <a:t>and </a:t>
            </a:r>
            <a:r>
              <a:rPr lang="en-GB" sz="2400" b="1" dirty="0" smtClean="0"/>
              <a:t>b </a:t>
            </a:r>
            <a:r>
              <a:rPr lang="en-GB" sz="2400" dirty="0" smtClean="0"/>
              <a:t>that span over </a:t>
            </a:r>
            <a:r>
              <a:rPr lang="en-GB" sz="2400" b="1" dirty="0" smtClean="0"/>
              <a:t>t</a:t>
            </a:r>
            <a:r>
              <a:rPr lang="en-GB" sz="2400" dirty="0" smtClean="0"/>
              <a:t>, related by </a:t>
            </a:r>
            <a:r>
              <a:rPr lang="en-GB" sz="2400" b="1" dirty="0" err="1" smtClean="0"/>
              <a:t>rel</a:t>
            </a:r>
            <a:r>
              <a:rPr lang="en-GB" sz="2400" dirty="0" smtClean="0"/>
              <a:t>:</a:t>
            </a:r>
            <a:br>
              <a:rPr lang="en-GB" sz="2400" dirty="0" smtClean="0"/>
            </a:br>
            <a:r>
              <a:rPr lang="en-GB" sz="2400" dirty="0" smtClean="0"/>
              <a:t>for some </a:t>
            </a:r>
            <a:r>
              <a:rPr lang="en-GB" sz="2400" b="1" dirty="0" smtClean="0"/>
              <a:t>a</a:t>
            </a:r>
            <a:r>
              <a:rPr lang="en-GB" sz="2400" b="1" baseline="-25000" dirty="0" smtClean="0"/>
              <a:t>1</a:t>
            </a:r>
            <a:r>
              <a:rPr lang="en-GB" sz="2400" b="1" dirty="0" smtClean="0"/>
              <a:t> </a:t>
            </a:r>
            <a:r>
              <a:rPr lang="en-GB" sz="2400" dirty="0" smtClean="0"/>
              <a:t>which is a non-time-extended sibling of </a:t>
            </a:r>
            <a:r>
              <a:rPr lang="en-GB" sz="2400" b="1" dirty="0" smtClean="0"/>
              <a:t>a</a:t>
            </a:r>
            <a:r>
              <a:rPr lang="en-GB" sz="2400" dirty="0" smtClean="0"/>
              <a:t> and which spans over the time point (minimal time interval) </a:t>
            </a:r>
            <a:r>
              <a:rPr lang="en-GB" sz="2400" b="1" dirty="0" smtClean="0"/>
              <a:t>t</a:t>
            </a:r>
            <a:r>
              <a:rPr lang="en-GB" sz="2400" b="1" baseline="-25000" dirty="0" smtClean="0"/>
              <a:t>1</a:t>
            </a:r>
            <a:r>
              <a:rPr lang="en-GB" sz="2400" dirty="0" smtClean="0"/>
              <a:t>, which is included in </a:t>
            </a:r>
            <a:r>
              <a:rPr lang="en-GB" sz="2400" b="1" dirty="0" smtClean="0"/>
              <a:t>t</a:t>
            </a:r>
            <a:r>
              <a:rPr lang="en-GB" sz="2400" dirty="0" smtClean="0"/>
              <a:t>, there is some </a:t>
            </a:r>
            <a:r>
              <a:rPr lang="en-GB" sz="2400" b="1" dirty="0" smtClean="0"/>
              <a:t>b</a:t>
            </a:r>
            <a:r>
              <a:rPr lang="en-GB" sz="2400" b="1" baseline="-25000" dirty="0" smtClean="0"/>
              <a:t>1</a:t>
            </a:r>
            <a:r>
              <a:rPr lang="en-GB" sz="2400" dirty="0" smtClean="0"/>
              <a:t> related that spans over the same </a:t>
            </a:r>
            <a:r>
              <a:rPr lang="en-GB" sz="2400" b="1" dirty="0" smtClean="0"/>
              <a:t>t</a:t>
            </a:r>
            <a:r>
              <a:rPr lang="en-GB" sz="2400" b="1" baseline="-25000" dirty="0" smtClean="0"/>
              <a:t>1</a:t>
            </a:r>
          </a:p>
          <a:p>
            <a:r>
              <a:rPr lang="en-GB" sz="2400" dirty="0" smtClean="0"/>
              <a:t>Example: </a:t>
            </a:r>
            <a:r>
              <a:rPr lang="en-GB" sz="2400" i="1" dirty="0" smtClean="0"/>
              <a:t>Human</a:t>
            </a:r>
            <a:r>
              <a:rPr lang="en-GB" sz="2400" dirty="0" smtClean="0"/>
              <a:t> </a:t>
            </a:r>
            <a:r>
              <a:rPr lang="en-GB" sz="2400" b="1" dirty="0" err="1" smtClean="0"/>
              <a:t>hasContinuantPart</a:t>
            </a:r>
            <a:r>
              <a:rPr lang="en-GB" sz="2400" b="1" dirty="0" smtClean="0"/>
              <a:t> </a:t>
            </a:r>
            <a:r>
              <a:rPr lang="en-GB" sz="2400" dirty="0" smtClean="0"/>
              <a:t>some </a:t>
            </a:r>
            <a:r>
              <a:rPr lang="en-GB" sz="2400" i="1" dirty="0" err="1" smtClean="0"/>
              <a:t>BloodCell</a:t>
            </a:r>
            <a:r>
              <a:rPr lang="en-GB" sz="2400" i="1" dirty="0" smtClean="0"/>
              <a:t/>
            </a:r>
            <a:br>
              <a:rPr lang="en-GB" sz="2400" i="1" dirty="0" smtClean="0"/>
            </a:br>
            <a:r>
              <a:rPr lang="en-GB" sz="2400" dirty="0" smtClean="0"/>
              <a:t>As the class </a:t>
            </a:r>
            <a:r>
              <a:rPr lang="en-GB" sz="2400" i="1" dirty="0" smtClean="0"/>
              <a:t>Human</a:t>
            </a:r>
            <a:r>
              <a:rPr lang="en-GB" sz="2400" dirty="0" smtClean="0"/>
              <a:t> has all TQCs of all humans as members, it also includes the instance </a:t>
            </a:r>
            <a:r>
              <a:rPr lang="en-GB" sz="2400" b="1" dirty="0" err="1" smtClean="0"/>
              <a:t>Stefan@max</a:t>
            </a:r>
            <a:r>
              <a:rPr lang="en-GB" sz="2400" dirty="0" smtClean="0"/>
              <a:t>. There is a given t1 within the extension of my life, where there is the parthood relation holds between me a this blood cell. As this can be said about all TQCs of all humans, the </a:t>
            </a:r>
            <a:r>
              <a:rPr lang="en-GB" sz="2400" dirty="0"/>
              <a:t>generic permanent </a:t>
            </a:r>
            <a:r>
              <a:rPr lang="en-GB" sz="2400" dirty="0" smtClean="0"/>
              <a:t>relatedness can be asserted</a:t>
            </a:r>
          </a:p>
          <a:p>
            <a:r>
              <a:rPr lang="en-GB" sz="2400" dirty="0" smtClean="0"/>
              <a:t>Drawback: there is no easy way to express that a relation between a given pair of instances holds constantly during an extended time span, which would be important to detect contradictions like in the Graz / Mannheim example.</a:t>
            </a:r>
          </a:p>
          <a:p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/>
              <a:t/>
            </a:r>
            <a:br>
              <a:rPr lang="en-GB" sz="1800" dirty="0"/>
            </a:b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3491687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Solution3: differentiation between "rigid" and "non-rigid" relatedness</a:t>
            </a:r>
            <a:endParaRPr lang="en-GB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3285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GB" sz="2400" dirty="0"/>
              <a:t>It should be possible to distinguish between statements of the </a:t>
            </a:r>
            <a:r>
              <a:rPr lang="en-GB" sz="2400" dirty="0" smtClean="0"/>
              <a:t>kind</a:t>
            </a:r>
          </a:p>
          <a:p>
            <a:pPr lvl="1"/>
            <a:r>
              <a:rPr lang="en-GB" sz="2000" b="1" dirty="0" smtClean="0"/>
              <a:t>a</a:t>
            </a:r>
            <a:r>
              <a:rPr lang="en-GB" sz="2000" dirty="0" smtClean="0"/>
              <a:t> </a:t>
            </a:r>
            <a:r>
              <a:rPr lang="en-GB" sz="2000" dirty="0"/>
              <a:t>is related to </a:t>
            </a:r>
            <a:r>
              <a:rPr lang="en-GB" sz="2000" b="1" dirty="0" smtClean="0"/>
              <a:t>b</a:t>
            </a:r>
            <a:r>
              <a:rPr lang="en-GB" sz="2000" dirty="0" smtClean="0"/>
              <a:t> </a:t>
            </a:r>
            <a:r>
              <a:rPr lang="en-GB" sz="2000" dirty="0"/>
              <a:t>at the exact time </a:t>
            </a:r>
            <a:r>
              <a:rPr lang="en-GB" sz="2000" dirty="0" smtClean="0"/>
              <a:t>interval </a:t>
            </a:r>
            <a:r>
              <a:rPr lang="en-GB" sz="2000" b="1" dirty="0" smtClean="0"/>
              <a:t>t </a:t>
            </a:r>
            <a:r>
              <a:rPr lang="en-GB" sz="2000" dirty="0" smtClean="0"/>
              <a:t>("rigid")</a:t>
            </a:r>
          </a:p>
          <a:p>
            <a:pPr lvl="1"/>
            <a:r>
              <a:rPr lang="en-GB" sz="2000" b="1" dirty="0" smtClean="0"/>
              <a:t>a</a:t>
            </a:r>
            <a:r>
              <a:rPr lang="en-GB" sz="2000" dirty="0" smtClean="0"/>
              <a:t> </a:t>
            </a:r>
            <a:r>
              <a:rPr lang="en-GB" sz="2000" dirty="0"/>
              <a:t>is related to </a:t>
            </a:r>
            <a:r>
              <a:rPr lang="en-GB" sz="2000" b="1" dirty="0"/>
              <a:t>b</a:t>
            </a:r>
            <a:r>
              <a:rPr lang="en-GB" sz="2000" dirty="0"/>
              <a:t> at </a:t>
            </a:r>
            <a:r>
              <a:rPr lang="en-GB" sz="2000" dirty="0" smtClean="0"/>
              <a:t>some time during the </a:t>
            </a:r>
            <a:r>
              <a:rPr lang="en-GB" sz="2000" dirty="0"/>
              <a:t>exact time interval </a:t>
            </a:r>
            <a:r>
              <a:rPr lang="en-GB" sz="2000" b="1" dirty="0" smtClean="0"/>
              <a:t>t </a:t>
            </a:r>
            <a:r>
              <a:rPr lang="en-GB" sz="2000" dirty="0" smtClean="0"/>
              <a:t>("non-rigid</a:t>
            </a:r>
            <a:r>
              <a:rPr lang="en-GB" sz="2000" dirty="0"/>
              <a:t>")</a:t>
            </a:r>
          </a:p>
          <a:p>
            <a:r>
              <a:rPr lang="en-GB" sz="2400" dirty="0" smtClean="0"/>
              <a:t>rigidness between "max" entities could then be used to distinguish permanent specific from permanent generic</a:t>
            </a:r>
          </a:p>
          <a:p>
            <a:r>
              <a:rPr lang="en-GB" sz="2400" dirty="0" smtClean="0"/>
              <a:t>to be better elaborated</a:t>
            </a:r>
          </a:p>
          <a:p>
            <a:r>
              <a:rPr lang="en-GB" sz="2400" dirty="0" smtClean="0"/>
              <a:t>possible drawback: complicated models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4243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+mn-lt"/>
              </a:rPr>
              <a:t>Problem: restriction to </a:t>
            </a:r>
            <a:br>
              <a:rPr lang="en-GB" dirty="0" smtClean="0">
                <a:latin typeface="+mn-lt"/>
              </a:rPr>
            </a:br>
            <a:r>
              <a:rPr lang="en-GB" dirty="0" smtClean="0">
                <a:latin typeface="+mn-lt"/>
              </a:rPr>
              <a:t>binary relations in OWL</a:t>
            </a:r>
            <a:endParaRPr lang="en-GB" dirty="0">
              <a:latin typeface="+mn-l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24604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Instantiation ambiguous: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Montreal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cs typeface="Times New Roman" pitchFamily="18" charset="0"/>
              </a:rPr>
              <a:t>City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Canada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cs typeface="Times New Roman" pitchFamily="18" charset="0"/>
              </a:rPr>
              <a:t>Country</a:t>
            </a:r>
          </a:p>
          <a:p>
            <a:r>
              <a:rPr lang="en-GB" sz="2800" dirty="0" smtClean="0"/>
              <a:t>Relations ambiguous:	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Montreal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BritishEmpire</a:t>
            </a:r>
            <a:endParaRPr lang="en-GB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Montreal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Canada</a:t>
            </a:r>
            <a:endParaRPr lang="en-GB" sz="2400" dirty="0"/>
          </a:p>
          <a:p>
            <a:r>
              <a:rPr lang="en-GB" sz="2800" dirty="0" smtClean="0"/>
              <a:t>Conflicts with the axiom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(</a:t>
            </a:r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value </a:t>
            </a:r>
            <a:r>
              <a:rPr lang="en-GB" dirty="0" err="1">
                <a:solidFill>
                  <a:schemeClr val="tx2"/>
                </a:solidFill>
                <a:cs typeface="Times New Roman" pitchFamily="18" charset="0"/>
              </a:rPr>
              <a:t>BritishEmpire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) and 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</a:b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 value 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Canada) 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subClassOf Nothing </a:t>
            </a:r>
            <a:endParaRPr lang="en-GB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0">
              <a:buNone/>
            </a:pPr>
            <a:endParaRPr lang="en-GB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0">
              <a:buNone/>
            </a:pPr>
            <a:endParaRPr lang="en-GB" sz="2400" dirty="0">
              <a:solidFill>
                <a:schemeClr val="tx2"/>
              </a:solidFill>
              <a:cs typeface="Times New Roman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272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3933056"/>
            <a:ext cx="8784976" cy="115212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GB" sz="2800" smtClean="0"/>
              <a:t>How to interpret standard OWL axioms like:</a:t>
            </a:r>
          </a:p>
          <a:p>
            <a:pPr marL="457200" lvl="1" indent="0">
              <a:buNone/>
            </a:pPr>
            <a:r>
              <a:rPr lang="en-GB" sz="24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partOf some </a:t>
            </a:r>
            <a:r>
              <a:rPr lang="en-GB" sz="24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2400" i="1" smtClean="0"/>
              <a:t>   ?</a:t>
            </a:r>
          </a:p>
          <a:p>
            <a:pPr lvl="1"/>
            <a:r>
              <a:rPr lang="en-GB" sz="2400" b="1" smtClean="0"/>
              <a:t>Temporary relatedness</a:t>
            </a:r>
            <a:r>
              <a:rPr lang="en-GB" sz="2400" smtClean="0"/>
              <a:t>: every city is part of some country at least at some time</a:t>
            </a:r>
            <a:br>
              <a:rPr lang="en-GB" sz="2400" smtClean="0"/>
            </a:b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 inst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       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b: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rel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))</a:t>
            </a:r>
            <a:endParaRPr lang="en-GB" sz="2000" smtClean="0">
              <a:solidFill>
                <a:schemeClr val="tx2"/>
              </a:solidFill>
            </a:endParaRPr>
          </a:p>
          <a:p>
            <a:pPr lvl="1"/>
            <a:r>
              <a:rPr lang="en-GB" sz="2400" b="1" smtClean="0"/>
              <a:t>Permanent generic relatedness</a:t>
            </a:r>
            <a:r>
              <a:rPr lang="en-GB" sz="2400" smtClean="0"/>
              <a:t>: at all times, every city is part of some country</a:t>
            </a:r>
            <a:br>
              <a:rPr lang="en-GB" sz="2400" smtClean="0"/>
            </a:b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t³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r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smtClean="0">
              <a:solidFill>
                <a:schemeClr val="tx2"/>
              </a:solidFill>
            </a:endParaRPr>
          </a:p>
          <a:p>
            <a:pPr lvl="1"/>
            <a:r>
              <a:rPr lang="en-GB" sz="2400" b="1" smtClean="0"/>
              <a:t>Permanent specific relatedness</a:t>
            </a:r>
            <a:r>
              <a:rPr lang="en-GB" sz="2400" smtClean="0"/>
              <a:t>: at all times, every city is part of the same country</a:t>
            </a:r>
            <a:br>
              <a:rPr lang="en-GB" sz="2400" smtClean="0"/>
            </a:br>
            <a:r>
              <a:rPr lang="en-GB" sz="2000" smtClean="0">
                <a:latin typeface="Symbol"/>
                <a:ea typeface="Symbol"/>
                <a:cs typeface="Symbol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[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t³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r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</a:p>
          <a:p>
            <a:pPr marL="457200" lvl="1" indent="0">
              <a:buNone/>
            </a:pP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               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r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t³ (b, B, t))))]</a:t>
            </a:r>
            <a:endParaRPr lang="en-GB" sz="2000" smtClean="0">
              <a:solidFill>
                <a:schemeClr val="tx2"/>
              </a:solidFill>
            </a:endParaRPr>
          </a:p>
          <a:p>
            <a:endParaRPr lang="en-GB" sz="2800" i="1" smtClean="0"/>
          </a:p>
          <a:p>
            <a:endParaRPr lang="en-GB" sz="28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Class level axioms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Importance of expressing permanent generic relatedness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 smtClean="0"/>
              <a:t>Every mammal has some portion of blood as part at all times (but not always the same portion)</a:t>
            </a:r>
          </a:p>
          <a:p>
            <a:r>
              <a:rPr lang="en-GB" sz="2800" dirty="0" smtClean="0"/>
              <a:t>Every material entity is always located at some place (but not always the same place)</a:t>
            </a:r>
          </a:p>
          <a:p>
            <a:r>
              <a:rPr lang="en-GB" sz="2800" dirty="0" smtClean="0"/>
              <a:t>Every </a:t>
            </a:r>
            <a:r>
              <a:rPr lang="en-GB" sz="2800" dirty="0" err="1" smtClean="0"/>
              <a:t>pdf</a:t>
            </a:r>
            <a:r>
              <a:rPr lang="en-GB" sz="2800" dirty="0" smtClean="0"/>
              <a:t> file generically depends on some hardware but not always on the same hardware</a:t>
            </a:r>
          </a:p>
          <a:p>
            <a:r>
              <a:rPr lang="en-GB" sz="2800" dirty="0" smtClean="0"/>
              <a:t>Every cell nucleus is part of some cell but not always the same cell</a:t>
            </a:r>
          </a:p>
          <a:p>
            <a:r>
              <a:rPr lang="en-GB" sz="2800" dirty="0" smtClean="0"/>
              <a:t>Every animal cell has some ribosome as part but not always the same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5928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solutions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6184"/>
            <a:ext cx="8579296" cy="49971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Use binary relations and interpret them as permanent generically related</a:t>
            </a:r>
            <a:r>
              <a:rPr lang="en-GB" sz="2600" dirty="0" smtClean="0"/>
              <a:t> (as most of DL community has done for decades): may be acceptable as long no non-rigid classes and no instances are used  (?)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Reify ternary relations</a:t>
            </a:r>
            <a:r>
              <a:rPr lang="en-GB" sz="2600" dirty="0" smtClean="0"/>
              <a:t>: (n-</a:t>
            </a:r>
            <a:r>
              <a:rPr lang="en-GB" sz="2600" dirty="0" err="1" smtClean="0"/>
              <a:t>ary</a:t>
            </a:r>
            <a:r>
              <a:rPr lang="en-GB" sz="2600" dirty="0" smtClean="0"/>
              <a:t> relations ODP) Complicated, user-unfriendly and difficult to get transitivity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Use temporalized relations </a:t>
            </a:r>
            <a:r>
              <a:rPr lang="en-GB" sz="2600" dirty="0" smtClean="0"/>
              <a:t>(as in BFO 2 OWL Graz version): works only for temporary relatedness and permanent specific relatedness, but not for permanent generic relatedness.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Use temporally qualified continuants</a:t>
            </a:r>
            <a:r>
              <a:rPr lang="en-GB" sz="2600" dirty="0" smtClean="0"/>
              <a:t>. See following slides </a:t>
            </a:r>
          </a:p>
        </p:txBody>
      </p:sp>
    </p:spTree>
    <p:extLst>
      <p:ext uri="{BB962C8B-B14F-4D97-AF65-F5344CB8AC3E}">
        <p14:creationId xmlns:p14="http://schemas.microsoft.com/office/powerpoint/2010/main" val="353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+mn-lt"/>
              </a:rPr>
              <a:t>ContinuantTQ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Continuants in OWL ontology can be referred to in the context of a time frame:</a:t>
            </a:r>
            <a:br>
              <a:rPr lang="en-GB" dirty="0" smtClean="0"/>
            </a:br>
            <a:r>
              <a:rPr lang="en-GB" dirty="0" smtClean="0"/>
              <a:t>Continuant TQ = continuant, temporally qualified</a:t>
            </a:r>
            <a:endParaRPr lang="en-GB" dirty="0"/>
          </a:p>
          <a:p>
            <a:r>
              <a:rPr lang="en-GB" dirty="0" smtClean="0"/>
              <a:t>"</a:t>
            </a:r>
            <a:r>
              <a:rPr lang="en-GB" i="1" dirty="0" err="1"/>
              <a:t>façon</a:t>
            </a:r>
            <a:r>
              <a:rPr lang="en-GB" i="1" dirty="0"/>
              <a:t> de </a:t>
            </a:r>
            <a:r>
              <a:rPr lang="en-GB" i="1" dirty="0" err="1"/>
              <a:t>parler</a:t>
            </a:r>
            <a:r>
              <a:rPr lang="en-GB" dirty="0" smtClean="0"/>
              <a:t>" – way of speaking</a:t>
            </a:r>
            <a:endParaRPr lang="en-GB" dirty="0"/>
          </a:p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London during the First World War</a:t>
            </a:r>
          </a:p>
          <a:p>
            <a:pPr lvl="1"/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Mr.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X's heart transplant, occupying an operation room at May 20</a:t>
            </a:r>
            <a:r>
              <a:rPr lang="en-GB" baseline="30000" dirty="0" smtClean="0">
                <a:solidFill>
                  <a:schemeClr val="tx2"/>
                </a:solidFill>
                <a:cs typeface="Times New Roman" pitchFamily="18" charset="0"/>
              </a:rPr>
              <a:t>th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, 2013, 1pm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my left thumb now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my heart, since my birth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the HD of my laptop during the whole day of July 6</a:t>
            </a:r>
            <a:r>
              <a:rPr lang="en-GB" baseline="30000" dirty="0" smtClean="0">
                <a:solidFill>
                  <a:schemeClr val="tx2"/>
                </a:solidFill>
                <a:cs typeface="Times New Roman" pitchFamily="18" charset="0"/>
              </a:rPr>
              <a:t>th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, 2013</a:t>
            </a:r>
          </a:p>
        </p:txBody>
      </p:sp>
    </p:spTree>
    <p:extLst>
      <p:ext uri="{BB962C8B-B14F-4D97-AF65-F5344CB8AC3E}">
        <p14:creationId xmlns:p14="http://schemas.microsoft.com/office/powerpoint/2010/main" val="17415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ContinuantTQ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141168"/>
          </a:xfrm>
        </p:spPr>
        <p:txBody>
          <a:bodyPr>
            <a:normAutofit lnSpcReduction="10000"/>
          </a:bodyPr>
          <a:lstStyle/>
          <a:p>
            <a:r>
              <a:rPr lang="en-GB" smtClean="0"/>
              <a:t>ContinuantTQs are specific DL constructs</a:t>
            </a:r>
          </a:p>
          <a:p>
            <a:r>
              <a:rPr lang="en-GB" smtClean="0"/>
              <a:t>ContinuantTQs in DL axioms translate into a sequence of FOL statements with ternary relations</a:t>
            </a:r>
          </a:p>
          <a:p>
            <a:r>
              <a:rPr lang="en-GB" smtClean="0"/>
              <a:t>ContinuantTQs are ontological neutral:</a:t>
            </a:r>
            <a:br>
              <a:rPr lang="en-GB" smtClean="0"/>
            </a:br>
            <a:r>
              <a:rPr lang="en-GB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c@t1 = c </a:t>
            </a:r>
            <a:r>
              <a:rPr lang="en-GB" smtClean="0"/>
              <a:t>at time </a:t>
            </a:r>
            <a:r>
              <a:rPr lang="en-GB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GB" smtClean="0"/>
              <a:t> is not a different individual than </a:t>
            </a:r>
            <a:r>
              <a:rPr lang="en-GB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c@t2</a:t>
            </a:r>
            <a:r>
              <a:rPr lang="en-GB" smtClean="0"/>
              <a:t>. It is only referred to at a different time</a:t>
            </a:r>
          </a:p>
          <a:p>
            <a:r>
              <a:rPr lang="en-GB" smtClean="0"/>
              <a:t>In OWL, a ContinuantTQ class can be instantiated by any kind of (contiguous) temporal references at any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7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Examples for continuantTQs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1980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2013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21540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1998</a:t>
            </a:r>
            <a:endParaRPr lang="en-GB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1994</a:t>
            </a:r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5508104" y="3068960"/>
            <a:ext cx="295232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</a:t>
            </a:r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John@[1980;1994]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John@[1994;1998]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179512" y="4149080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Human    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John@[1980;1994]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Child 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John@[1994;1998]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Teenager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Adult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John@[201305201000; 201305201100]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rdf:type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patientOf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Appendectomy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hasAgent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value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DrSmith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@[201305201000; 201305201100] 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50810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394317" y="3501008"/>
            <a:ext cx="111378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Gerade Verbindung 22"/>
          <p:cNvCxnSpPr/>
          <p:nvPr/>
        </p:nvCxnSpPr>
        <p:spPr>
          <a:xfrm>
            <a:off x="8460432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831641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eschweifte Klammer rechts 6"/>
          <p:cNvSpPr/>
          <p:nvPr/>
        </p:nvSpPr>
        <p:spPr>
          <a:xfrm>
            <a:off x="5868144" y="4581128"/>
            <a:ext cx="216024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6437482" y="4818347"/>
            <a:ext cx="2254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smtClean="0">
                <a:solidFill>
                  <a:prstClr val="black"/>
                </a:solidFill>
              </a:rPr>
              <a:t>"Phased Sortals"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09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Office PowerPoint</Application>
  <PresentationFormat>Bildschirmpräsentation (4:3)</PresentationFormat>
  <Paragraphs>214</Paragraphs>
  <Slides>23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Larissa-Design</vt:lpstr>
      <vt:lpstr>Temporally qualified continuants for BFO 2 OWL  A bottom-up view </vt:lpstr>
      <vt:lpstr>Relations between continuants</vt:lpstr>
      <vt:lpstr>Problem: restriction to  binary relations in OWL</vt:lpstr>
      <vt:lpstr> </vt:lpstr>
      <vt:lpstr>Importance of expressing permanent generic relatedness </vt:lpstr>
      <vt:lpstr>Possible solutions</vt:lpstr>
      <vt:lpstr>ContinuantTQ</vt:lpstr>
      <vt:lpstr>ContinuantTQ</vt:lpstr>
      <vt:lpstr>Examples for continuantTQs</vt:lpstr>
      <vt:lpstr>Relations  hasMax, maxOf, atSomeTime, spans</vt:lpstr>
      <vt:lpstr>Relations:   hasMax, maxOf, atSomeTime, spans</vt:lpstr>
      <vt:lpstr>Translations FOL, ternary  DL, binary</vt:lpstr>
      <vt:lpstr>Examples, Class level</vt:lpstr>
      <vt:lpstr>Examples</vt:lpstr>
      <vt:lpstr>Consistency of A-boxes</vt:lpstr>
      <vt:lpstr>Participation of TQCs in Processes</vt:lpstr>
      <vt:lpstr>Adaptation of BFO2Graz</vt:lpstr>
      <vt:lpstr>PowerPoint-Präsentation</vt:lpstr>
      <vt:lpstr>PowerPoint-Präsentation</vt:lpstr>
      <vt:lpstr>TQCs and temporal granularity</vt:lpstr>
      <vt:lpstr>Solution1: relation between temporal extended TQCs holds for all included TQCs</vt:lpstr>
      <vt:lpstr>Solution2: relation between temporal extended TQCs holds for some included TQC</vt:lpstr>
      <vt:lpstr>Solution3: differentiation between "rigid" and "non-rigid" relatedness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Issues in BFO2OWL</dc:title>
  <dc:creator>schulz</dc:creator>
  <cp:lastModifiedBy>stschulz</cp:lastModifiedBy>
  <cp:revision>230</cp:revision>
  <dcterms:created xsi:type="dcterms:W3CDTF">2012-02-06T19:45:02Z</dcterms:created>
  <dcterms:modified xsi:type="dcterms:W3CDTF">2013-10-25T13:58:35Z</dcterms:modified>
</cp:coreProperties>
</file>