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4" r:id="rId9"/>
    <p:sldId id="265" r:id="rId10"/>
    <p:sldId id="266" r:id="rId11"/>
    <p:sldId id="268" r:id="rId12"/>
    <p:sldId id="263" r:id="rId13"/>
    <p:sldId id="272" r:id="rId14"/>
    <p:sldId id="273" r:id="rId15"/>
    <p:sldId id="274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3" d="100"/>
          <a:sy n="73" d="100"/>
        </p:scale>
        <p:origin x="-1212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5B38C-CDF2-AC4F-81DB-C507E9A16683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F8679-3AF2-144F-8092-72749FA16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100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F9B9C-C43F-A244-8C78-2BD0626E8B06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5D5F9-7A86-F24F-A61D-0A7BDF8FA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38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04B9-93D3-2F45-AF2A-02FE563C27CB}" type="datetime1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F08D-D5ED-9249-84BC-C9BA4514FB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A5F1-07D1-8343-87C5-2572C60D117A}" type="datetime1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F08D-D5ED-9249-84BC-C9BA4514FB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BDB1-F0D6-A94A-8119-07FE6313E687}" type="datetime1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F08D-D5ED-9249-84BC-C9BA4514FB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8DDE-48E2-BC4C-BD83-1984B95BCDF7}" type="datetime1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F08D-D5ED-9249-84BC-C9BA4514FB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0C3E-88C7-9D45-83F4-E449F407C0E5}" type="datetime1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F08D-D5ED-9249-84BC-C9BA4514FB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781-CC78-4348-995A-78B57744C9F2}" type="datetime1">
              <a:rPr lang="en-US" smtClean="0"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F08D-D5ED-9249-84BC-C9BA4514FB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06D5-450B-1E4B-A6C6-8B59EAAF281D}" type="datetime1">
              <a:rPr lang="en-US" smtClean="0"/>
              <a:t>11/10/2011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F08D-D5ED-9249-84BC-C9BA4514FB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0CE9-884D-DC43-A3A7-8F1EE865412E}" type="datetime1">
              <a:rPr lang="en-US" smtClean="0"/>
              <a:t>11/10/2011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F08D-D5ED-9249-84BC-C9BA4514FB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6696-AB6F-F648-8D19-2A3C61007218}" type="datetime1">
              <a:rPr lang="en-US" smtClean="0"/>
              <a:t>11/10/2011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F08D-D5ED-9249-84BC-C9BA4514FB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39D2-1F21-064D-9F63-8393619DB09E}" type="datetime1">
              <a:rPr lang="en-US" smtClean="0"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F08D-D5ED-9249-84BC-C9BA4514FB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295E-992C-7D4E-A534-1C8EE45D70B8}" type="datetime1">
              <a:rPr lang="en-US" smtClean="0"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CF08D-D5ED-9249-84BC-C9BA4514FB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CD5B6-7C23-324E-8F89-7519DB0F7904}" type="datetime1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F08D-D5ED-9249-84BC-C9BA4514FB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bolibrary.org/obo/bfo.owl" TargetMode="External"/><Relationship Id="rId2" Type="http://schemas.openxmlformats.org/officeDocument/2006/relationships/hyperlink" Target="https://groups.google.com/forum/#!topic/obo-relations/KfxhbrVw99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google.com/p/obo-relation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bolibrary.org/obo/bfo.owl" TargetMode="External"/><Relationship Id="rId2" Type="http://schemas.openxmlformats.org/officeDocument/2006/relationships/hyperlink" Target="https://groups.google.com/forum/#!topic/obo-relations/KfxhbrVw99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google.com/p/obo-relation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url.obolibrary.org/obo/go.ow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url.obolibrary.org/obo/oboformat/spec.html#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ro.owl</a:t>
            </a:r>
            <a:r>
              <a:rPr lang="en-US" dirty="0" smtClean="0"/>
              <a:t> and shortcut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</a:t>
            </a:r>
            <a:r>
              <a:rPr lang="en-US" dirty="0" err="1" smtClean="0"/>
              <a:t>Mungall</a:t>
            </a:r>
            <a:endParaRPr lang="en-US" dirty="0" smtClean="0"/>
          </a:p>
          <a:p>
            <a:r>
              <a:rPr lang="en-US" dirty="0" smtClean="0"/>
              <a:t>Lawrence Berkeley Laboratory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in more detail</a:t>
            </a:r>
          </a:p>
        </p:txBody>
      </p:sp>
      <p:pic>
        <p:nvPicPr>
          <p:cNvPr id="26627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6550"/>
            <a:ext cx="3986213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5559425" y="1417638"/>
            <a:ext cx="3276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We can model chemical </a:t>
            </a:r>
            <a:r>
              <a:rPr lang="en-US" dirty="0" err="1" smtClean="0">
                <a:latin typeface="Calibri" charset="0"/>
              </a:rPr>
              <a:t>synapsing</a:t>
            </a:r>
            <a:r>
              <a:rPr lang="en-US" dirty="0" smtClean="0">
                <a:latin typeface="Calibri" charset="0"/>
              </a:rPr>
              <a:t> in </a:t>
            </a:r>
            <a:r>
              <a:rPr lang="en-US" i="1" dirty="0" smtClean="0">
                <a:latin typeface="Calibri" charset="0"/>
              </a:rPr>
              <a:t>detail </a:t>
            </a:r>
            <a:r>
              <a:rPr lang="en-US" dirty="0" smtClean="0">
                <a:latin typeface="Calibri" charset="0"/>
              </a:rPr>
              <a:t>using </a:t>
            </a:r>
          </a:p>
          <a:p>
            <a:r>
              <a:rPr lang="en-US" dirty="0" smtClean="0">
                <a:latin typeface="Calibri" charset="0"/>
              </a:rPr>
              <a:t>Gene Ontology classes: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pre-synaptic membrane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post-synaptic membrane</a:t>
            </a:r>
          </a:p>
          <a:p>
            <a:r>
              <a:rPr lang="en-US" dirty="0" smtClean="0">
                <a:latin typeface="Calibri" charset="0"/>
              </a:rPr>
              <a:t>properties: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part_of &amp; has_part</a:t>
            </a:r>
          </a:p>
          <a:p>
            <a:endParaRPr lang="en-US" dirty="0" smtClean="0">
              <a:latin typeface="Calibri" charset="0"/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3808412" y="3429000"/>
            <a:ext cx="164441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pre-synaptic </a:t>
            </a:r>
            <a:r>
              <a:rPr lang="en-US" dirty="0" smtClean="0">
                <a:latin typeface="Calibri" charset="0"/>
              </a:rPr>
              <a:t>membrane; </a:t>
            </a:r>
            <a:r>
              <a:rPr lang="en-US" b="1" dirty="0" smtClean="0"/>
              <a:t>GO_0042734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26630" name="TextBox 7"/>
          <p:cNvSpPr txBox="1">
            <a:spLocks noChangeArrowheads="1"/>
          </p:cNvSpPr>
          <p:nvPr/>
        </p:nvSpPr>
        <p:spPr bwMode="auto">
          <a:xfrm>
            <a:off x="768866" y="5383768"/>
            <a:ext cx="38592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post-synaptic </a:t>
            </a:r>
            <a:r>
              <a:rPr lang="en-US" dirty="0" smtClean="0">
                <a:latin typeface="Calibri" charset="0"/>
              </a:rPr>
              <a:t>membrane; </a:t>
            </a:r>
            <a:r>
              <a:rPr lang="en-US" b="1" dirty="0" smtClean="0"/>
              <a:t>GO_0045211</a:t>
            </a:r>
            <a:endParaRPr lang="en-US" dirty="0">
              <a:latin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86983" y="4460438"/>
            <a:ext cx="38100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alibri" charset="0"/>
              </a:rPr>
              <a:t>Class: </a:t>
            </a:r>
            <a:r>
              <a:rPr lang="en-US" sz="1200" b="1" dirty="0" smtClean="0">
                <a:latin typeface="Calibri" charset="0"/>
              </a:rPr>
              <a:t>N_ABC</a:t>
            </a:r>
          </a:p>
          <a:p>
            <a:r>
              <a:rPr lang="en-US" sz="1200" dirty="0" err="1" smtClean="0">
                <a:latin typeface="Calibri" charset="0"/>
              </a:rPr>
              <a:t>SubClassOf</a:t>
            </a:r>
            <a:r>
              <a:rPr lang="en-US" sz="1200" dirty="0" smtClean="0">
                <a:latin typeface="Calibri" charset="0"/>
              </a:rPr>
              <a:t>:</a:t>
            </a:r>
          </a:p>
          <a:p>
            <a:r>
              <a:rPr lang="en-US" sz="1200" b="1" dirty="0" smtClean="0">
                <a:latin typeface="Calibri" charset="0"/>
              </a:rPr>
              <a:t>   </a:t>
            </a:r>
            <a:r>
              <a:rPr lang="en-US" sz="1200" b="1" dirty="0" smtClean="0"/>
              <a:t>has_part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00FF"/>
                </a:solidFill>
              </a:rPr>
              <a:t>some </a:t>
            </a:r>
          </a:p>
          <a:p>
            <a:r>
              <a:rPr lang="en-US" sz="1200" dirty="0" smtClean="0">
                <a:solidFill>
                  <a:srgbClr val="0000FF"/>
                </a:solidFill>
              </a:rPr>
              <a:t>    </a:t>
            </a:r>
            <a:r>
              <a:rPr lang="en-US" sz="1200" dirty="0" smtClean="0"/>
              <a:t>(‘pre-synaptic membrane ; </a:t>
            </a:r>
            <a:r>
              <a:rPr lang="en-US" sz="1200" b="1" dirty="0" smtClean="0"/>
              <a:t>GO_0042734</a:t>
            </a:r>
            <a:r>
              <a:rPr lang="en-US" sz="1200" dirty="0" smtClean="0"/>
              <a:t>’ </a:t>
            </a:r>
            <a:r>
              <a:rPr lang="en-US" sz="1200" dirty="0" smtClean="0">
                <a:solidFill>
                  <a:srgbClr val="0000FF"/>
                </a:solidFill>
              </a:rPr>
              <a:t>and</a:t>
            </a:r>
          </a:p>
          <a:p>
            <a:r>
              <a:rPr lang="en-US" sz="1200" b="1" dirty="0" smtClean="0">
                <a:solidFill>
                  <a:srgbClr val="0000FF"/>
                </a:solidFill>
              </a:rPr>
              <a:t>      </a:t>
            </a:r>
            <a:r>
              <a:rPr lang="en-US" sz="1200" b="1" dirty="0" err="1" smtClean="0"/>
              <a:t>part_of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00FF"/>
                </a:solidFill>
              </a:rPr>
              <a:t>some</a:t>
            </a:r>
          </a:p>
          <a:p>
            <a:r>
              <a:rPr lang="en-US" sz="1200" dirty="0" smtClean="0">
                <a:solidFill>
                  <a:srgbClr val="0000FF"/>
                </a:solidFill>
              </a:rPr>
              <a:t>       </a:t>
            </a:r>
            <a:r>
              <a:rPr lang="en-US" sz="1200" dirty="0" smtClean="0"/>
              <a:t>(‘synapse ; </a:t>
            </a:r>
            <a:r>
              <a:rPr lang="en-US" sz="1200" b="1" dirty="0" smtClean="0"/>
              <a:t>GO_0045202</a:t>
            </a:r>
            <a:r>
              <a:rPr lang="en-US" sz="1200" dirty="0" smtClean="0"/>
              <a:t>’ </a:t>
            </a:r>
            <a:r>
              <a:rPr lang="en-US" sz="1200" dirty="0" smtClean="0">
                <a:solidFill>
                  <a:srgbClr val="0000FF"/>
                </a:solidFill>
              </a:rPr>
              <a:t>and</a:t>
            </a:r>
          </a:p>
          <a:p>
            <a:r>
              <a:rPr lang="en-US" sz="1200" b="1" dirty="0" smtClean="0">
                <a:solidFill>
                  <a:srgbClr val="0000FF"/>
                </a:solidFill>
              </a:rPr>
              <a:t>         </a:t>
            </a:r>
            <a:r>
              <a:rPr lang="en-US" sz="1200" b="1" dirty="0" err="1" smtClean="0"/>
              <a:t>has_part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00FF"/>
                </a:solidFill>
              </a:rPr>
              <a:t>some (</a:t>
            </a:r>
          </a:p>
          <a:p>
            <a:r>
              <a:rPr lang="en-US" sz="1200" dirty="0" smtClean="0">
                <a:solidFill>
                  <a:srgbClr val="0000FF"/>
                </a:solidFill>
              </a:rPr>
              <a:t>           </a:t>
            </a:r>
            <a:r>
              <a:rPr lang="en-US" sz="1200" dirty="0" smtClean="0"/>
              <a:t>‘post-synaptic membrane ; </a:t>
            </a:r>
            <a:r>
              <a:rPr lang="en-US" sz="1200" b="1" dirty="0" smtClean="0"/>
              <a:t>GO_0045211</a:t>
            </a:r>
            <a:r>
              <a:rPr lang="en-US" sz="1200" dirty="0" smtClean="0"/>
              <a:t>’ </a:t>
            </a:r>
            <a:r>
              <a:rPr lang="en-US" sz="1200" dirty="0" smtClean="0">
                <a:solidFill>
                  <a:srgbClr val="0000FF"/>
                </a:solidFill>
              </a:rPr>
              <a:t>and </a:t>
            </a:r>
          </a:p>
          <a:p>
            <a:r>
              <a:rPr lang="en-US" sz="1200" b="1" dirty="0" smtClean="0">
                <a:solidFill>
                  <a:srgbClr val="0000FF"/>
                </a:solidFill>
              </a:rPr>
              <a:t>            </a:t>
            </a:r>
            <a:r>
              <a:rPr lang="en-US" sz="1200" b="1" dirty="0" err="1" smtClean="0"/>
              <a:t>part_of</a:t>
            </a:r>
            <a:r>
              <a:rPr lang="en-US" sz="1200" dirty="0" smtClean="0"/>
              <a:t> some</a:t>
            </a:r>
            <a:r>
              <a:rPr lang="en-US" sz="1200" dirty="0" smtClean="0">
                <a:latin typeface="Calibri" charset="0"/>
              </a:rPr>
              <a:t> </a:t>
            </a:r>
            <a:r>
              <a:rPr lang="en-US" sz="1200" b="1" dirty="0" smtClean="0">
                <a:latin typeface="Calibri" charset="0"/>
              </a:rPr>
              <a:t>N_DEF</a:t>
            </a:r>
            <a:r>
              <a:rPr lang="en-US" sz="1200" dirty="0" smtClean="0"/>
              <a:t>)))</a:t>
            </a:r>
            <a:endParaRPr lang="en-US" sz="1200" b="1" dirty="0" smtClean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 relation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560255"/>
            <a:ext cx="8001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1600" dirty="0" err="1" smtClean="0"/>
              <a:t>ObjectProperty</a:t>
            </a:r>
            <a:r>
              <a:rPr lang="en-US" sz="1600" dirty="0" smtClean="0"/>
              <a:t>: RO_0002120</a:t>
            </a:r>
          </a:p>
          <a:p>
            <a:pPr>
              <a:buFont typeface="Arial" charset="0"/>
              <a:buNone/>
            </a:pPr>
            <a:r>
              <a:rPr lang="en-US" sz="1600" dirty="0" smtClean="0"/>
              <a:t>Annotation: label ‘</a:t>
            </a:r>
            <a:r>
              <a:rPr lang="en-US" sz="1600" dirty="0" err="1" smtClean="0"/>
              <a:t>synapsed</a:t>
            </a:r>
            <a:r>
              <a:rPr lang="en-US" sz="1600" dirty="0" smtClean="0"/>
              <a:t> to’</a:t>
            </a:r>
          </a:p>
          <a:p>
            <a:pPr>
              <a:buFont typeface="Arial" charset="0"/>
              <a:buNone/>
            </a:pPr>
            <a:r>
              <a:rPr lang="en-US" sz="1600" dirty="0" smtClean="0"/>
              <a:t>  ‘</a:t>
            </a:r>
            <a:r>
              <a:rPr lang="en-US" sz="1600" dirty="0" err="1" smtClean="0"/>
              <a:t>expand_expression_to</a:t>
            </a:r>
            <a:r>
              <a:rPr lang="en-US" sz="1600" dirty="0" smtClean="0"/>
              <a:t>’ “</a:t>
            </a:r>
          </a:p>
          <a:p>
            <a:pPr lvl="2">
              <a:buFont typeface="Arial" charset="0"/>
              <a:buNone/>
            </a:pPr>
            <a:r>
              <a:rPr lang="en-US" sz="1600" b="1" dirty="0" err="1" smtClean="0"/>
              <a:t>has_part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some </a:t>
            </a:r>
            <a:r>
              <a:rPr lang="en-US" sz="1600" dirty="0" smtClean="0"/>
              <a:t>(</a:t>
            </a:r>
          </a:p>
          <a:p>
            <a:pPr lvl="3">
              <a:buFont typeface="Arial" charset="0"/>
              <a:buNone/>
            </a:pPr>
            <a:r>
              <a:rPr lang="en-US" sz="1600" dirty="0" smtClean="0"/>
              <a:t>‘pre-synaptic membrane ; GO_0042734’ </a:t>
            </a:r>
            <a:r>
              <a:rPr lang="en-US" sz="1600" dirty="0" smtClean="0">
                <a:solidFill>
                  <a:srgbClr val="0000FF"/>
                </a:solidFill>
              </a:rPr>
              <a:t>that </a:t>
            </a:r>
          </a:p>
          <a:p>
            <a:pPr lvl="3">
              <a:buFont typeface="Arial" charset="0"/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  </a:t>
            </a:r>
            <a:r>
              <a:rPr lang="en-US" sz="1600" b="1" dirty="0" err="1" smtClean="0"/>
              <a:t>part_of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some </a:t>
            </a:r>
            <a:r>
              <a:rPr lang="en-US" sz="1600" dirty="0" smtClean="0"/>
              <a:t>( </a:t>
            </a:r>
          </a:p>
          <a:p>
            <a:pPr lvl="3">
              <a:buFont typeface="Arial" charset="0"/>
              <a:buNone/>
            </a:pPr>
            <a:r>
              <a:rPr lang="en-US" sz="1600" dirty="0" smtClean="0"/>
              <a:t>	‘synapse ; GO_0045202’ </a:t>
            </a:r>
            <a:r>
              <a:rPr lang="en-US" sz="1600" dirty="0" smtClean="0">
                <a:solidFill>
                  <a:srgbClr val="0000FF"/>
                </a:solidFill>
              </a:rPr>
              <a:t>that </a:t>
            </a:r>
          </a:p>
          <a:p>
            <a:pPr lvl="3">
              <a:buFont typeface="Arial" charset="0"/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            </a:t>
            </a:r>
            <a:r>
              <a:rPr lang="en-US" sz="1600" b="1" dirty="0" err="1" smtClean="0"/>
              <a:t>has_part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some </a:t>
            </a:r>
            <a:r>
              <a:rPr lang="en-US" sz="1600" dirty="0" smtClean="0"/>
              <a:t>(</a:t>
            </a:r>
          </a:p>
          <a:p>
            <a:pPr lvl="3">
              <a:buFont typeface="Arial" charset="0"/>
              <a:buNone/>
            </a:pPr>
            <a:r>
              <a:rPr lang="en-US" sz="1600" dirty="0" smtClean="0"/>
              <a:t>			‘post-synaptic membrane ; GO_0045211’ </a:t>
            </a:r>
            <a:r>
              <a:rPr lang="en-US" sz="1600" dirty="0" smtClean="0">
                <a:solidFill>
                  <a:srgbClr val="0000FF"/>
                </a:solidFill>
              </a:rPr>
              <a:t>that</a:t>
            </a:r>
          </a:p>
          <a:p>
            <a:pPr lvl="3">
              <a:buFont typeface="Arial" charset="0"/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                               </a:t>
            </a:r>
            <a:r>
              <a:rPr lang="en-US" sz="1600" b="1" dirty="0" err="1" smtClean="0"/>
              <a:t>part_of</a:t>
            </a:r>
            <a:r>
              <a:rPr lang="en-US" sz="1600" dirty="0" smtClean="0"/>
              <a:t> some </a:t>
            </a:r>
            <a:r>
              <a:rPr lang="en-US" sz="1600" i="1" dirty="0" smtClean="0">
                <a:solidFill>
                  <a:srgbClr val="FF0000"/>
                </a:solidFill>
              </a:rPr>
              <a:t>?Y</a:t>
            </a:r>
            <a:r>
              <a:rPr lang="en-US" sz="1600" dirty="0" smtClean="0"/>
              <a:t>)))”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486400"/>
            <a:ext cx="4905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(note syntax is slightly modified for readability)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(from Drosophila anatomy ontology)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60255"/>
            <a:ext cx="5638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1600" dirty="0" smtClean="0"/>
              <a:t>Ontology: </a:t>
            </a:r>
            <a:r>
              <a:rPr lang="en-US" sz="1600" dirty="0" err="1" smtClean="0"/>
              <a:t>fbbt.owl</a:t>
            </a:r>
            <a:endParaRPr lang="en-US" sz="1600" dirty="0" smtClean="0"/>
          </a:p>
          <a:p>
            <a:pPr>
              <a:buFont typeface="Arial" charset="0"/>
              <a:buNone/>
            </a:pPr>
            <a:r>
              <a:rPr lang="en-US" sz="1600" dirty="0" smtClean="0"/>
              <a:t>Imports: </a:t>
            </a:r>
            <a:r>
              <a:rPr lang="en-US" sz="1600" dirty="0" err="1" smtClean="0"/>
              <a:t>fbbt-aux.owl</a:t>
            </a:r>
            <a:endParaRPr lang="en-US" sz="1600" dirty="0" smtClean="0"/>
          </a:p>
          <a:p>
            <a:pPr>
              <a:buFont typeface="Arial" charset="0"/>
              <a:buNone/>
            </a:pPr>
            <a:r>
              <a:rPr lang="en-US" sz="1600" dirty="0" smtClean="0"/>
              <a:t>Class: ‘lamina </a:t>
            </a:r>
            <a:r>
              <a:rPr lang="en-US" sz="1600" dirty="0" err="1" smtClean="0"/>
              <a:t>monopolar</a:t>
            </a:r>
            <a:r>
              <a:rPr lang="en-US" sz="1600" dirty="0" smtClean="0"/>
              <a:t> neuron L1’</a:t>
            </a:r>
          </a:p>
          <a:p>
            <a:pPr>
              <a:buFont typeface="Arial" charset="0"/>
              <a:buNone/>
            </a:pPr>
            <a:r>
              <a:rPr lang="en-US" sz="1600" dirty="0" err="1" smtClean="0"/>
              <a:t>SubClassOf</a:t>
            </a:r>
            <a:r>
              <a:rPr lang="en-US" sz="1600" dirty="0" smtClean="0"/>
              <a:t>: ‘lamina </a:t>
            </a:r>
            <a:r>
              <a:rPr lang="en-US" sz="1600" dirty="0" err="1" smtClean="0"/>
              <a:t>monopolar</a:t>
            </a:r>
            <a:r>
              <a:rPr lang="en-US" sz="1600" dirty="0" smtClean="0"/>
              <a:t> neuron’ and</a:t>
            </a:r>
          </a:p>
          <a:p>
            <a:pPr>
              <a:buFont typeface="Arial" charset="0"/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synapsed_to</a:t>
            </a:r>
            <a:r>
              <a:rPr lang="en-US" sz="1600" dirty="0" smtClean="0"/>
              <a:t> some ‘centrifugal neuron C2’ and</a:t>
            </a:r>
          </a:p>
          <a:p>
            <a:r>
              <a:rPr lang="en-US" sz="1600" dirty="0" smtClean="0"/>
              <a:t> </a:t>
            </a:r>
            <a:r>
              <a:rPr lang="en-US" sz="1600" dirty="0" err="1" smtClean="0"/>
              <a:t>synapsed_to</a:t>
            </a:r>
            <a:r>
              <a:rPr lang="en-US" sz="1600" dirty="0" smtClean="0"/>
              <a:t> some ‘centrifugal neuron C3’ and</a:t>
            </a:r>
          </a:p>
          <a:p>
            <a:r>
              <a:rPr lang="en-US" sz="1600" dirty="0" smtClean="0"/>
              <a:t> </a:t>
            </a:r>
            <a:r>
              <a:rPr lang="en-US" sz="1600" dirty="0" err="1" smtClean="0"/>
              <a:t>synapsed_to</a:t>
            </a:r>
            <a:r>
              <a:rPr lang="en-US" sz="1600" dirty="0" smtClean="0"/>
              <a:t> some ‘lamina </a:t>
            </a:r>
            <a:r>
              <a:rPr lang="en-US" sz="1600" dirty="0" err="1" smtClean="0"/>
              <a:t>monopolar</a:t>
            </a:r>
            <a:r>
              <a:rPr lang="en-US" sz="1600" dirty="0" smtClean="0"/>
              <a:t> neuron L5’ and</a:t>
            </a:r>
          </a:p>
          <a:p>
            <a:r>
              <a:rPr lang="en-US" sz="1600" dirty="0" smtClean="0"/>
              <a:t> </a:t>
            </a:r>
            <a:r>
              <a:rPr lang="en-US" sz="1600" dirty="0" err="1" smtClean="0"/>
              <a:t>synapsed_by</a:t>
            </a:r>
            <a:r>
              <a:rPr lang="en-US" sz="1600" dirty="0" smtClean="0"/>
              <a:t> some ‘photoreceptor cell R8’ and</a:t>
            </a:r>
          </a:p>
          <a:p>
            <a:r>
              <a:rPr lang="en-US" sz="1600" dirty="0" smtClean="0"/>
              <a:t>… </a:t>
            </a:r>
          </a:p>
          <a:p>
            <a:endParaRPr lang="en-US" sz="1600" dirty="0" smtClean="0"/>
          </a:p>
          <a:p>
            <a:pPr>
              <a:buFont typeface="Arial" charset="0"/>
              <a:buNone/>
            </a:pPr>
            <a:endParaRPr lang="en-U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304801" y="3774758"/>
            <a:ext cx="2819400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Entailments still valid without aux import.</a:t>
            </a:r>
          </a:p>
          <a:p>
            <a:endParaRPr lang="en-US" sz="1600" dirty="0" smtClean="0"/>
          </a:p>
          <a:p>
            <a:r>
              <a:rPr lang="en-US" sz="1600" dirty="0" smtClean="0"/>
              <a:t>Entailments from core ontology</a:t>
            </a:r>
          </a:p>
          <a:p>
            <a:r>
              <a:rPr lang="en-US" sz="1600" dirty="0" smtClean="0"/>
              <a:t>may be incomplete, but in practice this is</a:t>
            </a:r>
          </a:p>
          <a:p>
            <a:r>
              <a:rPr lang="en-US" sz="1600" dirty="0" smtClean="0"/>
              <a:t>rare so expansions act more as documentation</a:t>
            </a:r>
          </a:p>
          <a:p>
            <a:r>
              <a:rPr lang="en-US" sz="1600" dirty="0" smtClean="0"/>
              <a:t>than necessary reasoning component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276600" y="3962400"/>
            <a:ext cx="5638800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1600" dirty="0" smtClean="0"/>
              <a:t>Ontology: </a:t>
            </a:r>
            <a:r>
              <a:rPr lang="en-US" sz="1600" dirty="0" err="1" smtClean="0"/>
              <a:t>fbbt-aux.owl</a:t>
            </a:r>
            <a:endParaRPr lang="en-US" sz="1600" dirty="0"/>
          </a:p>
          <a:p>
            <a:pPr>
              <a:buFont typeface="Arial" charset="0"/>
              <a:buNone/>
            </a:pPr>
            <a:r>
              <a:rPr lang="en-US" sz="1600" dirty="0" err="1" smtClean="0"/>
              <a:t>synapsed_to</a:t>
            </a:r>
            <a:r>
              <a:rPr lang="en-US" sz="1600" dirty="0" smtClean="0"/>
              <a:t> some ‘centrifugal neuron C2’ </a:t>
            </a:r>
          </a:p>
          <a:p>
            <a:pPr>
              <a:buFont typeface="Arial" charset="0"/>
              <a:buNone/>
            </a:pPr>
            <a:r>
              <a:rPr lang="en-US" sz="1600" dirty="0" err="1" smtClean="0"/>
              <a:t>EquivalentTo</a:t>
            </a:r>
            <a:r>
              <a:rPr lang="en-US" sz="1600" dirty="0" smtClean="0"/>
              <a:t> </a:t>
            </a:r>
            <a:r>
              <a:rPr lang="en-US" sz="1600" b="1" dirty="0" err="1" smtClean="0"/>
              <a:t>has_part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some </a:t>
            </a:r>
            <a:r>
              <a:rPr lang="en-US" sz="1600" dirty="0" smtClean="0"/>
              <a:t>(</a:t>
            </a:r>
          </a:p>
          <a:p>
            <a:pPr lvl="3">
              <a:buFont typeface="Arial" charset="0"/>
              <a:buNone/>
            </a:pPr>
            <a:r>
              <a:rPr lang="en-US" sz="1600" dirty="0" smtClean="0"/>
              <a:t>‘pre-synaptic membrane’ </a:t>
            </a:r>
            <a:r>
              <a:rPr lang="en-US" sz="1600" dirty="0" smtClean="0">
                <a:solidFill>
                  <a:srgbClr val="0000FF"/>
                </a:solidFill>
              </a:rPr>
              <a:t>that </a:t>
            </a:r>
          </a:p>
          <a:p>
            <a:pPr lvl="3">
              <a:buFont typeface="Arial" charset="0"/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  </a:t>
            </a:r>
            <a:r>
              <a:rPr lang="en-US" sz="1600" b="1" dirty="0" err="1" smtClean="0"/>
              <a:t>part_of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some </a:t>
            </a:r>
            <a:r>
              <a:rPr lang="en-US" sz="1600" dirty="0" smtClean="0"/>
              <a:t>( </a:t>
            </a:r>
          </a:p>
          <a:p>
            <a:pPr lvl="3">
              <a:buFont typeface="Arial" charset="0"/>
              <a:buNone/>
            </a:pPr>
            <a:r>
              <a:rPr lang="en-US" sz="1600" dirty="0" smtClean="0"/>
              <a:t>	‘synapse’ </a:t>
            </a:r>
            <a:r>
              <a:rPr lang="en-US" sz="1600" dirty="0" smtClean="0">
                <a:solidFill>
                  <a:srgbClr val="0000FF"/>
                </a:solidFill>
              </a:rPr>
              <a:t>that </a:t>
            </a:r>
          </a:p>
          <a:p>
            <a:pPr lvl="3">
              <a:buFont typeface="Arial" charset="0"/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            </a:t>
            </a:r>
            <a:r>
              <a:rPr lang="en-US" sz="1600" b="1" dirty="0" err="1" smtClean="0"/>
              <a:t>has_part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some </a:t>
            </a:r>
            <a:r>
              <a:rPr lang="en-US" sz="1600" dirty="0" smtClean="0"/>
              <a:t>(</a:t>
            </a:r>
          </a:p>
          <a:p>
            <a:pPr lvl="3">
              <a:buFont typeface="Arial" charset="0"/>
              <a:buNone/>
            </a:pPr>
            <a:r>
              <a:rPr lang="en-US" sz="1600" dirty="0" smtClean="0"/>
              <a:t>			‘post-synaptic membrane’ </a:t>
            </a:r>
            <a:r>
              <a:rPr lang="en-US" sz="1600" dirty="0" smtClean="0">
                <a:solidFill>
                  <a:srgbClr val="0000FF"/>
                </a:solidFill>
              </a:rPr>
              <a:t>that</a:t>
            </a:r>
          </a:p>
          <a:p>
            <a:pPr lvl="3">
              <a:buFont typeface="Arial" charset="0"/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                               </a:t>
            </a:r>
            <a:r>
              <a:rPr lang="en-US" sz="1600" b="1" dirty="0" err="1" smtClean="0"/>
              <a:t>part_of</a:t>
            </a:r>
            <a:r>
              <a:rPr lang="en-US" sz="1600" dirty="0" smtClean="0"/>
              <a:t> some </a:t>
            </a:r>
          </a:p>
          <a:p>
            <a:pPr lvl="3">
              <a:buFont typeface="Arial" charset="0"/>
              <a:buNone/>
            </a:pPr>
            <a:r>
              <a:rPr lang="en-US" sz="1600" dirty="0" smtClean="0"/>
              <a:t>                               ‘centrifugal neuron C2’     </a:t>
            </a:r>
          </a:p>
          <a:p>
            <a:endParaRPr lang="en-US" sz="1600" dirty="0" smtClean="0"/>
          </a:p>
          <a:p>
            <a:pPr>
              <a:buFont typeface="Arial" charset="0"/>
              <a:buNone/>
            </a:pPr>
            <a:endParaRPr lang="en-US" sz="16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248400" y="1828800"/>
            <a:ext cx="24299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Strategies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macro expansion</a:t>
            </a:r>
          </a:p>
          <a:p>
            <a:r>
              <a:rPr lang="en-US" dirty="0" err="1" smtClean="0"/>
              <a:t>vs</a:t>
            </a:r>
            <a:r>
              <a:rPr lang="en-US" dirty="0" smtClean="0"/>
              <a:t> generation of </a:t>
            </a:r>
            <a:r>
              <a:rPr lang="en-US" dirty="0" err="1" smtClean="0"/>
              <a:t>GCIs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 Cell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capable_of</a:t>
            </a:r>
            <a:endParaRPr lang="en-US" dirty="0" smtClean="0"/>
          </a:p>
          <a:p>
            <a:pPr lvl="1"/>
            <a:r>
              <a:rPr lang="en-US" dirty="0" err="1" smtClean="0"/>
              <a:t>bearer_of</a:t>
            </a:r>
            <a:r>
              <a:rPr lang="en-US" dirty="0" smtClean="0"/>
              <a:t> some (</a:t>
            </a:r>
            <a:r>
              <a:rPr lang="en-US" dirty="0" err="1" smtClean="0"/>
              <a:t>realized_by</a:t>
            </a:r>
            <a:r>
              <a:rPr lang="en-US" dirty="0" smtClean="0"/>
              <a:t> only ?Y)</a:t>
            </a:r>
          </a:p>
          <a:p>
            <a:r>
              <a:rPr lang="en-US" dirty="0" err="1" smtClean="0"/>
              <a:t>has_plasma_membrane_part</a:t>
            </a:r>
            <a:endParaRPr lang="en-US" dirty="0" smtClean="0"/>
          </a:p>
          <a:p>
            <a:pPr lvl="1"/>
            <a:r>
              <a:rPr lang="en-US" dirty="0" err="1" smtClean="0"/>
              <a:t>has_part</a:t>
            </a:r>
            <a:r>
              <a:rPr lang="en-US" dirty="0" smtClean="0"/>
              <a:t> some (</a:t>
            </a:r>
            <a:r>
              <a:rPr lang="en-US" dirty="0" err="1" smtClean="0"/>
              <a:t>plasma_membrane</a:t>
            </a:r>
            <a:r>
              <a:rPr lang="en-US" dirty="0" smtClean="0"/>
              <a:t> and </a:t>
            </a:r>
            <a:r>
              <a:rPr lang="en-US" dirty="0" err="1" smtClean="0"/>
              <a:t>has_part</a:t>
            </a:r>
            <a:r>
              <a:rPr lang="en-US" dirty="0" smtClean="0"/>
              <a:t> some ?Y)</a:t>
            </a:r>
          </a:p>
          <a:p>
            <a:r>
              <a:rPr lang="en-US" dirty="0" err="1" smtClean="0"/>
              <a:t>lacks_plasma_membrane_part</a:t>
            </a:r>
            <a:endParaRPr lang="en-US" dirty="0" smtClean="0"/>
          </a:p>
          <a:p>
            <a:pPr lvl="1"/>
            <a:r>
              <a:rPr lang="en-US" dirty="0" err="1" smtClean="0"/>
              <a:t>has_part</a:t>
            </a:r>
            <a:r>
              <a:rPr lang="en-US" dirty="0" smtClean="0"/>
              <a:t> some (</a:t>
            </a:r>
            <a:r>
              <a:rPr lang="en-US" dirty="0" err="1" smtClean="0"/>
              <a:t>plasma_membrane</a:t>
            </a:r>
            <a:r>
              <a:rPr lang="en-US" dirty="0" smtClean="0"/>
              <a:t> and </a:t>
            </a:r>
            <a:r>
              <a:rPr lang="en-US" dirty="0" err="1" smtClean="0"/>
              <a:t>has_part</a:t>
            </a:r>
            <a:r>
              <a:rPr lang="en-US" dirty="0" smtClean="0"/>
              <a:t> exactly 0 ?Y)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 for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relations of a form similar to </a:t>
            </a:r>
            <a:r>
              <a:rPr lang="en-US" b="1" dirty="0" err="1" smtClean="0"/>
              <a:t>results_in_transport_from</a:t>
            </a:r>
            <a:endParaRPr lang="en-US" b="1" dirty="0" smtClean="0"/>
          </a:p>
          <a:p>
            <a:pPr lvl="1"/>
            <a:r>
              <a:rPr lang="en-US" dirty="0" smtClean="0"/>
              <a:t>Can be defined in terms of roles/functions/some kind of DC</a:t>
            </a:r>
          </a:p>
          <a:p>
            <a:pPr lvl="1"/>
            <a:r>
              <a:rPr lang="en-US" dirty="0" err="1" smtClean="0"/>
              <a:t>E.g</a:t>
            </a:r>
            <a:endParaRPr lang="en-US" dirty="0" smtClean="0"/>
          </a:p>
          <a:p>
            <a:pPr lvl="2"/>
            <a:r>
              <a:rPr lang="en-US" b="1" dirty="0" smtClean="0"/>
              <a:t>realizes </a:t>
            </a:r>
            <a:r>
              <a:rPr lang="en-US" dirty="0" smtClean="0"/>
              <a:t>some (‘initial location’ and </a:t>
            </a:r>
            <a:r>
              <a:rPr lang="en-US" b="1" dirty="0" err="1" smtClean="0"/>
              <a:t>inheres_in</a:t>
            </a:r>
            <a:r>
              <a:rPr lang="en-US" dirty="0" smtClean="0"/>
              <a:t> some ?Y)</a:t>
            </a:r>
          </a:p>
          <a:p>
            <a:r>
              <a:rPr lang="en-US" dirty="0" smtClean="0"/>
              <a:t>Not yet in </a:t>
            </a:r>
            <a:r>
              <a:rPr lang="en-US" dirty="0" err="1" smtClean="0"/>
              <a:t>ro.owl</a:t>
            </a:r>
            <a:endParaRPr lang="en-US" dirty="0" smtClean="0"/>
          </a:p>
          <a:p>
            <a:pPr lvl="1"/>
            <a:r>
              <a:rPr lang="en-US" dirty="0" smtClean="0"/>
              <a:t>earlier prototype in </a:t>
            </a:r>
            <a:r>
              <a:rPr lang="en-US" dirty="0" err="1" smtClean="0"/>
              <a:t>ro_proposed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 for phenotype </a:t>
            </a:r>
            <a:r>
              <a:rPr lang="en-US" dirty="0" err="1" smtClean="0"/>
              <a:t>ontologies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Dependent on outcome of discussion of heart rate etc</a:t>
            </a:r>
          </a:p>
          <a:p>
            <a:r>
              <a:rPr lang="en-US" dirty="0" smtClean="0"/>
              <a:t>Need a generalized relation (e.g. </a:t>
            </a:r>
            <a:r>
              <a:rPr lang="en-US" dirty="0" err="1" smtClean="0"/>
              <a:t>property_of</a:t>
            </a:r>
            <a:r>
              <a:rPr lang="en-US" dirty="0" smtClean="0"/>
              <a:t>) for process profiles and ‘true’ qualities</a:t>
            </a:r>
          </a:p>
          <a:p>
            <a:pPr lvl="1"/>
            <a:r>
              <a:rPr lang="en-US" dirty="0" smtClean="0"/>
              <a:t>BFO_0000052 ‘inheres in’ is currently uses for everything in PATO</a:t>
            </a:r>
          </a:p>
          <a:p>
            <a:r>
              <a:rPr lang="en-US" dirty="0" smtClean="0"/>
              <a:t>May be beyond capabilities of current macro system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ro.owl</a:t>
            </a:r>
            <a:r>
              <a:rPr lang="en-US" dirty="0" smtClean="0"/>
              <a:t> is now dependent on </a:t>
            </a:r>
            <a:r>
              <a:rPr lang="en-US" dirty="0" err="1" smtClean="0"/>
              <a:t>bfo.owl</a:t>
            </a:r>
            <a:endParaRPr lang="en-US" dirty="0" smtClean="0"/>
          </a:p>
          <a:p>
            <a:r>
              <a:rPr lang="en-US" dirty="0" smtClean="0"/>
              <a:t>status of </a:t>
            </a:r>
            <a:r>
              <a:rPr lang="en-US" dirty="0" err="1" smtClean="0"/>
              <a:t>bfo.owl</a:t>
            </a:r>
            <a:r>
              <a:rPr lang="en-US" dirty="0" smtClean="0"/>
              <a:t> is extremely unclear</a:t>
            </a:r>
          </a:p>
          <a:p>
            <a:pPr lvl="1"/>
            <a:r>
              <a:rPr lang="en-US" dirty="0" smtClean="0"/>
              <a:t>temporal relations?</a:t>
            </a:r>
          </a:p>
          <a:p>
            <a:r>
              <a:rPr lang="en-US" dirty="0" smtClean="0"/>
              <a:t>community needs to be kept informed</a:t>
            </a:r>
          </a:p>
          <a:p>
            <a:pPr lvl="1"/>
            <a:r>
              <a:rPr lang="en-US" dirty="0" smtClean="0"/>
              <a:t>engagement on mail lists</a:t>
            </a:r>
          </a:p>
          <a:p>
            <a:pPr lvl="1"/>
            <a:r>
              <a:rPr lang="en-US" dirty="0" smtClean="0"/>
              <a:t>governance</a:t>
            </a:r>
          </a:p>
          <a:p>
            <a:pPr lvl="1"/>
            <a:r>
              <a:rPr lang="en-US" dirty="0" smtClean="0"/>
              <a:t>regular </a:t>
            </a:r>
            <a:r>
              <a:rPr lang="en-US" smtClean="0"/>
              <a:t>official versioned releases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History: RO-2005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Prehistoric RO in original OBO, 2002-2004</a:t>
            </a:r>
          </a:p>
          <a:p>
            <a:r>
              <a:rPr lang="en-US" dirty="0" smtClean="0"/>
              <a:t>Smith et al, Genome Biology, 2005</a:t>
            </a:r>
          </a:p>
          <a:p>
            <a:r>
              <a:rPr lang="en-US" dirty="0" smtClean="0"/>
              <a:t>Method</a:t>
            </a:r>
          </a:p>
          <a:p>
            <a:pPr lvl="1"/>
            <a:r>
              <a:rPr lang="en-US" b="1" dirty="0" smtClean="0"/>
              <a:t>instance level binary/ternary</a:t>
            </a:r>
          </a:p>
          <a:p>
            <a:pPr lvl="2"/>
            <a:r>
              <a:rPr lang="en-US" b="1" dirty="0" err="1" smtClean="0"/>
              <a:t>part_of</a:t>
            </a:r>
            <a:r>
              <a:rPr lang="en-US" dirty="0" err="1" smtClean="0"/>
              <a:t>(john</a:t>
            </a:r>
            <a:r>
              <a:rPr lang="en-US" dirty="0" smtClean="0"/>
              <a:t>, john’s spleen, t1)</a:t>
            </a:r>
          </a:p>
          <a:p>
            <a:pPr lvl="1"/>
            <a:r>
              <a:rPr lang="en-US" i="1" dirty="0" smtClean="0"/>
              <a:t>type-level binary relations</a:t>
            </a:r>
          </a:p>
          <a:p>
            <a:pPr lvl="2"/>
            <a:r>
              <a:rPr lang="en-US" i="1" dirty="0" err="1" smtClean="0"/>
              <a:t>part_of</a:t>
            </a:r>
            <a:r>
              <a:rPr lang="en-US" dirty="0" err="1" smtClean="0"/>
              <a:t>(spleen,body</a:t>
            </a:r>
            <a:r>
              <a:rPr lang="en-US" dirty="0" smtClean="0"/>
              <a:t>) </a:t>
            </a:r>
            <a:r>
              <a:rPr lang="en-US" dirty="0" err="1" smtClean="0"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 ∀</a:t>
            </a:r>
            <a:r>
              <a:rPr lang="en-US" dirty="0" err="1" smtClean="0">
                <a:sym typeface="Wingdings"/>
              </a:rPr>
              <a:t>x,t</a:t>
            </a:r>
            <a:r>
              <a:rPr lang="en-US" dirty="0" smtClean="0">
                <a:sym typeface="Wingdings"/>
              </a:rPr>
              <a:t> : </a:t>
            </a:r>
            <a:r>
              <a:rPr lang="en-US" dirty="0" err="1" smtClean="0">
                <a:sym typeface="Wingdings"/>
              </a:rPr>
              <a:t>instance_of(x,spleen,t</a:t>
            </a:r>
            <a:r>
              <a:rPr lang="en-US" dirty="0" smtClean="0">
                <a:sym typeface="Wingdings"/>
              </a:rPr>
              <a:t>) →∃</a:t>
            </a:r>
            <a:r>
              <a:rPr lang="en-US" dirty="0" err="1" smtClean="0">
                <a:sym typeface="Wingdings"/>
              </a:rPr>
              <a:t>y</a:t>
            </a:r>
            <a:r>
              <a:rPr lang="en-US" dirty="0" smtClean="0">
                <a:sym typeface="Wingdings"/>
              </a:rPr>
              <a:t> : </a:t>
            </a:r>
            <a:r>
              <a:rPr lang="en-US" dirty="0" err="1" smtClean="0">
                <a:sym typeface="Wingdings"/>
              </a:rPr>
              <a:t>instance_of(y,spleen,t</a:t>
            </a:r>
            <a:r>
              <a:rPr lang="en-US" dirty="0" smtClean="0">
                <a:sym typeface="Wingdings"/>
              </a:rPr>
              <a:t>), </a:t>
            </a:r>
            <a:r>
              <a:rPr lang="en-US" dirty="0" err="1" smtClean="0">
                <a:sym typeface="Wingdings"/>
              </a:rPr>
              <a:t>part_of(x,y,t</a:t>
            </a:r>
            <a:r>
              <a:rPr lang="en-US" dirty="0" smtClean="0">
                <a:sym typeface="Wingdings"/>
              </a:rPr>
              <a:t>)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Incarnations</a:t>
            </a:r>
          </a:p>
          <a:p>
            <a:pPr lvl="1"/>
            <a:r>
              <a:rPr lang="en-US" dirty="0" smtClean="0"/>
              <a:t>‘Canonical’ paper/PDF</a:t>
            </a:r>
          </a:p>
          <a:p>
            <a:pPr lvl="1"/>
            <a:r>
              <a:rPr lang="en-US" dirty="0" smtClean="0"/>
              <a:t>FOL</a:t>
            </a:r>
          </a:p>
          <a:p>
            <a:pPr lvl="2"/>
            <a:r>
              <a:rPr lang="en-US" dirty="0" smtClean="0"/>
              <a:t>E.g. Isabella</a:t>
            </a:r>
          </a:p>
          <a:p>
            <a:pPr lvl="2"/>
            <a:r>
              <a:rPr lang="en-US" dirty="0" smtClean="0"/>
              <a:t>Common Logic (2008)</a:t>
            </a:r>
          </a:p>
          <a:p>
            <a:pPr lvl="1"/>
            <a:r>
              <a:rPr lang="en-US" dirty="0" smtClean="0"/>
              <a:t>OBO Format (2005) </a:t>
            </a:r>
            <a:r>
              <a:rPr lang="en-US" b="1" dirty="0" smtClean="0"/>
              <a:t>OBO_REL</a:t>
            </a:r>
          </a:p>
          <a:p>
            <a:pPr lvl="2"/>
            <a:r>
              <a:rPr lang="en-US" dirty="0" smtClean="0"/>
              <a:t>OWL translation</a:t>
            </a:r>
          </a:p>
          <a:p>
            <a:pPr lvl="2"/>
            <a:r>
              <a:rPr lang="en-US" dirty="0" smtClean="0"/>
              <a:t>ad-hoc extensions (</a:t>
            </a:r>
            <a:r>
              <a:rPr lang="en-US" dirty="0" err="1" smtClean="0"/>
              <a:t>RO_proposed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Domain boundaries</a:t>
            </a:r>
          </a:p>
          <a:p>
            <a:pPr lvl="1"/>
            <a:r>
              <a:rPr lang="en-US" dirty="0" smtClean="0"/>
              <a:t>Most RO-2005 relations are applicable outside biology</a:t>
            </a:r>
          </a:p>
          <a:p>
            <a:pPr lvl="1"/>
            <a:r>
              <a:rPr lang="en-US" dirty="0" smtClean="0"/>
              <a:t>Demand from users of bfo1.0.owl and bfo1.1.owl</a:t>
            </a:r>
          </a:p>
          <a:p>
            <a:pPr lvl="2"/>
            <a:r>
              <a:rPr lang="en-US" dirty="0" smtClean="0"/>
              <a:t>include core relations in BFO</a:t>
            </a:r>
          </a:p>
          <a:p>
            <a:r>
              <a:rPr lang="en-US" dirty="0" smtClean="0"/>
              <a:t>Semantics</a:t>
            </a:r>
          </a:p>
          <a:p>
            <a:pPr lvl="1"/>
            <a:r>
              <a:rPr lang="en-US" dirty="0" smtClean="0"/>
              <a:t>Users require obo/owl</a:t>
            </a:r>
          </a:p>
          <a:p>
            <a:pPr lvl="1"/>
            <a:r>
              <a:rPr lang="en-US" dirty="0" smtClean="0"/>
              <a:t>Oboformat1.3 attempted to take RO-2005 semantics seriously</a:t>
            </a:r>
          </a:p>
          <a:p>
            <a:pPr lvl="2"/>
            <a:r>
              <a:rPr lang="en-US" dirty="0" smtClean="0"/>
              <a:t>distinct type/instance relations, ternary instance relations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ommon </a:t>
            </a:r>
            <a:r>
              <a:rPr lang="en-US" dirty="0"/>
              <a:t>L</a:t>
            </a:r>
            <a:r>
              <a:rPr lang="en-US" dirty="0" smtClean="0"/>
              <a:t>ogic specification (‘</a:t>
            </a:r>
            <a:r>
              <a:rPr lang="en-US" dirty="0" err="1" smtClean="0"/>
              <a:t>Obolog</a:t>
            </a:r>
            <a:r>
              <a:rPr lang="en-US" dirty="0" smtClean="0"/>
              <a:t>’)</a:t>
            </a:r>
          </a:p>
          <a:p>
            <a:pPr lvl="2"/>
            <a:r>
              <a:rPr lang="en-US" dirty="0" smtClean="0"/>
              <a:t>translation to OWL unclear</a:t>
            </a:r>
          </a:p>
          <a:p>
            <a:pPr lvl="2"/>
            <a:r>
              <a:rPr lang="en-US" dirty="0" smtClean="0"/>
              <a:t>extensions difficult</a:t>
            </a:r>
          </a:p>
          <a:p>
            <a:pPr lvl="2"/>
            <a:r>
              <a:rPr lang="en-US" dirty="0" smtClean="0"/>
              <a:t>obof1.3 abandoned 2009</a:t>
            </a:r>
          </a:p>
          <a:p>
            <a:pPr lvl="1"/>
            <a:r>
              <a:rPr lang="en-US" dirty="0" smtClean="0"/>
              <a:t>Oboformat1.4 is a subset of OWL2-DL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hope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Announcement on obo-relations and </a:t>
            </a:r>
            <a:r>
              <a:rPr lang="en-US" dirty="0" err="1" smtClean="0"/>
              <a:t>bfo</a:t>
            </a:r>
            <a:r>
              <a:rPr lang="en-US" dirty="0" smtClean="0"/>
              <a:t>-lists (2010-05-27)</a:t>
            </a:r>
          </a:p>
          <a:p>
            <a:pPr lvl="1"/>
            <a:r>
              <a:rPr lang="en-US" dirty="0" smtClean="0">
                <a:hlinkClick r:id="rId2"/>
              </a:rPr>
              <a:t>https://groups.google.com/forum/#!topic/obo-relations/KfxhbrVw99w</a:t>
            </a:r>
            <a:endParaRPr lang="en-US" dirty="0" smtClean="0"/>
          </a:p>
          <a:p>
            <a:r>
              <a:rPr lang="en-US" dirty="0" err="1" smtClean="0"/>
              <a:t>bfo.owl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http://purl.obolibrary.org/obo/bfo.owl</a:t>
            </a:r>
            <a:endParaRPr lang="en-US" dirty="0" smtClean="0"/>
          </a:p>
          <a:p>
            <a:pPr lvl="1"/>
            <a:r>
              <a:rPr lang="en-US" dirty="0" smtClean="0"/>
              <a:t>includes core relations (originally construed as instance level relations in RO-2005). </a:t>
            </a:r>
            <a:r>
              <a:rPr lang="en-US" dirty="0" err="1" smtClean="0"/>
              <a:t>E.g</a:t>
            </a:r>
            <a:endParaRPr lang="en-US" dirty="0" smtClean="0"/>
          </a:p>
          <a:p>
            <a:pPr lvl="2"/>
            <a:r>
              <a:rPr lang="en-US" dirty="0" smtClean="0"/>
              <a:t>BFO_0000050 </a:t>
            </a:r>
            <a:r>
              <a:rPr lang="en-US" b="1" dirty="0" err="1" smtClean="0"/>
              <a:t>part_of</a:t>
            </a:r>
            <a:endParaRPr lang="en-US" b="1" dirty="0" smtClean="0"/>
          </a:p>
          <a:p>
            <a:pPr lvl="2"/>
            <a:r>
              <a:rPr lang="en-US" dirty="0" smtClean="0"/>
              <a:t>BFO_0000051 </a:t>
            </a:r>
            <a:r>
              <a:rPr lang="en-US" b="1" dirty="0" err="1" smtClean="0"/>
              <a:t>has_part</a:t>
            </a:r>
            <a:endParaRPr lang="en-US" b="1" dirty="0" smtClean="0"/>
          </a:p>
          <a:p>
            <a:pPr lvl="2"/>
            <a:r>
              <a:rPr lang="en-US" dirty="0" smtClean="0"/>
              <a:t>BFO_0000066 </a:t>
            </a:r>
            <a:r>
              <a:rPr lang="en-US" b="1" dirty="0" err="1" smtClean="0"/>
              <a:t>occurs_in</a:t>
            </a:r>
            <a:endParaRPr lang="en-US" b="1" dirty="0" smtClean="0"/>
          </a:p>
          <a:p>
            <a:pPr lvl="1"/>
            <a:r>
              <a:rPr lang="en-US" dirty="0" smtClean="0"/>
              <a:t>These are of course binary instance relations (</a:t>
            </a:r>
            <a:r>
              <a:rPr lang="en-US" dirty="0" err="1" smtClean="0"/>
              <a:t>ObjectProperties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ro.owl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http://purl.obolibrary.org/obo/ro.owl</a:t>
            </a:r>
            <a:endParaRPr lang="en-US" dirty="0" smtClean="0"/>
          </a:p>
          <a:p>
            <a:pPr lvl="1"/>
            <a:r>
              <a:rPr lang="en-US" dirty="0" smtClean="0"/>
              <a:t>Biological relations</a:t>
            </a:r>
          </a:p>
          <a:p>
            <a:pPr lvl="1"/>
            <a:r>
              <a:rPr lang="en-US" dirty="0" smtClean="0"/>
              <a:t>Relations that can be defined in terms of </a:t>
            </a:r>
            <a:r>
              <a:rPr lang="en-US" dirty="0" err="1" smtClean="0"/>
              <a:t>bfo.owl</a:t>
            </a:r>
            <a:r>
              <a:rPr lang="en-US" dirty="0" smtClean="0"/>
              <a:t> relations</a:t>
            </a:r>
          </a:p>
          <a:p>
            <a:pPr lvl="1"/>
            <a:r>
              <a:rPr lang="en-US" dirty="0" smtClean="0"/>
              <a:t>Liberal write permissions in repository</a:t>
            </a:r>
          </a:p>
          <a:p>
            <a:pPr lvl="2"/>
            <a:r>
              <a:rPr lang="en-US" dirty="0" smtClean="0">
                <a:hlinkClick r:id="rId4"/>
              </a:rPr>
              <a:t>http://code.google.com/p/obo-relations/</a:t>
            </a:r>
            <a:endParaRPr lang="en-US" dirty="0" smtClean="0"/>
          </a:p>
          <a:p>
            <a:r>
              <a:rPr lang="en-US" dirty="0" smtClean="0"/>
              <a:t>Reception</a:t>
            </a:r>
          </a:p>
          <a:p>
            <a:pPr lvl="1"/>
            <a:r>
              <a:rPr lang="en-US" dirty="0" smtClean="0"/>
              <a:t>well-received by users and community</a:t>
            </a:r>
          </a:p>
          <a:p>
            <a:pPr lvl="1"/>
            <a:r>
              <a:rPr lang="en-US" b="1" dirty="0" smtClean="0"/>
              <a:t>but </a:t>
            </a:r>
            <a:r>
              <a:rPr lang="en-US" dirty="0" smtClean="0"/>
              <a:t>status of this version of </a:t>
            </a:r>
            <a:r>
              <a:rPr lang="en-US" dirty="0" err="1" smtClean="0"/>
              <a:t>bfo.owl</a:t>
            </a:r>
            <a:r>
              <a:rPr lang="en-US" dirty="0" smtClean="0"/>
              <a:t> unclear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hope…?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Announcement on obo-relations and </a:t>
            </a:r>
            <a:r>
              <a:rPr lang="en-US" dirty="0" err="1" smtClean="0"/>
              <a:t>bfo</a:t>
            </a:r>
            <a:r>
              <a:rPr lang="en-US" dirty="0" smtClean="0"/>
              <a:t>-lists (2010-05-27)</a:t>
            </a:r>
          </a:p>
          <a:p>
            <a:pPr lvl="1"/>
            <a:r>
              <a:rPr lang="en-US" dirty="0" smtClean="0">
                <a:hlinkClick r:id="rId2"/>
              </a:rPr>
              <a:t>https://groups.google.com/forum/#!topic/obo-relations/KfxhbrVw99w</a:t>
            </a:r>
            <a:endParaRPr lang="en-US" dirty="0" smtClean="0"/>
          </a:p>
          <a:p>
            <a:r>
              <a:rPr lang="en-US" dirty="0" err="1" smtClean="0"/>
              <a:t>bfo.owl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http://purl.obolibrary.org/obo/bfo.owl</a:t>
            </a:r>
            <a:endParaRPr lang="en-US" dirty="0" smtClean="0"/>
          </a:p>
          <a:p>
            <a:pPr lvl="1"/>
            <a:r>
              <a:rPr lang="en-US" dirty="0" smtClean="0"/>
              <a:t>includes core relations (originally construed as instance level relations in RO-2005). </a:t>
            </a:r>
            <a:r>
              <a:rPr lang="en-US" dirty="0" err="1" smtClean="0"/>
              <a:t>E.g</a:t>
            </a:r>
            <a:endParaRPr lang="en-US" dirty="0" smtClean="0"/>
          </a:p>
          <a:p>
            <a:pPr lvl="2"/>
            <a:r>
              <a:rPr lang="en-US" dirty="0" smtClean="0"/>
              <a:t>BFO_0000050 </a:t>
            </a:r>
            <a:r>
              <a:rPr lang="en-US" b="1" dirty="0" err="1" smtClean="0"/>
              <a:t>part_of</a:t>
            </a:r>
            <a:endParaRPr lang="en-US" b="1" dirty="0" smtClean="0"/>
          </a:p>
          <a:p>
            <a:pPr lvl="2"/>
            <a:r>
              <a:rPr lang="en-US" dirty="0" smtClean="0"/>
              <a:t>BFO_0000051 </a:t>
            </a:r>
            <a:r>
              <a:rPr lang="en-US" b="1" dirty="0" err="1" smtClean="0"/>
              <a:t>has_part</a:t>
            </a:r>
            <a:endParaRPr lang="en-US" b="1" dirty="0" smtClean="0"/>
          </a:p>
          <a:p>
            <a:pPr lvl="2"/>
            <a:r>
              <a:rPr lang="en-US" dirty="0" smtClean="0"/>
              <a:t>BFO_0000066 </a:t>
            </a:r>
            <a:r>
              <a:rPr lang="en-US" b="1" dirty="0" err="1" smtClean="0"/>
              <a:t>occurs_in</a:t>
            </a:r>
            <a:endParaRPr lang="en-US" b="1" dirty="0" smtClean="0"/>
          </a:p>
          <a:p>
            <a:pPr lvl="1"/>
            <a:r>
              <a:rPr lang="en-US" dirty="0" smtClean="0"/>
              <a:t>These are of course binary instance relations (</a:t>
            </a:r>
            <a:r>
              <a:rPr lang="en-US" dirty="0" err="1" smtClean="0"/>
              <a:t>ObjectProperties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ro.owl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http://purl.obolibrary.org/obo/ro.owl</a:t>
            </a:r>
            <a:endParaRPr lang="en-US" dirty="0" smtClean="0"/>
          </a:p>
          <a:p>
            <a:pPr lvl="1"/>
            <a:r>
              <a:rPr lang="en-US" dirty="0" smtClean="0"/>
              <a:t>Biological relations</a:t>
            </a:r>
          </a:p>
          <a:p>
            <a:pPr lvl="1"/>
            <a:r>
              <a:rPr lang="en-US" dirty="0" smtClean="0"/>
              <a:t>Relations that can be defined in terms of </a:t>
            </a:r>
            <a:r>
              <a:rPr lang="en-US" dirty="0" err="1" smtClean="0"/>
              <a:t>bfo.owl</a:t>
            </a:r>
            <a:r>
              <a:rPr lang="en-US" dirty="0" smtClean="0"/>
              <a:t> relations</a:t>
            </a:r>
          </a:p>
          <a:p>
            <a:pPr lvl="1"/>
            <a:r>
              <a:rPr lang="en-US" dirty="0" smtClean="0"/>
              <a:t>Liberal write permissions in repository</a:t>
            </a:r>
          </a:p>
          <a:p>
            <a:pPr lvl="2"/>
            <a:r>
              <a:rPr lang="en-US" dirty="0" smtClean="0">
                <a:hlinkClick r:id="rId4"/>
              </a:rPr>
              <a:t>http://code.google.com/p/obo-relations/</a:t>
            </a:r>
            <a:endParaRPr lang="en-US" dirty="0" smtClean="0"/>
          </a:p>
          <a:p>
            <a:r>
              <a:rPr lang="en-US" dirty="0" smtClean="0"/>
              <a:t>Reception</a:t>
            </a:r>
          </a:p>
          <a:p>
            <a:pPr lvl="1"/>
            <a:r>
              <a:rPr lang="en-US" dirty="0" smtClean="0"/>
              <a:t>well-received by users and community</a:t>
            </a:r>
          </a:p>
          <a:p>
            <a:pPr lvl="1"/>
            <a:r>
              <a:rPr lang="en-US" b="1" dirty="0" smtClean="0"/>
              <a:t>but </a:t>
            </a:r>
            <a:r>
              <a:rPr lang="en-US" dirty="0" smtClean="0"/>
              <a:t>status of this version of </a:t>
            </a:r>
            <a:r>
              <a:rPr lang="en-US" dirty="0" err="1" smtClean="0"/>
              <a:t>bfo.owl</a:t>
            </a:r>
            <a:r>
              <a:rPr lang="en-US" dirty="0" smtClean="0"/>
              <a:t> unclear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6200" y="1417638"/>
            <a:ext cx="4572000" cy="20313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/>
              <a:t>bfo.owl</a:t>
            </a:r>
            <a:r>
              <a:rPr lang="en-US" dirty="0"/>
              <a:t> is a prototype</a:t>
            </a:r>
            <a:r>
              <a:rPr lang="en-US" dirty="0" smtClean="0"/>
              <a:t> – more of </a:t>
            </a:r>
            <a:r>
              <a:rPr lang="en-US" dirty="0"/>
              <a:t>a model than an candidate. It isn't yet aligned with BFO </a:t>
            </a:r>
            <a:r>
              <a:rPr lang="en-US" dirty="0" smtClean="0"/>
              <a:t>reference and </a:t>
            </a:r>
            <a:r>
              <a:rPr lang="en-US" dirty="0"/>
              <a:t>that is the eventual intention. It doesn't have definitions,</a:t>
            </a:r>
            <a:r>
              <a:rPr lang="en-US" dirty="0" smtClean="0"/>
              <a:t> it </a:t>
            </a:r>
            <a:r>
              <a:rPr lang="en-US" dirty="0"/>
              <a:t>is subject to change, though classes and relations that</a:t>
            </a:r>
            <a:r>
              <a:rPr lang="en-US" dirty="0" smtClean="0"/>
              <a:t> are present </a:t>
            </a:r>
            <a:r>
              <a:rPr lang="en-US" dirty="0"/>
              <a:t>in the final version will retain the same </a:t>
            </a:r>
            <a:r>
              <a:rPr lang="en-US" dirty="0" err="1" smtClean="0"/>
              <a:t>URIs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-- Alan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57900" y="4038600"/>
            <a:ext cx="2819400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where does this leave </a:t>
            </a:r>
            <a:r>
              <a:rPr lang="en-US" dirty="0" err="1" smtClean="0"/>
              <a:t>ro.owl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 and other </a:t>
            </a:r>
            <a:r>
              <a:rPr lang="en-US" dirty="0" err="1" smtClean="0"/>
              <a:t>ontologies</a:t>
            </a:r>
            <a:r>
              <a:rPr lang="en-US" dirty="0" smtClean="0"/>
              <a:t> have committed to the new </a:t>
            </a:r>
            <a:r>
              <a:rPr lang="en-US" dirty="0" err="1" smtClean="0"/>
              <a:t>bfo.owl</a:t>
            </a:r>
            <a:r>
              <a:rPr lang="en-US" dirty="0" smtClean="0"/>
              <a:t> relation </a:t>
            </a:r>
            <a:r>
              <a:rPr lang="en-US" dirty="0" err="1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http://purl.obolibrary.org/obo/go.owl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875002"/>
            <a:ext cx="6013372" cy="3754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Class: GO_0000050</a:t>
            </a:r>
          </a:p>
          <a:p>
            <a:r>
              <a:rPr lang="en-US" sz="1400" dirty="0" smtClean="0"/>
              <a:t>Annotations: label ‘urea cycle’</a:t>
            </a:r>
          </a:p>
          <a:p>
            <a:r>
              <a:rPr lang="en-US" sz="1400" dirty="0" err="1" smtClean="0"/>
              <a:t>SubClassOf</a:t>
            </a:r>
            <a:r>
              <a:rPr lang="en-US" sz="1400" dirty="0" smtClean="0"/>
              <a:t>: </a:t>
            </a:r>
            <a:r>
              <a:rPr lang="en-US" sz="1400" b="1" dirty="0" smtClean="0"/>
              <a:t>BFO_0000051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/* </a:t>
            </a:r>
            <a:r>
              <a:rPr lang="en-US" sz="1400" dirty="0" err="1" smtClean="0">
                <a:solidFill>
                  <a:srgbClr val="FF0000"/>
                </a:solidFill>
              </a:rPr>
              <a:t>has_part</a:t>
            </a:r>
            <a:r>
              <a:rPr lang="en-US" sz="1400" dirty="0" smtClean="0">
                <a:solidFill>
                  <a:srgbClr val="FF0000"/>
                </a:solidFill>
              </a:rPr>
              <a:t> */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   some GO_0004055 </a:t>
            </a:r>
            <a:r>
              <a:rPr lang="en-US" sz="1400" dirty="0" smtClean="0">
                <a:solidFill>
                  <a:srgbClr val="FF0000"/>
                </a:solidFill>
              </a:rPr>
              <a:t>/* </a:t>
            </a:r>
            <a:r>
              <a:rPr lang="en-US" sz="1400" dirty="0" err="1" smtClean="0">
                <a:solidFill>
                  <a:srgbClr val="FF0000"/>
                </a:solidFill>
              </a:rPr>
              <a:t>argininosuccinate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synthase</a:t>
            </a:r>
            <a:r>
              <a:rPr lang="en-US" sz="1400" dirty="0" smtClean="0">
                <a:solidFill>
                  <a:srgbClr val="FF0000"/>
                </a:solidFill>
              </a:rPr>
              <a:t> activity */</a:t>
            </a:r>
          </a:p>
          <a:p>
            <a:r>
              <a:rPr lang="en-US" sz="1400" dirty="0" smtClean="0"/>
              <a:t>…</a:t>
            </a:r>
          </a:p>
          <a:p>
            <a:endParaRPr lang="en-US" sz="1400" dirty="0" smtClean="0"/>
          </a:p>
          <a:p>
            <a:r>
              <a:rPr lang="en-US" sz="1400" dirty="0" smtClean="0"/>
              <a:t>Class: GO_0097153</a:t>
            </a:r>
          </a:p>
          <a:p>
            <a:r>
              <a:rPr lang="en-US" sz="1400" dirty="0" smtClean="0"/>
              <a:t>Annotations: label ‘</a:t>
            </a:r>
            <a:r>
              <a:rPr lang="en-US" sz="1400" dirty="0" err="1" smtClean="0"/>
              <a:t>caspase</a:t>
            </a:r>
            <a:r>
              <a:rPr lang="en-US" sz="1400" dirty="0" smtClean="0"/>
              <a:t> activity’</a:t>
            </a:r>
          </a:p>
          <a:p>
            <a:r>
              <a:rPr lang="en-US" sz="1400" dirty="0" err="1" smtClean="0"/>
              <a:t>EquivalentTo</a:t>
            </a:r>
            <a:r>
              <a:rPr lang="en-US" sz="1400" dirty="0" smtClean="0"/>
              <a:t>: GO_0004197 </a:t>
            </a:r>
            <a:r>
              <a:rPr lang="en-US" sz="1400" dirty="0" smtClean="0">
                <a:solidFill>
                  <a:srgbClr val="FF0000"/>
                </a:solidFill>
              </a:rPr>
              <a:t>/* </a:t>
            </a:r>
            <a:r>
              <a:rPr lang="en-US" sz="1400" dirty="0" err="1" smtClean="0">
                <a:solidFill>
                  <a:srgbClr val="FF0000"/>
                </a:solidFill>
              </a:rPr>
              <a:t>cysteine</a:t>
            </a:r>
            <a:r>
              <a:rPr lang="en-US" sz="1400" dirty="0" smtClean="0">
                <a:solidFill>
                  <a:srgbClr val="FF0000"/>
                </a:solidFill>
              </a:rPr>
              <a:t>-type </a:t>
            </a:r>
            <a:r>
              <a:rPr lang="en-US" sz="1400" dirty="0" err="1" smtClean="0">
                <a:solidFill>
                  <a:srgbClr val="FF0000"/>
                </a:solidFill>
              </a:rPr>
              <a:t>endopeptidase</a:t>
            </a:r>
            <a:r>
              <a:rPr lang="en-US" sz="1400" dirty="0" smtClean="0">
                <a:solidFill>
                  <a:srgbClr val="FF0000"/>
                </a:solidFill>
              </a:rPr>
              <a:t> activity */</a:t>
            </a:r>
            <a:r>
              <a:rPr lang="en-US" sz="1400" dirty="0" smtClean="0"/>
              <a:t> and </a:t>
            </a:r>
          </a:p>
          <a:p>
            <a:r>
              <a:rPr lang="en-US" sz="1400" dirty="0"/>
              <a:t> </a:t>
            </a:r>
            <a:r>
              <a:rPr lang="en-US" sz="1400" b="1" dirty="0" smtClean="0"/>
              <a:t>BFO_0000050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/* </a:t>
            </a:r>
            <a:r>
              <a:rPr lang="en-US" sz="1400" dirty="0" err="1" smtClean="0">
                <a:solidFill>
                  <a:srgbClr val="FF0000"/>
                </a:solidFill>
              </a:rPr>
              <a:t>part_of</a:t>
            </a:r>
            <a:r>
              <a:rPr lang="en-US" sz="1400" dirty="0" smtClean="0">
                <a:solidFill>
                  <a:srgbClr val="FF0000"/>
                </a:solidFill>
              </a:rPr>
              <a:t> *</a:t>
            </a:r>
            <a:r>
              <a:rPr lang="en-US" sz="1400" dirty="0" smtClean="0"/>
              <a:t>/ some GO_0006915 </a:t>
            </a:r>
            <a:r>
              <a:rPr lang="en-US" sz="1400" dirty="0" smtClean="0">
                <a:solidFill>
                  <a:srgbClr val="FF0000"/>
                </a:solidFill>
              </a:rPr>
              <a:t>/* apoptosis */</a:t>
            </a:r>
          </a:p>
          <a:p>
            <a:r>
              <a:rPr lang="en-US" sz="1400" dirty="0" smtClean="0"/>
              <a:t>…</a:t>
            </a:r>
          </a:p>
          <a:p>
            <a:endParaRPr lang="en-US" sz="1400" dirty="0" smtClean="0"/>
          </a:p>
          <a:p>
            <a:r>
              <a:rPr lang="en-US" sz="1400" dirty="0" smtClean="0"/>
              <a:t>Class: GO_0006264</a:t>
            </a:r>
          </a:p>
          <a:p>
            <a:r>
              <a:rPr lang="en-US" sz="1400" dirty="0" smtClean="0"/>
              <a:t>Annotations: label ‘mitochondrial DNA replication’</a:t>
            </a:r>
          </a:p>
          <a:p>
            <a:r>
              <a:rPr lang="en-US" sz="1400" dirty="0" err="1" smtClean="0"/>
              <a:t>EquivalentTo</a:t>
            </a:r>
            <a:r>
              <a:rPr lang="en-US" sz="1400" dirty="0" smtClean="0"/>
              <a:t>: GO_0006264 </a:t>
            </a:r>
            <a:r>
              <a:rPr lang="en-US" sz="1400" dirty="0" smtClean="0">
                <a:solidFill>
                  <a:srgbClr val="FF0000"/>
                </a:solidFill>
              </a:rPr>
              <a:t>/* DNA replication */ </a:t>
            </a:r>
            <a:r>
              <a:rPr lang="en-US" sz="1400" dirty="0" smtClean="0"/>
              <a:t>and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b="1" dirty="0" smtClean="0"/>
              <a:t>BFO_0000066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/* occurs in */ </a:t>
            </a:r>
            <a:r>
              <a:rPr lang="en-US" sz="1400" dirty="0" smtClean="0"/>
              <a:t>some GO_0005739 </a:t>
            </a:r>
            <a:r>
              <a:rPr lang="en-US" sz="1400" dirty="0" smtClean="0">
                <a:solidFill>
                  <a:srgbClr val="FF0000"/>
                </a:solidFill>
              </a:rPr>
              <a:t>/* mitochondrion */ </a:t>
            </a: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Strategy originally agreed upon at Denver RO meeting</a:t>
            </a:r>
          </a:p>
          <a:p>
            <a:pPr lvl="1"/>
            <a:r>
              <a:rPr lang="en-US" dirty="0" smtClean="0"/>
              <a:t>Allow shortcut relations rather than using complex expressions with a restricted set of primitive relations</a:t>
            </a:r>
          </a:p>
          <a:p>
            <a:r>
              <a:rPr lang="en-US" dirty="0" smtClean="0"/>
              <a:t>Draft specification</a:t>
            </a:r>
          </a:p>
          <a:p>
            <a:pPr lvl="1"/>
            <a:r>
              <a:rPr lang="en-US" dirty="0" err="1" smtClean="0"/>
              <a:t>Mungall</a:t>
            </a:r>
            <a:r>
              <a:rPr lang="en-US" dirty="0" smtClean="0"/>
              <a:t>, </a:t>
            </a:r>
            <a:r>
              <a:rPr lang="en-US" dirty="0" err="1" smtClean="0"/>
              <a:t>Osumi</a:t>
            </a:r>
            <a:r>
              <a:rPr lang="en-US" dirty="0" smtClean="0"/>
              <a:t>-Sutherland and </a:t>
            </a:r>
            <a:r>
              <a:rPr lang="en-US" dirty="0" err="1" smtClean="0"/>
              <a:t>Ruttenberg</a:t>
            </a:r>
            <a:endParaRPr lang="en-US" dirty="0" smtClean="0"/>
          </a:p>
          <a:p>
            <a:pPr lvl="1"/>
            <a:r>
              <a:rPr lang="en-US" dirty="0" smtClean="0"/>
              <a:t>OWLED 2010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prototype: </a:t>
            </a:r>
            <a:r>
              <a:rPr lang="en-US" dirty="0" err="1" smtClean="0"/>
              <a:t>Thea</a:t>
            </a:r>
            <a:r>
              <a:rPr lang="en-US" dirty="0" smtClean="0"/>
              <a:t>-prolog (2010)</a:t>
            </a:r>
          </a:p>
          <a:p>
            <a:pPr lvl="1"/>
            <a:r>
              <a:rPr lang="en-US" dirty="0" smtClean="0"/>
              <a:t>java version: (2011)</a:t>
            </a:r>
          </a:p>
          <a:p>
            <a:pPr lvl="1"/>
            <a:r>
              <a:rPr lang="en-US" dirty="0" smtClean="0"/>
              <a:t>included in Obo-format 1.4 spec and translator</a:t>
            </a:r>
          </a:p>
          <a:p>
            <a:pPr lvl="2"/>
            <a:r>
              <a:rPr lang="en-US" dirty="0" smtClean="0">
                <a:hlinkClick r:id="rId2"/>
              </a:rPr>
              <a:t>http://purl.obolibrary.org/obo/oboformat/spec.html#7</a:t>
            </a:r>
            <a:endParaRPr lang="en-US" dirty="0" smtClean="0"/>
          </a:p>
          <a:p>
            <a:pPr lvl="2"/>
            <a:r>
              <a:rPr lang="en-US" dirty="0" smtClean="0"/>
              <a:t>(but use is not limited to obo-owl translation)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83549"/>
            <a:ext cx="4448783" cy="3733800"/>
          </a:xfrm>
          <a:prstGeom prst="rect">
            <a:avLst/>
          </a:prstGeom>
        </p:spPr>
      </p:pic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case: neuron relations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86983" y="5617349"/>
            <a:ext cx="381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charset="0"/>
              </a:rPr>
              <a:t>Class: </a:t>
            </a:r>
            <a:r>
              <a:rPr lang="en-US" b="1" dirty="0" smtClean="0">
                <a:latin typeface="Calibri" charset="0"/>
              </a:rPr>
              <a:t>N_ABC</a:t>
            </a:r>
          </a:p>
          <a:p>
            <a:r>
              <a:rPr lang="en-US" dirty="0" err="1" smtClean="0">
                <a:latin typeface="Calibri" charset="0"/>
              </a:rPr>
              <a:t>SubClassOf</a:t>
            </a:r>
            <a:r>
              <a:rPr lang="en-US" dirty="0" smtClean="0">
                <a:latin typeface="Calibri" charset="0"/>
              </a:rPr>
              <a:t>: </a:t>
            </a:r>
          </a:p>
          <a:p>
            <a:r>
              <a:rPr lang="en-US" dirty="0">
                <a:latin typeface="Calibri" charset="0"/>
              </a:rPr>
              <a:t> </a:t>
            </a:r>
            <a:r>
              <a:rPr lang="en-US" i="1" dirty="0" err="1" smtClean="0">
                <a:latin typeface="Calibri" charset="0"/>
              </a:rPr>
              <a:t>synapsed_to</a:t>
            </a:r>
            <a:r>
              <a:rPr lang="en-US" dirty="0" smtClean="0">
                <a:latin typeface="Calibri" charset="0"/>
              </a:rPr>
              <a:t> some </a:t>
            </a:r>
            <a:r>
              <a:rPr lang="en-US" b="1" dirty="0" smtClean="0">
                <a:latin typeface="Calibri" charset="0"/>
              </a:rPr>
              <a:t>N_DEF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78336" y="1698883"/>
            <a:ext cx="843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charset="0"/>
              </a:rPr>
              <a:t>N_ABC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4090247" y="3886200"/>
            <a:ext cx="815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charset="0"/>
              </a:rPr>
              <a:t>N_DEF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1905000" y="4648200"/>
            <a:ext cx="751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charset="0"/>
              </a:rPr>
              <a:t>N_JKL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2978336" y="5248017"/>
            <a:ext cx="80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charset="0"/>
              </a:rPr>
              <a:t>N_GHI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5286983" y="1698883"/>
            <a:ext cx="381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charset="0"/>
              </a:rPr>
              <a:t>ObjectProperty</a:t>
            </a:r>
            <a:r>
              <a:rPr lang="en-US" dirty="0" smtClean="0">
                <a:latin typeface="Calibri" charset="0"/>
              </a:rPr>
              <a:t>: </a:t>
            </a:r>
            <a:r>
              <a:rPr lang="en-US" b="1" dirty="0" err="1" smtClean="0">
                <a:latin typeface="Calibri" charset="0"/>
              </a:rPr>
              <a:t>synapsed_to</a:t>
            </a:r>
            <a:endParaRPr lang="en-US" b="1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Annotations: definition “</a:t>
            </a:r>
            <a:r>
              <a:rPr lang="en-US" i="1" dirty="0" smtClean="0"/>
              <a:t>Relation between a neuron and an anatomical structure it forms a chemical synapse to</a:t>
            </a:r>
            <a:r>
              <a:rPr lang="en-US" dirty="0" smtClean="0"/>
              <a:t>”</a:t>
            </a:r>
            <a:endParaRPr lang="en-US" dirty="0" smtClean="0">
              <a:latin typeface="Calibri" charset="0"/>
            </a:endParaRPr>
          </a:p>
          <a:p>
            <a:endParaRPr lang="en-US" b="1" dirty="0" smtClean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more detailed representation</a:t>
            </a:r>
          </a:p>
        </p:txBody>
      </p:sp>
      <p:pic>
        <p:nvPicPr>
          <p:cNvPr id="26627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6550"/>
            <a:ext cx="3986213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5559425" y="1417638"/>
            <a:ext cx="3276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We can model chemical </a:t>
            </a:r>
            <a:r>
              <a:rPr lang="en-US" dirty="0" err="1" smtClean="0">
                <a:latin typeface="Calibri" charset="0"/>
              </a:rPr>
              <a:t>synapsing</a:t>
            </a:r>
            <a:r>
              <a:rPr lang="en-US" dirty="0" smtClean="0">
                <a:latin typeface="Calibri" charset="0"/>
              </a:rPr>
              <a:t> in </a:t>
            </a:r>
            <a:r>
              <a:rPr lang="en-US" i="1" dirty="0" smtClean="0">
                <a:latin typeface="Calibri" charset="0"/>
              </a:rPr>
              <a:t>detail </a:t>
            </a:r>
            <a:r>
              <a:rPr lang="en-US" dirty="0" smtClean="0">
                <a:latin typeface="Calibri" charset="0"/>
              </a:rPr>
              <a:t>using </a:t>
            </a:r>
          </a:p>
          <a:p>
            <a:r>
              <a:rPr lang="en-US" dirty="0" smtClean="0">
                <a:latin typeface="Calibri" charset="0"/>
              </a:rPr>
              <a:t>Gene Ontology classes: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pre-synaptic membrane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post-synaptic membrane</a:t>
            </a:r>
          </a:p>
          <a:p>
            <a:r>
              <a:rPr lang="en-US" dirty="0" smtClean="0">
                <a:latin typeface="Calibri" charset="0"/>
              </a:rPr>
              <a:t>properties:</a:t>
            </a:r>
          </a:p>
          <a:p>
            <a:pPr>
              <a:buFontTx/>
              <a:buChar char="•"/>
            </a:pPr>
            <a:r>
              <a:rPr lang="en-US" dirty="0" smtClean="0">
                <a:latin typeface="Calibri" charset="0"/>
              </a:rPr>
              <a:t>part_of &amp; has_part</a:t>
            </a:r>
          </a:p>
          <a:p>
            <a:endParaRPr lang="en-US" dirty="0" smtClean="0">
              <a:latin typeface="Calibri" charset="0"/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3808412" y="3429000"/>
            <a:ext cx="164441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pre-synaptic </a:t>
            </a:r>
            <a:r>
              <a:rPr lang="en-US" dirty="0" smtClean="0">
                <a:latin typeface="Calibri" charset="0"/>
              </a:rPr>
              <a:t>membrane; </a:t>
            </a:r>
            <a:r>
              <a:rPr lang="en-US" b="1" dirty="0" smtClean="0"/>
              <a:t>GO_0042734</a:t>
            </a:r>
          </a:p>
          <a:p>
            <a:endParaRPr lang="en-US" dirty="0">
              <a:latin typeface="Calibri" charset="0"/>
            </a:endParaRPr>
          </a:p>
        </p:txBody>
      </p:sp>
      <p:sp>
        <p:nvSpPr>
          <p:cNvPr id="26630" name="TextBox 7"/>
          <p:cNvSpPr txBox="1">
            <a:spLocks noChangeArrowheads="1"/>
          </p:cNvSpPr>
          <p:nvPr/>
        </p:nvSpPr>
        <p:spPr bwMode="auto">
          <a:xfrm>
            <a:off x="768866" y="5383768"/>
            <a:ext cx="38592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charset="0"/>
              </a:rPr>
              <a:t>post-synaptic </a:t>
            </a:r>
            <a:r>
              <a:rPr lang="en-US" dirty="0" smtClean="0">
                <a:latin typeface="Calibri" charset="0"/>
              </a:rPr>
              <a:t>membrane; </a:t>
            </a:r>
            <a:r>
              <a:rPr lang="en-US" b="1" dirty="0" smtClean="0"/>
              <a:t>GO_0045211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1032</Words>
  <Application>Microsoft Office PowerPoint</Application>
  <PresentationFormat>On-screen Show (4:3)</PresentationFormat>
  <Paragraphs>209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ro.owl and shortcut relations</vt:lpstr>
      <vt:lpstr>History: RO-2005</vt:lpstr>
      <vt:lpstr>Issues</vt:lpstr>
      <vt:lpstr>A new hope</vt:lpstr>
      <vt:lpstr>A new hope…?</vt:lpstr>
      <vt:lpstr>GO and other ontologies have committed to the new bfo.owl relation URIs</vt:lpstr>
      <vt:lpstr>Shortcut relations</vt:lpstr>
      <vt:lpstr>Use case: neuron relations</vt:lpstr>
      <vt:lpstr>A more detailed representation</vt:lpstr>
      <vt:lpstr>Modeling in more detail</vt:lpstr>
      <vt:lpstr>Shortcut relation example</vt:lpstr>
      <vt:lpstr>Example (from Drosophila anatomy ontology)</vt:lpstr>
      <vt:lpstr>Use in Cell Ontology</vt:lpstr>
      <vt:lpstr>Relations for GO</vt:lpstr>
      <vt:lpstr>Relations for phenotype ontologies</vt:lpstr>
      <vt:lpstr>Moving forward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RO-2012</dc:title>
  <dc:creator>Chris Mungall</dc:creator>
  <cp:lastModifiedBy>phismith</cp:lastModifiedBy>
  <cp:revision>102</cp:revision>
  <dcterms:created xsi:type="dcterms:W3CDTF">2011-11-09T23:33:49Z</dcterms:created>
  <dcterms:modified xsi:type="dcterms:W3CDTF">2011-11-10T21:31:06Z</dcterms:modified>
</cp:coreProperties>
</file>