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3" r:id="rId1"/>
  </p:sldMasterIdLst>
  <p:sldIdLst>
    <p:sldId id="256" r:id="rId2"/>
    <p:sldId id="278" r:id="rId3"/>
    <p:sldId id="257" r:id="rId4"/>
    <p:sldId id="283" r:id="rId5"/>
    <p:sldId id="265" r:id="rId6"/>
    <p:sldId id="273" r:id="rId7"/>
    <p:sldId id="262" r:id="rId8"/>
    <p:sldId id="268" r:id="rId9"/>
    <p:sldId id="269" r:id="rId10"/>
    <p:sldId id="270" r:id="rId11"/>
    <p:sldId id="277" r:id="rId12"/>
    <p:sldId id="279" r:id="rId13"/>
    <p:sldId id="259" r:id="rId14"/>
    <p:sldId id="261" r:id="rId15"/>
    <p:sldId id="263" r:id="rId16"/>
    <p:sldId id="260" r:id="rId17"/>
    <p:sldId id="264" r:id="rId18"/>
    <p:sldId id="271" r:id="rId19"/>
    <p:sldId id="275" r:id="rId20"/>
    <p:sldId id="274" r:id="rId21"/>
    <p:sldId id="272" r:id="rId22"/>
    <p:sldId id="281" r:id="rId23"/>
    <p:sldId id="258" r:id="rId24"/>
    <p:sldId id="266"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2" d="100"/>
          <a:sy n="122" d="100"/>
        </p:scale>
        <p:origin x="-1792" y="-104"/>
      </p:cViewPr>
      <p:guideLst>
        <p:guide orient="horz" pos="2160"/>
        <p:guide pos="2880"/>
      </p:guideLst>
    </p:cSldViewPr>
  </p:slid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BB5A0444-622D-2945-BFB6-88CF19D6AC3C}" type="datetimeFigureOut">
              <a:rPr lang="en-US" smtClean="0"/>
              <a:t>7/31/12</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57AF16DE-A0D5-4438-950F-5B1E159C2C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B5A0444-622D-2945-BFB6-88CF19D6AC3C}" type="datetimeFigureOut">
              <a:rPr lang="en-US" smtClean="0"/>
              <a:t>7/31/12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A0444-622D-2945-BFB6-88CF19D6AC3C}" type="datetimeFigureOut">
              <a:rPr lang="en-US" smtClean="0"/>
              <a:t>7/31/12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B5A0444-622D-2945-BFB6-88CF19D6AC3C}" type="datetimeFigureOut">
              <a:rPr lang="en-US" smtClean="0"/>
              <a:t>7/31/12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B5A0444-622D-2945-BFB6-88CF19D6AC3C}" type="datetimeFigureOut">
              <a:rPr lang="en-US" smtClean="0"/>
              <a:t>7/31/12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B5A0444-622D-2945-BFB6-88CF19D6AC3C}" type="datetimeFigureOut">
              <a:rPr lang="en-US" smtClean="0"/>
              <a:t>7/31/12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BB5A0444-622D-2945-BFB6-88CF19D6AC3C}" type="datetimeFigureOut">
              <a:rPr lang="en-US" smtClean="0"/>
              <a:t>7/31/12</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8C19A7EF-8359-904F-8946-1915090577E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BB5A0444-622D-2945-BFB6-88CF19D6AC3C}" type="datetimeFigureOut">
              <a:rPr lang="en-US" smtClean="0"/>
              <a:t>7/31/12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A0444-622D-2945-BFB6-88CF19D6AC3C}" type="datetimeFigureOut">
              <a:rPr lang="en-US" smtClean="0"/>
              <a:t>7/31/12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9A7EF-8359-904F-8946-1915090577E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B5A0444-622D-2945-BFB6-88CF19D6AC3C}" type="datetimeFigureOut">
              <a:rPr lang="en-US" smtClean="0"/>
              <a:t>7/31/12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9A7EF-8359-904F-8946-1915090577E0}"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B5A0444-622D-2945-BFB6-88CF19D6AC3C}" type="datetimeFigureOut">
              <a:rPr lang="en-US" smtClean="0"/>
              <a:t>7/31/12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A7EF-8359-904F-8946-1915090577E0}"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BB5A0444-622D-2945-BFB6-88CF19D6AC3C}" type="datetimeFigureOut">
              <a:rPr lang="en-US" smtClean="0"/>
              <a:t>7/31/12</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8C19A7EF-8359-904F-8946-1915090577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 id="2147483843"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url.obolibrary.org/obo/bfo/2012-07-20/bfo.ow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protege.stanford.edu/download/download.html" TargetMode="Externa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url.obolibrary.org/obo/bfo.ow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url.obolibrary.org/obo/bfo/2012-07-20/Reference.htm" TargetMode="External"/><Relationship Id="rId4" Type="http://schemas.openxmlformats.org/officeDocument/2006/relationships/hyperlink" Target="http://purl.obolibrary.org/obo/bfo/2012-07-20/Reference" TargetMode="External"/><Relationship Id="rId5" Type="http://schemas.openxmlformats.org/officeDocument/2006/relationships/hyperlink" Target="http://purl.obolibrary.org/obo/bfo/2012-07-20/bfo.owl" TargetMode="External"/><Relationship Id="rId6" Type="http://schemas.openxmlformats.org/officeDocument/2006/relationships/hyperlink" Target="http://purl.obolibrary.org/obo/bfo/2012-07-20/fol.pdf" TargetMode="External"/><Relationship Id="rId7" Type="http://schemas.openxmlformats.org/officeDocument/2006/relationships/hyperlink" Target="http://groups.google.com/d/forum/bfo-owl-devel" TargetMode="External"/><Relationship Id="rId8" Type="http://schemas.openxmlformats.org/officeDocument/2006/relationships/hyperlink" Target="http://code.google.com/p/bfo/issues/list" TargetMode="External"/><Relationship Id="rId1" Type="http://schemas.openxmlformats.org/officeDocument/2006/relationships/slideLayout" Target="../slideLayouts/slideLayout2.xml"/><Relationship Id="rId2" Type="http://schemas.openxmlformats.org/officeDocument/2006/relationships/hyperlink" Target="http://purl.obolibrary.org/obo/bfo/2012-07-20/ReleaseNo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BFO 2 OWL </a:t>
            </a:r>
            <a:r>
              <a:rPr lang="en-US" dirty="0" smtClean="0"/>
              <a:t>Implementation</a:t>
            </a:r>
            <a:endParaRPr lang="en-US" dirty="0"/>
          </a:p>
        </p:txBody>
      </p:sp>
      <p:sp>
        <p:nvSpPr>
          <p:cNvPr id="3" name="Subtitle 2"/>
          <p:cNvSpPr>
            <a:spLocks noGrp="1"/>
          </p:cNvSpPr>
          <p:nvPr>
            <p:ph type="subTitle" idx="1"/>
          </p:nvPr>
        </p:nvSpPr>
        <p:spPr/>
        <p:txBody>
          <a:bodyPr/>
          <a:lstStyle/>
          <a:p>
            <a:r>
              <a:rPr lang="en-US" dirty="0" smtClean="0"/>
              <a:t>Choices, Issues, </a:t>
            </a:r>
            <a:r>
              <a:rPr lang="en-US" dirty="0" smtClean="0"/>
              <a:t>Resolutions</a:t>
            </a:r>
          </a:p>
          <a:p>
            <a:endParaRPr lang="en-US" dirty="0"/>
          </a:p>
          <a:p>
            <a:r>
              <a:rPr lang="en-US" b="1" dirty="0" smtClean="0"/>
              <a:t>Alan Ruttenberg</a:t>
            </a:r>
            <a:r>
              <a:rPr lang="en-US" dirty="0" smtClean="0"/>
              <a:t>, Graz, July 2012</a:t>
            </a:r>
            <a:endParaRPr lang="en-US" dirty="0"/>
          </a:p>
        </p:txBody>
      </p:sp>
    </p:spTree>
    <p:extLst>
      <p:ext uri="{BB962C8B-B14F-4D97-AF65-F5344CB8AC3E}">
        <p14:creationId xmlns:p14="http://schemas.microsoft.com/office/powerpoint/2010/main" val="4027213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0361"/>
            <a:ext cx="7313613" cy="868362"/>
          </a:xfrm>
        </p:spPr>
        <p:txBody>
          <a:bodyPr/>
          <a:lstStyle/>
          <a:p>
            <a:r>
              <a:rPr lang="en-US" dirty="0" smtClean="0"/>
              <a:t>Relations in BFO 2</a:t>
            </a:r>
            <a:endParaRPr lang="en-US" dirty="0"/>
          </a:p>
        </p:txBody>
      </p:sp>
      <p:sp>
        <p:nvSpPr>
          <p:cNvPr id="3" name="Content Placeholder 2"/>
          <p:cNvSpPr>
            <a:spLocks noGrp="1"/>
          </p:cNvSpPr>
          <p:nvPr>
            <p:ph idx="1"/>
          </p:nvPr>
        </p:nvSpPr>
        <p:spPr>
          <a:xfrm>
            <a:off x="603788" y="1391426"/>
            <a:ext cx="8453837" cy="4782071"/>
          </a:xfrm>
        </p:spPr>
        <p:txBody>
          <a:bodyPr>
            <a:noAutofit/>
          </a:bodyPr>
          <a:lstStyle/>
          <a:p>
            <a:pPr>
              <a:lnSpc>
                <a:spcPts val="1500"/>
              </a:lnSpc>
              <a:spcBef>
                <a:spcPts val="1000"/>
              </a:spcBef>
            </a:pPr>
            <a:r>
              <a:rPr lang="en-US" sz="2200" dirty="0" smtClean="0"/>
              <a:t>has material basis (disposition -&gt; material entity)</a:t>
            </a:r>
          </a:p>
          <a:p>
            <a:pPr>
              <a:lnSpc>
                <a:spcPts val="1500"/>
              </a:lnSpc>
              <a:spcBef>
                <a:spcPts val="1000"/>
              </a:spcBef>
            </a:pPr>
            <a:r>
              <a:rPr lang="en-US" sz="2200" dirty="0" smtClean="0"/>
              <a:t>has history (material entity&lt;-&gt; process, 1:1)</a:t>
            </a:r>
          </a:p>
          <a:p>
            <a:pPr>
              <a:lnSpc>
                <a:spcPts val="1500"/>
              </a:lnSpc>
              <a:spcBef>
                <a:spcPts val="1000"/>
              </a:spcBef>
            </a:pPr>
            <a:r>
              <a:rPr lang="en-US" sz="2200" dirty="0" smtClean="0"/>
              <a:t>continuant part of (</a:t>
            </a:r>
            <a:r>
              <a:rPr lang="en-US" sz="2200" dirty="0"/>
              <a:t> </a:t>
            </a:r>
            <a:r>
              <a:rPr lang="en-US" sz="2200" dirty="0" smtClean="0"/>
              <a:t>continuant -&gt; continuant)</a:t>
            </a:r>
          </a:p>
          <a:p>
            <a:pPr lvl="1">
              <a:lnSpc>
                <a:spcPts val="1500"/>
              </a:lnSpc>
              <a:spcBef>
                <a:spcPts val="1000"/>
              </a:spcBef>
            </a:pPr>
            <a:r>
              <a:rPr lang="en-US" dirty="0"/>
              <a:t>member part </a:t>
            </a:r>
            <a:r>
              <a:rPr lang="en-US" dirty="0" smtClean="0"/>
              <a:t>of (</a:t>
            </a:r>
            <a:r>
              <a:rPr lang="en-US" dirty="0"/>
              <a:t>object &lt;-&gt; object aggregate)</a:t>
            </a:r>
          </a:p>
          <a:p>
            <a:pPr lvl="1">
              <a:lnSpc>
                <a:spcPts val="1500"/>
              </a:lnSpc>
              <a:spcBef>
                <a:spcPts val="1000"/>
              </a:spcBef>
            </a:pPr>
            <a:r>
              <a:rPr lang="en-US" dirty="0" smtClean="0"/>
              <a:t>continuant </a:t>
            </a:r>
            <a:r>
              <a:rPr lang="en-US" b="1" dirty="0" smtClean="0"/>
              <a:t>proper </a:t>
            </a:r>
            <a:r>
              <a:rPr lang="en-US" dirty="0" smtClean="0"/>
              <a:t>part of </a:t>
            </a:r>
          </a:p>
          <a:p>
            <a:pPr>
              <a:lnSpc>
                <a:spcPts val="1500"/>
              </a:lnSpc>
              <a:spcBef>
                <a:spcPts val="1000"/>
              </a:spcBef>
            </a:pPr>
            <a:r>
              <a:rPr lang="en-US" sz="2200" dirty="0" smtClean="0"/>
              <a:t>occurrent part of ( occurrent -&gt; occurrent )</a:t>
            </a:r>
          </a:p>
          <a:p>
            <a:pPr>
              <a:lnSpc>
                <a:spcPts val="1500"/>
              </a:lnSpc>
              <a:spcBef>
                <a:spcPts val="1000"/>
              </a:spcBef>
            </a:pPr>
            <a:r>
              <a:rPr lang="en-US" sz="2200" dirty="0" smtClean="0"/>
              <a:t>concretizes (</a:t>
            </a:r>
            <a:r>
              <a:rPr lang="en-US" sz="2200" dirty="0" err="1" smtClean="0"/>
              <a:t>sdc</a:t>
            </a:r>
            <a:r>
              <a:rPr lang="en-US" sz="2200" dirty="0" smtClean="0"/>
              <a:t> -&gt; </a:t>
            </a:r>
            <a:r>
              <a:rPr lang="en-US" sz="2200" dirty="0" err="1" smtClean="0"/>
              <a:t>gdc</a:t>
            </a:r>
            <a:r>
              <a:rPr lang="en-US" sz="2200" dirty="0" smtClean="0"/>
              <a:t>)</a:t>
            </a:r>
          </a:p>
          <a:p>
            <a:pPr>
              <a:lnSpc>
                <a:spcPts val="1500"/>
              </a:lnSpc>
              <a:spcBef>
                <a:spcPts val="1000"/>
              </a:spcBef>
            </a:pPr>
            <a:r>
              <a:rPr lang="en-US" sz="2200" dirty="0" smtClean="0"/>
              <a:t>exists at (entity -&gt; temporal region)</a:t>
            </a:r>
          </a:p>
          <a:p>
            <a:pPr>
              <a:lnSpc>
                <a:spcPts val="1500"/>
              </a:lnSpc>
              <a:spcBef>
                <a:spcPts val="1000"/>
              </a:spcBef>
            </a:pPr>
            <a:r>
              <a:rPr lang="en-US" sz="2200" dirty="0" smtClean="0"/>
              <a:t>specifically/generically depends on (</a:t>
            </a:r>
            <a:r>
              <a:rPr lang="en-US" sz="2200" dirty="0" err="1" smtClean="0"/>
              <a:t>sdc</a:t>
            </a:r>
            <a:r>
              <a:rPr lang="en-US" sz="2200" dirty="0" smtClean="0"/>
              <a:t>, </a:t>
            </a:r>
            <a:r>
              <a:rPr lang="en-US" sz="2200" dirty="0" err="1" smtClean="0"/>
              <a:t>gdc</a:t>
            </a:r>
            <a:r>
              <a:rPr lang="en-US" sz="2200" dirty="0"/>
              <a:t> </a:t>
            </a:r>
            <a:r>
              <a:rPr lang="en-US" sz="2200" dirty="0" smtClean="0"/>
              <a:t>-&gt; site or material entity)</a:t>
            </a:r>
          </a:p>
          <a:p>
            <a:pPr>
              <a:lnSpc>
                <a:spcPts val="1500"/>
              </a:lnSpc>
              <a:spcBef>
                <a:spcPts val="1000"/>
              </a:spcBef>
            </a:pPr>
            <a:r>
              <a:rPr lang="en-US" sz="2200" dirty="0" smtClean="0"/>
              <a:t>specifically depends on (many possibilities)</a:t>
            </a:r>
          </a:p>
          <a:p>
            <a:pPr>
              <a:lnSpc>
                <a:spcPts val="1500"/>
              </a:lnSpc>
              <a:spcBef>
                <a:spcPts val="1000"/>
              </a:spcBef>
            </a:pPr>
            <a:r>
              <a:rPr lang="en-US" sz="2200" dirty="0" smtClean="0"/>
              <a:t>occupies spatial region (continuant -&gt; spatial region)</a:t>
            </a:r>
          </a:p>
          <a:p>
            <a:pPr>
              <a:lnSpc>
                <a:spcPts val="1500"/>
              </a:lnSpc>
              <a:spcBef>
                <a:spcPts val="1000"/>
              </a:spcBef>
            </a:pPr>
            <a:r>
              <a:rPr lang="en-US" sz="2200" dirty="0" smtClean="0"/>
              <a:t>occupies </a:t>
            </a:r>
            <a:r>
              <a:rPr lang="en-US" sz="2200" dirty="0" err="1" smtClean="0"/>
              <a:t>spatiotemporal,temporal</a:t>
            </a:r>
            <a:r>
              <a:rPr lang="en-US" sz="2200" dirty="0" smtClean="0"/>
              <a:t> region</a:t>
            </a:r>
          </a:p>
          <a:p>
            <a:pPr lvl="1">
              <a:lnSpc>
                <a:spcPts val="1400"/>
              </a:lnSpc>
              <a:spcBef>
                <a:spcPts val="1000"/>
              </a:spcBef>
            </a:pPr>
            <a:r>
              <a:rPr lang="en-US" dirty="0" smtClean="0"/>
              <a:t> ( occurrent -&gt; spatiotemporal, temporal region)</a:t>
            </a:r>
          </a:p>
          <a:p>
            <a:pPr>
              <a:lnSpc>
                <a:spcPts val="1400"/>
              </a:lnSpc>
              <a:spcBef>
                <a:spcPts val="1000"/>
              </a:spcBef>
            </a:pPr>
            <a:r>
              <a:rPr lang="en-US" sz="2200" dirty="0" smtClean="0"/>
              <a:t>occurs in (process -&gt; material entity or site)</a:t>
            </a:r>
          </a:p>
          <a:p>
            <a:pPr>
              <a:lnSpc>
                <a:spcPts val="1400"/>
              </a:lnSpc>
              <a:spcBef>
                <a:spcPts val="1000"/>
              </a:spcBef>
            </a:pPr>
            <a:r>
              <a:rPr lang="en-US" sz="2200" dirty="0" smtClean="0"/>
              <a:t>located in (material entity or site -&gt; material entity or site)</a:t>
            </a:r>
          </a:p>
          <a:p>
            <a:pPr>
              <a:lnSpc>
                <a:spcPts val="1400"/>
              </a:lnSpc>
              <a:spcBef>
                <a:spcPts val="1000"/>
              </a:spcBef>
            </a:pPr>
            <a:r>
              <a:rPr lang="en-US" sz="2200" dirty="0" smtClean="0"/>
              <a:t>has participant (process -&gt; continuant)</a:t>
            </a:r>
          </a:p>
        </p:txBody>
      </p:sp>
      <p:sp>
        <p:nvSpPr>
          <p:cNvPr id="5" name="TextBox 4"/>
          <p:cNvSpPr txBox="1"/>
          <p:nvPr/>
        </p:nvSpPr>
        <p:spPr>
          <a:xfrm>
            <a:off x="5304487" y="6126089"/>
            <a:ext cx="3839513" cy="646331"/>
          </a:xfrm>
          <a:prstGeom prst="rect">
            <a:avLst/>
          </a:prstGeom>
          <a:noFill/>
        </p:spPr>
        <p:txBody>
          <a:bodyPr wrap="none" rtlCol="0">
            <a:spAutoFit/>
          </a:bodyPr>
          <a:lstStyle/>
          <a:p>
            <a:r>
              <a:rPr lang="en-US" dirty="0" err="1" smtClean="0">
                <a:solidFill>
                  <a:schemeClr val="accent5">
                    <a:lumMod val="75000"/>
                  </a:schemeClr>
                </a:solidFill>
              </a:rPr>
              <a:t>sdc</a:t>
            </a:r>
            <a:r>
              <a:rPr lang="en-US" dirty="0" smtClean="0">
                <a:solidFill>
                  <a:schemeClr val="accent5">
                    <a:lumMod val="75000"/>
                  </a:schemeClr>
                </a:solidFill>
              </a:rPr>
              <a:t>  = specifically dependent continuant</a:t>
            </a:r>
            <a:br>
              <a:rPr lang="en-US" dirty="0" smtClean="0">
                <a:solidFill>
                  <a:schemeClr val="accent5">
                    <a:lumMod val="75000"/>
                  </a:schemeClr>
                </a:solidFill>
              </a:rPr>
            </a:br>
            <a:r>
              <a:rPr lang="en-US" dirty="0" err="1" smtClean="0">
                <a:solidFill>
                  <a:schemeClr val="accent5">
                    <a:lumMod val="75000"/>
                  </a:schemeClr>
                </a:solidFill>
              </a:rPr>
              <a:t>gdc</a:t>
            </a:r>
            <a:r>
              <a:rPr lang="en-US" dirty="0" smtClean="0">
                <a:solidFill>
                  <a:schemeClr val="accent5">
                    <a:lumMod val="75000"/>
                  </a:schemeClr>
                </a:solidFill>
              </a:rPr>
              <a:t> = generically dependent continuant</a:t>
            </a:r>
            <a:endParaRPr lang="en-US" dirty="0">
              <a:solidFill>
                <a:schemeClr val="accent5">
                  <a:lumMod val="75000"/>
                </a:schemeClr>
              </a:solidFill>
            </a:endParaRPr>
          </a:p>
        </p:txBody>
      </p:sp>
    </p:spTree>
    <p:extLst>
      <p:ext uri="{BB962C8B-B14F-4D97-AF65-F5344CB8AC3E}">
        <p14:creationId xmlns:p14="http://schemas.microsoft.com/office/powerpoint/2010/main" val="20420401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closure axioms in BFO 2</a:t>
            </a:r>
            <a:endParaRPr lang="en-US" dirty="0"/>
          </a:p>
        </p:txBody>
      </p:sp>
      <p:sp>
        <p:nvSpPr>
          <p:cNvPr id="3" name="Content Placeholder 2"/>
          <p:cNvSpPr>
            <a:spLocks noGrp="1"/>
          </p:cNvSpPr>
          <p:nvPr>
            <p:ph idx="1"/>
          </p:nvPr>
        </p:nvSpPr>
        <p:spPr/>
        <p:txBody>
          <a:bodyPr>
            <a:normAutofit fontScale="92500"/>
          </a:bodyPr>
          <a:lstStyle/>
          <a:p>
            <a:r>
              <a:rPr lang="en-US" dirty="0" smtClean="0"/>
              <a:t>OWL 1 had closure axioms – axioms that said that at each level the subclasses of a class were the only subclasses. </a:t>
            </a:r>
            <a:endParaRPr lang="en-US" dirty="0"/>
          </a:p>
          <a:p>
            <a:r>
              <a:rPr lang="en-US" dirty="0" smtClean="0"/>
              <a:t>These are no longer present in BFO 2</a:t>
            </a:r>
          </a:p>
          <a:p>
            <a:r>
              <a:rPr lang="en-US" dirty="0" smtClean="0"/>
              <a:t>Example: We don’t close specifically dependent continuants because we’re pretty sure there are more</a:t>
            </a:r>
          </a:p>
          <a:p>
            <a:r>
              <a:rPr lang="en-US" dirty="0" smtClean="0"/>
              <a:t>Example: We don’t close continuant fiat boundary because the subclasses don’t include the case of a sum of non-intersecting zero-dimensional (point) and one-dimensional (line)  continuant fiat boundary. </a:t>
            </a:r>
            <a:endParaRPr lang="en-US" dirty="0"/>
          </a:p>
        </p:txBody>
      </p:sp>
    </p:spTree>
    <p:extLst>
      <p:ext uri="{BB962C8B-B14F-4D97-AF65-F5344CB8AC3E}">
        <p14:creationId xmlns:p14="http://schemas.microsoft.com/office/powerpoint/2010/main" val="11451538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4000"/>
              </a:lnSpc>
            </a:pPr>
            <a:r>
              <a:rPr lang="en-US" sz="4400" dirty="0" smtClean="0"/>
              <a:t>Siblings disjoint except between material entity children</a:t>
            </a:r>
            <a:endParaRPr lang="en-US" sz="4400" dirty="0"/>
          </a:p>
        </p:txBody>
      </p:sp>
      <p:sp>
        <p:nvSpPr>
          <p:cNvPr id="3" name="Content Placeholder 2"/>
          <p:cNvSpPr>
            <a:spLocks noGrp="1"/>
          </p:cNvSpPr>
          <p:nvPr>
            <p:ph idx="1"/>
          </p:nvPr>
        </p:nvSpPr>
        <p:spPr/>
        <p:txBody>
          <a:bodyPr>
            <a:noAutofit/>
          </a:bodyPr>
          <a:lstStyle/>
          <a:p>
            <a:pPr>
              <a:lnSpc>
                <a:spcPts val="2200"/>
              </a:lnSpc>
            </a:pPr>
            <a:r>
              <a:rPr lang="en-US" dirty="0" smtClean="0"/>
              <a:t>A paradigm case: not ruling out granularity</a:t>
            </a:r>
          </a:p>
          <a:p>
            <a:pPr>
              <a:lnSpc>
                <a:spcPts val="2200"/>
              </a:lnSpc>
            </a:pPr>
            <a:r>
              <a:rPr lang="en-US" dirty="0" smtClean="0"/>
              <a:t>A molecule is, at the same time, an object aggregate (of atoms) and an object (for example as constituent of a crystal) </a:t>
            </a:r>
          </a:p>
          <a:p>
            <a:pPr>
              <a:lnSpc>
                <a:spcPts val="2200"/>
              </a:lnSpc>
            </a:pPr>
            <a:r>
              <a:rPr lang="en-US" dirty="0" smtClean="0"/>
              <a:t>In different granular contexts the same physically identifiable thing can justifiably classified as different types</a:t>
            </a:r>
          </a:p>
          <a:p>
            <a:pPr>
              <a:lnSpc>
                <a:spcPts val="2200"/>
              </a:lnSpc>
            </a:pPr>
            <a:r>
              <a:rPr lang="en-US" dirty="0" smtClean="0"/>
              <a:t>If we made the children of material entity be disjoint, we would make it hard to extend BFO to deal with granularity effectively.</a:t>
            </a:r>
          </a:p>
          <a:p>
            <a:pPr>
              <a:lnSpc>
                <a:spcPts val="2200"/>
              </a:lnSpc>
            </a:pPr>
            <a:r>
              <a:rPr lang="en-US" dirty="0" smtClean="0"/>
              <a:t>So we don’t</a:t>
            </a:r>
            <a:endParaRPr lang="en-US" dirty="0"/>
          </a:p>
        </p:txBody>
      </p:sp>
    </p:spTree>
    <p:extLst>
      <p:ext uri="{BB962C8B-B14F-4D97-AF65-F5344CB8AC3E}">
        <p14:creationId xmlns:p14="http://schemas.microsoft.com/office/powerpoint/2010/main" val="7834611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Importing BFO into your Ontology</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Use the OWL imports functionality that your editing tool provides</a:t>
            </a:r>
          </a:p>
          <a:p>
            <a:r>
              <a:rPr lang="en-US" dirty="0" smtClean="0"/>
              <a:t>Give the import URI as</a:t>
            </a:r>
          </a:p>
          <a:p>
            <a:pPr lvl="1"/>
            <a:r>
              <a:rPr lang="en-US" dirty="0">
                <a:hlinkClick r:id="rId2"/>
              </a:rPr>
              <a:t>http://purl.obolibrary.org/obo/bfo/2012-07-20/</a:t>
            </a:r>
            <a:r>
              <a:rPr lang="en-US" dirty="0" smtClean="0">
                <a:hlinkClick r:id="rId2"/>
              </a:rPr>
              <a:t>bfo.owl</a:t>
            </a:r>
            <a:r>
              <a:rPr lang="en-US" dirty="0" smtClean="0"/>
              <a:t> if you want to make sure you get today’s version</a:t>
            </a:r>
          </a:p>
          <a:p>
            <a:pPr lvl="1"/>
            <a:r>
              <a:rPr lang="en-US" dirty="0" smtClean="0">
                <a:hlinkClick r:id="rId2"/>
              </a:rPr>
              <a:t>http</a:t>
            </a:r>
            <a:r>
              <a:rPr lang="en-US" dirty="0">
                <a:hlinkClick r:id="rId2"/>
              </a:rPr>
              <a:t>://purl.obolibrary.org/obo</a:t>
            </a:r>
            <a:r>
              <a:rPr lang="en-US" dirty="0" smtClean="0">
                <a:hlinkClick r:id="rId2"/>
              </a:rPr>
              <a:t>/bfo.owl</a:t>
            </a:r>
            <a:r>
              <a:rPr lang="en-US" dirty="0" smtClean="0"/>
              <a:t> if you want to import whatever the most recent version of BFO is. </a:t>
            </a:r>
          </a:p>
          <a:p>
            <a:r>
              <a:rPr lang="en-US" dirty="0" smtClean="0"/>
              <a:t>Both URIs currently retrieve the same document, however that will change as soon as there is a new version released</a:t>
            </a:r>
            <a:endParaRPr lang="en-US" dirty="0"/>
          </a:p>
        </p:txBody>
      </p:sp>
    </p:spTree>
    <p:extLst>
      <p:ext uri="{BB962C8B-B14F-4D97-AF65-F5344CB8AC3E}">
        <p14:creationId xmlns:p14="http://schemas.microsoft.com/office/powerpoint/2010/main" val="3196970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 Shot 2012-07-25 at 12.02.24 AM.PNG"/>
          <p:cNvPicPr>
            <a:picLocks noGrp="1" noChangeAspect="1"/>
          </p:cNvPicPr>
          <p:nvPr>
            <p:ph idx="1"/>
          </p:nvPr>
        </p:nvPicPr>
        <p:blipFill>
          <a:blip r:embed="rId2">
            <a:extLst>
              <a:ext uri="{28A0092B-C50C-407E-A947-70E740481C1C}">
                <a14:useLocalDpi xmlns:a14="http://schemas.microsoft.com/office/drawing/2010/main" val="0"/>
              </a:ext>
            </a:extLst>
          </a:blip>
          <a:srcRect t="5231" b="5231"/>
          <a:stretch>
            <a:fillRect/>
          </a:stretch>
        </p:blipFill>
        <p:spPr>
          <a:xfrm>
            <a:off x="82473" y="578990"/>
            <a:ext cx="9061527" cy="5800539"/>
          </a:xfrm>
        </p:spPr>
      </p:pic>
    </p:spTree>
    <p:extLst>
      <p:ext uri="{BB962C8B-B14F-4D97-AF65-F5344CB8AC3E}">
        <p14:creationId xmlns:p14="http://schemas.microsoft.com/office/powerpoint/2010/main" val="24161140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descr="Screen Shot 2012-07-25 at 12.51.29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45" b="-447"/>
          <a:stretch/>
        </p:blipFill>
        <p:spPr>
          <a:xfrm>
            <a:off x="93218" y="42000"/>
            <a:ext cx="8939779" cy="6816000"/>
          </a:xfrm>
        </p:spPr>
      </p:pic>
      <p:pic>
        <p:nvPicPr>
          <p:cNvPr id="11" name="Content Placeholder 9" descr="Screen Shot 2012-07-25 at 12.51.29 AM.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2000"/>
                    </a14:imgEffect>
                  </a14:imgLayer>
                </a14:imgProps>
              </a:ext>
              <a:ext uri="{28A0092B-C50C-407E-A947-70E740481C1C}">
                <a14:useLocalDpi xmlns:a14="http://schemas.microsoft.com/office/drawing/2010/main" val="0"/>
              </a:ext>
            </a:extLst>
          </a:blip>
          <a:srcRect l="28542" t="41175" r="11889" b="19612"/>
          <a:stretch/>
        </p:blipFill>
        <p:spPr>
          <a:xfrm>
            <a:off x="2618088" y="2895600"/>
            <a:ext cx="5355016" cy="2585068"/>
          </a:xfrm>
          <a:prstGeom prst="rect">
            <a:avLst/>
          </a:prstGeom>
        </p:spPr>
      </p:pic>
    </p:spTree>
    <p:extLst>
      <p:ext uri="{BB962C8B-B14F-4D97-AF65-F5344CB8AC3E}">
        <p14:creationId xmlns:p14="http://schemas.microsoft.com/office/powerpoint/2010/main" val="30689194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2-07-25 at 12.10.51 AM.PNG"/>
          <p:cNvPicPr>
            <a:picLocks noGrp="1" noChangeAspect="1"/>
          </p:cNvPicPr>
          <p:nvPr>
            <p:ph idx="1"/>
          </p:nvPr>
        </p:nvPicPr>
        <p:blipFill>
          <a:blip r:embed="rId2">
            <a:extLst>
              <a:ext uri="{28A0092B-C50C-407E-A947-70E740481C1C}">
                <a14:useLocalDpi xmlns:a14="http://schemas.microsoft.com/office/drawing/2010/main" val="0"/>
              </a:ext>
            </a:extLst>
          </a:blip>
          <a:srcRect t="11785" b="11785"/>
          <a:stretch>
            <a:fillRect/>
          </a:stretch>
        </p:blipFill>
        <p:spPr>
          <a:xfrm>
            <a:off x="0" y="313404"/>
            <a:ext cx="9144000" cy="5124511"/>
          </a:xfrm>
        </p:spPr>
      </p:pic>
      <p:sp>
        <p:nvSpPr>
          <p:cNvPr id="7" name="TextBox 6"/>
          <p:cNvSpPr txBox="1"/>
          <p:nvPr/>
        </p:nvSpPr>
        <p:spPr>
          <a:xfrm>
            <a:off x="114583" y="5959555"/>
            <a:ext cx="6853158" cy="830997"/>
          </a:xfrm>
          <a:prstGeom prst="rect">
            <a:avLst/>
          </a:prstGeom>
          <a:noFill/>
        </p:spPr>
        <p:txBody>
          <a:bodyPr wrap="none" rtlCol="0">
            <a:spAutoFit/>
          </a:bodyPr>
          <a:lstStyle/>
          <a:p>
            <a:r>
              <a:rPr lang="en-US" sz="2400" dirty="0" smtClean="0">
                <a:hlinkClick r:id="rId3"/>
              </a:rPr>
              <a:t>http://protege.stanford.edu/download/download.html</a:t>
            </a:r>
            <a:r>
              <a:rPr lang="en-US" sz="2400" dirty="0" smtClean="0"/>
              <a:t> </a:t>
            </a:r>
            <a:br>
              <a:rPr lang="en-US" sz="2400" dirty="0" smtClean="0"/>
            </a:br>
            <a:r>
              <a:rPr lang="en-US" sz="2400" dirty="0" smtClean="0"/>
              <a:t>Get the latest version of Protégé 4.2 </a:t>
            </a:r>
            <a:endParaRPr lang="en-US" sz="2400" dirty="0"/>
          </a:p>
        </p:txBody>
      </p:sp>
      <p:grpSp>
        <p:nvGrpSpPr>
          <p:cNvPr id="11" name="Group 10"/>
          <p:cNvGrpSpPr/>
          <p:nvPr/>
        </p:nvGrpSpPr>
        <p:grpSpPr>
          <a:xfrm>
            <a:off x="3101634" y="1458258"/>
            <a:ext cx="5232400" cy="4501297"/>
            <a:chOff x="2805627" y="2289255"/>
            <a:chExt cx="5232400" cy="4501297"/>
          </a:xfrm>
        </p:grpSpPr>
        <p:pic>
          <p:nvPicPr>
            <p:cNvPr id="9" name="Picture 8"/>
            <p:cNvPicPr>
              <a:picLocks noChangeAspect="1"/>
            </p:cNvPicPr>
            <p:nvPr/>
          </p:nvPicPr>
          <p:blipFill>
            <a:blip r:embed="rId4"/>
            <a:stretch>
              <a:fillRect/>
            </a:stretch>
          </p:blipFill>
          <p:spPr>
            <a:xfrm>
              <a:off x="2805627" y="2289255"/>
              <a:ext cx="5219700" cy="3670300"/>
            </a:xfrm>
            <a:prstGeom prst="rect">
              <a:avLst/>
            </a:prstGeom>
          </p:spPr>
        </p:pic>
        <p:pic>
          <p:nvPicPr>
            <p:cNvPr id="10" name="Picture 9"/>
            <p:cNvPicPr>
              <a:picLocks noChangeAspect="1"/>
            </p:cNvPicPr>
            <p:nvPr/>
          </p:nvPicPr>
          <p:blipFill>
            <a:blip r:embed="rId5"/>
            <a:stretch>
              <a:fillRect/>
            </a:stretch>
          </p:blipFill>
          <p:spPr>
            <a:xfrm>
              <a:off x="2805627" y="5926952"/>
              <a:ext cx="5232400" cy="863600"/>
            </a:xfrm>
            <a:prstGeom prst="rect">
              <a:avLst/>
            </a:prstGeom>
          </p:spPr>
        </p:pic>
      </p:grpSp>
      <p:sp>
        <p:nvSpPr>
          <p:cNvPr id="14" name="Rectangle 13"/>
          <p:cNvSpPr/>
          <p:nvPr/>
        </p:nvSpPr>
        <p:spPr>
          <a:xfrm>
            <a:off x="3101634" y="1458258"/>
            <a:ext cx="5219700" cy="4471723"/>
          </a:xfrm>
          <a:prstGeom prst="rect">
            <a:avLst/>
          </a:prstGeom>
          <a:noFill/>
          <a:ln w="38100">
            <a:solidFill>
              <a:schemeClr val="accent2">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noFill/>
            </a:endParaRPr>
          </a:p>
        </p:txBody>
      </p:sp>
      <p:cxnSp>
        <p:nvCxnSpPr>
          <p:cNvPr id="16" name="Straight Connector 15"/>
          <p:cNvCxnSpPr/>
          <p:nvPr/>
        </p:nvCxnSpPr>
        <p:spPr>
          <a:xfrm flipH="1">
            <a:off x="3101634" y="313404"/>
            <a:ext cx="3171811" cy="11448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8321334" y="2883559"/>
            <a:ext cx="673469" cy="304642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4749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732364" cy="868362"/>
          </a:xfrm>
        </p:spPr>
        <p:txBody>
          <a:bodyPr/>
          <a:lstStyle/>
          <a:p>
            <a:r>
              <a:rPr lang="en-US" sz="3600" dirty="0" smtClean="0"/>
              <a:t>Migrating classes from BFO 1.1 to BFO 2</a:t>
            </a:r>
            <a:endParaRPr lang="en-US" sz="3600" dirty="0"/>
          </a:p>
        </p:txBody>
      </p:sp>
      <p:sp>
        <p:nvSpPr>
          <p:cNvPr id="3" name="Content Placeholder 2"/>
          <p:cNvSpPr>
            <a:spLocks noGrp="1"/>
          </p:cNvSpPr>
          <p:nvPr>
            <p:ph idx="1"/>
          </p:nvPr>
        </p:nvSpPr>
        <p:spPr>
          <a:xfrm>
            <a:off x="914400" y="1492336"/>
            <a:ext cx="7313613" cy="5025974"/>
          </a:xfrm>
        </p:spPr>
        <p:txBody>
          <a:bodyPr>
            <a:noAutofit/>
          </a:bodyPr>
          <a:lstStyle/>
          <a:p>
            <a:pPr>
              <a:lnSpc>
                <a:spcPts val="2200"/>
              </a:lnSpc>
            </a:pPr>
            <a:r>
              <a:rPr lang="en-US" sz="2200" dirty="0" smtClean="0"/>
              <a:t>Note deprecated classes – </a:t>
            </a:r>
          </a:p>
          <a:p>
            <a:pPr lvl="1">
              <a:lnSpc>
                <a:spcPts val="2200"/>
              </a:lnSpc>
            </a:pPr>
            <a:r>
              <a:rPr lang="en-US" dirty="0" smtClean="0"/>
              <a:t>Specifically dependent continuant</a:t>
            </a:r>
          </a:p>
          <a:p>
            <a:pPr lvl="1">
              <a:lnSpc>
                <a:spcPts val="2200"/>
              </a:lnSpc>
            </a:pPr>
            <a:r>
              <a:rPr lang="en-US" dirty="0" smtClean="0"/>
              <a:t>Process </a:t>
            </a:r>
            <a:r>
              <a:rPr lang="en-US" i="1" dirty="0" smtClean="0"/>
              <a:t>X </a:t>
            </a:r>
            <a:r>
              <a:rPr lang="en-US" dirty="0" smtClean="0"/>
              <a:t>classes</a:t>
            </a:r>
          </a:p>
          <a:p>
            <a:pPr lvl="1">
              <a:lnSpc>
                <a:spcPts val="2200"/>
              </a:lnSpc>
            </a:pPr>
            <a:r>
              <a:rPr lang="en-US" dirty="0" smtClean="0"/>
              <a:t>Scattered/Connected </a:t>
            </a:r>
            <a:r>
              <a:rPr lang="en-US" i="1" dirty="0" smtClean="0"/>
              <a:t>X</a:t>
            </a:r>
          </a:p>
          <a:p>
            <a:pPr>
              <a:lnSpc>
                <a:spcPts val="2200"/>
              </a:lnSpc>
            </a:pPr>
            <a:r>
              <a:rPr lang="en-US" sz="2200" dirty="0" smtClean="0"/>
              <a:t>Attend to classes that are similar to earlier classes</a:t>
            </a:r>
          </a:p>
          <a:p>
            <a:pPr lvl="1">
              <a:lnSpc>
                <a:spcPts val="2200"/>
              </a:lnSpc>
            </a:pPr>
            <a:r>
              <a:rPr lang="en-US" dirty="0" smtClean="0"/>
              <a:t>object boundary, continuant fiat boundary</a:t>
            </a:r>
          </a:p>
          <a:p>
            <a:pPr lvl="1">
              <a:lnSpc>
                <a:spcPts val="2200"/>
              </a:lnSpc>
            </a:pPr>
            <a:r>
              <a:rPr lang="en-US" dirty="0" smtClean="0"/>
              <a:t>Function now subclass of disposition</a:t>
            </a:r>
          </a:p>
          <a:p>
            <a:pPr>
              <a:lnSpc>
                <a:spcPts val="2200"/>
              </a:lnSpc>
            </a:pPr>
            <a:r>
              <a:rPr lang="en-US" sz="2200" dirty="0" smtClean="0"/>
              <a:t>Look for applicability of new classes</a:t>
            </a:r>
          </a:p>
          <a:p>
            <a:pPr lvl="1">
              <a:lnSpc>
                <a:spcPts val="2200"/>
              </a:lnSpc>
            </a:pPr>
            <a:r>
              <a:rPr lang="en-US" dirty="0" smtClean="0"/>
              <a:t>history, relational quality</a:t>
            </a:r>
          </a:p>
          <a:p>
            <a:pPr>
              <a:lnSpc>
                <a:spcPts val="2200"/>
              </a:lnSpc>
            </a:pPr>
            <a:r>
              <a:rPr lang="en-US" sz="2200" dirty="0" smtClean="0"/>
              <a:t>Learn the relations that are now in BFO and apply them.</a:t>
            </a:r>
          </a:p>
          <a:p>
            <a:pPr lvl="1">
              <a:lnSpc>
                <a:spcPts val="2200"/>
              </a:lnSpc>
            </a:pPr>
            <a:r>
              <a:rPr lang="en-US" dirty="0" smtClean="0"/>
              <a:t>Migrate use of RO to BFO, new RO</a:t>
            </a:r>
          </a:p>
          <a:p>
            <a:pPr lvl="1">
              <a:lnSpc>
                <a:spcPts val="2200"/>
              </a:lnSpc>
            </a:pPr>
            <a:endParaRPr lang="en-US" dirty="0" smtClean="0"/>
          </a:p>
          <a:p>
            <a:pPr lvl="1">
              <a:lnSpc>
                <a:spcPts val="2200"/>
              </a:lnSpc>
            </a:pPr>
            <a:endParaRPr lang="en-US" dirty="0" smtClean="0"/>
          </a:p>
          <a:p>
            <a:pPr lvl="1">
              <a:lnSpc>
                <a:spcPts val="2200"/>
              </a:lnSpc>
            </a:pPr>
            <a:endParaRPr lang="en-US" dirty="0"/>
          </a:p>
        </p:txBody>
      </p:sp>
    </p:spTree>
    <p:extLst>
      <p:ext uri="{BB962C8B-B14F-4D97-AF65-F5344CB8AC3E}">
        <p14:creationId xmlns:p14="http://schemas.microsoft.com/office/powerpoint/2010/main" val="37165611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Migrating relations to BFO 2</a:t>
            </a:r>
            <a:endParaRPr lang="en-US" sz="4000" dirty="0"/>
          </a:p>
        </p:txBody>
      </p:sp>
      <p:sp>
        <p:nvSpPr>
          <p:cNvPr id="3" name="Content Placeholder 2"/>
          <p:cNvSpPr>
            <a:spLocks noGrp="1"/>
          </p:cNvSpPr>
          <p:nvPr>
            <p:ph idx="1"/>
          </p:nvPr>
        </p:nvSpPr>
        <p:spPr>
          <a:xfrm>
            <a:off x="914399" y="1369766"/>
            <a:ext cx="7863093" cy="5129867"/>
          </a:xfrm>
        </p:spPr>
        <p:txBody>
          <a:bodyPr>
            <a:noAutofit/>
          </a:bodyPr>
          <a:lstStyle/>
          <a:p>
            <a:pPr>
              <a:lnSpc>
                <a:spcPts val="1600"/>
              </a:lnSpc>
            </a:pPr>
            <a:r>
              <a:rPr lang="en-US" sz="2000" b="1" dirty="0" smtClean="0"/>
              <a:t>Properties redesigned to not overload names as in BFO 1. </a:t>
            </a:r>
          </a:p>
          <a:p>
            <a:pPr lvl="1">
              <a:lnSpc>
                <a:spcPts val="1600"/>
              </a:lnSpc>
            </a:pPr>
            <a:r>
              <a:rPr lang="en-US" sz="1800" dirty="0" smtClean="0"/>
              <a:t>part_of (class, class)</a:t>
            </a:r>
          </a:p>
          <a:p>
            <a:pPr lvl="1">
              <a:lnSpc>
                <a:spcPts val="1600"/>
              </a:lnSpc>
            </a:pPr>
            <a:r>
              <a:rPr lang="en-US" sz="1800" dirty="0" smtClean="0"/>
              <a:t>part_of (continuant, continuant, t)</a:t>
            </a:r>
          </a:p>
          <a:p>
            <a:pPr lvl="1">
              <a:lnSpc>
                <a:spcPts val="1600"/>
              </a:lnSpc>
            </a:pPr>
            <a:r>
              <a:rPr lang="en-US" sz="1800" dirty="0" smtClean="0"/>
              <a:t>part_of (occurrent, occurrent)</a:t>
            </a:r>
          </a:p>
          <a:p>
            <a:pPr>
              <a:lnSpc>
                <a:spcPts val="1600"/>
              </a:lnSpc>
            </a:pPr>
            <a:r>
              <a:rPr lang="en-US" sz="2000" b="1" dirty="0" smtClean="0"/>
              <a:t>Strategies to remove overloading </a:t>
            </a:r>
            <a:endParaRPr lang="en-US" sz="1800" b="1" dirty="0" smtClean="0"/>
          </a:p>
          <a:p>
            <a:pPr lvl="1">
              <a:lnSpc>
                <a:spcPts val="1600"/>
              </a:lnSpc>
            </a:pPr>
            <a:r>
              <a:rPr lang="en-US" sz="1800" dirty="0" smtClean="0"/>
              <a:t>Drop class/class relations</a:t>
            </a:r>
          </a:p>
          <a:p>
            <a:pPr lvl="1">
              <a:lnSpc>
                <a:spcPts val="1600"/>
              </a:lnSpc>
            </a:pPr>
            <a:r>
              <a:rPr lang="en-US" sz="1800" dirty="0" smtClean="0"/>
              <a:t>Name properties according to type</a:t>
            </a:r>
          </a:p>
          <a:p>
            <a:pPr lvl="1">
              <a:lnSpc>
                <a:spcPts val="1600"/>
              </a:lnSpc>
            </a:pPr>
            <a:r>
              <a:rPr lang="en-US" sz="1800" dirty="0" smtClean="0"/>
              <a:t>Use “at-some-time”, “at-all-times” relations to acknowledge temporal indexing. (maybe –during-process relations coming)</a:t>
            </a:r>
          </a:p>
          <a:p>
            <a:pPr marL="466344">
              <a:lnSpc>
                <a:spcPts val="1600"/>
              </a:lnSpc>
              <a:spcBef>
                <a:spcPts val="1000"/>
              </a:spcBef>
            </a:pPr>
            <a:r>
              <a:rPr lang="en-US" sz="2000" b="1" dirty="0" smtClean="0"/>
              <a:t>How to migrate</a:t>
            </a:r>
          </a:p>
          <a:p>
            <a:pPr lvl="1">
              <a:lnSpc>
                <a:spcPts val="1600"/>
              </a:lnSpc>
            </a:pPr>
            <a:r>
              <a:rPr lang="en-US" sz="1800" dirty="0" smtClean="0"/>
              <a:t>Attend to part relations which have split continuant/occurrent/at some times/at all times – If you use part relations a lot this will be the biggest work</a:t>
            </a:r>
          </a:p>
          <a:p>
            <a:pPr lvl="1">
              <a:lnSpc>
                <a:spcPts val="1600"/>
              </a:lnSpc>
            </a:pPr>
            <a:r>
              <a:rPr lang="en-US" sz="1800" dirty="0" smtClean="0"/>
              <a:t>Attend to other temporally indexed relations</a:t>
            </a:r>
          </a:p>
          <a:p>
            <a:pPr lvl="1">
              <a:lnSpc>
                <a:spcPts val="1200"/>
              </a:lnSpc>
            </a:pPr>
            <a:r>
              <a:rPr lang="en-US" sz="1800" dirty="0" smtClean="0"/>
              <a:t>Learn and use new relations</a:t>
            </a:r>
          </a:p>
          <a:p>
            <a:pPr lvl="2">
              <a:lnSpc>
                <a:spcPts val="1200"/>
              </a:lnSpc>
            </a:pPr>
            <a:r>
              <a:rPr lang="en-US" sz="1800" dirty="0" smtClean="0"/>
              <a:t>material basis</a:t>
            </a:r>
          </a:p>
          <a:p>
            <a:pPr lvl="2">
              <a:lnSpc>
                <a:spcPts val="1200"/>
              </a:lnSpc>
            </a:pPr>
            <a:r>
              <a:rPr lang="en-US" sz="1800" dirty="0" smtClean="0"/>
              <a:t>history of</a:t>
            </a:r>
          </a:p>
          <a:p>
            <a:pPr lvl="2">
              <a:lnSpc>
                <a:spcPts val="1200"/>
              </a:lnSpc>
            </a:pPr>
            <a:r>
              <a:rPr lang="en-US" sz="1800" dirty="0"/>
              <a:t>s</a:t>
            </a:r>
            <a:r>
              <a:rPr lang="en-US" sz="1800" dirty="0" smtClean="0"/>
              <a:t>pecifically/generically depends on</a:t>
            </a:r>
          </a:p>
          <a:p>
            <a:pPr lvl="2">
              <a:lnSpc>
                <a:spcPts val="1200"/>
              </a:lnSpc>
            </a:pPr>
            <a:r>
              <a:rPr lang="en-US" sz="1800" dirty="0" smtClean="0"/>
              <a:t>concretizes</a:t>
            </a:r>
          </a:p>
          <a:p>
            <a:pPr lvl="2">
              <a:lnSpc>
                <a:spcPts val="1200"/>
              </a:lnSpc>
            </a:pPr>
            <a:r>
              <a:rPr lang="en-US" sz="1800" dirty="0" smtClean="0"/>
              <a:t>realizes</a:t>
            </a:r>
            <a:endParaRPr lang="en-US" sz="1800" dirty="0"/>
          </a:p>
        </p:txBody>
      </p:sp>
    </p:spTree>
    <p:extLst>
      <p:ext uri="{BB962C8B-B14F-4D97-AF65-F5344CB8AC3E}">
        <p14:creationId xmlns:p14="http://schemas.microsoft.com/office/powerpoint/2010/main" val="42212305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Why time indexing is important (even in BFO OWL)</a:t>
            </a:r>
            <a:endParaRPr lang="en-US" sz="4400" dirty="0"/>
          </a:p>
        </p:txBody>
      </p:sp>
      <p:sp>
        <p:nvSpPr>
          <p:cNvPr id="3" name="Content Placeholder 2"/>
          <p:cNvSpPr>
            <a:spLocks noGrp="1"/>
          </p:cNvSpPr>
          <p:nvPr>
            <p:ph idx="1"/>
          </p:nvPr>
        </p:nvSpPr>
        <p:spPr/>
        <p:txBody>
          <a:bodyPr>
            <a:noAutofit/>
          </a:bodyPr>
          <a:lstStyle/>
          <a:p>
            <a:pPr marL="466344">
              <a:lnSpc>
                <a:spcPts val="2100"/>
              </a:lnSpc>
              <a:spcBef>
                <a:spcPts val="1000"/>
              </a:spcBef>
            </a:pPr>
            <a:r>
              <a:rPr lang="en-US" sz="2200" dirty="0" smtClean="0"/>
              <a:t>Documentation of BFO has always had time indexed relations, for example parthood between continuant instances is written as part_of(c1,c2,t)</a:t>
            </a:r>
          </a:p>
          <a:p>
            <a:pPr marL="466344">
              <a:lnSpc>
                <a:spcPts val="2100"/>
              </a:lnSpc>
              <a:spcBef>
                <a:spcPts val="1000"/>
              </a:spcBef>
            </a:pPr>
            <a:r>
              <a:rPr lang="en-US" sz="2200" dirty="0" smtClean="0"/>
              <a:t>Our first design principle is that the the OWL file have a BFO reading</a:t>
            </a:r>
          </a:p>
          <a:p>
            <a:pPr marL="466344">
              <a:lnSpc>
                <a:spcPts val="2100"/>
              </a:lnSpc>
              <a:spcBef>
                <a:spcPts val="1000"/>
              </a:spcBef>
            </a:pPr>
            <a:r>
              <a:rPr lang="en-US" sz="2200" dirty="0" smtClean="0"/>
              <a:t>In the prior Relation Ontology OWL implementation the part of relations were binary, and were not given any BFO reading. </a:t>
            </a:r>
          </a:p>
          <a:p>
            <a:pPr marL="466344">
              <a:lnSpc>
                <a:spcPts val="2100"/>
              </a:lnSpc>
              <a:spcBef>
                <a:spcPts val="1000"/>
              </a:spcBef>
            </a:pPr>
            <a:r>
              <a:rPr lang="en-US" sz="2200" dirty="0" smtClean="0"/>
              <a:t>Since BFO defines the meaning of the relations, we have no basis for formally understanding relations if there is not a BFO reading</a:t>
            </a:r>
          </a:p>
          <a:p>
            <a:pPr marL="466344">
              <a:lnSpc>
                <a:spcPts val="2100"/>
              </a:lnSpc>
              <a:spcBef>
                <a:spcPts val="1000"/>
              </a:spcBef>
            </a:pPr>
            <a:r>
              <a:rPr lang="en-US" sz="2200" dirty="0" smtClean="0"/>
              <a:t>We (OBO community) is moving more towards representation of instances. Prior to this only “class level” relations were used, which were not time dependent. However OWL only provides for making quantified sentences over individuals rather than reifying classes.</a:t>
            </a:r>
            <a:endParaRPr lang="en-US" sz="2200" dirty="0"/>
          </a:p>
        </p:txBody>
      </p:sp>
    </p:spTree>
    <p:extLst>
      <p:ext uri="{BB962C8B-B14F-4D97-AF65-F5344CB8AC3E}">
        <p14:creationId xmlns:p14="http://schemas.microsoft.com/office/powerpoint/2010/main" val="10642824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start</a:t>
            </a:r>
            <a:endParaRPr lang="en-US" dirty="0"/>
          </a:p>
        </p:txBody>
      </p:sp>
      <p:sp>
        <p:nvSpPr>
          <p:cNvPr id="3" name="Content Placeholder 2"/>
          <p:cNvSpPr>
            <a:spLocks noGrp="1"/>
          </p:cNvSpPr>
          <p:nvPr>
            <p:ph idx="1"/>
          </p:nvPr>
        </p:nvSpPr>
        <p:spPr/>
        <p:txBody>
          <a:bodyPr/>
          <a:lstStyle/>
          <a:p>
            <a:r>
              <a:rPr lang="en-US" dirty="0" smtClean="0"/>
              <a:t>Get Protégé 4.2 latest version</a:t>
            </a:r>
          </a:p>
          <a:p>
            <a:r>
              <a:rPr lang="en-US" dirty="0" smtClean="0"/>
              <a:t>Open </a:t>
            </a:r>
            <a:r>
              <a:rPr lang="en-US" dirty="0" smtClean="0">
                <a:hlinkClick r:id="rId2"/>
              </a:rPr>
              <a:t>http://purl.obolibrary.org/obo/bfo.owl</a:t>
            </a:r>
            <a:endParaRPr lang="en-US" dirty="0" smtClean="0"/>
          </a:p>
          <a:p>
            <a:r>
              <a:rPr lang="en-US" dirty="0" smtClean="0"/>
              <a:t>Follow along</a:t>
            </a:r>
            <a:endParaRPr lang="en-US" dirty="0"/>
          </a:p>
        </p:txBody>
      </p:sp>
    </p:spTree>
    <p:extLst>
      <p:ext uri="{BB962C8B-B14F-4D97-AF65-F5344CB8AC3E}">
        <p14:creationId xmlns:p14="http://schemas.microsoft.com/office/powerpoint/2010/main" val="31788936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800"/>
              </a:lnSpc>
            </a:pPr>
            <a:r>
              <a:rPr lang="en-US" dirty="0" smtClean="0"/>
              <a:t>Understanding the time-indexing approach</a:t>
            </a:r>
            <a:endParaRPr lang="en-US" dirty="0"/>
          </a:p>
        </p:txBody>
      </p:sp>
      <p:sp>
        <p:nvSpPr>
          <p:cNvPr id="3" name="Content Placeholder 2"/>
          <p:cNvSpPr>
            <a:spLocks noGrp="1"/>
          </p:cNvSpPr>
          <p:nvPr>
            <p:ph idx="1"/>
          </p:nvPr>
        </p:nvSpPr>
        <p:spPr>
          <a:xfrm flipH="1">
            <a:off x="914400" y="1735138"/>
            <a:ext cx="7592298" cy="4811188"/>
          </a:xfrm>
        </p:spPr>
        <p:txBody>
          <a:bodyPr>
            <a:normAutofit fontScale="77500" lnSpcReduction="20000"/>
          </a:bodyPr>
          <a:lstStyle/>
          <a:p>
            <a:pPr>
              <a:lnSpc>
                <a:spcPts val="1800"/>
              </a:lnSpc>
              <a:spcBef>
                <a:spcPts val="1000"/>
              </a:spcBef>
            </a:pPr>
            <a:r>
              <a:rPr lang="en-US" dirty="0" smtClean="0"/>
              <a:t>The problem: OWL provides only binary relations</a:t>
            </a:r>
          </a:p>
          <a:p>
            <a:pPr>
              <a:lnSpc>
                <a:spcPts val="1800"/>
              </a:lnSpc>
              <a:spcBef>
                <a:spcPts val="1000"/>
              </a:spcBef>
            </a:pPr>
            <a:r>
              <a:rPr lang="en-US" dirty="0" smtClean="0"/>
              <a:t>Time indexed relations are ternary</a:t>
            </a:r>
          </a:p>
          <a:p>
            <a:pPr>
              <a:lnSpc>
                <a:spcPts val="1800"/>
              </a:lnSpc>
              <a:spcBef>
                <a:spcPts val="1000"/>
              </a:spcBef>
            </a:pPr>
            <a:r>
              <a:rPr lang="en-US" dirty="0" smtClean="0"/>
              <a:t>Solution: Move quantification over time into the instance-level relation</a:t>
            </a:r>
          </a:p>
          <a:p>
            <a:r>
              <a:rPr lang="en-US" dirty="0" smtClean="0"/>
              <a:t>For part_of(c1,c2,t) define:</a:t>
            </a:r>
          </a:p>
          <a:p>
            <a:pPr marL="457200" lvl="1" indent="0">
              <a:buNone/>
            </a:pPr>
            <a:r>
              <a:rPr lang="en-US" b="1" dirty="0" smtClean="0"/>
              <a:t>part-of-at-some-time</a:t>
            </a:r>
            <a:r>
              <a:rPr lang="en-US" dirty="0" smtClean="0"/>
              <a:t>(c1,c2) =</a:t>
            </a:r>
            <a:r>
              <a:rPr lang="en-US" dirty="0" err="1" smtClean="0"/>
              <a:t>def</a:t>
            </a:r>
            <a:r>
              <a:rPr lang="en-US" dirty="0" smtClean="0"/>
              <a:t> </a:t>
            </a:r>
          </a:p>
          <a:p>
            <a:pPr marL="457200" lvl="1" indent="0">
              <a:buNone/>
            </a:pPr>
            <a:r>
              <a:rPr lang="en-US" dirty="0" smtClean="0"/>
              <a:t>forsome(t) exists_at(c1,t) &amp; exists_at(c2,t) &amp; part_of(c1,c2,t)</a:t>
            </a:r>
          </a:p>
          <a:p>
            <a:pPr marL="457200" lvl="1" indent="0">
              <a:buNone/>
            </a:pPr>
            <a:r>
              <a:rPr lang="en-US" b="1" dirty="0" smtClean="0"/>
              <a:t>part-of-at-all-times</a:t>
            </a:r>
            <a:r>
              <a:rPr lang="en-US" dirty="0" smtClean="0"/>
              <a:t>(c1,c2) =</a:t>
            </a:r>
            <a:r>
              <a:rPr lang="en-US" dirty="0" err="1" smtClean="0"/>
              <a:t>def</a:t>
            </a:r>
            <a:endParaRPr lang="en-US" dirty="0" smtClean="0"/>
          </a:p>
          <a:p>
            <a:pPr marL="457200" lvl="1" indent="0">
              <a:buNone/>
            </a:pPr>
            <a:r>
              <a:rPr lang="en-US" dirty="0" smtClean="0"/>
              <a:t>forall(t) exists_at(c1,t) -&gt; exists_at(c2,t) &amp; part_of(c1,c2,t)</a:t>
            </a:r>
          </a:p>
          <a:p>
            <a:pPr marL="0" indent="0">
              <a:lnSpc>
                <a:spcPts val="2280"/>
              </a:lnSpc>
              <a:spcBef>
                <a:spcPts val="1000"/>
              </a:spcBef>
              <a:spcAft>
                <a:spcPts val="1000"/>
              </a:spcAft>
              <a:buNone/>
            </a:pPr>
            <a:r>
              <a:rPr lang="en-US" b="1" dirty="0" smtClean="0"/>
              <a:t>Note:</a:t>
            </a:r>
            <a:r>
              <a:rPr lang="en-US" dirty="0" smtClean="0"/>
              <a:t> only part-of-at-all-times is transitive</a:t>
            </a:r>
            <a:br>
              <a:rPr lang="en-US" dirty="0" smtClean="0"/>
            </a:br>
            <a:r>
              <a:rPr lang="en-US" b="1" dirty="0" smtClean="0"/>
              <a:t>Note:</a:t>
            </a:r>
            <a:r>
              <a:rPr lang="en-US" dirty="0" smtClean="0"/>
              <a:t> part-of-at-all-times is not the inverse of has-part-at-all-times</a:t>
            </a:r>
            <a:br>
              <a:rPr lang="en-US" dirty="0" smtClean="0"/>
            </a:br>
            <a:r>
              <a:rPr lang="en-US" b="1" dirty="0" smtClean="0"/>
              <a:t>Note:</a:t>
            </a:r>
            <a:r>
              <a:rPr lang="en-US" dirty="0" smtClean="0"/>
              <a:t> part-of-at-all-times-that-whole-exists can be defined so as </a:t>
            </a:r>
            <a:br>
              <a:rPr lang="en-US" dirty="0" smtClean="0"/>
            </a:br>
            <a:r>
              <a:rPr lang="en-US" dirty="0" smtClean="0"/>
              <a:t>          to be the inverse of </a:t>
            </a:r>
            <a:r>
              <a:rPr lang="en-US" dirty="0"/>
              <a:t>has-part-at-all-</a:t>
            </a:r>
            <a:r>
              <a:rPr lang="en-US" dirty="0" smtClean="0"/>
              <a:t>times</a:t>
            </a:r>
          </a:p>
          <a:p>
            <a:pPr marL="457200" lvl="1" indent="0">
              <a:buNone/>
            </a:pPr>
            <a:r>
              <a:rPr lang="en-US" b="1" dirty="0"/>
              <a:t>part-of-at-all-</a:t>
            </a:r>
            <a:r>
              <a:rPr lang="en-US" b="1" dirty="0" smtClean="0"/>
              <a:t>times-that-whole-exists</a:t>
            </a:r>
            <a:r>
              <a:rPr lang="en-US" dirty="0" smtClean="0"/>
              <a:t>(</a:t>
            </a:r>
            <a:r>
              <a:rPr lang="en-US" dirty="0"/>
              <a:t>c1,c2) =</a:t>
            </a:r>
            <a:r>
              <a:rPr lang="en-US" dirty="0" err="1"/>
              <a:t>def</a:t>
            </a:r>
            <a:endParaRPr lang="en-US" dirty="0"/>
          </a:p>
          <a:p>
            <a:pPr marL="457200" lvl="1" indent="0">
              <a:buNone/>
            </a:pPr>
            <a:r>
              <a:rPr lang="en-US" dirty="0"/>
              <a:t>forall(t) exists_at(</a:t>
            </a:r>
            <a:r>
              <a:rPr lang="en-US" b="1" dirty="0" smtClean="0">
                <a:solidFill>
                  <a:srgbClr val="FF0000"/>
                </a:solidFill>
              </a:rPr>
              <a:t>c2</a:t>
            </a:r>
            <a:r>
              <a:rPr lang="en-US" dirty="0" smtClean="0"/>
              <a:t>,</a:t>
            </a:r>
            <a:r>
              <a:rPr lang="en-US" dirty="0"/>
              <a:t>t) -&gt; exists_at(</a:t>
            </a:r>
            <a:r>
              <a:rPr lang="en-US" b="1" dirty="0" smtClean="0">
                <a:solidFill>
                  <a:srgbClr val="FF0000"/>
                </a:solidFill>
              </a:rPr>
              <a:t>c1</a:t>
            </a:r>
            <a:r>
              <a:rPr lang="en-US" dirty="0" smtClean="0"/>
              <a:t>,</a:t>
            </a:r>
            <a:r>
              <a:rPr lang="en-US" dirty="0"/>
              <a:t>t) &amp; part_of(c1,c2,t)</a:t>
            </a:r>
          </a:p>
          <a:p>
            <a:pPr marL="0" indent="0">
              <a:buNone/>
            </a:pPr>
            <a:endParaRPr lang="en-US" dirty="0"/>
          </a:p>
          <a:p>
            <a:pPr marL="0" indent="0">
              <a:buNone/>
            </a:pPr>
            <a:endParaRPr lang="en-US" dirty="0" smtClean="0"/>
          </a:p>
          <a:p>
            <a:pPr marL="457200" lvl="1" indent="0">
              <a:buNone/>
            </a:pPr>
            <a:endParaRPr lang="en-US" dirty="0"/>
          </a:p>
        </p:txBody>
      </p:sp>
      <p:grpSp>
        <p:nvGrpSpPr>
          <p:cNvPr id="9" name="Group 8"/>
          <p:cNvGrpSpPr/>
          <p:nvPr/>
        </p:nvGrpSpPr>
        <p:grpSpPr>
          <a:xfrm>
            <a:off x="2961403" y="6385286"/>
            <a:ext cx="1525364" cy="157484"/>
            <a:chOff x="2888532" y="6043108"/>
            <a:chExt cx="1652580" cy="825303"/>
          </a:xfrm>
        </p:grpSpPr>
        <p:sp>
          <p:nvSpPr>
            <p:cNvPr id="7" name="Bent Arrow 6"/>
            <p:cNvSpPr/>
            <p:nvPr/>
          </p:nvSpPr>
          <p:spPr>
            <a:xfrm rot="16200000">
              <a:off x="2888532" y="6043108"/>
              <a:ext cx="822960" cy="822960"/>
            </a:xfrm>
            <a:prstGeom prst="ben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Bent Arrow 7"/>
            <p:cNvSpPr/>
            <p:nvPr/>
          </p:nvSpPr>
          <p:spPr>
            <a:xfrm rot="5400000" flipH="1">
              <a:off x="3718152" y="6045451"/>
              <a:ext cx="822960" cy="822960"/>
            </a:xfrm>
            <a:prstGeom prst="ben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Tree>
    <p:extLst>
      <p:ext uri="{BB962C8B-B14F-4D97-AF65-F5344CB8AC3E}">
        <p14:creationId xmlns:p14="http://schemas.microsoft.com/office/powerpoint/2010/main" val="29566600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65882"/>
            <a:ext cx="7313613" cy="868362"/>
          </a:xfrm>
        </p:spPr>
        <p:txBody>
          <a:bodyPr/>
          <a:lstStyle/>
          <a:p>
            <a:r>
              <a:rPr lang="en-US" dirty="0" smtClean="0"/>
              <a:t>Known issues in BFO 2</a:t>
            </a:r>
            <a:endParaRPr lang="en-US" dirty="0"/>
          </a:p>
        </p:txBody>
      </p:sp>
      <p:sp>
        <p:nvSpPr>
          <p:cNvPr id="3" name="Content Placeholder 2"/>
          <p:cNvSpPr>
            <a:spLocks noGrp="1"/>
          </p:cNvSpPr>
          <p:nvPr>
            <p:ph idx="1"/>
          </p:nvPr>
        </p:nvSpPr>
        <p:spPr>
          <a:xfrm>
            <a:off x="914400" y="1343583"/>
            <a:ext cx="7424218" cy="5486400"/>
          </a:xfrm>
        </p:spPr>
        <p:txBody>
          <a:bodyPr>
            <a:noAutofit/>
          </a:bodyPr>
          <a:lstStyle/>
          <a:p>
            <a:pPr>
              <a:lnSpc>
                <a:spcPts val="1800"/>
              </a:lnSpc>
              <a:spcBef>
                <a:spcPts val="1000"/>
              </a:spcBef>
            </a:pPr>
            <a:r>
              <a:rPr lang="en-US" sz="2200" dirty="0" smtClean="0"/>
              <a:t>No proper way to represent non-rigid universals (professor, fetus) yet</a:t>
            </a:r>
          </a:p>
          <a:p>
            <a:pPr>
              <a:lnSpc>
                <a:spcPts val="1800"/>
              </a:lnSpc>
              <a:spcBef>
                <a:spcPts val="1000"/>
              </a:spcBef>
            </a:pPr>
            <a:r>
              <a:rPr lang="en-US" sz="2200" dirty="0" smtClean="0"/>
              <a:t>process profile not well liked by part working group</a:t>
            </a:r>
          </a:p>
          <a:p>
            <a:pPr>
              <a:lnSpc>
                <a:spcPts val="1800"/>
              </a:lnSpc>
              <a:spcBef>
                <a:spcPts val="1000"/>
              </a:spcBef>
            </a:pPr>
            <a:r>
              <a:rPr lang="en-US" sz="2200" dirty="0" smtClean="0"/>
              <a:t>Acceptability of time-indexing? How to extend it.</a:t>
            </a:r>
          </a:p>
          <a:p>
            <a:pPr>
              <a:lnSpc>
                <a:spcPts val="1800"/>
              </a:lnSpc>
              <a:spcBef>
                <a:spcPts val="1000"/>
              </a:spcBef>
            </a:pPr>
            <a:r>
              <a:rPr lang="en-US" sz="2200" dirty="0" smtClean="0"/>
              <a:t>Material basis only for dispositions (what about qualities, and what about qualitative basis?)</a:t>
            </a:r>
          </a:p>
          <a:p>
            <a:pPr>
              <a:lnSpc>
                <a:spcPts val="1800"/>
              </a:lnSpc>
              <a:spcBef>
                <a:spcPts val="1000"/>
              </a:spcBef>
            </a:pPr>
            <a:r>
              <a:rPr lang="en-US" sz="2200" dirty="0" smtClean="0"/>
              <a:t>Alan doesn’t like specific dependence of processes on material entities</a:t>
            </a:r>
          </a:p>
          <a:p>
            <a:pPr>
              <a:lnSpc>
                <a:spcPts val="1800"/>
              </a:lnSpc>
              <a:spcBef>
                <a:spcPts val="1000"/>
              </a:spcBef>
            </a:pPr>
            <a:r>
              <a:rPr lang="en-US" sz="2200" dirty="0" smtClean="0"/>
              <a:t>Additional requested relations – begins/ceases to exist during (continuant -&gt; process)</a:t>
            </a:r>
          </a:p>
          <a:p>
            <a:pPr>
              <a:lnSpc>
                <a:spcPts val="1800"/>
              </a:lnSpc>
              <a:spcBef>
                <a:spcPts val="1000"/>
              </a:spcBef>
            </a:pPr>
            <a:r>
              <a:rPr lang="en-US" sz="2200" dirty="0" smtClean="0"/>
              <a:t>BFO 2, OBO Format, and </a:t>
            </a:r>
            <a:r>
              <a:rPr lang="en-US" sz="2200" dirty="0" err="1" smtClean="0"/>
              <a:t>bfo-ruttenberg.owl</a:t>
            </a:r>
            <a:r>
              <a:rPr lang="en-US" sz="2200" dirty="0" smtClean="0"/>
              <a:t> (vintage 2010-05)</a:t>
            </a:r>
          </a:p>
          <a:p>
            <a:pPr>
              <a:lnSpc>
                <a:spcPts val="1800"/>
              </a:lnSpc>
              <a:spcBef>
                <a:spcPts val="1000"/>
              </a:spcBef>
            </a:pPr>
            <a:r>
              <a:rPr lang="en-US" sz="2200" dirty="0" smtClean="0"/>
              <a:t>Are some definitions too formal? (see def. of process, process profile) </a:t>
            </a:r>
          </a:p>
          <a:p>
            <a:pPr>
              <a:lnSpc>
                <a:spcPts val="1800"/>
              </a:lnSpc>
              <a:spcBef>
                <a:spcPts val="1000"/>
              </a:spcBef>
            </a:pPr>
            <a:r>
              <a:rPr lang="en-US" sz="2200" dirty="0" smtClean="0"/>
              <a:t>Change in definition of process boundary (now only temporal)</a:t>
            </a:r>
          </a:p>
          <a:p>
            <a:pPr>
              <a:lnSpc>
                <a:spcPts val="1800"/>
              </a:lnSpc>
            </a:pPr>
            <a:endParaRPr lang="en-US" sz="2200" dirty="0"/>
          </a:p>
        </p:txBody>
      </p:sp>
    </p:spTree>
    <p:extLst>
      <p:ext uri="{BB962C8B-B14F-4D97-AF65-F5344CB8AC3E}">
        <p14:creationId xmlns:p14="http://schemas.microsoft.com/office/powerpoint/2010/main" val="42942677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65882"/>
            <a:ext cx="7313613" cy="868362"/>
          </a:xfrm>
        </p:spPr>
        <p:txBody>
          <a:bodyPr/>
          <a:lstStyle/>
          <a:p>
            <a:r>
              <a:rPr lang="en-US" dirty="0" smtClean="0"/>
              <a:t>Known issues in BFO 2</a:t>
            </a:r>
            <a:endParaRPr lang="en-US" dirty="0"/>
          </a:p>
        </p:txBody>
      </p:sp>
      <p:sp>
        <p:nvSpPr>
          <p:cNvPr id="3" name="Content Placeholder 2"/>
          <p:cNvSpPr>
            <a:spLocks noGrp="1"/>
          </p:cNvSpPr>
          <p:nvPr>
            <p:ph idx="1"/>
          </p:nvPr>
        </p:nvSpPr>
        <p:spPr>
          <a:xfrm>
            <a:off x="914400" y="1343583"/>
            <a:ext cx="7424218" cy="5486400"/>
          </a:xfrm>
        </p:spPr>
        <p:txBody>
          <a:bodyPr>
            <a:noAutofit/>
          </a:bodyPr>
          <a:lstStyle/>
          <a:p>
            <a:pPr>
              <a:lnSpc>
                <a:spcPts val="2000"/>
              </a:lnSpc>
              <a:spcBef>
                <a:spcPts val="1000"/>
              </a:spcBef>
            </a:pPr>
            <a:r>
              <a:rPr lang="en-US" sz="2200" dirty="0" smtClean="0"/>
              <a:t>Permanent generic parthood, and similar. Can’t say, currently, that at all times every independent continuant is located in some spatial region (different ones at different times)</a:t>
            </a:r>
          </a:p>
          <a:p>
            <a:pPr>
              <a:lnSpc>
                <a:spcPts val="2000"/>
              </a:lnSpc>
              <a:spcBef>
                <a:spcPts val="1000"/>
              </a:spcBef>
            </a:pPr>
            <a:r>
              <a:rPr lang="en-US" sz="2200" dirty="0" smtClean="0"/>
              <a:t>Support for granularity (what to do about has grain relation in use in some ontologies)</a:t>
            </a:r>
          </a:p>
          <a:p>
            <a:pPr>
              <a:lnSpc>
                <a:spcPts val="2000"/>
              </a:lnSpc>
              <a:spcBef>
                <a:spcPts val="1000"/>
              </a:spcBef>
            </a:pPr>
            <a:r>
              <a:rPr lang="en-US" sz="2200" dirty="0" smtClean="0"/>
              <a:t>Stages (temporal parts of history). Need to </a:t>
            </a:r>
            <a:r>
              <a:rPr lang="en-US" sz="2200" dirty="0" err="1"/>
              <a:t>a</a:t>
            </a:r>
            <a:r>
              <a:rPr lang="en-US" sz="2200" dirty="0" err="1" smtClean="0"/>
              <a:t>xiomitizing</a:t>
            </a:r>
            <a:r>
              <a:rPr lang="en-US" sz="2200" dirty="0" smtClean="0"/>
              <a:t> that they map uniquely to the material entity the history is of.</a:t>
            </a:r>
          </a:p>
          <a:p>
            <a:pPr>
              <a:lnSpc>
                <a:spcPts val="2000"/>
              </a:lnSpc>
              <a:spcBef>
                <a:spcPts val="1000"/>
              </a:spcBef>
            </a:pPr>
            <a:r>
              <a:rPr lang="en-US" sz="2200" dirty="0" smtClean="0"/>
              <a:t>Review of reference and completion of adding axioms. Feedback from OWL implementation back into reference.</a:t>
            </a:r>
          </a:p>
          <a:p>
            <a:pPr>
              <a:lnSpc>
                <a:spcPts val="2000"/>
              </a:lnSpc>
            </a:pPr>
            <a:r>
              <a:rPr lang="en-US" sz="2200" dirty="0" smtClean="0"/>
              <a:t>Only relation relating site to host is continuant part of</a:t>
            </a:r>
            <a:endParaRPr lang="en-US" sz="2200" dirty="0"/>
          </a:p>
          <a:p>
            <a:pPr>
              <a:lnSpc>
                <a:spcPts val="2000"/>
              </a:lnSpc>
            </a:pPr>
            <a:r>
              <a:rPr lang="en-US" sz="2200" dirty="0" smtClean="0"/>
              <a:t>How to relate process profile to, e.g.  </a:t>
            </a:r>
            <a:r>
              <a:rPr lang="en-US" sz="2200" dirty="0"/>
              <a:t>q</a:t>
            </a:r>
            <a:r>
              <a:rPr lang="en-US" sz="2200" dirty="0" smtClean="0"/>
              <a:t>ualities they profile</a:t>
            </a:r>
            <a:endParaRPr lang="en-US" sz="2200" dirty="0"/>
          </a:p>
        </p:txBody>
      </p:sp>
    </p:spTree>
    <p:extLst>
      <p:ext uri="{BB962C8B-B14F-4D97-AF65-F5344CB8AC3E}">
        <p14:creationId xmlns:p14="http://schemas.microsoft.com/office/powerpoint/2010/main" val="25996056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811682" y="1735138"/>
            <a:ext cx="8229600" cy="4528486"/>
          </a:xfrm>
        </p:spPr>
        <p:txBody>
          <a:bodyPr>
            <a:noAutofit/>
          </a:bodyPr>
          <a:lstStyle/>
          <a:p>
            <a:pPr>
              <a:lnSpc>
                <a:spcPts val="1600"/>
              </a:lnSpc>
              <a:spcBef>
                <a:spcPts val="1000"/>
              </a:spcBef>
            </a:pPr>
            <a:r>
              <a:rPr lang="en-US" sz="2200" dirty="0" smtClean="0"/>
              <a:t>Release notes (start here)</a:t>
            </a:r>
          </a:p>
          <a:p>
            <a:pPr lvl="1">
              <a:lnSpc>
                <a:spcPts val="1600"/>
              </a:lnSpc>
              <a:spcBef>
                <a:spcPts val="1000"/>
              </a:spcBef>
            </a:pPr>
            <a:r>
              <a:rPr lang="en-US" dirty="0" smtClean="0">
                <a:hlinkClick r:id="rId2"/>
              </a:rPr>
              <a:t>http</a:t>
            </a:r>
            <a:r>
              <a:rPr lang="en-US" dirty="0">
                <a:hlinkClick r:id="rId2"/>
              </a:rPr>
              <a:t>://purl.obolibrary.org/obo/bfo/2012-07-20/ReleaseNotes</a:t>
            </a:r>
            <a:endParaRPr lang="en-US" dirty="0" smtClean="0">
              <a:hlinkClick r:id="rId3"/>
            </a:endParaRPr>
          </a:p>
          <a:p>
            <a:pPr>
              <a:lnSpc>
                <a:spcPts val="1600"/>
              </a:lnSpc>
              <a:spcBef>
                <a:spcPts val="1000"/>
              </a:spcBef>
            </a:pPr>
            <a:r>
              <a:rPr lang="en-US" sz="2200" dirty="0" smtClean="0"/>
              <a:t>Reference document</a:t>
            </a:r>
            <a:endParaRPr lang="en-US" sz="2200" dirty="0"/>
          </a:p>
          <a:p>
            <a:pPr lvl="1">
              <a:lnSpc>
                <a:spcPts val="1600"/>
              </a:lnSpc>
              <a:spcBef>
                <a:spcPts val="1000"/>
              </a:spcBef>
            </a:pPr>
            <a:r>
              <a:rPr lang="en-US" dirty="0">
                <a:hlinkClick r:id="rId4"/>
              </a:rPr>
              <a:t>http://purl.obolibrary.org/obo/bfo/2012-07-20/Reference</a:t>
            </a:r>
            <a:r>
              <a:rPr lang="en-US" dirty="0"/>
              <a:t> </a:t>
            </a:r>
          </a:p>
          <a:p>
            <a:pPr lvl="1">
              <a:lnSpc>
                <a:spcPts val="1600"/>
              </a:lnSpc>
              <a:spcBef>
                <a:spcPts val="1000"/>
              </a:spcBef>
            </a:pPr>
            <a:r>
              <a:rPr lang="en-US" dirty="0" smtClean="0">
                <a:hlinkClick r:id="rId3"/>
              </a:rPr>
              <a:t>http://purl.obolibrary.org</a:t>
            </a:r>
            <a:r>
              <a:rPr lang="en-US" dirty="0">
                <a:hlinkClick r:id="rId3"/>
              </a:rPr>
              <a:t>/obo/bfo/2012-07-20/</a:t>
            </a:r>
            <a:r>
              <a:rPr lang="en-US" dirty="0" smtClean="0">
                <a:hlinkClick r:id="rId3"/>
              </a:rPr>
              <a:t>Reference.htm</a:t>
            </a:r>
            <a:r>
              <a:rPr lang="en-US" dirty="0" smtClean="0"/>
              <a:t> </a:t>
            </a:r>
          </a:p>
          <a:p>
            <a:pPr>
              <a:lnSpc>
                <a:spcPts val="1600"/>
              </a:lnSpc>
              <a:spcBef>
                <a:spcPts val="1000"/>
              </a:spcBef>
            </a:pPr>
            <a:r>
              <a:rPr lang="en-US" sz="2200" dirty="0" smtClean="0"/>
              <a:t>OWL Document</a:t>
            </a:r>
            <a:endParaRPr lang="en-US" sz="2200" dirty="0"/>
          </a:p>
          <a:p>
            <a:pPr lvl="1">
              <a:lnSpc>
                <a:spcPts val="1600"/>
              </a:lnSpc>
              <a:spcBef>
                <a:spcPts val="1000"/>
              </a:spcBef>
            </a:pPr>
            <a:r>
              <a:rPr lang="en-US" dirty="0" smtClean="0">
                <a:hlinkClick r:id="rId5"/>
              </a:rPr>
              <a:t>http</a:t>
            </a:r>
            <a:r>
              <a:rPr lang="en-US" dirty="0">
                <a:hlinkClick r:id="rId5"/>
              </a:rPr>
              <a:t>://purl.obolibrary.org/obo/bfo/2012-07-20</a:t>
            </a:r>
            <a:r>
              <a:rPr lang="en-US" dirty="0" smtClean="0">
                <a:hlinkClick r:id="rId5"/>
              </a:rPr>
              <a:t>/bfo.owl</a:t>
            </a:r>
            <a:endParaRPr lang="en-US" dirty="0" smtClean="0"/>
          </a:p>
          <a:p>
            <a:pPr>
              <a:lnSpc>
                <a:spcPts val="1600"/>
              </a:lnSpc>
              <a:spcBef>
                <a:spcPts val="1000"/>
              </a:spcBef>
            </a:pPr>
            <a:r>
              <a:rPr lang="en-US" sz="2200" dirty="0" smtClean="0"/>
              <a:t>First order logic formulation	 </a:t>
            </a:r>
          </a:p>
          <a:p>
            <a:pPr lvl="1">
              <a:lnSpc>
                <a:spcPts val="1600"/>
              </a:lnSpc>
              <a:spcBef>
                <a:spcPts val="1000"/>
              </a:spcBef>
            </a:pPr>
            <a:r>
              <a:rPr lang="en-US" dirty="0" smtClean="0">
                <a:hlinkClick r:id="rId6"/>
              </a:rPr>
              <a:t>http://purl.obolibrary.org/obo/bfo/2012-07-20/fol.pdf</a:t>
            </a:r>
            <a:r>
              <a:rPr lang="en-US" dirty="0" smtClean="0"/>
              <a:t> </a:t>
            </a:r>
          </a:p>
          <a:p>
            <a:pPr>
              <a:lnSpc>
                <a:spcPts val="1600"/>
              </a:lnSpc>
              <a:spcBef>
                <a:spcPts val="1000"/>
              </a:spcBef>
            </a:pPr>
            <a:r>
              <a:rPr lang="en-US" sz="2200" dirty="0" smtClean="0"/>
              <a:t>Discussion list</a:t>
            </a:r>
          </a:p>
          <a:p>
            <a:pPr lvl="1">
              <a:lnSpc>
                <a:spcPts val="1600"/>
              </a:lnSpc>
              <a:spcBef>
                <a:spcPts val="1000"/>
              </a:spcBef>
            </a:pPr>
            <a:r>
              <a:rPr lang="en-US" dirty="0" smtClean="0">
                <a:hlinkClick r:id="rId7"/>
              </a:rPr>
              <a:t>http://groups.google.com/d/forum/bfo-owl-devel</a:t>
            </a:r>
            <a:r>
              <a:rPr lang="en-US" dirty="0" smtClean="0"/>
              <a:t> </a:t>
            </a:r>
          </a:p>
          <a:p>
            <a:pPr>
              <a:lnSpc>
                <a:spcPts val="1600"/>
              </a:lnSpc>
              <a:spcBef>
                <a:spcPts val="1000"/>
              </a:spcBef>
            </a:pPr>
            <a:r>
              <a:rPr lang="en-US" sz="2200" dirty="0" smtClean="0"/>
              <a:t>Tracker/Issues list</a:t>
            </a:r>
          </a:p>
          <a:p>
            <a:pPr lvl="1">
              <a:lnSpc>
                <a:spcPts val="1600"/>
              </a:lnSpc>
              <a:spcBef>
                <a:spcPts val="1000"/>
              </a:spcBef>
            </a:pPr>
            <a:r>
              <a:rPr lang="en-US" dirty="0">
                <a:hlinkClick r:id="rId8"/>
              </a:rPr>
              <a:t>http://code.google.com/p/bfo/issues/</a:t>
            </a:r>
            <a:r>
              <a:rPr lang="en-US" dirty="0" smtClean="0">
                <a:hlinkClick r:id="rId8"/>
              </a:rPr>
              <a:t>list</a:t>
            </a:r>
            <a:r>
              <a:rPr lang="en-US" dirty="0" smtClean="0"/>
              <a:t> </a:t>
            </a:r>
            <a:endParaRPr lang="en-US" dirty="0"/>
          </a:p>
          <a:p>
            <a:pPr marL="0" indent="0">
              <a:lnSpc>
                <a:spcPts val="1600"/>
              </a:lnSpc>
              <a:spcBef>
                <a:spcPts val="1000"/>
              </a:spcBef>
              <a:buNone/>
            </a:pPr>
            <a:endParaRPr lang="en-US" sz="2200" dirty="0"/>
          </a:p>
          <a:p>
            <a:pPr>
              <a:lnSpc>
                <a:spcPts val="1600"/>
              </a:lnSpc>
              <a:spcBef>
                <a:spcPts val="1000"/>
              </a:spcBef>
            </a:pPr>
            <a:endParaRPr lang="en-US" sz="2200" dirty="0"/>
          </a:p>
        </p:txBody>
      </p:sp>
    </p:spTree>
    <p:extLst>
      <p:ext uri="{BB962C8B-B14F-4D97-AF65-F5344CB8AC3E}">
        <p14:creationId xmlns:p14="http://schemas.microsoft.com/office/powerpoint/2010/main" val="11143999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92500"/>
          </a:bodyPr>
          <a:lstStyle/>
          <a:p>
            <a:r>
              <a:rPr lang="en-US" b="1" dirty="0" smtClean="0"/>
              <a:t>Recent contributors</a:t>
            </a:r>
            <a:r>
              <a:rPr lang="en-US" dirty="0" smtClean="0"/>
              <a:t>: Mauricio </a:t>
            </a:r>
            <a:r>
              <a:rPr lang="en-US" dirty="0"/>
              <a:t>Almeida, Thomas Bittner, Jonathan Bona, Mathias </a:t>
            </a:r>
            <a:r>
              <a:rPr lang="en-US" dirty="0" err="1"/>
              <a:t>Brochhausen</a:t>
            </a:r>
            <a:r>
              <a:rPr lang="en-US" dirty="0"/>
              <a:t>, Werner </a:t>
            </a:r>
            <a:r>
              <a:rPr lang="en-US" dirty="0" err="1"/>
              <a:t>Ceusters</a:t>
            </a:r>
            <a:r>
              <a:rPr lang="en-US" dirty="0"/>
              <a:t>, Mélanie Courtot, Randall </a:t>
            </a:r>
            <a:r>
              <a:rPr lang="en-US" dirty="0" err="1"/>
              <a:t>Dipert</a:t>
            </a:r>
            <a:r>
              <a:rPr lang="en-US" dirty="0"/>
              <a:t>, Bill Duncan, Janna Hastings, Albert Goldfain, Leonard </a:t>
            </a:r>
            <a:r>
              <a:rPr lang="en-US" dirty="0" err="1"/>
              <a:t>Jacuzzo</a:t>
            </a:r>
            <a:r>
              <a:rPr lang="en-US" dirty="0"/>
              <a:t>, </a:t>
            </a:r>
            <a:r>
              <a:rPr lang="en-US" dirty="0" err="1"/>
              <a:t>Ludger</a:t>
            </a:r>
            <a:r>
              <a:rPr lang="en-US" dirty="0"/>
              <a:t> Jansen, Pierre </a:t>
            </a:r>
            <a:r>
              <a:rPr lang="en-US" dirty="0" err="1"/>
              <a:t>Grenon</a:t>
            </a:r>
            <a:r>
              <a:rPr lang="en-US" dirty="0"/>
              <a:t>, Larry Hunter, Chris Mungall, Fabian Neuhaus, David Osumi-Sutherland, Bjoern Peters, Mark </a:t>
            </a:r>
            <a:r>
              <a:rPr lang="en-US" dirty="0" err="1"/>
              <a:t>Ressler</a:t>
            </a:r>
            <a:r>
              <a:rPr lang="en-US" dirty="0"/>
              <a:t>, Robert </a:t>
            </a:r>
            <a:r>
              <a:rPr lang="en-US" dirty="0" err="1"/>
              <a:t>Rovetto</a:t>
            </a:r>
            <a:r>
              <a:rPr lang="en-US" dirty="0"/>
              <a:t>, Ron </a:t>
            </a:r>
            <a:r>
              <a:rPr lang="en-US" dirty="0" err="1"/>
              <a:t>Rudnicki</a:t>
            </a:r>
            <a:r>
              <a:rPr lang="en-US" dirty="0"/>
              <a:t>, Alan Ruttenberg, Stefan Schulz, Barry Smith</a:t>
            </a:r>
            <a:r>
              <a:rPr lang="en-US" dirty="0" smtClean="0"/>
              <a:t>.</a:t>
            </a:r>
          </a:p>
          <a:p>
            <a:r>
              <a:rPr lang="en-US" b="1" dirty="0" smtClean="0"/>
              <a:t>Special thanks </a:t>
            </a:r>
            <a:r>
              <a:rPr lang="en-US" dirty="0" smtClean="0"/>
              <a:t>to Stefan Schulz, Janna Hastings, Melanie Courtot for review of the OWL document, and Mathias </a:t>
            </a:r>
            <a:r>
              <a:rPr lang="en-US" dirty="0" err="1" smtClean="0"/>
              <a:t>Brochhausen</a:t>
            </a:r>
            <a:r>
              <a:rPr lang="en-US" dirty="0" smtClean="0"/>
              <a:t> for ideas for this presentation.</a:t>
            </a:r>
            <a:endParaRPr lang="en-US" dirty="0"/>
          </a:p>
        </p:txBody>
      </p:sp>
    </p:spTree>
    <p:extLst>
      <p:ext uri="{BB962C8B-B14F-4D97-AF65-F5344CB8AC3E}">
        <p14:creationId xmlns:p14="http://schemas.microsoft.com/office/powerpoint/2010/main" val="40678486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section</a:t>
            </a:r>
            <a:endParaRPr lang="en-US" dirty="0"/>
          </a:p>
        </p:txBody>
      </p:sp>
      <p:sp>
        <p:nvSpPr>
          <p:cNvPr id="3" name="Content Placeholder 2"/>
          <p:cNvSpPr>
            <a:spLocks noGrp="1"/>
          </p:cNvSpPr>
          <p:nvPr>
            <p:ph idx="1"/>
          </p:nvPr>
        </p:nvSpPr>
        <p:spPr>
          <a:xfrm>
            <a:off x="914400" y="1735138"/>
            <a:ext cx="7313613" cy="4433004"/>
          </a:xfrm>
        </p:spPr>
        <p:txBody>
          <a:bodyPr>
            <a:noAutofit/>
          </a:bodyPr>
          <a:lstStyle/>
          <a:p>
            <a:pPr>
              <a:lnSpc>
                <a:spcPts val="1600"/>
              </a:lnSpc>
            </a:pPr>
            <a:r>
              <a:rPr lang="en-US" sz="2000" dirty="0" smtClean="0"/>
              <a:t>Say a few words about OWL 2</a:t>
            </a:r>
          </a:p>
          <a:p>
            <a:pPr>
              <a:lnSpc>
                <a:spcPts val="1600"/>
              </a:lnSpc>
            </a:pPr>
            <a:r>
              <a:rPr lang="en-US" sz="2000" dirty="0" smtClean="0"/>
              <a:t>Say a few words about BFO</a:t>
            </a:r>
          </a:p>
          <a:p>
            <a:pPr>
              <a:lnSpc>
                <a:spcPts val="1600"/>
              </a:lnSpc>
            </a:pPr>
            <a:r>
              <a:rPr lang="en-US" sz="2000" dirty="0" smtClean="0"/>
              <a:t>Describe the BFO 2 OWL design principles</a:t>
            </a:r>
          </a:p>
          <a:p>
            <a:pPr>
              <a:lnSpc>
                <a:spcPts val="1600"/>
              </a:lnSpc>
            </a:pPr>
            <a:r>
              <a:rPr lang="en-US" sz="2000" dirty="0" smtClean="0"/>
              <a:t>Make clear the status of BFO 2 OWL </a:t>
            </a:r>
          </a:p>
          <a:p>
            <a:pPr>
              <a:lnSpc>
                <a:spcPts val="1600"/>
              </a:lnSpc>
            </a:pPr>
            <a:r>
              <a:rPr lang="en-US" sz="2000" dirty="0" smtClean="0"/>
              <a:t>Discuss contents of  BFO 2 OWL</a:t>
            </a:r>
          </a:p>
          <a:p>
            <a:pPr>
              <a:lnSpc>
                <a:spcPts val="1600"/>
              </a:lnSpc>
            </a:pPr>
            <a:r>
              <a:rPr lang="en-US" sz="2000" dirty="0" smtClean="0"/>
              <a:t>Review changes relative to BFO 1</a:t>
            </a:r>
          </a:p>
          <a:p>
            <a:pPr lvl="1">
              <a:lnSpc>
                <a:spcPts val="1600"/>
              </a:lnSpc>
            </a:pPr>
            <a:r>
              <a:rPr lang="en-US" sz="1800" dirty="0" smtClean="0"/>
              <a:t>Give guidelines for migrating from BFO 1 to BFO 2</a:t>
            </a:r>
          </a:p>
          <a:p>
            <a:pPr>
              <a:lnSpc>
                <a:spcPts val="1600"/>
              </a:lnSpc>
            </a:pPr>
            <a:r>
              <a:rPr lang="en-US" sz="2000" dirty="0" smtClean="0"/>
              <a:t>Discuss selected aspects of the implementation </a:t>
            </a:r>
          </a:p>
          <a:p>
            <a:pPr lvl="1">
              <a:lnSpc>
                <a:spcPts val="1600"/>
              </a:lnSpc>
            </a:pPr>
            <a:r>
              <a:rPr lang="en-US" sz="2000" dirty="0" smtClean="0"/>
              <a:t>Strategy for time-indexed properties</a:t>
            </a:r>
          </a:p>
          <a:p>
            <a:pPr>
              <a:lnSpc>
                <a:spcPts val="1600"/>
              </a:lnSpc>
            </a:pPr>
            <a:r>
              <a:rPr lang="en-US" sz="2000" dirty="0" smtClean="0"/>
              <a:t>Review selected open issues</a:t>
            </a:r>
          </a:p>
          <a:p>
            <a:pPr>
              <a:lnSpc>
                <a:spcPts val="1600"/>
              </a:lnSpc>
            </a:pPr>
            <a:r>
              <a:rPr lang="en-US" sz="2000" dirty="0" smtClean="0"/>
              <a:t>Answer your questions</a:t>
            </a:r>
          </a:p>
        </p:txBody>
      </p:sp>
    </p:spTree>
    <p:extLst>
      <p:ext uri="{BB962C8B-B14F-4D97-AF65-F5344CB8AC3E}">
        <p14:creationId xmlns:p14="http://schemas.microsoft.com/office/powerpoint/2010/main" val="1371662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BFO made</a:t>
            </a:r>
            <a:endParaRPr lang="en-US" dirty="0"/>
          </a:p>
        </p:txBody>
      </p:sp>
      <p:sp>
        <p:nvSpPr>
          <p:cNvPr id="3" name="Content Placeholder 2"/>
          <p:cNvSpPr>
            <a:spLocks noGrp="1"/>
          </p:cNvSpPr>
          <p:nvPr>
            <p:ph idx="1"/>
          </p:nvPr>
        </p:nvSpPr>
        <p:spPr>
          <a:xfrm>
            <a:off x="840398" y="1735138"/>
            <a:ext cx="7387615" cy="4773834"/>
          </a:xfrm>
        </p:spPr>
        <p:txBody>
          <a:bodyPr>
            <a:noAutofit/>
          </a:bodyPr>
          <a:lstStyle/>
          <a:p>
            <a:pPr>
              <a:lnSpc>
                <a:spcPts val="1800"/>
              </a:lnSpc>
              <a:spcBef>
                <a:spcPts val="1500"/>
              </a:spcBef>
              <a:buSzPct val="91000"/>
            </a:pPr>
            <a:r>
              <a:rPr lang="en-US" sz="2000" dirty="0" smtClean="0"/>
              <a:t>Historically, Barry Smith developed BFO</a:t>
            </a:r>
          </a:p>
          <a:p>
            <a:pPr>
              <a:lnSpc>
                <a:spcPts val="1800"/>
              </a:lnSpc>
              <a:spcBef>
                <a:spcPts val="1500"/>
              </a:spcBef>
              <a:buSzPct val="91000"/>
            </a:pPr>
            <a:r>
              <a:rPr lang="en-US" sz="2000" dirty="0" smtClean="0"/>
              <a:t>Because BFO will be part of the OBO Foundry, it will now be developed collaboratively</a:t>
            </a:r>
          </a:p>
          <a:p>
            <a:pPr>
              <a:lnSpc>
                <a:spcPts val="1800"/>
              </a:lnSpc>
              <a:spcBef>
                <a:spcPts val="1500"/>
              </a:spcBef>
              <a:buSzPct val="91000"/>
            </a:pPr>
            <a:r>
              <a:rPr lang="en-US" sz="2000" dirty="0" smtClean="0"/>
              <a:t>There is a group of about 10 individuals who have actively worked on the current version</a:t>
            </a:r>
          </a:p>
          <a:p>
            <a:pPr>
              <a:lnSpc>
                <a:spcPts val="1800"/>
              </a:lnSpc>
              <a:spcBef>
                <a:spcPts val="1500"/>
              </a:spcBef>
              <a:buSzPct val="91000"/>
            </a:pPr>
            <a:r>
              <a:rPr lang="en-US" sz="2000" dirty="0" smtClean="0"/>
              <a:t>It should be understood that BFO is not yet finalized</a:t>
            </a:r>
          </a:p>
          <a:p>
            <a:pPr>
              <a:lnSpc>
                <a:spcPts val="1800"/>
              </a:lnSpc>
              <a:spcBef>
                <a:spcPts val="1500"/>
              </a:spcBef>
              <a:buSzPct val="91000"/>
            </a:pPr>
            <a:r>
              <a:rPr lang="en-US" sz="2000" dirty="0" smtClean="0"/>
              <a:t>You should understand phrases such as “BFO has X, or BFO doesn’t X”, until this development cycle of BFO is finished, as “in my opinion BFO has X” or “the current BFO document has X”</a:t>
            </a:r>
          </a:p>
          <a:p>
            <a:pPr>
              <a:lnSpc>
                <a:spcPts val="1800"/>
              </a:lnSpc>
              <a:spcBef>
                <a:spcPts val="1500"/>
              </a:spcBef>
              <a:buSzPct val="91000"/>
            </a:pPr>
            <a:r>
              <a:rPr lang="en-US" sz="2000" dirty="0" smtClean="0"/>
              <a:t>In particular, there are disagreements between, e.g. Barry and myself and among other BFO working group members.</a:t>
            </a:r>
          </a:p>
          <a:p>
            <a:pPr>
              <a:lnSpc>
                <a:spcPts val="1800"/>
              </a:lnSpc>
              <a:spcBef>
                <a:spcPts val="1500"/>
              </a:spcBef>
              <a:buSzPct val="91000"/>
            </a:pPr>
            <a:r>
              <a:rPr lang="en-US" sz="2000" dirty="0" smtClean="0"/>
              <a:t>We want the participants of this and future workshops to also participate in the development of BFO. That means you should question if you don’t understand and complain if you too disagree with what you hear.</a:t>
            </a:r>
            <a:endParaRPr lang="en-US" sz="2000" dirty="0"/>
          </a:p>
        </p:txBody>
      </p:sp>
    </p:spTree>
    <p:extLst>
      <p:ext uri="{BB962C8B-B14F-4D97-AF65-F5344CB8AC3E}">
        <p14:creationId xmlns:p14="http://schemas.microsoft.com/office/powerpoint/2010/main" val="23214701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600"/>
              </a:lnSpc>
            </a:pPr>
            <a:r>
              <a:rPr lang="en-US" sz="4000" dirty="0" smtClean="0"/>
              <a:t>Status of BFO 2</a:t>
            </a:r>
            <a:br>
              <a:rPr lang="en-US" sz="4000" dirty="0" smtClean="0"/>
            </a:br>
            <a:r>
              <a:rPr lang="en-US" sz="4000" dirty="0" smtClean="0"/>
              <a:t>2012-07-20 “Graz” Release</a:t>
            </a:r>
            <a:endParaRPr lang="en-US" sz="4000" dirty="0"/>
          </a:p>
        </p:txBody>
      </p:sp>
      <p:sp>
        <p:nvSpPr>
          <p:cNvPr id="3" name="Content Placeholder 2"/>
          <p:cNvSpPr>
            <a:spLocks noGrp="1"/>
          </p:cNvSpPr>
          <p:nvPr>
            <p:ph idx="1"/>
          </p:nvPr>
        </p:nvSpPr>
        <p:spPr/>
        <p:txBody>
          <a:bodyPr>
            <a:noAutofit/>
          </a:bodyPr>
          <a:lstStyle/>
          <a:p>
            <a:pPr>
              <a:lnSpc>
                <a:spcPts val="1800"/>
              </a:lnSpc>
            </a:pPr>
            <a:r>
              <a:rPr lang="en-US" sz="1800" dirty="0"/>
              <a:t>This version of BFO represents </a:t>
            </a:r>
            <a:r>
              <a:rPr lang="en-US" sz="1800" b="1" dirty="0">
                <a:solidFill>
                  <a:srgbClr val="FF0000"/>
                </a:solidFill>
              </a:rPr>
              <a:t>a major update </a:t>
            </a:r>
            <a:r>
              <a:rPr lang="en-US" sz="1800" dirty="0"/>
              <a:t>to BFO and </a:t>
            </a:r>
            <a:r>
              <a:rPr lang="en-US" sz="1800" b="1" dirty="0">
                <a:solidFill>
                  <a:srgbClr val="FF0000"/>
                </a:solidFill>
              </a:rPr>
              <a:t>is not backwards compatible </a:t>
            </a:r>
            <a:r>
              <a:rPr lang="en-US" sz="1800" dirty="0"/>
              <a:t>with BFO 1.1. The previous version of BFO, </a:t>
            </a:r>
            <a:r>
              <a:rPr lang="en-US" sz="1800" b="1" dirty="0">
                <a:solidFill>
                  <a:srgbClr val="FF0000"/>
                </a:solidFill>
              </a:rPr>
              <a:t>version 1.1.1 will remain available at </a:t>
            </a:r>
            <a:r>
              <a:rPr lang="en-US" sz="1800" b="1" u="sng" dirty="0">
                <a:solidFill>
                  <a:srgbClr val="FF0000"/>
                </a:solidFill>
              </a:rPr>
              <a:t>http://ifomis.org/bfo/1.1</a:t>
            </a:r>
            <a:r>
              <a:rPr lang="en-US" sz="1800" u="sng" dirty="0"/>
              <a:t> </a:t>
            </a:r>
            <a:r>
              <a:rPr lang="en-US" sz="1800" dirty="0"/>
              <a:t>and will no longer be updated. We </a:t>
            </a:r>
            <a:r>
              <a:rPr lang="en-US" sz="1800" b="1" dirty="0">
                <a:solidFill>
                  <a:srgbClr val="FF0000"/>
                </a:solidFill>
              </a:rPr>
              <a:t>expect to provide automated support </a:t>
            </a:r>
            <a:r>
              <a:rPr lang="en-US" sz="1800" dirty="0"/>
              <a:t>for migrating from BFO 1.1 to BFO 2 at some point </a:t>
            </a:r>
            <a:r>
              <a:rPr lang="en-US" sz="1800" b="1" dirty="0">
                <a:solidFill>
                  <a:srgbClr val="FF0000"/>
                </a:solidFill>
              </a:rPr>
              <a:t>in the future</a:t>
            </a:r>
            <a:r>
              <a:rPr lang="en-US" sz="1800" dirty="0"/>
              <a:t>.</a:t>
            </a:r>
          </a:p>
          <a:p>
            <a:pPr>
              <a:lnSpc>
                <a:spcPts val="1800"/>
              </a:lnSpc>
            </a:pPr>
            <a:r>
              <a:rPr lang="en-US" sz="1800" b="1" dirty="0" smtClean="0">
                <a:solidFill>
                  <a:srgbClr val="FF0000"/>
                </a:solidFill>
              </a:rPr>
              <a:t>This </a:t>
            </a:r>
            <a:r>
              <a:rPr lang="en-US" sz="1800" b="1" dirty="0">
                <a:solidFill>
                  <a:srgbClr val="FF0000"/>
                </a:solidFill>
              </a:rPr>
              <a:t>version is a draft release for public comments</a:t>
            </a:r>
            <a:r>
              <a:rPr lang="en-US" sz="1800" b="1" dirty="0"/>
              <a:t>. </a:t>
            </a:r>
            <a:r>
              <a:rPr lang="en-US" sz="1800" dirty="0"/>
              <a:t>As such we expect it to </a:t>
            </a:r>
            <a:r>
              <a:rPr lang="en-US" sz="1800" b="1" dirty="0">
                <a:solidFill>
                  <a:srgbClr val="FF0000"/>
                </a:solidFill>
              </a:rPr>
              <a:t>generate a lively discussion rather than be a stable ground for building application ontologies</a:t>
            </a:r>
            <a:r>
              <a:rPr lang="en-US" sz="1800" dirty="0"/>
              <a:t>. The release is the product of intensive discussions and a series of prototypes which kicked off with a November 2011 workshop held in Buffalo.</a:t>
            </a:r>
          </a:p>
          <a:p>
            <a:pPr>
              <a:lnSpc>
                <a:spcPts val="1800"/>
              </a:lnSpc>
            </a:pPr>
            <a:r>
              <a:rPr lang="en-US" sz="1800" dirty="0" smtClean="0"/>
              <a:t>While </a:t>
            </a:r>
            <a:r>
              <a:rPr lang="en-US" sz="1800" dirty="0"/>
              <a:t>we have attempted to produce a file reflecting the current BFO2 specification document, </a:t>
            </a:r>
            <a:r>
              <a:rPr lang="en-US" sz="1800" b="1" dirty="0">
                <a:solidFill>
                  <a:srgbClr val="FF0000"/>
                </a:solidFill>
              </a:rPr>
              <a:t>there </a:t>
            </a:r>
            <a:r>
              <a:rPr lang="en-US" sz="1800" b="1" dirty="0" smtClean="0">
                <a:solidFill>
                  <a:srgbClr val="FF0000"/>
                </a:solidFill>
              </a:rPr>
              <a:t>remain issues and bugs </a:t>
            </a:r>
            <a:r>
              <a:rPr lang="en-US" sz="1800" b="1" dirty="0">
                <a:solidFill>
                  <a:srgbClr val="FF0000"/>
                </a:solidFill>
              </a:rPr>
              <a:t>that will be fixed </a:t>
            </a:r>
            <a:r>
              <a:rPr lang="en-US" sz="1800" dirty="0"/>
              <a:t>in subsequent releases. Our expectation is that </a:t>
            </a:r>
            <a:r>
              <a:rPr lang="en-US" sz="1800" b="1" dirty="0">
                <a:solidFill>
                  <a:srgbClr val="008000"/>
                </a:solidFill>
              </a:rPr>
              <a:t>IDs in this version, going forward, will not disappear </a:t>
            </a:r>
            <a:r>
              <a:rPr lang="en-US" sz="1800" dirty="0"/>
              <a:t>and we will </a:t>
            </a:r>
            <a:r>
              <a:rPr lang="en-US" sz="1800" b="1" dirty="0">
                <a:solidFill>
                  <a:srgbClr val="FF0000"/>
                </a:solidFill>
              </a:rPr>
              <a:t>follow the GO/OBI deprecation policy</a:t>
            </a:r>
            <a:r>
              <a:rPr lang="en-US" sz="1800" dirty="0"/>
              <a:t>. In addition, </a:t>
            </a:r>
            <a:r>
              <a:rPr lang="en-US" sz="1800" b="1" dirty="0">
                <a:solidFill>
                  <a:srgbClr val="FF0000"/>
                </a:solidFill>
              </a:rPr>
              <a:t>not all elements of the reference itself are stable and there may be (even substantial) changes</a:t>
            </a:r>
            <a:r>
              <a:rPr lang="en-US" sz="1800" dirty="0"/>
              <a:t> to the reference before we have the first release candidate.</a:t>
            </a:r>
          </a:p>
        </p:txBody>
      </p:sp>
    </p:spTree>
    <p:extLst>
      <p:ext uri="{BB962C8B-B14F-4D97-AF65-F5344CB8AC3E}">
        <p14:creationId xmlns:p14="http://schemas.microsoft.com/office/powerpoint/2010/main" val="28817411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OWL 2</a:t>
            </a:r>
            <a:endParaRPr lang="en-US" dirty="0"/>
          </a:p>
        </p:txBody>
      </p:sp>
      <p:sp>
        <p:nvSpPr>
          <p:cNvPr id="3" name="Content Placeholder 2"/>
          <p:cNvSpPr>
            <a:spLocks noGrp="1"/>
          </p:cNvSpPr>
          <p:nvPr>
            <p:ph idx="1"/>
          </p:nvPr>
        </p:nvSpPr>
        <p:spPr>
          <a:xfrm>
            <a:off x="914400" y="1511002"/>
            <a:ext cx="7667000" cy="4056062"/>
          </a:xfrm>
        </p:spPr>
        <p:txBody>
          <a:bodyPr>
            <a:noAutofit/>
          </a:bodyPr>
          <a:lstStyle/>
          <a:p>
            <a:pPr>
              <a:lnSpc>
                <a:spcPts val="2200"/>
              </a:lnSpc>
            </a:pPr>
            <a:r>
              <a:rPr lang="en-US" dirty="0" smtClean="0"/>
              <a:t>We make use of the full range of OWL 2 using the direct semantics.</a:t>
            </a:r>
          </a:p>
          <a:p>
            <a:pPr>
              <a:lnSpc>
                <a:spcPts val="2200"/>
              </a:lnSpc>
            </a:pPr>
            <a:r>
              <a:rPr lang="en-US" dirty="0" smtClean="0"/>
              <a:t>We may release weakened versions (e.g. dropping axioms that are outside the </a:t>
            </a:r>
            <a:r>
              <a:rPr lang="en-US" dirty="0"/>
              <a:t> </a:t>
            </a:r>
            <a:r>
              <a:rPr lang="en-US" dirty="0" smtClean="0"/>
              <a:t>EL profile) if there is demand</a:t>
            </a:r>
          </a:p>
          <a:p>
            <a:pPr>
              <a:lnSpc>
                <a:spcPts val="2200"/>
              </a:lnSpc>
            </a:pPr>
            <a:r>
              <a:rPr lang="en-US" dirty="0" smtClean="0"/>
              <a:t>Features of OWL 2 that are useful for us</a:t>
            </a:r>
          </a:p>
          <a:p>
            <a:pPr lvl="1">
              <a:lnSpc>
                <a:spcPts val="2200"/>
              </a:lnSpc>
            </a:pPr>
            <a:r>
              <a:rPr lang="en-US" sz="2000" dirty="0" smtClean="0"/>
              <a:t>Property chains </a:t>
            </a:r>
          </a:p>
          <a:p>
            <a:pPr lvl="1">
              <a:lnSpc>
                <a:spcPts val="2200"/>
              </a:lnSpc>
            </a:pPr>
            <a:r>
              <a:rPr lang="en-US" sz="2000" dirty="0" smtClean="0"/>
              <a:t>Ability to annotate anything (for documentation purposes)</a:t>
            </a:r>
          </a:p>
          <a:p>
            <a:pPr lvl="1">
              <a:lnSpc>
                <a:spcPts val="2200"/>
              </a:lnSpc>
            </a:pPr>
            <a:r>
              <a:rPr lang="en-US" sz="2000" dirty="0" smtClean="0"/>
              <a:t>Availability of free computational tools for reasoning</a:t>
            </a:r>
          </a:p>
          <a:p>
            <a:pPr lvl="1">
              <a:lnSpc>
                <a:spcPts val="2200"/>
              </a:lnSpc>
            </a:pPr>
            <a:r>
              <a:rPr lang="en-US" sz="2000" dirty="0" smtClean="0"/>
              <a:t>Built to live on the web, which makes for easy uptake</a:t>
            </a:r>
          </a:p>
          <a:p>
            <a:pPr lvl="1">
              <a:lnSpc>
                <a:spcPts val="2200"/>
              </a:lnSpc>
            </a:pPr>
            <a:r>
              <a:rPr lang="en-US" sz="2000" dirty="0" err="1" smtClean="0"/>
              <a:t>ObjectHasSelf</a:t>
            </a:r>
            <a:r>
              <a:rPr lang="en-US" sz="2000" dirty="0" smtClean="0"/>
              <a:t>, which allows for local reflexivity</a:t>
            </a:r>
          </a:p>
          <a:p>
            <a:pPr>
              <a:lnSpc>
                <a:spcPts val="2200"/>
              </a:lnSpc>
            </a:pPr>
            <a:r>
              <a:rPr lang="en-US" dirty="0" smtClean="0"/>
              <a:t>Problems</a:t>
            </a:r>
          </a:p>
          <a:p>
            <a:pPr lvl="1">
              <a:lnSpc>
                <a:spcPts val="2200"/>
              </a:lnSpc>
            </a:pPr>
            <a:r>
              <a:rPr lang="en-US" sz="2000" dirty="0" smtClean="0"/>
              <a:t>Running into issues related to the OWL 2 global constraints, for example wanting to use transitive properties in role chains, or make properties disjoint with self-linking properties</a:t>
            </a:r>
            <a:endParaRPr lang="en-US" sz="2000" dirty="0"/>
          </a:p>
        </p:txBody>
      </p:sp>
    </p:spTree>
    <p:extLst>
      <p:ext uri="{BB962C8B-B14F-4D97-AF65-F5344CB8AC3E}">
        <p14:creationId xmlns:p14="http://schemas.microsoft.com/office/powerpoint/2010/main" val="28181363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design principles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 A </a:t>
            </a:r>
            <a:r>
              <a:rPr lang="en-US" dirty="0"/>
              <a:t>clear </a:t>
            </a:r>
            <a:r>
              <a:rPr lang="en-US" i="1" dirty="0"/>
              <a:t>reading</a:t>
            </a:r>
            <a:r>
              <a:rPr lang="en-US" dirty="0"/>
              <a:t> of the OWL version in terms of BFO reference. A translation is a mapping from the OWL model - axioms, entities, relations, etc. To the formal language used in the reference, currently FOL. A reading can be considered a data transformation that takes asserted and inferred axioms and results in FOL using types defined in </a:t>
            </a:r>
            <a:r>
              <a:rPr lang="en-US" dirty="0" smtClean="0"/>
              <a:t>BFO 2 </a:t>
            </a:r>
            <a:r>
              <a:rPr lang="en-US" dirty="0"/>
              <a:t>reference. This translation should be complete - no assertions in the OWL file can be left untranslated. </a:t>
            </a:r>
            <a:endParaRPr lang="en-US" dirty="0" smtClean="0"/>
          </a:p>
          <a:p>
            <a:pPr marL="0" indent="0">
              <a:buNone/>
            </a:pPr>
            <a:r>
              <a:rPr lang="en-US" dirty="0" smtClean="0"/>
              <a:t>5. Make maximal </a:t>
            </a:r>
            <a:r>
              <a:rPr lang="en-US" dirty="0"/>
              <a:t>use of reasoning to ensure quality/correctness. It is easy to make mistakes when ontologies have no automated procedure to test them. By adding as many constraining axioms which correspond to textual descriptions in </a:t>
            </a:r>
            <a:r>
              <a:rPr lang="en-US" dirty="0" smtClean="0"/>
              <a:t>BFO 2 </a:t>
            </a:r>
            <a:r>
              <a:rPr lang="en-US" dirty="0"/>
              <a:t>Reference, we have he best </a:t>
            </a:r>
            <a:r>
              <a:rPr lang="en-US" dirty="0" smtClean="0"/>
              <a:t>chance </a:t>
            </a:r>
            <a:r>
              <a:rPr lang="en-US" dirty="0"/>
              <a:t>of finding conceptual errors. We will aim to make clear the relation between the FOL and the OWL, </a:t>
            </a:r>
            <a:r>
              <a:rPr lang="en-US" dirty="0" smtClean="0"/>
              <a:t>independently </a:t>
            </a:r>
            <a:r>
              <a:rPr lang="en-US" dirty="0"/>
              <a:t>of the reference. We will examine the reference with a mind to ensuring axioms that are not so labeled are marked explicitly as axioms.</a:t>
            </a:r>
          </a:p>
          <a:p>
            <a:pPr marL="0" indent="0">
              <a:buNone/>
            </a:pPr>
            <a:endParaRPr lang="en-US" dirty="0"/>
          </a:p>
        </p:txBody>
      </p:sp>
    </p:spTree>
    <p:extLst>
      <p:ext uri="{BB962C8B-B14F-4D97-AF65-F5344CB8AC3E}">
        <p14:creationId xmlns:p14="http://schemas.microsoft.com/office/powerpoint/2010/main" val="12534748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BFO 1.1 Classes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 y="1956501"/>
            <a:ext cx="9154445" cy="4108817"/>
          </a:xfrm>
        </p:spPr>
      </p:pic>
      <p:sp>
        <p:nvSpPr>
          <p:cNvPr id="3" name="Oval 2"/>
          <p:cNvSpPr/>
          <p:nvPr/>
        </p:nvSpPr>
        <p:spPr>
          <a:xfrm>
            <a:off x="956040" y="6371303"/>
            <a:ext cx="93691" cy="9369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p:cNvSpPr/>
          <p:nvPr/>
        </p:nvSpPr>
        <p:spPr>
          <a:xfrm>
            <a:off x="291483" y="6599155"/>
            <a:ext cx="822960" cy="148120"/>
          </a:xfrm>
          <a:prstGeom prst="rightArrow">
            <a:avLst>
              <a:gd name="adj1" fmla="val 50000"/>
              <a:gd name="adj2" fmla="val 114087"/>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extBox 7"/>
          <p:cNvSpPr txBox="1"/>
          <p:nvPr/>
        </p:nvSpPr>
        <p:spPr>
          <a:xfrm>
            <a:off x="1134707" y="6225549"/>
            <a:ext cx="1169536" cy="608714"/>
          </a:xfrm>
          <a:prstGeom prst="rect">
            <a:avLst/>
          </a:prstGeom>
          <a:noFill/>
        </p:spPr>
        <p:txBody>
          <a:bodyPr wrap="none" rtlCol="0">
            <a:spAutoFit/>
          </a:bodyPr>
          <a:lstStyle/>
          <a:p>
            <a:pPr>
              <a:lnSpc>
                <a:spcPts val="2000"/>
              </a:lnSpc>
            </a:pPr>
            <a:r>
              <a:rPr lang="en-US" dirty="0" smtClean="0"/>
              <a:t>deprecated</a:t>
            </a:r>
          </a:p>
          <a:p>
            <a:pPr>
              <a:lnSpc>
                <a:spcPts val="2000"/>
              </a:lnSpc>
            </a:pPr>
            <a:r>
              <a:rPr lang="en-US" dirty="0" smtClean="0"/>
              <a:t>moved</a:t>
            </a:r>
            <a:endParaRPr lang="en-US" dirty="0"/>
          </a:p>
        </p:txBody>
      </p:sp>
    </p:spTree>
    <p:extLst>
      <p:ext uri="{BB962C8B-B14F-4D97-AF65-F5344CB8AC3E}">
        <p14:creationId xmlns:p14="http://schemas.microsoft.com/office/powerpoint/2010/main" val="32505775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838"/>
            <a:ext cx="7313613" cy="868362"/>
          </a:xfrm>
        </p:spPr>
        <p:txBody>
          <a:bodyPr/>
          <a:lstStyle/>
          <a:p>
            <a:r>
              <a:rPr lang="en-US" dirty="0" smtClean="0"/>
              <a:t>BFO 2 Classes</a:t>
            </a:r>
            <a:endParaRPr lang="en-US" dirty="0"/>
          </a:p>
        </p:txBody>
      </p:sp>
      <p:pic>
        <p:nvPicPr>
          <p:cNvPr id="4" name="Picture 3"/>
          <p:cNvPicPr>
            <a:picLocks noChangeAspect="1"/>
          </p:cNvPicPr>
          <p:nvPr/>
        </p:nvPicPr>
        <p:blipFill rotWithShape="1">
          <a:blip r:embed="rId2"/>
          <a:srcRect l="7758" r="24017"/>
          <a:stretch/>
        </p:blipFill>
        <p:spPr>
          <a:xfrm>
            <a:off x="410590" y="1130979"/>
            <a:ext cx="8669921" cy="3174552"/>
          </a:xfrm>
          <a:prstGeom prst="rect">
            <a:avLst/>
          </a:prstGeom>
        </p:spPr>
      </p:pic>
      <p:pic>
        <p:nvPicPr>
          <p:cNvPr id="5" name="Picture 4"/>
          <p:cNvPicPr>
            <a:picLocks noChangeAspect="1"/>
          </p:cNvPicPr>
          <p:nvPr/>
        </p:nvPicPr>
        <p:blipFill rotWithShape="1">
          <a:blip r:embed="rId2"/>
          <a:srcRect l="61986" t="7658" r="-189" b="10743"/>
          <a:stretch/>
        </p:blipFill>
        <p:spPr>
          <a:xfrm>
            <a:off x="2400000" y="4335581"/>
            <a:ext cx="4877592" cy="2500929"/>
          </a:xfrm>
          <a:prstGeom prst="rect">
            <a:avLst/>
          </a:prstGeom>
        </p:spPr>
      </p:pic>
      <p:cxnSp>
        <p:nvCxnSpPr>
          <p:cNvPr id="7" name="Straight Arrow Connector 6"/>
          <p:cNvCxnSpPr/>
          <p:nvPr/>
        </p:nvCxnSpPr>
        <p:spPr>
          <a:xfrm rot="10800000" flipV="1">
            <a:off x="2100701" y="2959939"/>
            <a:ext cx="6979811" cy="2644853"/>
          </a:xfrm>
          <a:prstGeom prst="curvedConnector3">
            <a:avLst>
              <a:gd name="adj1" fmla="val 107594"/>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697921" y="1470417"/>
            <a:ext cx="124136" cy="11457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337932" y="4860037"/>
            <a:ext cx="124136" cy="11457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707470" y="1660268"/>
            <a:ext cx="124136" cy="11457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707470" y="2318723"/>
            <a:ext cx="124136" cy="11457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219921" y="4037029"/>
            <a:ext cx="124136" cy="11457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635854" y="4695485"/>
            <a:ext cx="62068" cy="44072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89480" y="6402536"/>
            <a:ext cx="93691" cy="9369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124923" y="6630388"/>
            <a:ext cx="822960" cy="148120"/>
          </a:xfrm>
          <a:prstGeom prst="rightArrow">
            <a:avLst>
              <a:gd name="adj1" fmla="val 50000"/>
              <a:gd name="adj2" fmla="val 114087"/>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TextBox 21"/>
          <p:cNvSpPr txBox="1"/>
          <p:nvPr/>
        </p:nvSpPr>
        <p:spPr>
          <a:xfrm>
            <a:off x="968147" y="6256782"/>
            <a:ext cx="1169536" cy="608714"/>
          </a:xfrm>
          <a:prstGeom prst="rect">
            <a:avLst/>
          </a:prstGeom>
          <a:noFill/>
        </p:spPr>
        <p:txBody>
          <a:bodyPr wrap="none" rtlCol="0">
            <a:spAutoFit/>
          </a:bodyPr>
          <a:lstStyle/>
          <a:p>
            <a:pPr>
              <a:lnSpc>
                <a:spcPts val="2000"/>
              </a:lnSpc>
            </a:pPr>
            <a:r>
              <a:rPr lang="en-US" dirty="0" smtClean="0"/>
              <a:t>deprecated</a:t>
            </a:r>
          </a:p>
          <a:p>
            <a:pPr>
              <a:lnSpc>
                <a:spcPts val="2000"/>
              </a:lnSpc>
            </a:pPr>
            <a:r>
              <a:rPr lang="en-US" dirty="0" smtClean="0"/>
              <a:t>moved</a:t>
            </a:r>
            <a:endParaRPr lang="en-US" dirty="0"/>
          </a:p>
        </p:txBody>
      </p:sp>
      <p:sp>
        <p:nvSpPr>
          <p:cNvPr id="23" name="TextBox 22"/>
          <p:cNvSpPr txBox="1"/>
          <p:nvPr/>
        </p:nvSpPr>
        <p:spPr>
          <a:xfrm>
            <a:off x="394093" y="4891039"/>
            <a:ext cx="1535296" cy="603584"/>
          </a:xfrm>
          <a:prstGeom prst="rect">
            <a:avLst/>
          </a:prstGeom>
          <a:noFill/>
        </p:spPr>
        <p:txBody>
          <a:bodyPr wrap="none" rtlCol="0">
            <a:spAutoFit/>
          </a:bodyPr>
          <a:lstStyle/>
          <a:p>
            <a:pPr>
              <a:lnSpc>
                <a:spcPts val="2000"/>
              </a:lnSpc>
            </a:pPr>
            <a:r>
              <a:rPr lang="en-US" sz="1600" i="1" dirty="0" smtClean="0">
                <a:latin typeface="Arial Rounded MT Bold"/>
              </a:rPr>
              <a:t>The tree</a:t>
            </a:r>
            <a:br>
              <a:rPr lang="en-US" sz="1600" i="1" dirty="0" smtClean="0">
                <a:latin typeface="Arial Rounded MT Bold"/>
              </a:rPr>
            </a:br>
            <a:r>
              <a:rPr lang="en-US" sz="1600" i="1" dirty="0" smtClean="0">
                <a:latin typeface="Arial Rounded MT Bold"/>
              </a:rPr>
              <a:t>was too wide</a:t>
            </a:r>
            <a:endParaRPr lang="en-US" sz="1600" i="1" dirty="0">
              <a:latin typeface="Arial Rounded MT Bold"/>
            </a:endParaRPr>
          </a:p>
        </p:txBody>
      </p:sp>
    </p:spTree>
    <p:extLst>
      <p:ext uri="{BB962C8B-B14F-4D97-AF65-F5344CB8AC3E}">
        <p14:creationId xmlns:p14="http://schemas.microsoft.com/office/powerpoint/2010/main" val="66563316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6083</TotalTime>
  <Words>2162</Words>
  <Application>Microsoft Macintosh PowerPoint</Application>
  <PresentationFormat>On-screen Show (4:3)</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Inkwell</vt:lpstr>
      <vt:lpstr>Introduction to BFO 2 OWL Implementation</vt:lpstr>
      <vt:lpstr>Quick start</vt:lpstr>
      <vt:lpstr>Goals of this section</vt:lpstr>
      <vt:lpstr>How is BFO made</vt:lpstr>
      <vt:lpstr>Status of BFO 2 2012-07-20 “Graz” Release</vt:lpstr>
      <vt:lpstr>OWL 2</vt:lpstr>
      <vt:lpstr>Selected design principles</vt:lpstr>
      <vt:lpstr>BFO 1.1 Classes</vt:lpstr>
      <vt:lpstr>BFO 2 Classes</vt:lpstr>
      <vt:lpstr>Relations in BFO 2</vt:lpstr>
      <vt:lpstr>No closure axioms in BFO 2</vt:lpstr>
      <vt:lpstr>Siblings disjoint except between material entity children</vt:lpstr>
      <vt:lpstr>Importing BFO into your Ontology</vt:lpstr>
      <vt:lpstr>PowerPoint Presentation</vt:lpstr>
      <vt:lpstr>PowerPoint Presentation</vt:lpstr>
      <vt:lpstr>PowerPoint Presentation</vt:lpstr>
      <vt:lpstr>Migrating classes from BFO 1.1 to BFO 2</vt:lpstr>
      <vt:lpstr>Migrating relations to BFO 2</vt:lpstr>
      <vt:lpstr>Why time indexing is important (even in BFO OWL)</vt:lpstr>
      <vt:lpstr>Understanding the time-indexing approach</vt:lpstr>
      <vt:lpstr>Known issues in BFO 2</vt:lpstr>
      <vt:lpstr>Known issues in BFO 2</vt:lpstr>
      <vt:lpstr>Resources</vt:lpstr>
      <vt:lpstr>Acknowledgements</vt:lpstr>
    </vt:vector>
  </TitlesOfParts>
  <Company>MPI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BFO 2 OWL Implementation</dc:title>
  <dc:creator>Alan Ruttenberg</dc:creator>
  <cp:lastModifiedBy>Alan Ruttenberg</cp:lastModifiedBy>
  <cp:revision>51</cp:revision>
  <dcterms:created xsi:type="dcterms:W3CDTF">2012-07-24T21:16:52Z</dcterms:created>
  <dcterms:modified xsi:type="dcterms:W3CDTF">2012-07-31T20:28:51Z</dcterms:modified>
</cp:coreProperties>
</file>