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 1" charset="1" panose="020B0503030501040103"/>
      <p:regular r:id="rId14"/>
    </p:embeddedFont>
    <p:embeddedFont>
      <p:font typeface="Canva Sans 1 Bold" charset="1" panose="020B0803030501040103"/>
      <p:regular r:id="rId15"/>
    </p:embeddedFont>
    <p:embeddedFont>
      <p:font typeface="Canva Sans 1 Italics" charset="1" panose="020B0503030501040103"/>
      <p:regular r:id="rId16"/>
    </p:embeddedFont>
    <p:embeddedFont>
      <p:font typeface="Canva Sans 1 Bold Italics" charset="1" panose="020B0803030501040103"/>
      <p:regular r:id="rId17"/>
    </p:embeddedFont>
    <p:embeddedFont>
      <p:font typeface="Canva Sans 2" charset="1" panose="020B0503030501040103"/>
      <p:regular r:id="rId18"/>
    </p:embeddedFont>
    <p:embeddedFont>
      <p:font typeface="Canva Sans 2 Bold" charset="1" panose="020B0803030501040103"/>
      <p:regular r:id="rId19"/>
    </p:embeddedFont>
    <p:embeddedFont>
      <p:font typeface="Canva Sans 2 Italics" charset="1" panose="020B0503030501040103"/>
      <p:regular r:id="rId20"/>
    </p:embeddedFont>
    <p:embeddedFont>
      <p:font typeface="Canva Sans 2 Bold Italics" charset="1" panose="020B0803030501040103"/>
      <p:regular r:id="rId21"/>
    </p:embeddedFont>
    <p:embeddedFont>
      <p:font typeface="Canva Sans 2 Medium" charset="1" panose="020B0603030501040103"/>
      <p:regular r:id="rId22"/>
    </p:embeddedFont>
    <p:embeddedFont>
      <p:font typeface="Canva Sans 2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slides/slide18.xml" Type="http://schemas.openxmlformats.org/officeDocument/2006/relationships/slide"/><Relationship Id="rId42" Target="slides/slide19.xml" Type="http://schemas.openxmlformats.org/officeDocument/2006/relationships/slide"/><Relationship Id="rId43" Target="slides/slide20.xml" Type="http://schemas.openxmlformats.org/officeDocument/2006/relationships/slide"/><Relationship Id="rId44" Target="slides/slide21.xml" Type="http://schemas.openxmlformats.org/officeDocument/2006/relationships/slide"/><Relationship Id="rId45" Target="slides/slide22.xml" Type="http://schemas.openxmlformats.org/officeDocument/2006/relationships/slide"/><Relationship Id="rId46" Target="slides/slide2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jpe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4E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02" t="-5807" r="-15902" b="-580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708426"/>
            <a:ext cx="16230600" cy="2870147"/>
          </a:xfrm>
          <a:custGeom>
            <a:avLst/>
            <a:gdLst/>
            <a:ahLst/>
            <a:cxnLst/>
            <a:rect r="r" b="b" t="t" l="l"/>
            <a:pathLst>
              <a:path h="2870147" w="16230600">
                <a:moveTo>
                  <a:pt x="0" y="0"/>
                </a:moveTo>
                <a:lnTo>
                  <a:pt x="16230600" y="0"/>
                </a:lnTo>
                <a:lnTo>
                  <a:pt x="16230600" y="2870148"/>
                </a:lnTo>
                <a:lnTo>
                  <a:pt x="0" y="2870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841353" y="8220704"/>
            <a:ext cx="7417947" cy="10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>
                <a:solidFill>
                  <a:srgbClr val="172554"/>
                </a:solidFill>
                <a:latin typeface="DM Sans Bold"/>
              </a:rPr>
              <a:t>Dr.-Ing. Viktor Maurer</a:t>
            </a:r>
          </a:p>
          <a:p>
            <a:pPr algn="r">
              <a:lnSpc>
                <a:spcPts val="407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04064" y="355472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39291" y="3554727"/>
            <a:ext cx="3135432" cy="3135432"/>
          </a:xfrm>
          <a:custGeom>
            <a:avLst/>
            <a:gdLst/>
            <a:ahLst/>
            <a:cxnLst/>
            <a:rect r="r" b="b" t="t" l="l"/>
            <a:pathLst>
              <a:path h="3135432" w="3135432">
                <a:moveTo>
                  <a:pt x="0" y="0"/>
                </a:moveTo>
                <a:lnTo>
                  <a:pt x="3135432" y="0"/>
                </a:lnTo>
                <a:lnTo>
                  <a:pt x="3135432" y="3135432"/>
                </a:lnTo>
                <a:lnTo>
                  <a:pt x="0" y="31354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95151" y="3575784"/>
            <a:ext cx="2388785" cy="2388785"/>
          </a:xfrm>
          <a:custGeom>
            <a:avLst/>
            <a:gdLst/>
            <a:ahLst/>
            <a:cxnLst/>
            <a:rect r="r" b="b" t="t" l="l"/>
            <a:pathLst>
              <a:path h="2388785" w="2388785">
                <a:moveTo>
                  <a:pt x="0" y="0"/>
                </a:moveTo>
                <a:lnTo>
                  <a:pt x="2388785" y="0"/>
                </a:lnTo>
                <a:lnTo>
                  <a:pt x="2388785" y="2388785"/>
                </a:lnTo>
                <a:lnTo>
                  <a:pt x="0" y="2388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5822" y="51435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04064" y="552450"/>
            <a:ext cx="1307987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FFFFFF"/>
                </a:solidFill>
                <a:latin typeface="DM Sans Bold"/>
              </a:rPr>
              <a:t>MARKET SIZE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7865" y="5139048"/>
            <a:ext cx="2667199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27.7 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49484" y="4727817"/>
            <a:ext cx="1915047" cy="84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1"/>
              </a:lnSpc>
              <a:spcBef>
                <a:spcPct val="0"/>
              </a:spcBef>
            </a:pPr>
            <a:r>
              <a:rPr lang="en-US" sz="5964">
                <a:solidFill>
                  <a:srgbClr val="FFFFFF"/>
                </a:solidFill>
                <a:latin typeface="DM Sans Bold"/>
              </a:rPr>
              <a:t>3.2 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55594" y="4465131"/>
            <a:ext cx="1267899" cy="67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1"/>
              </a:lnSpc>
              <a:spcBef>
                <a:spcPct val="0"/>
              </a:spcBef>
            </a:pPr>
            <a:r>
              <a:rPr lang="en-US" sz="4792">
                <a:solidFill>
                  <a:srgbClr val="FFFFFF"/>
                </a:solidFill>
                <a:latin typeface="DM Sans Bold"/>
              </a:rPr>
              <a:t>1.5 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94600" y="8181840"/>
            <a:ext cx="633372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DM Sans Bold"/>
              </a:rPr>
              <a:t>Patients with burn injuries and chronic wounds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32889" y="7175496"/>
            <a:ext cx="414823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DM Sans Bold"/>
              </a:rPr>
              <a:t>Patients with complex wounds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68779" y="6408425"/>
            <a:ext cx="524152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DM Sans Bold"/>
              </a:rPr>
              <a:t>Allogeneic skin grafts for burn patients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99513" y="8609830"/>
            <a:ext cx="2323902" cy="22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DM Sans Bold"/>
              </a:rPr>
              <a:t>annually and worldwide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04861" y="7603486"/>
            <a:ext cx="1804293" cy="22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DM Sans Bold"/>
              </a:rPr>
              <a:t>annually in Europe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87397" y="6836415"/>
            <a:ext cx="1804293" cy="22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DM Sans Bold"/>
              </a:rPr>
              <a:t>annually in Europe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02" t="-5807" r="-15902" b="-580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17173" y="552450"/>
            <a:ext cx="9053655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PRODUCT AND BUSINESS MODEL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2411237"/>
            <a:ext cx="6087525" cy="1614746"/>
            <a:chOff x="0" y="0"/>
            <a:chExt cx="8116700" cy="215299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8116700" cy="2152995"/>
              <a:chOff x="0" y="0"/>
              <a:chExt cx="2592581" cy="68769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592581" cy="687695"/>
              </a:xfrm>
              <a:custGeom>
                <a:avLst/>
                <a:gdLst/>
                <a:ahLst/>
                <a:cxnLst/>
                <a:rect r="r" b="b" t="t" l="l"/>
                <a:pathLst>
                  <a:path h="687695" w="2592581">
                    <a:moveTo>
                      <a:pt x="64860" y="0"/>
                    </a:moveTo>
                    <a:lnTo>
                      <a:pt x="2527721" y="0"/>
                    </a:lnTo>
                    <a:cubicBezTo>
                      <a:pt x="2544923" y="0"/>
                      <a:pt x="2561421" y="6833"/>
                      <a:pt x="2573584" y="18997"/>
                    </a:cubicBezTo>
                    <a:cubicBezTo>
                      <a:pt x="2585748" y="31161"/>
                      <a:pt x="2592581" y="47658"/>
                      <a:pt x="2592581" y="64860"/>
                    </a:cubicBezTo>
                    <a:lnTo>
                      <a:pt x="2592581" y="622835"/>
                    </a:lnTo>
                    <a:cubicBezTo>
                      <a:pt x="2592581" y="640037"/>
                      <a:pt x="2585748" y="656534"/>
                      <a:pt x="2573584" y="668698"/>
                    </a:cubicBezTo>
                    <a:cubicBezTo>
                      <a:pt x="2561421" y="680862"/>
                      <a:pt x="2544923" y="687695"/>
                      <a:pt x="2527721" y="687695"/>
                    </a:cubicBezTo>
                    <a:lnTo>
                      <a:pt x="64860" y="687695"/>
                    </a:lnTo>
                    <a:cubicBezTo>
                      <a:pt x="29039" y="687695"/>
                      <a:pt x="0" y="658656"/>
                      <a:pt x="0" y="622835"/>
                    </a:cubicBezTo>
                    <a:lnTo>
                      <a:pt x="0" y="64860"/>
                    </a:lnTo>
                    <a:cubicBezTo>
                      <a:pt x="0" y="47658"/>
                      <a:pt x="6833" y="31161"/>
                      <a:pt x="18997" y="18997"/>
                    </a:cubicBezTo>
                    <a:cubicBezTo>
                      <a:pt x="31161" y="6833"/>
                      <a:pt x="47658" y="0"/>
                      <a:pt x="64860" y="0"/>
                    </a:cubicBezTo>
                    <a:close/>
                  </a:path>
                </a:pathLst>
              </a:custGeom>
              <a:solidFill>
                <a:srgbClr val="172554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701097" y="332085"/>
              <a:ext cx="1309090" cy="1488824"/>
            </a:xfrm>
            <a:custGeom>
              <a:avLst/>
              <a:gdLst/>
              <a:ahLst/>
              <a:cxnLst/>
              <a:rect r="r" b="b" t="t" l="l"/>
              <a:pathLst>
                <a:path h="1488824" w="1309090">
                  <a:moveTo>
                    <a:pt x="0" y="0"/>
                  </a:moveTo>
                  <a:lnTo>
                    <a:pt x="1309089" y="0"/>
                  </a:lnTo>
                  <a:lnTo>
                    <a:pt x="1309089" y="1488825"/>
                  </a:lnTo>
                  <a:lnTo>
                    <a:pt x="0" y="1488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2794000" y="626071"/>
              <a:ext cx="4713100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 1 Bold"/>
                </a:rPr>
                <a:t>Novel immunosuppression via a new biological entity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4163837"/>
            <a:ext cx="6087525" cy="1614746"/>
            <a:chOff x="0" y="0"/>
            <a:chExt cx="8116700" cy="215299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8116700" cy="2152995"/>
              <a:chOff x="0" y="0"/>
              <a:chExt cx="2592581" cy="68769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592581" cy="687695"/>
              </a:xfrm>
              <a:custGeom>
                <a:avLst/>
                <a:gdLst/>
                <a:ahLst/>
                <a:cxnLst/>
                <a:rect r="r" b="b" t="t" l="l"/>
                <a:pathLst>
                  <a:path h="687695" w="2592581">
                    <a:moveTo>
                      <a:pt x="64860" y="0"/>
                    </a:moveTo>
                    <a:lnTo>
                      <a:pt x="2527721" y="0"/>
                    </a:lnTo>
                    <a:cubicBezTo>
                      <a:pt x="2544923" y="0"/>
                      <a:pt x="2561421" y="6833"/>
                      <a:pt x="2573584" y="18997"/>
                    </a:cubicBezTo>
                    <a:cubicBezTo>
                      <a:pt x="2585748" y="31161"/>
                      <a:pt x="2592581" y="47658"/>
                      <a:pt x="2592581" y="64860"/>
                    </a:cubicBezTo>
                    <a:lnTo>
                      <a:pt x="2592581" y="622835"/>
                    </a:lnTo>
                    <a:cubicBezTo>
                      <a:pt x="2592581" y="640037"/>
                      <a:pt x="2585748" y="656534"/>
                      <a:pt x="2573584" y="668698"/>
                    </a:cubicBezTo>
                    <a:cubicBezTo>
                      <a:pt x="2561421" y="680862"/>
                      <a:pt x="2544923" y="687695"/>
                      <a:pt x="2527721" y="687695"/>
                    </a:cubicBezTo>
                    <a:lnTo>
                      <a:pt x="64860" y="687695"/>
                    </a:lnTo>
                    <a:cubicBezTo>
                      <a:pt x="29039" y="687695"/>
                      <a:pt x="0" y="658656"/>
                      <a:pt x="0" y="622835"/>
                    </a:cubicBezTo>
                    <a:lnTo>
                      <a:pt x="0" y="64860"/>
                    </a:lnTo>
                    <a:cubicBezTo>
                      <a:pt x="0" y="47658"/>
                      <a:pt x="6833" y="31161"/>
                      <a:pt x="18997" y="18997"/>
                    </a:cubicBezTo>
                    <a:cubicBezTo>
                      <a:pt x="31161" y="6833"/>
                      <a:pt x="47658" y="0"/>
                      <a:pt x="64860" y="0"/>
                    </a:cubicBezTo>
                    <a:close/>
                  </a:path>
                </a:pathLst>
              </a:custGeom>
              <a:solidFill>
                <a:srgbClr val="17255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701097" y="304215"/>
              <a:ext cx="1561538" cy="1544565"/>
            </a:xfrm>
            <a:custGeom>
              <a:avLst/>
              <a:gdLst/>
              <a:ahLst/>
              <a:cxnLst/>
              <a:rect r="r" b="b" t="t" l="l"/>
              <a:pathLst>
                <a:path h="1544565" w="1561538">
                  <a:moveTo>
                    <a:pt x="0" y="0"/>
                  </a:moveTo>
                  <a:lnTo>
                    <a:pt x="1561538" y="0"/>
                  </a:lnTo>
                  <a:lnTo>
                    <a:pt x="1561538" y="1544565"/>
                  </a:lnTo>
                  <a:lnTo>
                    <a:pt x="0" y="1544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2794000" y="626071"/>
              <a:ext cx="4713100" cy="1307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 1 Bold"/>
                </a:rPr>
                <a:t>Topical application using a nanotransport system</a:t>
              </a:r>
            </a:p>
            <a:p>
              <a:pPr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5911933"/>
            <a:ext cx="6087525" cy="1614746"/>
            <a:chOff x="0" y="0"/>
            <a:chExt cx="8116700" cy="215299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8116700" cy="2152995"/>
              <a:chOff x="0" y="0"/>
              <a:chExt cx="2592581" cy="68769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592581" cy="687695"/>
              </a:xfrm>
              <a:custGeom>
                <a:avLst/>
                <a:gdLst/>
                <a:ahLst/>
                <a:cxnLst/>
                <a:rect r="r" b="b" t="t" l="l"/>
                <a:pathLst>
                  <a:path h="687695" w="2592581">
                    <a:moveTo>
                      <a:pt x="64860" y="0"/>
                    </a:moveTo>
                    <a:lnTo>
                      <a:pt x="2527721" y="0"/>
                    </a:lnTo>
                    <a:cubicBezTo>
                      <a:pt x="2544923" y="0"/>
                      <a:pt x="2561421" y="6833"/>
                      <a:pt x="2573584" y="18997"/>
                    </a:cubicBezTo>
                    <a:cubicBezTo>
                      <a:pt x="2585748" y="31161"/>
                      <a:pt x="2592581" y="47658"/>
                      <a:pt x="2592581" y="64860"/>
                    </a:cubicBezTo>
                    <a:lnTo>
                      <a:pt x="2592581" y="622835"/>
                    </a:lnTo>
                    <a:cubicBezTo>
                      <a:pt x="2592581" y="640037"/>
                      <a:pt x="2585748" y="656534"/>
                      <a:pt x="2573584" y="668698"/>
                    </a:cubicBezTo>
                    <a:cubicBezTo>
                      <a:pt x="2561421" y="680862"/>
                      <a:pt x="2544923" y="687695"/>
                      <a:pt x="2527721" y="687695"/>
                    </a:cubicBezTo>
                    <a:lnTo>
                      <a:pt x="64860" y="687695"/>
                    </a:lnTo>
                    <a:cubicBezTo>
                      <a:pt x="29039" y="687695"/>
                      <a:pt x="0" y="658656"/>
                      <a:pt x="0" y="622835"/>
                    </a:cubicBezTo>
                    <a:lnTo>
                      <a:pt x="0" y="64860"/>
                    </a:lnTo>
                    <a:cubicBezTo>
                      <a:pt x="0" y="47658"/>
                      <a:pt x="6833" y="31161"/>
                      <a:pt x="18997" y="18997"/>
                    </a:cubicBezTo>
                    <a:cubicBezTo>
                      <a:pt x="31161" y="6833"/>
                      <a:pt x="47658" y="0"/>
                      <a:pt x="64860" y="0"/>
                    </a:cubicBezTo>
                    <a:close/>
                  </a:path>
                </a:pathLst>
              </a:custGeom>
              <a:solidFill>
                <a:srgbClr val="172554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904241" y="502648"/>
              <a:ext cx="1155249" cy="1147698"/>
            </a:xfrm>
            <a:custGeom>
              <a:avLst/>
              <a:gdLst/>
              <a:ahLst/>
              <a:cxnLst/>
              <a:rect r="r" b="b" t="t" l="l"/>
              <a:pathLst>
                <a:path h="1147698" w="1155249">
                  <a:moveTo>
                    <a:pt x="0" y="0"/>
                  </a:moveTo>
                  <a:lnTo>
                    <a:pt x="1155249" y="0"/>
                  </a:lnTo>
                  <a:lnTo>
                    <a:pt x="1155249" y="1147699"/>
                  </a:lnTo>
                  <a:lnTo>
                    <a:pt x="0" y="11476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2794000" y="635000"/>
              <a:ext cx="4713100" cy="1307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 1 Bold"/>
                </a:rPr>
                <a:t>Easy administration by use of a special dosage form</a:t>
              </a:r>
            </a:p>
            <a:p>
              <a:pPr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7660029"/>
            <a:ext cx="6087525" cy="1614746"/>
            <a:chOff x="0" y="0"/>
            <a:chExt cx="8116700" cy="215299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8116700" cy="2152995"/>
              <a:chOff x="0" y="0"/>
              <a:chExt cx="2592581" cy="687695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592581" cy="687695"/>
              </a:xfrm>
              <a:custGeom>
                <a:avLst/>
                <a:gdLst/>
                <a:ahLst/>
                <a:cxnLst/>
                <a:rect r="r" b="b" t="t" l="l"/>
                <a:pathLst>
                  <a:path h="687695" w="2592581">
                    <a:moveTo>
                      <a:pt x="64860" y="0"/>
                    </a:moveTo>
                    <a:lnTo>
                      <a:pt x="2527721" y="0"/>
                    </a:lnTo>
                    <a:cubicBezTo>
                      <a:pt x="2544923" y="0"/>
                      <a:pt x="2561421" y="6833"/>
                      <a:pt x="2573584" y="18997"/>
                    </a:cubicBezTo>
                    <a:cubicBezTo>
                      <a:pt x="2585748" y="31161"/>
                      <a:pt x="2592581" y="47658"/>
                      <a:pt x="2592581" y="64860"/>
                    </a:cubicBezTo>
                    <a:lnTo>
                      <a:pt x="2592581" y="622835"/>
                    </a:lnTo>
                    <a:cubicBezTo>
                      <a:pt x="2592581" y="640037"/>
                      <a:pt x="2585748" y="656534"/>
                      <a:pt x="2573584" y="668698"/>
                    </a:cubicBezTo>
                    <a:cubicBezTo>
                      <a:pt x="2561421" y="680862"/>
                      <a:pt x="2544923" y="687695"/>
                      <a:pt x="2527721" y="687695"/>
                    </a:cubicBezTo>
                    <a:lnTo>
                      <a:pt x="64860" y="687695"/>
                    </a:lnTo>
                    <a:cubicBezTo>
                      <a:pt x="29039" y="687695"/>
                      <a:pt x="0" y="658656"/>
                      <a:pt x="0" y="622835"/>
                    </a:cubicBezTo>
                    <a:lnTo>
                      <a:pt x="0" y="64860"/>
                    </a:lnTo>
                    <a:cubicBezTo>
                      <a:pt x="0" y="47658"/>
                      <a:pt x="6833" y="31161"/>
                      <a:pt x="18997" y="18997"/>
                    </a:cubicBezTo>
                    <a:cubicBezTo>
                      <a:pt x="31161" y="6833"/>
                      <a:pt x="47658" y="0"/>
                      <a:pt x="64860" y="0"/>
                    </a:cubicBezTo>
                    <a:close/>
                  </a:path>
                </a:pathLst>
              </a:custGeom>
              <a:solidFill>
                <a:srgbClr val="172554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605182" y="317699"/>
              <a:ext cx="1500920" cy="1517596"/>
            </a:xfrm>
            <a:custGeom>
              <a:avLst/>
              <a:gdLst/>
              <a:ahLst/>
              <a:cxnLst/>
              <a:rect r="r" b="b" t="t" l="l"/>
              <a:pathLst>
                <a:path h="1517596" w="1500920">
                  <a:moveTo>
                    <a:pt x="0" y="0"/>
                  </a:moveTo>
                  <a:lnTo>
                    <a:pt x="1500919" y="0"/>
                  </a:lnTo>
                  <a:lnTo>
                    <a:pt x="1500919" y="1517597"/>
                  </a:lnTo>
                  <a:lnTo>
                    <a:pt x="0" y="1517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2794000" y="482600"/>
              <a:ext cx="4713100" cy="1307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 1 Bold"/>
                </a:rPr>
                <a:t>Immunogenicity reduction after transplantation</a:t>
              </a:r>
            </a:p>
            <a:p>
              <a:pPr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171775" y="2623224"/>
            <a:ext cx="6087525" cy="1149399"/>
            <a:chOff x="0" y="0"/>
            <a:chExt cx="8116700" cy="1532533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8116700" cy="1488824"/>
              <a:chOff x="0" y="0"/>
              <a:chExt cx="2592581" cy="47555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2592581" cy="475550"/>
              </a:xfrm>
              <a:custGeom>
                <a:avLst/>
                <a:gdLst/>
                <a:ahLst/>
                <a:cxnLst/>
                <a:rect r="r" b="b" t="t" l="l"/>
                <a:pathLst>
                  <a:path h="475550" w="2592581">
                    <a:moveTo>
                      <a:pt x="64860" y="0"/>
                    </a:moveTo>
                    <a:lnTo>
                      <a:pt x="2527721" y="0"/>
                    </a:lnTo>
                    <a:cubicBezTo>
                      <a:pt x="2544923" y="0"/>
                      <a:pt x="2561421" y="6833"/>
                      <a:pt x="2573584" y="18997"/>
                    </a:cubicBezTo>
                    <a:cubicBezTo>
                      <a:pt x="2585748" y="31161"/>
                      <a:pt x="2592581" y="47658"/>
                      <a:pt x="2592581" y="64860"/>
                    </a:cubicBezTo>
                    <a:lnTo>
                      <a:pt x="2592581" y="410690"/>
                    </a:lnTo>
                    <a:cubicBezTo>
                      <a:pt x="2592581" y="427892"/>
                      <a:pt x="2585748" y="444389"/>
                      <a:pt x="2573584" y="456553"/>
                    </a:cubicBezTo>
                    <a:cubicBezTo>
                      <a:pt x="2561421" y="468717"/>
                      <a:pt x="2544923" y="475550"/>
                      <a:pt x="2527721" y="475550"/>
                    </a:cubicBezTo>
                    <a:lnTo>
                      <a:pt x="64860" y="475550"/>
                    </a:lnTo>
                    <a:cubicBezTo>
                      <a:pt x="29039" y="475550"/>
                      <a:pt x="0" y="446511"/>
                      <a:pt x="0" y="410690"/>
                    </a:cubicBezTo>
                    <a:lnTo>
                      <a:pt x="0" y="64860"/>
                    </a:lnTo>
                    <a:cubicBezTo>
                      <a:pt x="0" y="47658"/>
                      <a:pt x="6833" y="31161"/>
                      <a:pt x="18997" y="18997"/>
                    </a:cubicBezTo>
                    <a:cubicBezTo>
                      <a:pt x="31161" y="6833"/>
                      <a:pt x="47658" y="0"/>
                      <a:pt x="6486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172554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964670" y="225555"/>
              <a:ext cx="6187360" cy="1306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71"/>
                </a:lnSpc>
              </a:pPr>
              <a:r>
                <a:rPr lang="en-US" sz="1908">
                  <a:solidFill>
                    <a:srgbClr val="172554"/>
                  </a:solidFill>
                  <a:latin typeface="Canva Sans 1 Bold"/>
                </a:rPr>
                <a:t>Around 1.500 m² of allogeneic skin is transplanted in Europe annually</a:t>
              </a:r>
            </a:p>
            <a:p>
              <a:pPr algn="ctr">
                <a:lnSpc>
                  <a:spcPts val="267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171775" y="3988906"/>
            <a:ext cx="6087525" cy="1150298"/>
            <a:chOff x="0" y="0"/>
            <a:chExt cx="8116700" cy="1533731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8116700" cy="1488824"/>
              <a:chOff x="0" y="0"/>
              <a:chExt cx="2592581" cy="47555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592581" cy="475550"/>
              </a:xfrm>
              <a:custGeom>
                <a:avLst/>
                <a:gdLst/>
                <a:ahLst/>
                <a:cxnLst/>
                <a:rect r="r" b="b" t="t" l="l"/>
                <a:pathLst>
                  <a:path h="475550" w="2592581">
                    <a:moveTo>
                      <a:pt x="64860" y="0"/>
                    </a:moveTo>
                    <a:lnTo>
                      <a:pt x="2527721" y="0"/>
                    </a:lnTo>
                    <a:cubicBezTo>
                      <a:pt x="2544923" y="0"/>
                      <a:pt x="2561421" y="6833"/>
                      <a:pt x="2573584" y="18997"/>
                    </a:cubicBezTo>
                    <a:cubicBezTo>
                      <a:pt x="2585748" y="31161"/>
                      <a:pt x="2592581" y="47658"/>
                      <a:pt x="2592581" y="64860"/>
                    </a:cubicBezTo>
                    <a:lnTo>
                      <a:pt x="2592581" y="410690"/>
                    </a:lnTo>
                    <a:cubicBezTo>
                      <a:pt x="2592581" y="427892"/>
                      <a:pt x="2585748" y="444389"/>
                      <a:pt x="2573584" y="456553"/>
                    </a:cubicBezTo>
                    <a:cubicBezTo>
                      <a:pt x="2561421" y="468717"/>
                      <a:pt x="2544923" y="475550"/>
                      <a:pt x="2527721" y="475550"/>
                    </a:cubicBezTo>
                    <a:lnTo>
                      <a:pt x="64860" y="475550"/>
                    </a:lnTo>
                    <a:cubicBezTo>
                      <a:pt x="29039" y="475550"/>
                      <a:pt x="0" y="446511"/>
                      <a:pt x="0" y="410690"/>
                    </a:cubicBezTo>
                    <a:lnTo>
                      <a:pt x="0" y="64860"/>
                    </a:lnTo>
                    <a:cubicBezTo>
                      <a:pt x="0" y="47658"/>
                      <a:pt x="6833" y="31161"/>
                      <a:pt x="18997" y="18997"/>
                    </a:cubicBezTo>
                    <a:cubicBezTo>
                      <a:pt x="31161" y="6833"/>
                      <a:pt x="47658" y="0"/>
                      <a:pt x="6486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172554"/>
                </a:solidFill>
                <a:prstDash val="solid"/>
                <a:round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964670" y="226754"/>
              <a:ext cx="6187360" cy="1306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71"/>
                </a:lnSpc>
              </a:pPr>
              <a:r>
                <a:rPr lang="en-US" sz="1908">
                  <a:solidFill>
                    <a:srgbClr val="172554"/>
                  </a:solidFill>
                  <a:latin typeface="Canva Sans 1 Bold"/>
                </a:rPr>
                <a:t>Approx. 2 L drug product is needed per m² body surface</a:t>
              </a:r>
            </a:p>
            <a:p>
              <a:pPr algn="ctr">
                <a:lnSpc>
                  <a:spcPts val="267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171775" y="5355487"/>
            <a:ext cx="6087525" cy="1146592"/>
            <a:chOff x="0" y="0"/>
            <a:chExt cx="8116700" cy="1528790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8116700" cy="1488824"/>
              <a:chOff x="0" y="0"/>
              <a:chExt cx="2592581" cy="47555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2592581" cy="475550"/>
              </a:xfrm>
              <a:custGeom>
                <a:avLst/>
                <a:gdLst/>
                <a:ahLst/>
                <a:cxnLst/>
                <a:rect r="r" b="b" t="t" l="l"/>
                <a:pathLst>
                  <a:path h="475550" w="2592581">
                    <a:moveTo>
                      <a:pt x="64860" y="0"/>
                    </a:moveTo>
                    <a:lnTo>
                      <a:pt x="2527721" y="0"/>
                    </a:lnTo>
                    <a:cubicBezTo>
                      <a:pt x="2544923" y="0"/>
                      <a:pt x="2561421" y="6833"/>
                      <a:pt x="2573584" y="18997"/>
                    </a:cubicBezTo>
                    <a:cubicBezTo>
                      <a:pt x="2585748" y="31161"/>
                      <a:pt x="2592581" y="47658"/>
                      <a:pt x="2592581" y="64860"/>
                    </a:cubicBezTo>
                    <a:lnTo>
                      <a:pt x="2592581" y="410690"/>
                    </a:lnTo>
                    <a:cubicBezTo>
                      <a:pt x="2592581" y="427892"/>
                      <a:pt x="2585748" y="444389"/>
                      <a:pt x="2573584" y="456553"/>
                    </a:cubicBezTo>
                    <a:cubicBezTo>
                      <a:pt x="2561421" y="468717"/>
                      <a:pt x="2544923" y="475550"/>
                      <a:pt x="2527721" y="475550"/>
                    </a:cubicBezTo>
                    <a:lnTo>
                      <a:pt x="64860" y="475550"/>
                    </a:lnTo>
                    <a:cubicBezTo>
                      <a:pt x="29039" y="475550"/>
                      <a:pt x="0" y="446511"/>
                      <a:pt x="0" y="410690"/>
                    </a:cubicBezTo>
                    <a:lnTo>
                      <a:pt x="0" y="64860"/>
                    </a:lnTo>
                    <a:cubicBezTo>
                      <a:pt x="0" y="47658"/>
                      <a:pt x="6833" y="31161"/>
                      <a:pt x="18997" y="18997"/>
                    </a:cubicBezTo>
                    <a:cubicBezTo>
                      <a:pt x="31161" y="6833"/>
                      <a:pt x="47658" y="0"/>
                      <a:pt x="6486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172554"/>
                </a:solidFill>
                <a:prstDash val="solid"/>
                <a:round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964670" y="221812"/>
              <a:ext cx="6187360" cy="1306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71"/>
                </a:lnSpc>
              </a:pPr>
              <a:r>
                <a:rPr lang="en-US" sz="1908">
                  <a:solidFill>
                    <a:srgbClr val="172554"/>
                  </a:solidFill>
                  <a:latin typeface="Canva Sans 1 Bold"/>
                </a:rPr>
                <a:t>Estimated price for drug product is 4000 € per L</a:t>
              </a:r>
            </a:p>
            <a:p>
              <a:pPr algn="ctr">
                <a:lnSpc>
                  <a:spcPts val="267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171775" y="6719755"/>
            <a:ext cx="6087525" cy="1174253"/>
            <a:chOff x="0" y="0"/>
            <a:chExt cx="8116700" cy="1565670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8116700" cy="1488824"/>
              <a:chOff x="0" y="0"/>
              <a:chExt cx="2592581" cy="47555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2592581" cy="475550"/>
              </a:xfrm>
              <a:custGeom>
                <a:avLst/>
                <a:gdLst/>
                <a:ahLst/>
                <a:cxnLst/>
                <a:rect r="r" b="b" t="t" l="l"/>
                <a:pathLst>
                  <a:path h="475550" w="2592581">
                    <a:moveTo>
                      <a:pt x="64860" y="0"/>
                    </a:moveTo>
                    <a:lnTo>
                      <a:pt x="2527721" y="0"/>
                    </a:lnTo>
                    <a:cubicBezTo>
                      <a:pt x="2544923" y="0"/>
                      <a:pt x="2561421" y="6833"/>
                      <a:pt x="2573584" y="18997"/>
                    </a:cubicBezTo>
                    <a:cubicBezTo>
                      <a:pt x="2585748" y="31161"/>
                      <a:pt x="2592581" y="47658"/>
                      <a:pt x="2592581" y="64860"/>
                    </a:cubicBezTo>
                    <a:lnTo>
                      <a:pt x="2592581" y="410690"/>
                    </a:lnTo>
                    <a:cubicBezTo>
                      <a:pt x="2592581" y="427892"/>
                      <a:pt x="2585748" y="444389"/>
                      <a:pt x="2573584" y="456553"/>
                    </a:cubicBezTo>
                    <a:cubicBezTo>
                      <a:pt x="2561421" y="468717"/>
                      <a:pt x="2544923" y="475550"/>
                      <a:pt x="2527721" y="475550"/>
                    </a:cubicBezTo>
                    <a:lnTo>
                      <a:pt x="64860" y="475550"/>
                    </a:lnTo>
                    <a:cubicBezTo>
                      <a:pt x="29039" y="475550"/>
                      <a:pt x="0" y="446511"/>
                      <a:pt x="0" y="410690"/>
                    </a:cubicBezTo>
                    <a:lnTo>
                      <a:pt x="0" y="64860"/>
                    </a:lnTo>
                    <a:cubicBezTo>
                      <a:pt x="0" y="47658"/>
                      <a:pt x="6833" y="31161"/>
                      <a:pt x="18997" y="18997"/>
                    </a:cubicBezTo>
                    <a:cubicBezTo>
                      <a:pt x="31161" y="6833"/>
                      <a:pt x="47658" y="0"/>
                      <a:pt x="6486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172554"/>
                </a:solidFill>
                <a:prstDash val="solid"/>
                <a:round/>
              </a:ln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964670" y="258693"/>
              <a:ext cx="6187360" cy="1306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71"/>
                </a:lnSpc>
              </a:pPr>
              <a:r>
                <a:rPr lang="en-US" sz="1908">
                  <a:solidFill>
                    <a:srgbClr val="172554"/>
                  </a:solidFill>
                  <a:latin typeface="Canva Sans 1 Bold"/>
                </a:rPr>
                <a:t>For 50 % of European patients:</a:t>
              </a:r>
            </a:p>
            <a:p>
              <a:pPr algn="ctr">
                <a:lnSpc>
                  <a:spcPts val="2671"/>
                </a:lnSpc>
              </a:pPr>
              <a:r>
                <a:rPr lang="en-US" sz="1908">
                  <a:solidFill>
                    <a:srgbClr val="172554"/>
                  </a:solidFill>
                  <a:latin typeface="Canva Sans 1 Bold"/>
                </a:rPr>
                <a:t>Approx. 6 M€ revenue annually</a:t>
              </a:r>
            </a:p>
            <a:p>
              <a:pPr algn="ctr">
                <a:lnSpc>
                  <a:spcPts val="267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1171775" y="8084024"/>
            <a:ext cx="6087525" cy="1519831"/>
            <a:chOff x="0" y="0"/>
            <a:chExt cx="8116700" cy="2026442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8116700" cy="1488824"/>
              <a:chOff x="0" y="0"/>
              <a:chExt cx="2592581" cy="47555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2592581" cy="475550"/>
              </a:xfrm>
              <a:custGeom>
                <a:avLst/>
                <a:gdLst/>
                <a:ahLst/>
                <a:cxnLst/>
                <a:rect r="r" b="b" t="t" l="l"/>
                <a:pathLst>
                  <a:path h="475550" w="2592581">
                    <a:moveTo>
                      <a:pt x="64860" y="0"/>
                    </a:moveTo>
                    <a:lnTo>
                      <a:pt x="2527721" y="0"/>
                    </a:lnTo>
                    <a:cubicBezTo>
                      <a:pt x="2544923" y="0"/>
                      <a:pt x="2561421" y="6833"/>
                      <a:pt x="2573584" y="18997"/>
                    </a:cubicBezTo>
                    <a:cubicBezTo>
                      <a:pt x="2585748" y="31161"/>
                      <a:pt x="2592581" y="47658"/>
                      <a:pt x="2592581" y="64860"/>
                    </a:cubicBezTo>
                    <a:lnTo>
                      <a:pt x="2592581" y="410690"/>
                    </a:lnTo>
                    <a:cubicBezTo>
                      <a:pt x="2592581" y="427892"/>
                      <a:pt x="2585748" y="444389"/>
                      <a:pt x="2573584" y="456553"/>
                    </a:cubicBezTo>
                    <a:cubicBezTo>
                      <a:pt x="2561421" y="468717"/>
                      <a:pt x="2544923" y="475550"/>
                      <a:pt x="2527721" y="475550"/>
                    </a:cubicBezTo>
                    <a:lnTo>
                      <a:pt x="64860" y="475550"/>
                    </a:lnTo>
                    <a:cubicBezTo>
                      <a:pt x="29039" y="475550"/>
                      <a:pt x="0" y="446511"/>
                      <a:pt x="0" y="410690"/>
                    </a:cubicBezTo>
                    <a:lnTo>
                      <a:pt x="0" y="64860"/>
                    </a:lnTo>
                    <a:cubicBezTo>
                      <a:pt x="0" y="47658"/>
                      <a:pt x="6833" y="31161"/>
                      <a:pt x="18997" y="18997"/>
                    </a:cubicBezTo>
                    <a:cubicBezTo>
                      <a:pt x="31161" y="6833"/>
                      <a:pt x="47658" y="0"/>
                      <a:pt x="6486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172554"/>
                </a:solidFill>
                <a:prstDash val="solid"/>
                <a:round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964670" y="274965"/>
              <a:ext cx="6187360" cy="1751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71"/>
                </a:lnSpc>
              </a:pPr>
              <a:r>
                <a:rPr lang="en-US" sz="1908">
                  <a:solidFill>
                    <a:srgbClr val="172554"/>
                  </a:solidFill>
                  <a:latin typeface="Canva Sans 1 Bold"/>
                </a:rPr>
                <a:t>With 150 k severe burn cases worldwide: 1,2 B€ annual revenue</a:t>
              </a:r>
            </a:p>
            <a:p>
              <a:pPr algn="ctr">
                <a:lnSpc>
                  <a:spcPts val="2671"/>
                </a:lnSpc>
              </a:pPr>
            </a:p>
            <a:p>
              <a:pPr algn="ctr">
                <a:lnSpc>
                  <a:spcPts val="267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02" t="-5807" r="-15902" b="-580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13861" y="2942874"/>
            <a:ext cx="11260279" cy="5496276"/>
          </a:xfrm>
          <a:custGeom>
            <a:avLst/>
            <a:gdLst/>
            <a:ahLst/>
            <a:cxnLst/>
            <a:rect r="r" b="b" t="t" l="l"/>
            <a:pathLst>
              <a:path h="5496276" w="11260279">
                <a:moveTo>
                  <a:pt x="0" y="0"/>
                </a:moveTo>
                <a:lnTo>
                  <a:pt x="11260278" y="0"/>
                </a:lnTo>
                <a:lnTo>
                  <a:pt x="11260278" y="5496276"/>
                </a:lnTo>
                <a:lnTo>
                  <a:pt x="0" y="54962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17173" y="552450"/>
            <a:ext cx="9053655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COOPERATIONS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5822" y="51435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0172" y="5341170"/>
            <a:ext cx="7097175" cy="2738696"/>
            <a:chOff x="0" y="0"/>
            <a:chExt cx="9462900" cy="365159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462900" cy="3651595"/>
              <a:chOff x="0" y="0"/>
              <a:chExt cx="3022575" cy="116636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022575" cy="1166368"/>
              </a:xfrm>
              <a:custGeom>
                <a:avLst/>
                <a:gdLst/>
                <a:ahLst/>
                <a:cxnLst/>
                <a:rect r="r" b="b" t="t" l="l"/>
                <a:pathLst>
                  <a:path h="1166368" w="3022575">
                    <a:moveTo>
                      <a:pt x="55633" y="0"/>
                    </a:moveTo>
                    <a:lnTo>
                      <a:pt x="2966942" y="0"/>
                    </a:lnTo>
                    <a:cubicBezTo>
                      <a:pt x="2997668" y="0"/>
                      <a:pt x="3022575" y="24908"/>
                      <a:pt x="3022575" y="55633"/>
                    </a:cubicBezTo>
                    <a:lnTo>
                      <a:pt x="3022575" y="1110735"/>
                    </a:lnTo>
                    <a:cubicBezTo>
                      <a:pt x="3022575" y="1141460"/>
                      <a:pt x="2997668" y="1166368"/>
                      <a:pt x="2966942" y="1166368"/>
                    </a:cubicBezTo>
                    <a:lnTo>
                      <a:pt x="55633" y="1166368"/>
                    </a:lnTo>
                    <a:cubicBezTo>
                      <a:pt x="24908" y="1166368"/>
                      <a:pt x="0" y="1141460"/>
                      <a:pt x="0" y="1110735"/>
                    </a:cubicBezTo>
                    <a:lnTo>
                      <a:pt x="0" y="55633"/>
                    </a:lnTo>
                    <a:cubicBezTo>
                      <a:pt x="0" y="24908"/>
                      <a:pt x="24908" y="0"/>
                      <a:pt x="5563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158121" y="653204"/>
              <a:ext cx="7146658" cy="1837187"/>
            </a:xfrm>
            <a:custGeom>
              <a:avLst/>
              <a:gdLst/>
              <a:ahLst/>
              <a:cxnLst/>
              <a:rect r="r" b="b" t="t" l="l"/>
              <a:pathLst>
                <a:path h="1837187" w="7146658">
                  <a:moveTo>
                    <a:pt x="0" y="0"/>
                  </a:moveTo>
                  <a:lnTo>
                    <a:pt x="7146658" y="0"/>
                  </a:lnTo>
                  <a:lnTo>
                    <a:pt x="7146658" y="1837187"/>
                  </a:lnTo>
                  <a:lnTo>
                    <a:pt x="0" y="1837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832850" y="2852342"/>
              <a:ext cx="7797200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172554"/>
                  </a:solidFill>
                  <a:latin typeface="Canva Sans 1 Bold"/>
                </a:rPr>
                <a:t>reserarch | without treatment | after treatment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3372542"/>
            <a:ext cx="5363625" cy="1370436"/>
            <a:chOff x="0" y="0"/>
            <a:chExt cx="2284284" cy="5836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84284" cy="583647"/>
            </a:xfrm>
            <a:custGeom>
              <a:avLst/>
              <a:gdLst/>
              <a:ahLst/>
              <a:cxnLst/>
              <a:rect r="r" b="b" t="t" l="l"/>
              <a:pathLst>
                <a:path h="583647" w="2284284">
                  <a:moveTo>
                    <a:pt x="73614" y="0"/>
                  </a:moveTo>
                  <a:lnTo>
                    <a:pt x="2210670" y="0"/>
                  </a:lnTo>
                  <a:cubicBezTo>
                    <a:pt x="2230193" y="0"/>
                    <a:pt x="2248917" y="7756"/>
                    <a:pt x="2262723" y="21561"/>
                  </a:cubicBezTo>
                  <a:cubicBezTo>
                    <a:pt x="2276528" y="35366"/>
                    <a:pt x="2284284" y="54090"/>
                    <a:pt x="2284284" y="73614"/>
                  </a:cubicBezTo>
                  <a:lnTo>
                    <a:pt x="2284284" y="510033"/>
                  </a:lnTo>
                  <a:cubicBezTo>
                    <a:pt x="2284284" y="529557"/>
                    <a:pt x="2276528" y="548281"/>
                    <a:pt x="2262723" y="562086"/>
                  </a:cubicBezTo>
                  <a:cubicBezTo>
                    <a:pt x="2248917" y="575892"/>
                    <a:pt x="2230193" y="583647"/>
                    <a:pt x="2210670" y="583647"/>
                  </a:cubicBezTo>
                  <a:lnTo>
                    <a:pt x="73614" y="583647"/>
                  </a:lnTo>
                  <a:cubicBezTo>
                    <a:pt x="54090" y="583647"/>
                    <a:pt x="35366" y="575892"/>
                    <a:pt x="21561" y="562086"/>
                  </a:cubicBezTo>
                  <a:cubicBezTo>
                    <a:pt x="7756" y="548281"/>
                    <a:pt x="0" y="529557"/>
                    <a:pt x="0" y="510033"/>
                  </a:cubicBezTo>
                  <a:lnTo>
                    <a:pt x="0" y="73614"/>
                  </a:lnTo>
                  <a:cubicBezTo>
                    <a:pt x="0" y="54090"/>
                    <a:pt x="7756" y="35366"/>
                    <a:pt x="21561" y="21561"/>
                  </a:cubicBezTo>
                  <a:cubicBezTo>
                    <a:pt x="35366" y="7756"/>
                    <a:pt x="54090" y="0"/>
                    <a:pt x="736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Canva Sans 1 Bold"/>
                </a:rPr>
                <a:t>Green dots: immunogenic receptors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40172" y="1981720"/>
            <a:ext cx="3001275" cy="792630"/>
            <a:chOff x="0" y="0"/>
            <a:chExt cx="1800660" cy="4755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00660" cy="475550"/>
            </a:xfrm>
            <a:custGeom>
              <a:avLst/>
              <a:gdLst/>
              <a:ahLst/>
              <a:cxnLst/>
              <a:rect r="r" b="b" t="t" l="l"/>
              <a:pathLst>
                <a:path h="475550" w="1800660">
                  <a:moveTo>
                    <a:pt x="131557" y="0"/>
                  </a:moveTo>
                  <a:lnTo>
                    <a:pt x="1669103" y="0"/>
                  </a:lnTo>
                  <a:cubicBezTo>
                    <a:pt x="1741760" y="0"/>
                    <a:pt x="1800660" y="58900"/>
                    <a:pt x="1800660" y="131557"/>
                  </a:cubicBezTo>
                  <a:lnTo>
                    <a:pt x="1800660" y="343993"/>
                  </a:lnTo>
                  <a:cubicBezTo>
                    <a:pt x="1800660" y="416650"/>
                    <a:pt x="1741760" y="475550"/>
                    <a:pt x="1669103" y="475550"/>
                  </a:cubicBezTo>
                  <a:lnTo>
                    <a:pt x="131557" y="475550"/>
                  </a:lnTo>
                  <a:cubicBezTo>
                    <a:pt x="58900" y="475550"/>
                    <a:pt x="0" y="416650"/>
                    <a:pt x="0" y="343993"/>
                  </a:cubicBezTo>
                  <a:lnTo>
                    <a:pt x="0" y="131557"/>
                  </a:lnTo>
                  <a:cubicBezTo>
                    <a:pt x="0" y="58900"/>
                    <a:pt x="58900" y="0"/>
                    <a:pt x="13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1"/>
                </a:rPr>
                <a:t>RESEARCH: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281261" y="1981720"/>
            <a:ext cx="5952769" cy="792630"/>
            <a:chOff x="0" y="0"/>
            <a:chExt cx="3571453" cy="475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571453" cy="475550"/>
            </a:xfrm>
            <a:custGeom>
              <a:avLst/>
              <a:gdLst/>
              <a:ahLst/>
              <a:cxnLst/>
              <a:rect r="r" b="b" t="t" l="l"/>
              <a:pathLst>
                <a:path h="475550" w="3571453">
                  <a:moveTo>
                    <a:pt x="66328" y="0"/>
                  </a:moveTo>
                  <a:lnTo>
                    <a:pt x="3505124" y="0"/>
                  </a:lnTo>
                  <a:cubicBezTo>
                    <a:pt x="3522716" y="0"/>
                    <a:pt x="3539587" y="6988"/>
                    <a:pt x="3552026" y="19427"/>
                  </a:cubicBezTo>
                  <a:cubicBezTo>
                    <a:pt x="3564465" y="31866"/>
                    <a:pt x="3571453" y="48737"/>
                    <a:pt x="3571453" y="66328"/>
                  </a:cubicBezTo>
                  <a:lnTo>
                    <a:pt x="3571453" y="409222"/>
                  </a:lnTo>
                  <a:cubicBezTo>
                    <a:pt x="3571453" y="445854"/>
                    <a:pt x="3541757" y="475550"/>
                    <a:pt x="3505124" y="475550"/>
                  </a:cubicBezTo>
                  <a:lnTo>
                    <a:pt x="66328" y="475550"/>
                  </a:lnTo>
                  <a:cubicBezTo>
                    <a:pt x="29696" y="475550"/>
                    <a:pt x="0" y="445854"/>
                    <a:pt x="0" y="409222"/>
                  </a:cubicBezTo>
                  <a:lnTo>
                    <a:pt x="0" y="66328"/>
                  </a:lnTo>
                  <a:cubicBezTo>
                    <a:pt x="0" y="29696"/>
                    <a:pt x="29696" y="0"/>
                    <a:pt x="663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1"/>
                </a:rPr>
                <a:t>INTELLECTUAL PROPERTY: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281261" y="3052163"/>
            <a:ext cx="236220" cy="236220"/>
          </a:xfrm>
          <a:custGeom>
            <a:avLst/>
            <a:gdLst/>
            <a:ahLst/>
            <a:cxnLst/>
            <a:rect r="r" b="b" t="t" l="l"/>
            <a:pathLst>
              <a:path h="236220" w="236220">
                <a:moveTo>
                  <a:pt x="0" y="0"/>
                </a:moveTo>
                <a:lnTo>
                  <a:pt x="236220" y="0"/>
                </a:lnTo>
                <a:lnTo>
                  <a:pt x="23622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293663" y="3663033"/>
            <a:ext cx="236220" cy="236220"/>
          </a:xfrm>
          <a:custGeom>
            <a:avLst/>
            <a:gdLst/>
            <a:ahLst/>
            <a:cxnLst/>
            <a:rect r="r" b="b" t="t" l="l"/>
            <a:pathLst>
              <a:path h="236220" w="236220">
                <a:moveTo>
                  <a:pt x="0" y="0"/>
                </a:moveTo>
                <a:lnTo>
                  <a:pt x="236220" y="0"/>
                </a:lnTo>
                <a:lnTo>
                  <a:pt x="23622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9293663" y="4224690"/>
            <a:ext cx="2728399" cy="792630"/>
            <a:chOff x="0" y="0"/>
            <a:chExt cx="1636944" cy="4755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36944" cy="475550"/>
            </a:xfrm>
            <a:custGeom>
              <a:avLst/>
              <a:gdLst/>
              <a:ahLst/>
              <a:cxnLst/>
              <a:rect r="r" b="b" t="t" l="l"/>
              <a:pathLst>
                <a:path h="475550" w="1636944">
                  <a:moveTo>
                    <a:pt x="144714" y="0"/>
                  </a:moveTo>
                  <a:lnTo>
                    <a:pt x="1492230" y="0"/>
                  </a:lnTo>
                  <a:cubicBezTo>
                    <a:pt x="1572153" y="0"/>
                    <a:pt x="1636944" y="64791"/>
                    <a:pt x="1636944" y="144714"/>
                  </a:cubicBezTo>
                  <a:lnTo>
                    <a:pt x="1636944" y="330836"/>
                  </a:lnTo>
                  <a:cubicBezTo>
                    <a:pt x="1636944" y="410759"/>
                    <a:pt x="1572153" y="475550"/>
                    <a:pt x="1492230" y="475550"/>
                  </a:cubicBezTo>
                  <a:lnTo>
                    <a:pt x="144714" y="475550"/>
                  </a:lnTo>
                  <a:cubicBezTo>
                    <a:pt x="64791" y="475550"/>
                    <a:pt x="0" y="410759"/>
                    <a:pt x="0" y="330836"/>
                  </a:cubicBezTo>
                  <a:lnTo>
                    <a:pt x="0" y="144714"/>
                  </a:lnTo>
                  <a:cubicBezTo>
                    <a:pt x="0" y="64791"/>
                    <a:pt x="64791" y="0"/>
                    <a:pt x="1447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1"/>
                </a:rPr>
                <a:t>FUNDING: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9281261" y="5390383"/>
            <a:ext cx="236220" cy="236220"/>
          </a:xfrm>
          <a:custGeom>
            <a:avLst/>
            <a:gdLst/>
            <a:ahLst/>
            <a:cxnLst/>
            <a:rect r="r" b="b" t="t" l="l"/>
            <a:pathLst>
              <a:path h="236220" w="236220">
                <a:moveTo>
                  <a:pt x="0" y="0"/>
                </a:moveTo>
                <a:lnTo>
                  <a:pt x="236220" y="0"/>
                </a:lnTo>
                <a:lnTo>
                  <a:pt x="23622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793126" y="5390383"/>
            <a:ext cx="236220" cy="236220"/>
          </a:xfrm>
          <a:custGeom>
            <a:avLst/>
            <a:gdLst/>
            <a:ahLst/>
            <a:cxnLst/>
            <a:rect r="r" b="b" t="t" l="l"/>
            <a:pathLst>
              <a:path h="236220" w="236220">
                <a:moveTo>
                  <a:pt x="0" y="0"/>
                </a:moveTo>
                <a:lnTo>
                  <a:pt x="236220" y="0"/>
                </a:lnTo>
                <a:lnTo>
                  <a:pt x="23622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293663" y="6885929"/>
            <a:ext cx="236220" cy="236220"/>
          </a:xfrm>
          <a:custGeom>
            <a:avLst/>
            <a:gdLst/>
            <a:ahLst/>
            <a:cxnLst/>
            <a:rect r="r" b="b" t="t" l="l"/>
            <a:pathLst>
              <a:path h="236220" w="236220">
                <a:moveTo>
                  <a:pt x="0" y="0"/>
                </a:moveTo>
                <a:lnTo>
                  <a:pt x="236220" y="0"/>
                </a:lnTo>
                <a:lnTo>
                  <a:pt x="23622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793126" y="6954827"/>
            <a:ext cx="236220" cy="236220"/>
          </a:xfrm>
          <a:custGeom>
            <a:avLst/>
            <a:gdLst/>
            <a:ahLst/>
            <a:cxnLst/>
            <a:rect r="r" b="b" t="t" l="l"/>
            <a:pathLst>
              <a:path h="236220" w="236220">
                <a:moveTo>
                  <a:pt x="0" y="0"/>
                </a:moveTo>
                <a:lnTo>
                  <a:pt x="236220" y="0"/>
                </a:lnTo>
                <a:lnTo>
                  <a:pt x="23622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192758" y="5807064"/>
            <a:ext cx="2698245" cy="896303"/>
          </a:xfrm>
          <a:custGeom>
            <a:avLst/>
            <a:gdLst/>
            <a:ahLst/>
            <a:cxnLst/>
            <a:rect r="r" b="b" t="t" l="l"/>
            <a:pathLst>
              <a:path h="896303" w="2698245">
                <a:moveTo>
                  <a:pt x="0" y="0"/>
                </a:moveTo>
                <a:lnTo>
                  <a:pt x="2698244" y="0"/>
                </a:lnTo>
                <a:lnTo>
                  <a:pt x="2698244" y="896303"/>
                </a:lnTo>
                <a:lnTo>
                  <a:pt x="0" y="8963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2793126" y="5942916"/>
            <a:ext cx="3108464" cy="624598"/>
          </a:xfrm>
          <a:custGeom>
            <a:avLst/>
            <a:gdLst/>
            <a:ahLst/>
            <a:cxnLst/>
            <a:rect r="r" b="b" t="t" l="l"/>
            <a:pathLst>
              <a:path h="624598" w="3108464">
                <a:moveTo>
                  <a:pt x="0" y="0"/>
                </a:moveTo>
                <a:lnTo>
                  <a:pt x="3108464" y="0"/>
                </a:lnTo>
                <a:lnTo>
                  <a:pt x="3108464" y="624598"/>
                </a:lnTo>
                <a:lnTo>
                  <a:pt x="0" y="624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604064" y="552450"/>
            <a:ext cx="1307987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FFFFFF"/>
                </a:solidFill>
                <a:latin typeface="DM Sans Bold"/>
              </a:rPr>
              <a:t>TRACTION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009765" y="2964850"/>
            <a:ext cx="522426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DDE9F2"/>
                </a:solidFill>
                <a:latin typeface="Canva Sans 2 Bold"/>
              </a:rPr>
              <a:t>First patent application in preparation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022168" y="3575720"/>
            <a:ext cx="372526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DDE9F2"/>
                </a:solidFill>
                <a:latin typeface="Canva Sans 2 Bold"/>
              </a:rPr>
              <a:t>Further patents in planning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009765" y="5303070"/>
            <a:ext cx="239444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DDE9F2"/>
                </a:solidFill>
                <a:latin typeface="Canva Sans 2 Bold"/>
              </a:rPr>
              <a:t>250k for research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521630" y="5303070"/>
            <a:ext cx="373767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DDE9F2"/>
                </a:solidFill>
                <a:latin typeface="Canva Sans 2 Bold"/>
              </a:rPr>
              <a:t>150k for startup incubation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103751" y="6798617"/>
            <a:ext cx="23127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 2 Bold"/>
              </a:rPr>
              <a:t>...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603214" y="6916727"/>
            <a:ext cx="23127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 2 Bold"/>
              </a:rPr>
              <a:t>...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01751"/>
            <a:ext cx="2666192" cy="792630"/>
            <a:chOff x="0" y="0"/>
            <a:chExt cx="1599622" cy="4755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9622" cy="475550"/>
            </a:xfrm>
            <a:custGeom>
              <a:avLst/>
              <a:gdLst/>
              <a:ahLst/>
              <a:cxnLst/>
              <a:rect r="r" b="b" t="t" l="l"/>
              <a:pathLst>
                <a:path h="475550" w="1599622">
                  <a:moveTo>
                    <a:pt x="148091" y="0"/>
                  </a:moveTo>
                  <a:lnTo>
                    <a:pt x="1451531" y="0"/>
                  </a:lnTo>
                  <a:cubicBezTo>
                    <a:pt x="1533320" y="0"/>
                    <a:pt x="1599622" y="66302"/>
                    <a:pt x="1599622" y="148091"/>
                  </a:cubicBezTo>
                  <a:lnTo>
                    <a:pt x="1599622" y="327460"/>
                  </a:lnTo>
                  <a:cubicBezTo>
                    <a:pt x="1599622" y="366736"/>
                    <a:pt x="1584020" y="404403"/>
                    <a:pt x="1556247" y="432175"/>
                  </a:cubicBezTo>
                  <a:cubicBezTo>
                    <a:pt x="1528475" y="459948"/>
                    <a:pt x="1490807" y="475550"/>
                    <a:pt x="1451531" y="475550"/>
                  </a:cubicBezTo>
                  <a:lnTo>
                    <a:pt x="148091" y="475550"/>
                  </a:lnTo>
                  <a:cubicBezTo>
                    <a:pt x="66302" y="475550"/>
                    <a:pt x="0" y="409248"/>
                    <a:pt x="0" y="327460"/>
                  </a:cubicBezTo>
                  <a:lnTo>
                    <a:pt x="0" y="148091"/>
                  </a:lnTo>
                  <a:cubicBezTo>
                    <a:pt x="0" y="66302"/>
                    <a:pt x="66302" y="0"/>
                    <a:pt x="1480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172554"/>
                  </a:solidFill>
                  <a:latin typeface="Canva Sans 1 Bold"/>
                </a:rPr>
                <a:t>AWARDS: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227085" y="3253082"/>
            <a:ext cx="6032215" cy="1211491"/>
          </a:xfrm>
          <a:custGeom>
            <a:avLst/>
            <a:gdLst/>
            <a:ahLst/>
            <a:cxnLst/>
            <a:rect r="r" b="b" t="t" l="l"/>
            <a:pathLst>
              <a:path h="1211491" w="6032215">
                <a:moveTo>
                  <a:pt x="0" y="0"/>
                </a:moveTo>
                <a:lnTo>
                  <a:pt x="6032215" y="0"/>
                </a:lnTo>
                <a:lnTo>
                  <a:pt x="6032215" y="1211491"/>
                </a:lnTo>
                <a:lnTo>
                  <a:pt x="0" y="1211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5143500"/>
            <a:ext cx="10198385" cy="792630"/>
            <a:chOff x="0" y="0"/>
            <a:chExt cx="6118674" cy="475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18674" cy="475550"/>
            </a:xfrm>
            <a:custGeom>
              <a:avLst/>
              <a:gdLst/>
              <a:ahLst/>
              <a:cxnLst/>
              <a:rect r="r" b="b" t="t" l="l"/>
              <a:pathLst>
                <a:path h="475550" w="6118674">
                  <a:moveTo>
                    <a:pt x="38716" y="0"/>
                  </a:moveTo>
                  <a:lnTo>
                    <a:pt x="6079958" y="0"/>
                  </a:lnTo>
                  <a:cubicBezTo>
                    <a:pt x="6090226" y="0"/>
                    <a:pt x="6100074" y="4079"/>
                    <a:pt x="6107334" y="11340"/>
                  </a:cubicBezTo>
                  <a:cubicBezTo>
                    <a:pt x="6114595" y="18600"/>
                    <a:pt x="6118674" y="28448"/>
                    <a:pt x="6118674" y="38716"/>
                  </a:cubicBezTo>
                  <a:lnTo>
                    <a:pt x="6118674" y="436834"/>
                  </a:lnTo>
                  <a:cubicBezTo>
                    <a:pt x="6118674" y="447103"/>
                    <a:pt x="6114595" y="456950"/>
                    <a:pt x="6107334" y="464211"/>
                  </a:cubicBezTo>
                  <a:cubicBezTo>
                    <a:pt x="6100074" y="471471"/>
                    <a:pt x="6090226" y="475550"/>
                    <a:pt x="6079958" y="475550"/>
                  </a:cubicBezTo>
                  <a:lnTo>
                    <a:pt x="38716" y="475550"/>
                  </a:lnTo>
                  <a:cubicBezTo>
                    <a:pt x="28448" y="475550"/>
                    <a:pt x="18600" y="471471"/>
                    <a:pt x="11340" y="464211"/>
                  </a:cubicBezTo>
                  <a:cubicBezTo>
                    <a:pt x="4079" y="456950"/>
                    <a:pt x="0" y="447103"/>
                    <a:pt x="0" y="436834"/>
                  </a:cubicBezTo>
                  <a:lnTo>
                    <a:pt x="0" y="38716"/>
                  </a:lnTo>
                  <a:cubicBezTo>
                    <a:pt x="0" y="28448"/>
                    <a:pt x="4079" y="18600"/>
                    <a:pt x="11340" y="11340"/>
                  </a:cubicBezTo>
                  <a:cubicBezTo>
                    <a:pt x="18600" y="4079"/>
                    <a:pt x="28448" y="0"/>
                    <a:pt x="387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172554"/>
                  </a:solidFill>
                  <a:latin typeface="Canva Sans 1 Bold"/>
                </a:rPr>
                <a:t>COOPERATION COMMITMENTS FROM CLINICS: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32845" y="7022286"/>
            <a:ext cx="4700361" cy="1566787"/>
          </a:xfrm>
          <a:custGeom>
            <a:avLst/>
            <a:gdLst/>
            <a:ahLst/>
            <a:cxnLst/>
            <a:rect r="r" b="b" t="t" l="l"/>
            <a:pathLst>
              <a:path h="1566787" w="4700361">
                <a:moveTo>
                  <a:pt x="0" y="0"/>
                </a:moveTo>
                <a:lnTo>
                  <a:pt x="4700362" y="0"/>
                </a:lnTo>
                <a:lnTo>
                  <a:pt x="4700362" y="1566787"/>
                </a:lnTo>
                <a:lnTo>
                  <a:pt x="0" y="15667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40036" y="6942063"/>
            <a:ext cx="3068380" cy="1727234"/>
          </a:xfrm>
          <a:custGeom>
            <a:avLst/>
            <a:gdLst/>
            <a:ahLst/>
            <a:cxnLst/>
            <a:rect r="r" b="b" t="t" l="l"/>
            <a:pathLst>
              <a:path h="1727234" w="3068380">
                <a:moveTo>
                  <a:pt x="0" y="0"/>
                </a:moveTo>
                <a:lnTo>
                  <a:pt x="3068380" y="0"/>
                </a:lnTo>
                <a:lnTo>
                  <a:pt x="3068380" y="1727233"/>
                </a:lnTo>
                <a:lnTo>
                  <a:pt x="0" y="17272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15245" y="6968527"/>
            <a:ext cx="6444055" cy="1620546"/>
          </a:xfrm>
          <a:custGeom>
            <a:avLst/>
            <a:gdLst/>
            <a:ahLst/>
            <a:cxnLst/>
            <a:rect r="r" b="b" t="t" l="l"/>
            <a:pathLst>
              <a:path h="1620546" w="6444055">
                <a:moveTo>
                  <a:pt x="0" y="0"/>
                </a:moveTo>
                <a:lnTo>
                  <a:pt x="6444055" y="0"/>
                </a:lnTo>
                <a:lnTo>
                  <a:pt x="6444055" y="1620546"/>
                </a:lnTo>
                <a:lnTo>
                  <a:pt x="0" y="16205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49631" y="552450"/>
            <a:ext cx="9388737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TRACTION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214982"/>
            <a:ext cx="9409013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172554"/>
                </a:solidFill>
                <a:latin typeface="Canva Sans 1 Bold"/>
              </a:rPr>
              <a:t>Breast Cancer Research Junior Award 2022 (for platform technology)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5822" y="51435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04064" y="552450"/>
            <a:ext cx="13079872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FFFFFF"/>
                </a:solidFill>
                <a:latin typeface="DM Sans Bold"/>
              </a:rPr>
              <a:t>MARKET ACCESS AND SALES STRATEGY</a:t>
            </a:r>
          </a:p>
          <a:p>
            <a:pPr algn="ctr">
              <a:lnSpc>
                <a:spcPts val="495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40172" y="1981720"/>
            <a:ext cx="8900839" cy="792630"/>
            <a:chOff x="0" y="0"/>
            <a:chExt cx="5340192" cy="4755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40192" cy="475550"/>
            </a:xfrm>
            <a:custGeom>
              <a:avLst/>
              <a:gdLst/>
              <a:ahLst/>
              <a:cxnLst/>
              <a:rect r="r" b="b" t="t" l="l"/>
              <a:pathLst>
                <a:path h="475550" w="5340192">
                  <a:moveTo>
                    <a:pt x="44360" y="0"/>
                  </a:moveTo>
                  <a:lnTo>
                    <a:pt x="5295832" y="0"/>
                  </a:lnTo>
                  <a:cubicBezTo>
                    <a:pt x="5320331" y="0"/>
                    <a:pt x="5340192" y="19860"/>
                    <a:pt x="5340192" y="44360"/>
                  </a:cubicBezTo>
                  <a:lnTo>
                    <a:pt x="5340192" y="431191"/>
                  </a:lnTo>
                  <a:cubicBezTo>
                    <a:pt x="5340192" y="455690"/>
                    <a:pt x="5320331" y="475550"/>
                    <a:pt x="5295832" y="475550"/>
                  </a:cubicBezTo>
                  <a:lnTo>
                    <a:pt x="44360" y="475550"/>
                  </a:lnTo>
                  <a:cubicBezTo>
                    <a:pt x="19860" y="475550"/>
                    <a:pt x="0" y="455690"/>
                    <a:pt x="0" y="431191"/>
                  </a:cubicBezTo>
                  <a:lnTo>
                    <a:pt x="0" y="44360"/>
                  </a:lnTo>
                  <a:cubicBezTo>
                    <a:pt x="0" y="19860"/>
                    <a:pt x="19860" y="0"/>
                    <a:pt x="443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1"/>
                </a:rPr>
                <a:t>COSTS FOR TREATING COMPLEX WOUNDS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40172" y="4042851"/>
            <a:ext cx="7836541" cy="5215449"/>
            <a:chOff x="0" y="0"/>
            <a:chExt cx="10448721" cy="695393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901829" y="6056661"/>
              <a:ext cx="2463439" cy="8972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29"/>
                </a:lnSpc>
              </a:pPr>
              <a:r>
                <a:rPr lang="en-US" sz="1949">
                  <a:solidFill>
                    <a:srgbClr val="FFFFFF"/>
                  </a:solidFill>
                  <a:latin typeface="Canva Sans 2 Bold"/>
                </a:rPr>
                <a:t>Hospitalisation</a:t>
              </a:r>
            </a:p>
            <a:p>
              <a:pPr algn="ctr">
                <a:lnSpc>
                  <a:spcPts val="2729"/>
                </a:lnSpc>
              </a:pPr>
              <a:r>
                <a:rPr lang="en-US" sz="1949">
                  <a:solidFill>
                    <a:srgbClr val="FFFFFF"/>
                  </a:solidFill>
                  <a:latin typeface="Canva Sans 2 Bold"/>
                </a:rPr>
                <a:t>50%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675176" y="1521571"/>
              <a:ext cx="1773545" cy="8972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29"/>
                </a:lnSpc>
              </a:pPr>
              <a:r>
                <a:rPr lang="en-US" sz="1949">
                  <a:solidFill>
                    <a:srgbClr val="FFFFFF"/>
                  </a:solidFill>
                  <a:latin typeface="Canva Sans 2 Bold"/>
                </a:rPr>
                <a:t>Nurse time</a:t>
              </a:r>
            </a:p>
            <a:p>
              <a:pPr algn="ctr">
                <a:lnSpc>
                  <a:spcPts val="2729"/>
                </a:lnSpc>
              </a:pPr>
              <a:r>
                <a:rPr lang="en-US" sz="1949">
                  <a:solidFill>
                    <a:srgbClr val="FFFFFF"/>
                  </a:solidFill>
                  <a:latin typeface="Canva Sans 2 Bold"/>
                </a:rPr>
                <a:t>35%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3845686" cy="8972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29"/>
                </a:lnSpc>
              </a:pPr>
              <a:r>
                <a:rPr lang="en-US" sz="1949">
                  <a:solidFill>
                    <a:srgbClr val="FFFFFF"/>
                  </a:solidFill>
                  <a:latin typeface="Canva Sans 2 Bold"/>
                </a:rPr>
                <a:t>Dressings and materials</a:t>
              </a:r>
            </a:p>
            <a:p>
              <a:pPr algn="ctr">
                <a:lnSpc>
                  <a:spcPts val="2729"/>
                </a:lnSpc>
              </a:pPr>
              <a:r>
                <a:rPr lang="en-US" sz="1949">
                  <a:solidFill>
                    <a:srgbClr val="FFFFFF"/>
                  </a:solidFill>
                  <a:latin typeface="Canva Sans 2 Bold"/>
                </a:rPr>
                <a:t>15%</a:t>
              </a:r>
            </a:p>
          </p:txBody>
        </p: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2578546" y="726879"/>
              <a:ext cx="5794573" cy="5794573"/>
              <a:chOff x="0" y="0"/>
              <a:chExt cx="2540000" cy="254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270000" y="0"/>
                <a:ext cx="1356684" cy="2066906"/>
              </a:xfrm>
              <a:custGeom>
                <a:avLst/>
                <a:gdLst/>
                <a:ahLst/>
                <a:cxnLst/>
                <a:rect r="r" b="b" t="t" l="l"/>
                <a:pathLst>
                  <a:path h="2066906" w="1356684">
                    <a:moveTo>
                      <a:pt x="0" y="0"/>
                    </a:moveTo>
                    <a:lnTo>
                      <a:pt x="0" y="0"/>
                    </a:lnTo>
                    <a:cubicBezTo>
                      <a:pt x="489015" y="0"/>
                      <a:pt x="934590" y="280770"/>
                      <a:pt x="1145637" y="721899"/>
                    </a:cubicBezTo>
                    <a:cubicBezTo>
                      <a:pt x="1356684" y="1163028"/>
                      <a:pt x="1295708" y="1686145"/>
                      <a:pt x="988859" y="2066906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22C55D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-80252" y="473094"/>
                <a:ext cx="2377703" cy="2113419"/>
              </a:xfrm>
              <a:custGeom>
                <a:avLst/>
                <a:gdLst/>
                <a:ahLst/>
                <a:cxnLst/>
                <a:rect r="r" b="b" t="t" l="l"/>
                <a:pathLst>
                  <a:path h="2113419" w="2377703">
                    <a:moveTo>
                      <a:pt x="2377704" y="1543393"/>
                    </a:moveTo>
                    <a:cubicBezTo>
                      <a:pt x="2106560" y="1916591"/>
                      <a:pt x="1654373" y="2113419"/>
                      <a:pt x="1196470" y="2057561"/>
                    </a:cubicBezTo>
                    <a:cubicBezTo>
                      <a:pt x="738566" y="2001703"/>
                      <a:pt x="346956" y="1701944"/>
                      <a:pt x="173478" y="1274508"/>
                    </a:cubicBezTo>
                    <a:cubicBezTo>
                      <a:pt x="0" y="847073"/>
                      <a:pt x="71936" y="359180"/>
                      <a:pt x="361393" y="0"/>
                    </a:cubicBezTo>
                    <a:lnTo>
                      <a:pt x="1350252" y="796906"/>
                    </a:lnTo>
                    <a:close/>
                  </a:path>
                </a:pathLst>
              </a:custGeom>
              <a:solidFill>
                <a:srgbClr val="FCDC57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242548" y="0"/>
                <a:ext cx="1027452" cy="1270000"/>
              </a:xfrm>
              <a:custGeom>
                <a:avLst/>
                <a:gdLst/>
                <a:ahLst/>
                <a:cxnLst/>
                <a:rect r="r" b="b" t="t" l="l"/>
                <a:pathLst>
                  <a:path h="1270000" w="1027452">
                    <a:moveTo>
                      <a:pt x="0" y="523513"/>
                    </a:moveTo>
                    <a:cubicBezTo>
                      <a:pt x="238928" y="194657"/>
                      <a:pt x="620836" y="41"/>
                      <a:pt x="1027325" y="0"/>
                    </a:cubicBezTo>
                    <a:lnTo>
                      <a:pt x="1027452" y="1270000"/>
                    </a:lnTo>
                    <a:close/>
                  </a:path>
                </a:pathLst>
              </a:custGeom>
              <a:solidFill>
                <a:srgbClr val="1C4ED8"/>
              </a:solidFill>
            </p:spPr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0453439" y="4482589"/>
            <a:ext cx="236220" cy="236220"/>
          </a:xfrm>
          <a:custGeom>
            <a:avLst/>
            <a:gdLst/>
            <a:ahLst/>
            <a:cxnLst/>
            <a:rect r="r" b="b" t="t" l="l"/>
            <a:pathLst>
              <a:path h="236220" w="236220">
                <a:moveTo>
                  <a:pt x="0" y="0"/>
                </a:moveTo>
                <a:lnTo>
                  <a:pt x="236220" y="0"/>
                </a:lnTo>
                <a:lnTo>
                  <a:pt x="23622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453439" y="5976109"/>
            <a:ext cx="236220" cy="236220"/>
          </a:xfrm>
          <a:custGeom>
            <a:avLst/>
            <a:gdLst/>
            <a:ahLst/>
            <a:cxnLst/>
            <a:rect r="r" b="b" t="t" l="l"/>
            <a:pathLst>
              <a:path h="236220" w="236220">
                <a:moveTo>
                  <a:pt x="0" y="0"/>
                </a:moveTo>
                <a:lnTo>
                  <a:pt x="236220" y="0"/>
                </a:lnTo>
                <a:lnTo>
                  <a:pt x="23622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475343" y="4004751"/>
            <a:ext cx="5052517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DDE9F2"/>
                </a:solidFill>
                <a:latin typeface="Canva Sans 2 Bold"/>
              </a:rPr>
              <a:t>Lower hospitalisation time 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DDE9F2"/>
                </a:solidFill>
                <a:latin typeface="Canva Sans 2 Bold"/>
              </a:rPr>
              <a:t>= 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DDE9F2"/>
                </a:solidFill>
                <a:latin typeface="Canva Sans 2 Bold"/>
              </a:rPr>
              <a:t>significant cost reducation for clinics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75343" y="7042592"/>
            <a:ext cx="542042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DDE9F2"/>
                </a:solidFill>
                <a:latin typeface="Canva Sans 2 Bold"/>
              </a:rPr>
              <a:t>Cooperation with military organisations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453439" y="7129904"/>
            <a:ext cx="236220" cy="236220"/>
          </a:xfrm>
          <a:custGeom>
            <a:avLst/>
            <a:gdLst/>
            <a:ahLst/>
            <a:cxnLst/>
            <a:rect r="r" b="b" t="t" l="l"/>
            <a:pathLst>
              <a:path h="236220" w="236220">
                <a:moveTo>
                  <a:pt x="0" y="0"/>
                </a:moveTo>
                <a:lnTo>
                  <a:pt x="236220" y="0"/>
                </a:lnTo>
                <a:lnTo>
                  <a:pt x="23622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475343" y="5888797"/>
            <a:ext cx="578395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DDE9F2"/>
                </a:solidFill>
                <a:latin typeface="Canva Sans 2 Bold"/>
              </a:rPr>
              <a:t>Addressing the market for chronic wounds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5822" y="51435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04064" y="552450"/>
            <a:ext cx="13079872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FFFFFF"/>
                </a:solidFill>
                <a:latin typeface="DM Sans Bold"/>
              </a:rPr>
              <a:t>MARKET ACCESS AND SALES STRATEGY</a:t>
            </a:r>
          </a:p>
          <a:p>
            <a:pPr algn="ctr">
              <a:lnSpc>
                <a:spcPts val="495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40172" y="2245407"/>
            <a:ext cx="10003633" cy="792630"/>
            <a:chOff x="0" y="0"/>
            <a:chExt cx="6001830" cy="4755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01830" cy="475550"/>
            </a:xfrm>
            <a:custGeom>
              <a:avLst/>
              <a:gdLst/>
              <a:ahLst/>
              <a:cxnLst/>
              <a:rect r="r" b="b" t="t" l="l"/>
              <a:pathLst>
                <a:path h="475550" w="6001830">
                  <a:moveTo>
                    <a:pt x="39469" y="0"/>
                  </a:moveTo>
                  <a:lnTo>
                    <a:pt x="5962360" y="0"/>
                  </a:lnTo>
                  <a:cubicBezTo>
                    <a:pt x="5984159" y="0"/>
                    <a:pt x="6001830" y="17671"/>
                    <a:pt x="6001830" y="39469"/>
                  </a:cubicBezTo>
                  <a:lnTo>
                    <a:pt x="6001830" y="436081"/>
                  </a:lnTo>
                  <a:cubicBezTo>
                    <a:pt x="6001830" y="446549"/>
                    <a:pt x="5997672" y="456588"/>
                    <a:pt x="5990270" y="463990"/>
                  </a:cubicBezTo>
                  <a:cubicBezTo>
                    <a:pt x="5982867" y="471392"/>
                    <a:pt x="5972828" y="475550"/>
                    <a:pt x="5962360" y="475550"/>
                  </a:cubicBezTo>
                  <a:lnTo>
                    <a:pt x="39469" y="475550"/>
                  </a:lnTo>
                  <a:cubicBezTo>
                    <a:pt x="17671" y="475550"/>
                    <a:pt x="0" y="457879"/>
                    <a:pt x="0" y="436081"/>
                  </a:cubicBezTo>
                  <a:lnTo>
                    <a:pt x="0" y="39469"/>
                  </a:lnTo>
                  <a:cubicBezTo>
                    <a:pt x="0" y="17671"/>
                    <a:pt x="17671" y="0"/>
                    <a:pt x="394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1"/>
                </a:rPr>
                <a:t>DISTRIBUTION TO CLINICIANS IN BURN CLINICS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40172" y="4500796"/>
            <a:ext cx="3644188" cy="792630"/>
            <a:chOff x="0" y="0"/>
            <a:chExt cx="2186385" cy="475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86385" cy="475550"/>
            </a:xfrm>
            <a:custGeom>
              <a:avLst/>
              <a:gdLst/>
              <a:ahLst/>
              <a:cxnLst/>
              <a:rect r="r" b="b" t="t" l="l"/>
              <a:pathLst>
                <a:path h="475550" w="2186385">
                  <a:moveTo>
                    <a:pt x="108347" y="0"/>
                  </a:moveTo>
                  <a:lnTo>
                    <a:pt x="2078038" y="0"/>
                  </a:lnTo>
                  <a:cubicBezTo>
                    <a:pt x="2106773" y="0"/>
                    <a:pt x="2134332" y="11415"/>
                    <a:pt x="2154651" y="31734"/>
                  </a:cubicBezTo>
                  <a:cubicBezTo>
                    <a:pt x="2174970" y="52053"/>
                    <a:pt x="2186385" y="79612"/>
                    <a:pt x="2186385" y="108347"/>
                  </a:cubicBezTo>
                  <a:lnTo>
                    <a:pt x="2186385" y="367203"/>
                  </a:lnTo>
                  <a:cubicBezTo>
                    <a:pt x="2186385" y="427041"/>
                    <a:pt x="2137876" y="475550"/>
                    <a:pt x="2078038" y="475550"/>
                  </a:cubicBezTo>
                  <a:lnTo>
                    <a:pt x="108347" y="475550"/>
                  </a:lnTo>
                  <a:cubicBezTo>
                    <a:pt x="48509" y="475550"/>
                    <a:pt x="0" y="427041"/>
                    <a:pt x="0" y="367203"/>
                  </a:cubicBezTo>
                  <a:lnTo>
                    <a:pt x="0" y="108347"/>
                  </a:lnTo>
                  <a:cubicBezTo>
                    <a:pt x="0" y="48509"/>
                    <a:pt x="48509" y="0"/>
                    <a:pt x="108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1"/>
                </a:rPr>
                <a:t>MARKETING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3566076"/>
            <a:ext cx="765631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DDE9F2"/>
                </a:solidFill>
                <a:latin typeface="Canva Sans 1 Bold"/>
              </a:rPr>
              <a:t>Central facilities in Germany, Europa and North America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817301"/>
            <a:ext cx="1158120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DDE9F2"/>
                </a:solidFill>
                <a:latin typeface="Canva Sans 1 Bold"/>
              </a:rPr>
              <a:t>via societies (e.g. European Burn Association), conferences and cooperation partners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40172" y="7015708"/>
            <a:ext cx="6787151" cy="792630"/>
            <a:chOff x="0" y="0"/>
            <a:chExt cx="4072053" cy="4755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72053" cy="475550"/>
            </a:xfrm>
            <a:custGeom>
              <a:avLst/>
              <a:gdLst/>
              <a:ahLst/>
              <a:cxnLst/>
              <a:rect r="r" b="b" t="t" l="l"/>
              <a:pathLst>
                <a:path h="475550" w="4072053">
                  <a:moveTo>
                    <a:pt x="58174" y="0"/>
                  </a:moveTo>
                  <a:lnTo>
                    <a:pt x="4013879" y="0"/>
                  </a:lnTo>
                  <a:cubicBezTo>
                    <a:pt x="4046007" y="0"/>
                    <a:pt x="4072053" y="26046"/>
                    <a:pt x="4072053" y="58174"/>
                  </a:cubicBezTo>
                  <a:lnTo>
                    <a:pt x="4072053" y="417376"/>
                  </a:lnTo>
                  <a:cubicBezTo>
                    <a:pt x="4072053" y="449505"/>
                    <a:pt x="4046007" y="475550"/>
                    <a:pt x="4013879" y="475550"/>
                  </a:cubicBezTo>
                  <a:lnTo>
                    <a:pt x="58174" y="475550"/>
                  </a:lnTo>
                  <a:cubicBezTo>
                    <a:pt x="26046" y="475550"/>
                    <a:pt x="0" y="449505"/>
                    <a:pt x="0" y="417376"/>
                  </a:cubicBezTo>
                  <a:lnTo>
                    <a:pt x="0" y="58174"/>
                  </a:lnTo>
                  <a:cubicBezTo>
                    <a:pt x="0" y="26046"/>
                    <a:pt x="26046" y="0"/>
                    <a:pt x="581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1"/>
                </a:rPr>
                <a:t>DISTRIBUTION PARTNERSHIPS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40172" y="8332213"/>
            <a:ext cx="695533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DDE9F2"/>
                </a:solidFill>
                <a:latin typeface="Canva Sans 1 Bold"/>
              </a:rPr>
              <a:t>for international markets (e.g. Asia, South America)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2259005"/>
          <a:ext cx="16837506" cy="7517509"/>
        </p:xfrm>
        <a:graphic>
          <a:graphicData uri="http://schemas.openxmlformats.org/drawingml/2006/table">
            <a:tbl>
              <a:tblPr/>
              <a:tblGrid>
                <a:gridCol w="3367501"/>
                <a:gridCol w="3367501"/>
                <a:gridCol w="3367501"/>
                <a:gridCol w="3367501"/>
                <a:gridCol w="3367501"/>
              </a:tblGrid>
              <a:tr h="12517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 Bold"/>
                        </a:rPr>
                        <a:t>                                    treatment concept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 Bold"/>
                        </a:rPr>
                        <a:t>Autologous skin grafts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 Bold"/>
                        </a:rPr>
                        <a:t>Commercial skin substitutes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 Bold"/>
                        </a:rPr>
                        <a:t>Skin allograft + immunosuppressants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2"/>
                    </a:solidFill>
                  </a:tcPr>
                </a:tc>
              </a:tr>
              <a:tr h="12541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 1 Bold"/>
                        </a:rPr>
                        <a:t>Application for minor burns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</a:tr>
              <a:tr h="12541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 1 Bold"/>
                        </a:rPr>
                        <a:t>Applications for severe burn injuries*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02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025B"/>
                    </a:solidFill>
                  </a:tcPr>
                </a:tc>
              </a:tr>
              <a:tr h="12541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 1 Bold"/>
                        </a:rPr>
                        <a:t>Sufficient barrier function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02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</a:tr>
              <a:tr h="12517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 1 Bold"/>
                        </a:rPr>
                        <a:t>Low treatment costs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02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</a:tr>
              <a:tr h="12517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 1 Bold"/>
                        </a:rPr>
                        <a:t>No graft rejection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C55D"/>
                    </a:solidFill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4650681" y="2397510"/>
            <a:ext cx="2777030" cy="491078"/>
          </a:xfrm>
          <a:custGeom>
            <a:avLst/>
            <a:gdLst/>
            <a:ahLst/>
            <a:cxnLst/>
            <a:rect r="r" b="b" t="t" l="l"/>
            <a:pathLst>
              <a:path h="491078" w="2777030">
                <a:moveTo>
                  <a:pt x="0" y="0"/>
                </a:moveTo>
                <a:lnTo>
                  <a:pt x="2777030" y="0"/>
                </a:lnTo>
                <a:lnTo>
                  <a:pt x="2777030" y="491078"/>
                </a:lnTo>
                <a:lnTo>
                  <a:pt x="0" y="491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06620" y="3795091"/>
            <a:ext cx="865153" cy="846277"/>
          </a:xfrm>
          <a:custGeom>
            <a:avLst/>
            <a:gdLst/>
            <a:ahLst/>
            <a:cxnLst/>
            <a:rect r="r" b="b" t="t" l="l"/>
            <a:pathLst>
              <a:path h="846277" w="865153">
                <a:moveTo>
                  <a:pt x="0" y="0"/>
                </a:moveTo>
                <a:lnTo>
                  <a:pt x="865153" y="0"/>
                </a:lnTo>
                <a:lnTo>
                  <a:pt x="865153" y="846277"/>
                </a:lnTo>
                <a:lnTo>
                  <a:pt x="0" y="846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49631" y="552450"/>
            <a:ext cx="9388737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COMPETITION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606620" y="4984268"/>
            <a:ext cx="865153" cy="846277"/>
          </a:xfrm>
          <a:custGeom>
            <a:avLst/>
            <a:gdLst/>
            <a:ahLst/>
            <a:cxnLst/>
            <a:rect r="r" b="b" t="t" l="l"/>
            <a:pathLst>
              <a:path h="846277" w="865153">
                <a:moveTo>
                  <a:pt x="0" y="0"/>
                </a:moveTo>
                <a:lnTo>
                  <a:pt x="865153" y="0"/>
                </a:lnTo>
                <a:lnTo>
                  <a:pt x="865153" y="846276"/>
                </a:lnTo>
                <a:lnTo>
                  <a:pt x="0" y="846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06620" y="6233073"/>
            <a:ext cx="865153" cy="846277"/>
          </a:xfrm>
          <a:custGeom>
            <a:avLst/>
            <a:gdLst/>
            <a:ahLst/>
            <a:cxnLst/>
            <a:rect r="r" b="b" t="t" l="l"/>
            <a:pathLst>
              <a:path h="846277" w="865153">
                <a:moveTo>
                  <a:pt x="0" y="0"/>
                </a:moveTo>
                <a:lnTo>
                  <a:pt x="865153" y="0"/>
                </a:lnTo>
                <a:lnTo>
                  <a:pt x="865153" y="846277"/>
                </a:lnTo>
                <a:lnTo>
                  <a:pt x="0" y="846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06620" y="7481879"/>
            <a:ext cx="865153" cy="846277"/>
          </a:xfrm>
          <a:custGeom>
            <a:avLst/>
            <a:gdLst/>
            <a:ahLst/>
            <a:cxnLst/>
            <a:rect r="r" b="b" t="t" l="l"/>
            <a:pathLst>
              <a:path h="846277" w="865153">
                <a:moveTo>
                  <a:pt x="0" y="0"/>
                </a:moveTo>
                <a:lnTo>
                  <a:pt x="865153" y="0"/>
                </a:lnTo>
                <a:lnTo>
                  <a:pt x="865153" y="846277"/>
                </a:lnTo>
                <a:lnTo>
                  <a:pt x="0" y="846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06620" y="8728206"/>
            <a:ext cx="865153" cy="846277"/>
          </a:xfrm>
          <a:custGeom>
            <a:avLst/>
            <a:gdLst/>
            <a:ahLst/>
            <a:cxnLst/>
            <a:rect r="r" b="b" t="t" l="l"/>
            <a:pathLst>
              <a:path h="846277" w="865153">
                <a:moveTo>
                  <a:pt x="0" y="0"/>
                </a:moveTo>
                <a:lnTo>
                  <a:pt x="865153" y="0"/>
                </a:lnTo>
                <a:lnTo>
                  <a:pt x="865153" y="846277"/>
                </a:lnTo>
                <a:lnTo>
                  <a:pt x="0" y="846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66990" y="1365230"/>
            <a:ext cx="9599216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737373"/>
                </a:solidFill>
                <a:latin typeface="Canva Sans 1 Bold"/>
              </a:rPr>
              <a:t>* = IIb/III degree burns with more than 25 % affected body surface area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1749436"/>
          <a:ext cx="16230600" cy="8039100"/>
        </p:xfrm>
        <a:graphic>
          <a:graphicData uri="http://schemas.openxmlformats.org/drawingml/2006/table">
            <a:tbl>
              <a:tblPr/>
              <a:tblGrid>
                <a:gridCol w="2466614"/>
                <a:gridCol w="1720498"/>
                <a:gridCol w="1720498"/>
                <a:gridCol w="1720498"/>
                <a:gridCol w="1720498"/>
                <a:gridCol w="1720498"/>
                <a:gridCol w="1720498"/>
                <a:gridCol w="1720498"/>
                <a:gridCol w="1720498"/>
              </a:tblGrid>
              <a:tr h="803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2023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2025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2026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2027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2028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2029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2030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Development phase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Preclinic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GMP-Production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Healing trials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Approval phase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Pharm. quality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Clinical studies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Revenue phase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nva Sans 1 Bold"/>
                        </a:rPr>
                        <a:t>Capital requirement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4449631" y="552450"/>
            <a:ext cx="9388737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ROADMAP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15999" y="3270971"/>
            <a:ext cx="9256002" cy="5987329"/>
          </a:xfrm>
          <a:custGeom>
            <a:avLst/>
            <a:gdLst/>
            <a:ahLst/>
            <a:cxnLst/>
            <a:rect r="r" b="b" t="t" l="l"/>
            <a:pathLst>
              <a:path h="5987329" w="9256002">
                <a:moveTo>
                  <a:pt x="0" y="0"/>
                </a:moveTo>
                <a:lnTo>
                  <a:pt x="9256002" y="0"/>
                </a:lnTo>
                <a:lnTo>
                  <a:pt x="9256002" y="5987329"/>
                </a:lnTo>
                <a:lnTo>
                  <a:pt x="0" y="5987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08431"/>
            <a:ext cx="214752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3999">
                <a:solidFill>
                  <a:srgbClr val="3D422E"/>
                </a:solidFill>
                <a:latin typeface="DM Sans Bold"/>
              </a:rPr>
              <a:t>35%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111776" y="3608431"/>
            <a:ext cx="214752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99"/>
              </a:lnSpc>
            </a:pPr>
            <a:r>
              <a:rPr lang="en-US" sz="3999">
                <a:solidFill>
                  <a:srgbClr val="3D422E"/>
                </a:solidFill>
                <a:latin typeface="DM Sans Bold"/>
              </a:rPr>
              <a:t>30%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006316"/>
            <a:ext cx="214752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3999">
                <a:solidFill>
                  <a:srgbClr val="3D422E"/>
                </a:solidFill>
                <a:latin typeface="DM Sans Bold"/>
              </a:rPr>
              <a:t>15%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11776" y="7006316"/>
            <a:ext cx="214752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99"/>
              </a:lnSpc>
            </a:pPr>
            <a:r>
              <a:rPr lang="en-US" sz="3999">
                <a:solidFill>
                  <a:srgbClr val="3D422E"/>
                </a:solidFill>
                <a:latin typeface="DM Sans Bold"/>
              </a:rPr>
              <a:t>20%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202156"/>
            <a:ext cx="2356520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>
                <a:solidFill>
                  <a:srgbClr val="3D422E"/>
                </a:solidFill>
                <a:latin typeface="DM Sans Bold"/>
              </a:rPr>
              <a:t>AMERICA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02780" y="4202156"/>
            <a:ext cx="2356520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9"/>
              </a:lnSpc>
            </a:pPr>
            <a:r>
              <a:rPr lang="en-US" sz="3499">
                <a:solidFill>
                  <a:srgbClr val="3D422E"/>
                </a:solidFill>
                <a:latin typeface="DM Sans Bold"/>
              </a:rPr>
              <a:t>EUROPE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600040"/>
            <a:ext cx="2356520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>
                <a:solidFill>
                  <a:srgbClr val="3D422E"/>
                </a:solidFill>
                <a:latin typeface="DM Sans Bold"/>
              </a:rPr>
              <a:t>AFRICA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902780" y="7600040"/>
            <a:ext cx="2356520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9"/>
              </a:lnSpc>
            </a:pPr>
            <a:r>
              <a:rPr lang="en-US" sz="3499">
                <a:solidFill>
                  <a:srgbClr val="3D422E"/>
                </a:solidFill>
                <a:latin typeface="DM Sans Bold"/>
              </a:rPr>
              <a:t>ASIA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722856"/>
            <a:ext cx="3501091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72001" y="4722856"/>
            <a:ext cx="3487299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120740"/>
            <a:ext cx="3501091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72001" y="8120740"/>
            <a:ext cx="3487299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2431961" y="3852906"/>
            <a:ext cx="3723013" cy="0"/>
          </a:xfrm>
          <a:prstGeom prst="line">
            <a:avLst/>
          </a:prstGeom>
          <a:ln cap="flat" w="38100">
            <a:solidFill>
              <a:srgbClr val="8CA9AD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7" id="17"/>
          <p:cNvSpPr/>
          <p:nvPr/>
        </p:nvSpPr>
        <p:spPr>
          <a:xfrm rot="-10800000">
            <a:off x="11285286" y="3852906"/>
            <a:ext cx="4570753" cy="0"/>
          </a:xfrm>
          <a:prstGeom prst="line">
            <a:avLst/>
          </a:prstGeom>
          <a:ln cap="flat" w="38100">
            <a:solidFill>
              <a:srgbClr val="8CA9AD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8" id="18"/>
          <p:cNvSpPr/>
          <p:nvPr/>
        </p:nvSpPr>
        <p:spPr>
          <a:xfrm rot="-10800000">
            <a:off x="12731927" y="7250790"/>
            <a:ext cx="3124112" cy="0"/>
          </a:xfrm>
          <a:prstGeom prst="line">
            <a:avLst/>
          </a:prstGeom>
          <a:ln cap="flat" w="38100">
            <a:solidFill>
              <a:srgbClr val="8CA9AD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9" id="19"/>
          <p:cNvSpPr/>
          <p:nvPr/>
        </p:nvSpPr>
        <p:spPr>
          <a:xfrm rot="0">
            <a:off x="2431961" y="7250790"/>
            <a:ext cx="4195660" cy="0"/>
          </a:xfrm>
          <a:prstGeom prst="line">
            <a:avLst/>
          </a:prstGeom>
          <a:ln cap="flat" w="38100">
            <a:solidFill>
              <a:srgbClr val="8CA9AD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1028700" y="1104900"/>
            <a:ext cx="916675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3D422E"/>
                </a:solidFill>
                <a:latin typeface="DM Sans Bold"/>
              </a:rPr>
              <a:t>OUR MARKET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1976872"/>
          <a:ext cx="16124833" cy="8068699"/>
        </p:xfrm>
        <a:graphic>
          <a:graphicData uri="http://schemas.openxmlformats.org/drawingml/2006/table">
            <a:tbl>
              <a:tblPr/>
              <a:tblGrid>
                <a:gridCol w="786570"/>
                <a:gridCol w="4874138"/>
                <a:gridCol w="781704"/>
                <a:gridCol w="9682421"/>
              </a:tblGrid>
              <a:tr h="803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Start page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Presentation - Start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Index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Presentation - Market 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8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Page components - 1 (Logos, Typgraphy)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Presentation - Product &amp; Business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Page components - 2 (Colors)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Presentation - Cooperations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Page components - 3 (Shapes)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Presentation - Traction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Page template - gradient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Presentation - Traction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0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Page template - dark mode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0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Page template - light mode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 1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2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4449631" y="552450"/>
            <a:ext cx="9388737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INDEX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CA9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91478" y="2382662"/>
            <a:ext cx="2618968" cy="616879"/>
            <a:chOff x="0" y="0"/>
            <a:chExt cx="985454" cy="2321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16058" y="0"/>
                  </a:moveTo>
                  <a:lnTo>
                    <a:pt x="869396" y="0"/>
                  </a:lnTo>
                  <a:cubicBezTo>
                    <a:pt x="900176" y="0"/>
                    <a:pt x="929696" y="12228"/>
                    <a:pt x="951461" y="33993"/>
                  </a:cubicBezTo>
                  <a:cubicBezTo>
                    <a:pt x="973227" y="55758"/>
                    <a:pt x="985454" y="85278"/>
                    <a:pt x="985454" y="116058"/>
                  </a:cubicBezTo>
                  <a:lnTo>
                    <a:pt x="985454" y="116058"/>
                  </a:lnTo>
                  <a:cubicBezTo>
                    <a:pt x="985454" y="146839"/>
                    <a:pt x="973227" y="176359"/>
                    <a:pt x="951461" y="198124"/>
                  </a:cubicBezTo>
                  <a:cubicBezTo>
                    <a:pt x="929696" y="219889"/>
                    <a:pt x="900176" y="232117"/>
                    <a:pt x="869396" y="232117"/>
                  </a:cubicBezTo>
                  <a:lnTo>
                    <a:pt x="116058" y="232117"/>
                  </a:lnTo>
                  <a:cubicBezTo>
                    <a:pt x="85278" y="232117"/>
                    <a:pt x="55758" y="219889"/>
                    <a:pt x="33993" y="198124"/>
                  </a:cubicBezTo>
                  <a:cubicBezTo>
                    <a:pt x="12228" y="176359"/>
                    <a:pt x="0" y="146839"/>
                    <a:pt x="0" y="116058"/>
                  </a:cubicBezTo>
                  <a:lnTo>
                    <a:pt x="0" y="116058"/>
                  </a:lnTo>
                  <a:cubicBezTo>
                    <a:pt x="0" y="85278"/>
                    <a:pt x="12228" y="55758"/>
                    <a:pt x="33993" y="33993"/>
                  </a:cubicBezTo>
                  <a:cubicBezTo>
                    <a:pt x="55758" y="12228"/>
                    <a:pt x="85278" y="0"/>
                    <a:pt x="116058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438725" y="2468387"/>
            <a:ext cx="3058575" cy="1614746"/>
            <a:chOff x="0" y="0"/>
            <a:chExt cx="1302599" cy="6876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2599" cy="687695"/>
            </a:xfrm>
            <a:custGeom>
              <a:avLst/>
              <a:gdLst/>
              <a:ahLst/>
              <a:cxnLst/>
              <a:rect r="r" b="b" t="t" l="l"/>
              <a:pathLst>
                <a:path h="687695" w="1302599">
                  <a:moveTo>
                    <a:pt x="129092" y="0"/>
                  </a:moveTo>
                  <a:lnTo>
                    <a:pt x="1173507" y="0"/>
                  </a:lnTo>
                  <a:cubicBezTo>
                    <a:pt x="1244803" y="0"/>
                    <a:pt x="1302599" y="57797"/>
                    <a:pt x="1302599" y="129092"/>
                  </a:cubicBezTo>
                  <a:lnTo>
                    <a:pt x="1302599" y="558603"/>
                  </a:lnTo>
                  <a:cubicBezTo>
                    <a:pt x="1302599" y="629899"/>
                    <a:pt x="1244803" y="687695"/>
                    <a:pt x="1173507" y="687695"/>
                  </a:cubicBezTo>
                  <a:lnTo>
                    <a:pt x="129092" y="687695"/>
                  </a:lnTo>
                  <a:cubicBezTo>
                    <a:pt x="57797" y="687695"/>
                    <a:pt x="0" y="629899"/>
                    <a:pt x="0" y="558603"/>
                  </a:cubicBezTo>
                  <a:lnTo>
                    <a:pt x="0" y="129092"/>
                  </a:lnTo>
                  <a:cubicBezTo>
                    <a:pt x="0" y="57797"/>
                    <a:pt x="57797" y="0"/>
                    <a:pt x="129092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438725" y="4659271"/>
            <a:ext cx="3058575" cy="1614746"/>
            <a:chOff x="0" y="0"/>
            <a:chExt cx="1302599" cy="6876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02599" cy="687695"/>
            </a:xfrm>
            <a:custGeom>
              <a:avLst/>
              <a:gdLst/>
              <a:ahLst/>
              <a:cxnLst/>
              <a:rect r="r" b="b" t="t" l="l"/>
              <a:pathLst>
                <a:path h="687695" w="1302599">
                  <a:moveTo>
                    <a:pt x="129092" y="0"/>
                  </a:moveTo>
                  <a:lnTo>
                    <a:pt x="1173507" y="0"/>
                  </a:lnTo>
                  <a:cubicBezTo>
                    <a:pt x="1244803" y="0"/>
                    <a:pt x="1302599" y="57797"/>
                    <a:pt x="1302599" y="129092"/>
                  </a:cubicBezTo>
                  <a:lnTo>
                    <a:pt x="1302599" y="558603"/>
                  </a:lnTo>
                  <a:cubicBezTo>
                    <a:pt x="1302599" y="629899"/>
                    <a:pt x="1244803" y="687695"/>
                    <a:pt x="1173507" y="687695"/>
                  </a:cubicBezTo>
                  <a:lnTo>
                    <a:pt x="129092" y="687695"/>
                  </a:lnTo>
                  <a:cubicBezTo>
                    <a:pt x="57797" y="687695"/>
                    <a:pt x="0" y="629899"/>
                    <a:pt x="0" y="558603"/>
                  </a:cubicBezTo>
                  <a:lnTo>
                    <a:pt x="0" y="129092"/>
                  </a:lnTo>
                  <a:cubicBezTo>
                    <a:pt x="0" y="57797"/>
                    <a:pt x="57797" y="0"/>
                    <a:pt x="129092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438725" y="6850156"/>
            <a:ext cx="3058575" cy="1614746"/>
            <a:chOff x="0" y="0"/>
            <a:chExt cx="1302599" cy="6876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02599" cy="687695"/>
            </a:xfrm>
            <a:custGeom>
              <a:avLst/>
              <a:gdLst/>
              <a:ahLst/>
              <a:cxnLst/>
              <a:rect r="r" b="b" t="t" l="l"/>
              <a:pathLst>
                <a:path h="687695" w="1302599">
                  <a:moveTo>
                    <a:pt x="129092" y="0"/>
                  </a:moveTo>
                  <a:lnTo>
                    <a:pt x="1173507" y="0"/>
                  </a:lnTo>
                  <a:cubicBezTo>
                    <a:pt x="1244803" y="0"/>
                    <a:pt x="1302599" y="57797"/>
                    <a:pt x="1302599" y="129092"/>
                  </a:cubicBezTo>
                  <a:lnTo>
                    <a:pt x="1302599" y="558603"/>
                  </a:lnTo>
                  <a:cubicBezTo>
                    <a:pt x="1302599" y="629899"/>
                    <a:pt x="1244803" y="687695"/>
                    <a:pt x="1173507" y="687695"/>
                  </a:cubicBezTo>
                  <a:lnTo>
                    <a:pt x="129092" y="687695"/>
                  </a:lnTo>
                  <a:cubicBezTo>
                    <a:pt x="57797" y="687695"/>
                    <a:pt x="0" y="629899"/>
                    <a:pt x="0" y="558603"/>
                  </a:cubicBezTo>
                  <a:lnTo>
                    <a:pt x="0" y="129092"/>
                  </a:lnTo>
                  <a:cubicBezTo>
                    <a:pt x="0" y="57797"/>
                    <a:pt x="57797" y="0"/>
                    <a:pt x="129092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1478" y="4505325"/>
            <a:ext cx="2618968" cy="616879"/>
            <a:chOff x="0" y="0"/>
            <a:chExt cx="985454" cy="2321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16058" y="0"/>
                  </a:moveTo>
                  <a:lnTo>
                    <a:pt x="869396" y="0"/>
                  </a:lnTo>
                  <a:cubicBezTo>
                    <a:pt x="900176" y="0"/>
                    <a:pt x="929696" y="12228"/>
                    <a:pt x="951461" y="33993"/>
                  </a:cubicBezTo>
                  <a:cubicBezTo>
                    <a:pt x="973227" y="55758"/>
                    <a:pt x="985454" y="85278"/>
                    <a:pt x="985454" y="116058"/>
                  </a:cubicBezTo>
                  <a:lnTo>
                    <a:pt x="985454" y="116058"/>
                  </a:lnTo>
                  <a:cubicBezTo>
                    <a:pt x="985454" y="146839"/>
                    <a:pt x="973227" y="176359"/>
                    <a:pt x="951461" y="198124"/>
                  </a:cubicBezTo>
                  <a:cubicBezTo>
                    <a:pt x="929696" y="219889"/>
                    <a:pt x="900176" y="232117"/>
                    <a:pt x="869396" y="232117"/>
                  </a:cubicBezTo>
                  <a:lnTo>
                    <a:pt x="116058" y="232117"/>
                  </a:lnTo>
                  <a:cubicBezTo>
                    <a:pt x="85278" y="232117"/>
                    <a:pt x="55758" y="219889"/>
                    <a:pt x="33993" y="198124"/>
                  </a:cubicBezTo>
                  <a:cubicBezTo>
                    <a:pt x="12228" y="176359"/>
                    <a:pt x="0" y="146839"/>
                    <a:pt x="0" y="116058"/>
                  </a:cubicBezTo>
                  <a:lnTo>
                    <a:pt x="0" y="116058"/>
                  </a:lnTo>
                  <a:cubicBezTo>
                    <a:pt x="0" y="85278"/>
                    <a:pt x="12228" y="55758"/>
                    <a:pt x="33993" y="33993"/>
                  </a:cubicBezTo>
                  <a:cubicBezTo>
                    <a:pt x="55758" y="12228"/>
                    <a:pt x="85278" y="0"/>
                    <a:pt x="116058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91478" y="6627988"/>
            <a:ext cx="2618968" cy="616879"/>
            <a:chOff x="0" y="0"/>
            <a:chExt cx="985454" cy="2321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16058" y="0"/>
                  </a:moveTo>
                  <a:lnTo>
                    <a:pt x="869396" y="0"/>
                  </a:lnTo>
                  <a:cubicBezTo>
                    <a:pt x="900176" y="0"/>
                    <a:pt x="929696" y="12228"/>
                    <a:pt x="951461" y="33993"/>
                  </a:cubicBezTo>
                  <a:cubicBezTo>
                    <a:pt x="973227" y="55758"/>
                    <a:pt x="985454" y="85278"/>
                    <a:pt x="985454" y="116058"/>
                  </a:cubicBezTo>
                  <a:lnTo>
                    <a:pt x="985454" y="116058"/>
                  </a:lnTo>
                  <a:cubicBezTo>
                    <a:pt x="985454" y="146839"/>
                    <a:pt x="973227" y="176359"/>
                    <a:pt x="951461" y="198124"/>
                  </a:cubicBezTo>
                  <a:cubicBezTo>
                    <a:pt x="929696" y="219889"/>
                    <a:pt x="900176" y="232117"/>
                    <a:pt x="869396" y="232117"/>
                  </a:cubicBezTo>
                  <a:lnTo>
                    <a:pt x="116058" y="232117"/>
                  </a:lnTo>
                  <a:cubicBezTo>
                    <a:pt x="85278" y="232117"/>
                    <a:pt x="55758" y="219889"/>
                    <a:pt x="33993" y="198124"/>
                  </a:cubicBezTo>
                  <a:cubicBezTo>
                    <a:pt x="12228" y="176359"/>
                    <a:pt x="0" y="146839"/>
                    <a:pt x="0" y="116058"/>
                  </a:cubicBezTo>
                  <a:lnTo>
                    <a:pt x="0" y="116058"/>
                  </a:lnTo>
                  <a:cubicBezTo>
                    <a:pt x="0" y="85278"/>
                    <a:pt x="12228" y="55758"/>
                    <a:pt x="33993" y="33993"/>
                  </a:cubicBezTo>
                  <a:cubicBezTo>
                    <a:pt x="55758" y="12228"/>
                    <a:pt x="85278" y="0"/>
                    <a:pt x="116058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074373" y="2516794"/>
            <a:ext cx="3061073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PEOPLE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94251" y="2723011"/>
            <a:ext cx="214752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999">
                <a:solidFill>
                  <a:srgbClr val="FFFFFF"/>
                </a:solidFill>
                <a:latin typeface="DM Sans Bold"/>
              </a:rPr>
              <a:t>458K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894251" y="4912607"/>
            <a:ext cx="214752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999">
                <a:solidFill>
                  <a:srgbClr val="FFFFFF"/>
                </a:solidFill>
                <a:latin typeface="DM Sans Bold"/>
              </a:rPr>
              <a:t>$752,000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894251" y="7119865"/>
            <a:ext cx="214752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999">
                <a:solidFill>
                  <a:srgbClr val="FFFFFF"/>
                </a:solidFill>
                <a:latin typeface="DM Sans Bold"/>
              </a:rPr>
              <a:t>86%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74373" y="4639457"/>
            <a:ext cx="3061073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SALES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74373" y="6762121"/>
            <a:ext cx="3061073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MARKET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74373" y="3178175"/>
            <a:ext cx="3536224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>
                <a:solidFill>
                  <a:srgbClr val="A6A6A6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789753" y="3161161"/>
            <a:ext cx="2356520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People use this product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789753" y="5350757"/>
            <a:ext cx="2356520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Total revenue in 2022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789753" y="7558015"/>
            <a:ext cx="2356520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Market share in global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74373" y="5300838"/>
            <a:ext cx="3536224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>
                <a:solidFill>
                  <a:srgbClr val="A6A6A6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74373" y="7423502"/>
            <a:ext cx="3536224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>
                <a:solidFill>
                  <a:srgbClr val="A6A6A6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515347" y="1771994"/>
            <a:ext cx="7257307" cy="98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0"/>
              </a:lnSpc>
            </a:pPr>
            <a:r>
              <a:rPr lang="en-US" sz="6900">
                <a:solidFill>
                  <a:srgbClr val="3D422E"/>
                </a:solidFill>
                <a:latin typeface="DM Sans Bold"/>
              </a:rPr>
              <a:t>TREND</a:t>
            </a:r>
          </a:p>
        </p:txBody>
      </p:sp>
      <p:grpSp>
        <p:nvGrpSpPr>
          <p:cNvPr name="Group 36" id="36"/>
          <p:cNvGrpSpPr/>
          <p:nvPr/>
        </p:nvGrpSpPr>
        <p:grpSpPr>
          <a:xfrm rot="-5400000">
            <a:off x="6569460" y="2622980"/>
            <a:ext cx="5149080" cy="6534847"/>
            <a:chOff x="0" y="0"/>
            <a:chExt cx="6865440" cy="8713129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1485324" y="-28575"/>
              <a:ext cx="683437" cy="372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0"/>
                </a:lnSpc>
              </a:pPr>
              <a:r>
                <a:rPr lang="en-US" sz="1700">
                  <a:solidFill>
                    <a:srgbClr val="3D422E"/>
                  </a:solidFill>
                  <a:latin typeface="Canva Sans 1"/>
                </a:rPr>
                <a:t>Mars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2704499" y="-28575"/>
              <a:ext cx="855133" cy="372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0"/>
                </a:lnSpc>
              </a:pPr>
              <a:r>
                <a:rPr lang="en-US" sz="1700">
                  <a:solidFill>
                    <a:srgbClr val="3D422E"/>
                  </a:solidFill>
                  <a:latin typeface="Canva Sans 1"/>
                </a:rPr>
                <a:t>Venus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4095369" y="-28575"/>
              <a:ext cx="1000043" cy="372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0"/>
                </a:lnSpc>
              </a:pPr>
              <a:r>
                <a:rPr lang="en-US" sz="1700">
                  <a:solidFill>
                    <a:srgbClr val="3D422E"/>
                  </a:solidFill>
                  <a:latin typeface="Canva Sans 1"/>
                </a:rPr>
                <a:t>Jupiter</a:t>
              </a:r>
            </a:p>
          </p:txBody>
        </p:sp>
        <p:grpSp>
          <p:nvGrpSpPr>
            <p:cNvPr name="Group 40" id="40"/>
            <p:cNvGrpSpPr>
              <a:grpSpLocks noChangeAspect="true"/>
            </p:cNvGrpSpPr>
            <p:nvPr/>
          </p:nvGrpSpPr>
          <p:grpSpPr>
            <a:xfrm rot="0">
              <a:off x="1271029" y="118541"/>
              <a:ext cx="2717192" cy="107147"/>
              <a:chOff x="1664034" y="-625806"/>
              <a:chExt cx="3864769" cy="1524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1664034" y="-625806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 flipH="false" flipV="false" rot="0">
                <a:off x="3398113" y="-625806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 flipH="false" flipV="false" rot="0">
                <a:off x="5376402" y="-625806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7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7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</p:grpSp>
        <p:grpSp>
          <p:nvGrpSpPr>
            <p:cNvPr name="Group 44" id="44"/>
            <p:cNvGrpSpPr>
              <a:grpSpLocks noChangeAspect="true"/>
            </p:cNvGrpSpPr>
            <p:nvPr/>
          </p:nvGrpSpPr>
          <p:grpSpPr>
            <a:xfrm rot="0">
              <a:off x="101102" y="558524"/>
              <a:ext cx="6485680" cy="7666441"/>
              <a:chOff x="0" y="0"/>
              <a:chExt cx="9224836" cy="10904279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-6350" y="0"/>
                <a:ext cx="9237536" cy="10904279"/>
              </a:xfrm>
              <a:custGeom>
                <a:avLst/>
                <a:gdLst/>
                <a:ahLst/>
                <a:cxnLst/>
                <a:rect r="r" b="b" t="t" l="l"/>
                <a:pathLst>
                  <a:path h="10904279" w="9237536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904279"/>
                    </a:lnTo>
                    <a:lnTo>
                      <a:pt x="0" y="10904279"/>
                    </a:lnTo>
                    <a:close/>
                    <a:moveTo>
                      <a:pt x="2306209" y="0"/>
                    </a:moveTo>
                    <a:lnTo>
                      <a:pt x="2318909" y="0"/>
                    </a:lnTo>
                    <a:lnTo>
                      <a:pt x="2318909" y="10904279"/>
                    </a:lnTo>
                    <a:lnTo>
                      <a:pt x="2306209" y="10904279"/>
                    </a:lnTo>
                    <a:close/>
                    <a:moveTo>
                      <a:pt x="4612418" y="0"/>
                    </a:moveTo>
                    <a:lnTo>
                      <a:pt x="4625118" y="0"/>
                    </a:lnTo>
                    <a:lnTo>
                      <a:pt x="4625118" y="10904279"/>
                    </a:lnTo>
                    <a:lnTo>
                      <a:pt x="4612418" y="10904279"/>
                    </a:lnTo>
                    <a:close/>
                    <a:moveTo>
                      <a:pt x="6918627" y="0"/>
                    </a:moveTo>
                    <a:lnTo>
                      <a:pt x="6931327" y="0"/>
                    </a:lnTo>
                    <a:lnTo>
                      <a:pt x="6931327" y="10904279"/>
                    </a:lnTo>
                    <a:lnTo>
                      <a:pt x="6918627" y="10904279"/>
                    </a:lnTo>
                    <a:close/>
                    <a:moveTo>
                      <a:pt x="9224836" y="0"/>
                    </a:moveTo>
                    <a:lnTo>
                      <a:pt x="9237536" y="0"/>
                    </a:lnTo>
                    <a:lnTo>
                      <a:pt x="9237536" y="10904279"/>
                    </a:lnTo>
                    <a:lnTo>
                      <a:pt x="9224836" y="10904279"/>
                    </a:lnTo>
                    <a:close/>
                  </a:path>
                </a:pathLst>
              </a:custGeom>
              <a:solidFill>
                <a:srgbClr val="3D422E">
                  <a:alpha val="24706"/>
                </a:srgbClr>
              </a:solidFill>
            </p:spPr>
          </p:sp>
        </p:grpSp>
        <p:sp>
          <p:nvSpPr>
            <p:cNvPr name="TextBox 46" id="46"/>
            <p:cNvSpPr txBox="true"/>
            <p:nvPr/>
          </p:nvSpPr>
          <p:spPr>
            <a:xfrm rot="0">
              <a:off x="0" y="8340324"/>
              <a:ext cx="202204" cy="372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D422E"/>
                  </a:solidFill>
                  <a:latin typeface="Canva Sans 1"/>
                </a:rPr>
                <a:t>0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1558545" y="8340324"/>
              <a:ext cx="327953" cy="372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D422E"/>
                  </a:solidFill>
                  <a:latin typeface="Canva Sans 1"/>
                </a:rPr>
                <a:t>25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3157829" y="8340324"/>
              <a:ext cx="372226" cy="372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D422E"/>
                  </a:solidFill>
                  <a:latin typeface="Canva Sans 1"/>
                </a:rPr>
                <a:t>50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4809384" y="8340324"/>
              <a:ext cx="311955" cy="372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D422E"/>
                  </a:solidFill>
                  <a:latin typeface="Canva Sans 1"/>
                </a:rPr>
                <a:t>75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6308124" y="8340324"/>
              <a:ext cx="557316" cy="372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D422E"/>
                  </a:solidFill>
                  <a:latin typeface="Canva Sans 1"/>
                </a:rPr>
                <a:t>100</a:t>
              </a:r>
            </a:p>
          </p:txBody>
        </p:sp>
        <p:grpSp>
          <p:nvGrpSpPr>
            <p:cNvPr name="Group 51" id="51"/>
            <p:cNvGrpSpPr>
              <a:grpSpLocks noChangeAspect="true"/>
            </p:cNvGrpSpPr>
            <p:nvPr/>
          </p:nvGrpSpPr>
          <p:grpSpPr>
            <a:xfrm rot="0">
              <a:off x="101102" y="558524"/>
              <a:ext cx="5517293" cy="7666494"/>
              <a:chOff x="0" y="0"/>
              <a:chExt cx="7847461" cy="10904354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7847461" cy="3362153"/>
              </a:xfrm>
              <a:custGeom>
                <a:avLst/>
                <a:gdLst/>
                <a:ahLst/>
                <a:cxnLst/>
                <a:rect r="r" b="b" t="t" l="l"/>
                <a:pathLst>
                  <a:path h="3362153" w="7847461">
                    <a:moveTo>
                      <a:pt x="0" y="0"/>
                    </a:moveTo>
                    <a:lnTo>
                      <a:pt x="7578489" y="0"/>
                    </a:lnTo>
                    <a:lnTo>
                      <a:pt x="7578489" y="0"/>
                    </a:lnTo>
                    <a:cubicBezTo>
                      <a:pt x="7727038" y="0"/>
                      <a:pt x="7847461" y="120423"/>
                      <a:pt x="7847461" y="268972"/>
                    </a:cubicBezTo>
                    <a:lnTo>
                      <a:pt x="7847461" y="3093180"/>
                    </a:lnTo>
                    <a:cubicBezTo>
                      <a:pt x="7847461" y="3241729"/>
                      <a:pt x="7727038" y="3362153"/>
                      <a:pt x="7578489" y="3362153"/>
                    </a:cubicBezTo>
                    <a:lnTo>
                      <a:pt x="0" y="33621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3769353"/>
                <a:ext cx="935204" cy="3365574"/>
              </a:xfrm>
              <a:custGeom>
                <a:avLst/>
                <a:gdLst/>
                <a:ahLst/>
                <a:cxnLst/>
                <a:rect r="r" b="b" t="t" l="l"/>
                <a:pathLst>
                  <a:path h="3365574" w="935204">
                    <a:moveTo>
                      <a:pt x="0" y="1710"/>
                    </a:moveTo>
                    <a:lnTo>
                      <a:pt x="659861" y="1710"/>
                    </a:lnTo>
                    <a:cubicBezTo>
                      <a:pt x="732291" y="0"/>
                      <a:pt x="802348" y="27581"/>
                      <a:pt x="854172" y="78209"/>
                    </a:cubicBezTo>
                    <a:cubicBezTo>
                      <a:pt x="905996" y="128838"/>
                      <a:pt x="935204" y="198232"/>
                      <a:pt x="935184" y="270682"/>
                    </a:cubicBezTo>
                    <a:lnTo>
                      <a:pt x="935184" y="3094891"/>
                    </a:lnTo>
                    <a:cubicBezTo>
                      <a:pt x="935204" y="3167341"/>
                      <a:pt x="905996" y="3236735"/>
                      <a:pt x="854172" y="3287364"/>
                    </a:cubicBezTo>
                    <a:cubicBezTo>
                      <a:pt x="802348" y="3337992"/>
                      <a:pt x="732291" y="3365574"/>
                      <a:pt x="659861" y="3363863"/>
                    </a:cubicBezTo>
                    <a:lnTo>
                      <a:pt x="0" y="336386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7540416"/>
                <a:ext cx="6931347" cy="3365574"/>
              </a:xfrm>
              <a:custGeom>
                <a:avLst/>
                <a:gdLst/>
                <a:ahLst/>
                <a:cxnLst/>
                <a:rect r="r" b="b" t="t" l="l"/>
                <a:pathLst>
                  <a:path h="3365574" w="6931347">
                    <a:moveTo>
                      <a:pt x="0" y="1710"/>
                    </a:moveTo>
                    <a:lnTo>
                      <a:pt x="6656005" y="1710"/>
                    </a:lnTo>
                    <a:cubicBezTo>
                      <a:pt x="6728434" y="0"/>
                      <a:pt x="6798491" y="27581"/>
                      <a:pt x="6850315" y="78210"/>
                    </a:cubicBezTo>
                    <a:cubicBezTo>
                      <a:pt x="6902139" y="128838"/>
                      <a:pt x="6931347" y="198233"/>
                      <a:pt x="6931327" y="270682"/>
                    </a:cubicBezTo>
                    <a:lnTo>
                      <a:pt x="6931327" y="3094891"/>
                    </a:lnTo>
                    <a:cubicBezTo>
                      <a:pt x="6931347" y="3167340"/>
                      <a:pt x="6902139" y="3236735"/>
                      <a:pt x="6850315" y="3287363"/>
                    </a:cubicBezTo>
                    <a:cubicBezTo>
                      <a:pt x="6798491" y="3337992"/>
                      <a:pt x="6728434" y="3365573"/>
                      <a:pt x="6656005" y="3363863"/>
                    </a:cubicBezTo>
                    <a:lnTo>
                      <a:pt x="0" y="336386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A6A6A6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3769353"/>
                <a:ext cx="935204" cy="3365574"/>
              </a:xfrm>
              <a:custGeom>
                <a:avLst/>
                <a:gdLst/>
                <a:ahLst/>
                <a:cxnLst/>
                <a:rect r="r" b="b" t="t" l="l"/>
                <a:pathLst>
                  <a:path h="3365574" w="935204">
                    <a:moveTo>
                      <a:pt x="0" y="1710"/>
                    </a:moveTo>
                    <a:lnTo>
                      <a:pt x="659861" y="1710"/>
                    </a:lnTo>
                    <a:cubicBezTo>
                      <a:pt x="732291" y="0"/>
                      <a:pt x="802348" y="27581"/>
                      <a:pt x="854172" y="78209"/>
                    </a:cubicBezTo>
                    <a:cubicBezTo>
                      <a:pt x="905996" y="128838"/>
                      <a:pt x="935204" y="198232"/>
                      <a:pt x="935184" y="270682"/>
                    </a:cubicBezTo>
                    <a:lnTo>
                      <a:pt x="935184" y="3094891"/>
                    </a:lnTo>
                    <a:cubicBezTo>
                      <a:pt x="935204" y="3167341"/>
                      <a:pt x="905996" y="3236735"/>
                      <a:pt x="854172" y="3287364"/>
                    </a:cubicBezTo>
                    <a:cubicBezTo>
                      <a:pt x="802348" y="3337992"/>
                      <a:pt x="732291" y="3365574"/>
                      <a:pt x="659861" y="3363863"/>
                    </a:cubicBezTo>
                    <a:lnTo>
                      <a:pt x="0" y="3363863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A6A6A6"/>
              </a:solidFill>
            </p:spPr>
          </p:sp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7847461" cy="3362153"/>
              </a:xfrm>
              <a:custGeom>
                <a:avLst/>
                <a:gdLst/>
                <a:ahLst/>
                <a:cxnLst/>
                <a:rect r="r" b="b" t="t" l="l"/>
                <a:pathLst>
                  <a:path h="3362153" w="7847461">
                    <a:moveTo>
                      <a:pt x="0" y="0"/>
                    </a:moveTo>
                    <a:lnTo>
                      <a:pt x="7578489" y="0"/>
                    </a:lnTo>
                    <a:lnTo>
                      <a:pt x="7578489" y="0"/>
                    </a:lnTo>
                    <a:cubicBezTo>
                      <a:pt x="7727038" y="0"/>
                      <a:pt x="7847461" y="120423"/>
                      <a:pt x="7847461" y="268972"/>
                    </a:cubicBezTo>
                    <a:lnTo>
                      <a:pt x="7847461" y="3093180"/>
                    </a:lnTo>
                    <a:cubicBezTo>
                      <a:pt x="7847461" y="3241729"/>
                      <a:pt x="7727038" y="3362153"/>
                      <a:pt x="7578489" y="3362153"/>
                    </a:cubicBezTo>
                    <a:lnTo>
                      <a:pt x="0" y="3362153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3771063"/>
                <a:ext cx="0" cy="3362153"/>
              </a:xfrm>
              <a:custGeom>
                <a:avLst/>
                <a:gdLst/>
                <a:ahLst/>
                <a:cxnLst/>
                <a:rect r="r" b="b" t="t" l="l"/>
                <a:pathLst>
                  <a:path h="3362153" w="0">
                    <a:moveTo>
                      <a:pt x="0" y="0"/>
                    </a:moveTo>
                    <a:lnTo>
                      <a:pt x="0" y="0"/>
                    </a:lnTo>
                    <a:lnTo>
                      <a:pt x="0" y="3362153"/>
                    </a:lnTo>
                    <a:lnTo>
                      <a:pt x="0" y="3362153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7542126"/>
                <a:ext cx="0" cy="3362152"/>
              </a:xfrm>
              <a:custGeom>
                <a:avLst/>
                <a:gdLst/>
                <a:ahLst/>
                <a:cxnLst/>
                <a:rect r="r" b="b" t="t" l="l"/>
                <a:pathLst>
                  <a:path h="3362152" w="0">
                    <a:moveTo>
                      <a:pt x="0" y="0"/>
                    </a:moveTo>
                    <a:lnTo>
                      <a:pt x="0" y="0"/>
                    </a:lnTo>
                    <a:lnTo>
                      <a:pt x="0" y="3362153"/>
                    </a:lnTo>
                    <a:lnTo>
                      <a:pt x="0" y="3362153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</p:grp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60622" y="1104900"/>
            <a:ext cx="916675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3D422E"/>
                </a:solidFill>
                <a:latin typeface="DM Sans Bold"/>
              </a:rPr>
              <a:t>OUR STRATEGY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543121" y="-8115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44879" y="9258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358321" y="6193196"/>
            <a:ext cx="452879" cy="3810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780778" y="2902159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3D422E"/>
                </a:solidFill>
                <a:latin typeface="DM Sans Bold"/>
              </a:rPr>
              <a:t>Goal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75981" y="4257449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3D422E"/>
                </a:solidFill>
                <a:latin typeface="DM Sans Bold"/>
              </a:rPr>
              <a:t>Key Activity 1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0793" y="6476786"/>
            <a:ext cx="3727935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3D422E"/>
                </a:solidFill>
                <a:latin typeface="DM Sans Bold"/>
              </a:rPr>
              <a:t>Action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0387" y="6476786"/>
            <a:ext cx="3727935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3D422E"/>
                </a:solidFill>
                <a:latin typeface="DM Sans Bold"/>
              </a:rPr>
              <a:t>Action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29678" y="6476786"/>
            <a:ext cx="3727935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3D422E"/>
                </a:solidFill>
                <a:latin typeface="DM Sans Bold"/>
              </a:rPr>
              <a:t>Action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39272" y="6476786"/>
            <a:ext cx="3727935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3D422E"/>
                </a:solidFill>
                <a:latin typeface="DM Sans Bold"/>
              </a:rPr>
              <a:t>Action2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7986" y="4924204"/>
            <a:ext cx="5522433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5575" y="4257449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3D422E"/>
                </a:solidFill>
                <a:latin typeface="DM Sans Bold"/>
              </a:rPr>
              <a:t>Key Activity 2 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3575235" y="5985807"/>
            <a:ext cx="3727935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0">
            <a:off x="10984830" y="5985807"/>
            <a:ext cx="3727935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-5400000">
            <a:off x="10767915" y="6193196"/>
            <a:ext cx="452879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0">
            <a:off x="5420153" y="3728370"/>
            <a:ext cx="7447694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-5400000">
            <a:off x="5222288" y="3945284"/>
            <a:ext cx="433829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-5400000">
            <a:off x="12631883" y="3945284"/>
            <a:ext cx="433829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5248127" y="5794730"/>
            <a:ext cx="382152" cy="3810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2657721" y="5794730"/>
            <a:ext cx="382152" cy="3810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7067206" y="6193196"/>
            <a:ext cx="452879" cy="3810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4476800" y="6193196"/>
            <a:ext cx="452879" cy="3810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10087581" y="4924204"/>
            <a:ext cx="5522433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14568" y="7143541"/>
            <a:ext cx="3940385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23453" y="7143541"/>
            <a:ext cx="3940385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024162" y="7143541"/>
            <a:ext cx="3940385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</a:rPr>
              <a:t>Lorem ipsum dolor sit amet, consectetur adipiscing elit.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733047" y="7143541"/>
            <a:ext cx="3940385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3963481" y="-952500"/>
            <a:ext cx="2177901" cy="3111287"/>
          </a:xfrm>
          <a:custGeom>
            <a:avLst/>
            <a:gdLst/>
            <a:ahLst/>
            <a:cxnLst/>
            <a:rect r="r" b="b" t="t" l="l"/>
            <a:pathLst>
              <a:path h="3111287" w="2177901">
                <a:moveTo>
                  <a:pt x="0" y="0"/>
                </a:moveTo>
                <a:lnTo>
                  <a:pt x="2177900" y="0"/>
                </a:lnTo>
                <a:lnTo>
                  <a:pt x="2177900" y="3111287"/>
                </a:lnTo>
                <a:lnTo>
                  <a:pt x="0" y="311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46619" y="8128213"/>
            <a:ext cx="2177901" cy="3111287"/>
          </a:xfrm>
          <a:custGeom>
            <a:avLst/>
            <a:gdLst/>
            <a:ahLst/>
            <a:cxnLst/>
            <a:rect r="r" b="b" t="t" l="l"/>
            <a:pathLst>
              <a:path h="3111287" w="2177901">
                <a:moveTo>
                  <a:pt x="0" y="0"/>
                </a:moveTo>
                <a:lnTo>
                  <a:pt x="2177900" y="0"/>
                </a:lnTo>
                <a:lnTo>
                  <a:pt x="2177900" y="3111287"/>
                </a:lnTo>
                <a:lnTo>
                  <a:pt x="0" y="311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63481" y="8128213"/>
            <a:ext cx="2177901" cy="3111287"/>
          </a:xfrm>
          <a:custGeom>
            <a:avLst/>
            <a:gdLst/>
            <a:ahLst/>
            <a:cxnLst/>
            <a:rect r="r" b="b" t="t" l="l"/>
            <a:pathLst>
              <a:path h="3111287" w="2177901">
                <a:moveTo>
                  <a:pt x="0" y="0"/>
                </a:moveTo>
                <a:lnTo>
                  <a:pt x="2177900" y="0"/>
                </a:lnTo>
                <a:lnTo>
                  <a:pt x="2177900" y="3111287"/>
                </a:lnTo>
                <a:lnTo>
                  <a:pt x="0" y="311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51403" y="545888"/>
            <a:ext cx="2002055" cy="142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3D422E"/>
                </a:solidFill>
                <a:latin typeface="DM Sans Bold"/>
              </a:rPr>
              <a:t>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44315" y="2558837"/>
            <a:ext cx="5216232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0800000">
            <a:off x="12146619" y="-952500"/>
            <a:ext cx="2177901" cy="3111287"/>
          </a:xfrm>
          <a:custGeom>
            <a:avLst/>
            <a:gdLst/>
            <a:ahLst/>
            <a:cxnLst/>
            <a:rect r="r" b="b" t="t" l="l"/>
            <a:pathLst>
              <a:path h="3111287" w="2177901">
                <a:moveTo>
                  <a:pt x="0" y="0"/>
                </a:moveTo>
                <a:lnTo>
                  <a:pt x="2177900" y="0"/>
                </a:lnTo>
                <a:lnTo>
                  <a:pt x="2177900" y="3111287"/>
                </a:lnTo>
                <a:lnTo>
                  <a:pt x="0" y="311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34541" y="545888"/>
            <a:ext cx="2002055" cy="142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3D422E"/>
                </a:solidFill>
                <a:latin typeface="DM Sans Bold"/>
              </a:rPr>
              <a:t>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44315" y="5632663"/>
            <a:ext cx="5216232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51403" y="8402736"/>
            <a:ext cx="2002055" cy="142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3D422E"/>
                </a:solidFill>
                <a:latin typeface="DM Sans Bold"/>
              </a:rPr>
              <a:t>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34541" y="8402736"/>
            <a:ext cx="2002055" cy="142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3D422E"/>
                </a:solidFill>
                <a:latin typeface="DM Sans Bold"/>
              </a:rPr>
              <a:t>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27453" y="2558837"/>
            <a:ext cx="5216232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27453" y="5632663"/>
            <a:ext cx="5216232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236511" y="-11227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7045442" y="9258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7" y="0"/>
                </a:lnTo>
                <a:lnTo>
                  <a:pt x="94897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1725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45946" y="3130544"/>
            <a:ext cx="10620170" cy="166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4819644"/>
            <a:ext cx="5722116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Have any question?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5921375"/>
            <a:ext cx="5722116" cy="147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+123-456-7890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hello@incapsolution.com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www.incapsolution.com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171715"/>
            <a:ext cx="6841460" cy="3943570"/>
            <a:chOff x="0" y="0"/>
            <a:chExt cx="9121947" cy="525809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121947" cy="5258093"/>
              <a:chOff x="0" y="0"/>
              <a:chExt cx="2913671" cy="167950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913671" cy="1679504"/>
              </a:xfrm>
              <a:custGeom>
                <a:avLst/>
                <a:gdLst/>
                <a:ahLst/>
                <a:cxnLst/>
                <a:rect r="r" b="b" t="t" l="l"/>
                <a:pathLst>
                  <a:path h="1679504" w="2913671">
                    <a:moveTo>
                      <a:pt x="57713" y="0"/>
                    </a:moveTo>
                    <a:lnTo>
                      <a:pt x="2855958" y="0"/>
                    </a:lnTo>
                    <a:cubicBezTo>
                      <a:pt x="2887832" y="0"/>
                      <a:pt x="2913671" y="25839"/>
                      <a:pt x="2913671" y="57713"/>
                    </a:cubicBezTo>
                    <a:lnTo>
                      <a:pt x="2913671" y="1621792"/>
                    </a:lnTo>
                    <a:cubicBezTo>
                      <a:pt x="2913671" y="1653666"/>
                      <a:pt x="2887832" y="1679504"/>
                      <a:pt x="2855958" y="1679504"/>
                    </a:cubicBezTo>
                    <a:lnTo>
                      <a:pt x="57713" y="1679504"/>
                    </a:lnTo>
                    <a:cubicBezTo>
                      <a:pt x="25839" y="1679504"/>
                      <a:pt x="0" y="1653666"/>
                      <a:pt x="0" y="1621792"/>
                    </a:cubicBezTo>
                    <a:lnTo>
                      <a:pt x="0" y="57713"/>
                    </a:lnTo>
                    <a:cubicBezTo>
                      <a:pt x="0" y="25839"/>
                      <a:pt x="25839" y="0"/>
                      <a:pt x="57713" y="0"/>
                    </a:cubicBezTo>
                    <a:close/>
                  </a:path>
                </a:pathLst>
              </a:custGeom>
              <a:solidFill>
                <a:srgbClr val="DDE9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701097" y="596027"/>
              <a:ext cx="5314772" cy="939841"/>
            </a:xfrm>
            <a:custGeom>
              <a:avLst/>
              <a:gdLst/>
              <a:ahLst/>
              <a:cxnLst/>
              <a:rect r="r" b="b" t="t" l="l"/>
              <a:pathLst>
                <a:path h="939841" w="5314772">
                  <a:moveTo>
                    <a:pt x="0" y="0"/>
                  </a:moveTo>
                  <a:lnTo>
                    <a:pt x="5314772" y="0"/>
                  </a:lnTo>
                  <a:lnTo>
                    <a:pt x="5314772" y="939840"/>
                  </a:lnTo>
                  <a:lnTo>
                    <a:pt x="0" y="939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01097" y="3846244"/>
              <a:ext cx="5314772" cy="949066"/>
            </a:xfrm>
            <a:custGeom>
              <a:avLst/>
              <a:gdLst/>
              <a:ahLst/>
              <a:cxnLst/>
              <a:rect r="r" b="b" t="t" l="l"/>
              <a:pathLst>
                <a:path h="949066" w="5314772">
                  <a:moveTo>
                    <a:pt x="0" y="0"/>
                  </a:moveTo>
                  <a:lnTo>
                    <a:pt x="5314772" y="0"/>
                  </a:lnTo>
                  <a:lnTo>
                    <a:pt x="5314772" y="949066"/>
                  </a:lnTo>
                  <a:lnTo>
                    <a:pt x="0" y="949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01097" y="2221135"/>
              <a:ext cx="5161160" cy="939841"/>
            </a:xfrm>
            <a:custGeom>
              <a:avLst/>
              <a:gdLst/>
              <a:ahLst/>
              <a:cxnLst/>
              <a:rect r="r" b="b" t="t" l="l"/>
              <a:pathLst>
                <a:path h="939841" w="5161160">
                  <a:moveTo>
                    <a:pt x="0" y="0"/>
                  </a:moveTo>
                  <a:lnTo>
                    <a:pt x="5161159" y="0"/>
                  </a:lnTo>
                  <a:lnTo>
                    <a:pt x="5161159" y="939841"/>
                  </a:lnTo>
                  <a:lnTo>
                    <a:pt x="0" y="939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66240" y="1535867"/>
              <a:ext cx="960804" cy="939841"/>
            </a:xfrm>
            <a:custGeom>
              <a:avLst/>
              <a:gdLst/>
              <a:ahLst/>
              <a:cxnLst/>
              <a:rect r="r" b="b" t="t" l="l"/>
              <a:pathLst>
                <a:path h="939841" w="960804">
                  <a:moveTo>
                    <a:pt x="0" y="0"/>
                  </a:moveTo>
                  <a:lnTo>
                    <a:pt x="960804" y="0"/>
                  </a:lnTo>
                  <a:lnTo>
                    <a:pt x="960804" y="939841"/>
                  </a:lnTo>
                  <a:lnTo>
                    <a:pt x="0" y="939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66240" y="2906403"/>
              <a:ext cx="939841" cy="939841"/>
            </a:xfrm>
            <a:custGeom>
              <a:avLst/>
              <a:gdLst/>
              <a:ahLst/>
              <a:cxnLst/>
              <a:rect r="r" b="b" t="t" l="l"/>
              <a:pathLst>
                <a:path h="939841" w="939841">
                  <a:moveTo>
                    <a:pt x="0" y="0"/>
                  </a:moveTo>
                  <a:lnTo>
                    <a:pt x="939841" y="0"/>
                  </a:lnTo>
                  <a:lnTo>
                    <a:pt x="939841" y="939841"/>
                  </a:lnTo>
                  <a:lnTo>
                    <a:pt x="0" y="939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516648" y="552450"/>
            <a:ext cx="925470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PRESENTATION COMPONENTS - 1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168704"/>
            <a:ext cx="2666192" cy="792630"/>
            <a:chOff x="0" y="0"/>
            <a:chExt cx="1599622" cy="475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9622" cy="475550"/>
            </a:xfrm>
            <a:custGeom>
              <a:avLst/>
              <a:gdLst/>
              <a:ahLst/>
              <a:cxnLst/>
              <a:rect r="r" b="b" t="t" l="l"/>
              <a:pathLst>
                <a:path h="475550" w="1599622">
                  <a:moveTo>
                    <a:pt x="148091" y="0"/>
                  </a:moveTo>
                  <a:lnTo>
                    <a:pt x="1451531" y="0"/>
                  </a:lnTo>
                  <a:cubicBezTo>
                    <a:pt x="1533320" y="0"/>
                    <a:pt x="1599622" y="66302"/>
                    <a:pt x="1599622" y="148091"/>
                  </a:cubicBezTo>
                  <a:lnTo>
                    <a:pt x="1599622" y="327460"/>
                  </a:lnTo>
                  <a:cubicBezTo>
                    <a:pt x="1599622" y="366736"/>
                    <a:pt x="1584020" y="404403"/>
                    <a:pt x="1556247" y="432175"/>
                  </a:cubicBezTo>
                  <a:cubicBezTo>
                    <a:pt x="1528475" y="459948"/>
                    <a:pt x="1490807" y="475550"/>
                    <a:pt x="1451531" y="475550"/>
                  </a:cubicBezTo>
                  <a:lnTo>
                    <a:pt x="148091" y="475550"/>
                  </a:lnTo>
                  <a:cubicBezTo>
                    <a:pt x="66302" y="475550"/>
                    <a:pt x="0" y="409248"/>
                    <a:pt x="0" y="327460"/>
                  </a:cubicBezTo>
                  <a:lnTo>
                    <a:pt x="0" y="148091"/>
                  </a:lnTo>
                  <a:cubicBezTo>
                    <a:pt x="0" y="66302"/>
                    <a:pt x="66302" y="0"/>
                    <a:pt x="1480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Canva Sans 1 Bold"/>
                </a:rPr>
                <a:t>LOGOS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144000" y="2168704"/>
            <a:ext cx="4054055" cy="1204813"/>
            <a:chOff x="0" y="0"/>
            <a:chExt cx="5405406" cy="1606418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5405406" cy="1056840"/>
              <a:chOff x="0" y="0"/>
              <a:chExt cx="2432291" cy="47555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432291" cy="475550"/>
              </a:xfrm>
              <a:custGeom>
                <a:avLst/>
                <a:gdLst/>
                <a:ahLst/>
                <a:cxnLst/>
                <a:rect r="r" b="b" t="t" l="l"/>
                <a:pathLst>
                  <a:path h="475550" w="2432291">
                    <a:moveTo>
                      <a:pt x="97393" y="0"/>
                    </a:moveTo>
                    <a:lnTo>
                      <a:pt x="2334897" y="0"/>
                    </a:lnTo>
                    <a:cubicBezTo>
                      <a:pt x="2360728" y="0"/>
                      <a:pt x="2385500" y="10261"/>
                      <a:pt x="2403765" y="28526"/>
                    </a:cubicBezTo>
                    <a:cubicBezTo>
                      <a:pt x="2422030" y="46791"/>
                      <a:pt x="2432291" y="71563"/>
                      <a:pt x="2432291" y="97393"/>
                    </a:cubicBezTo>
                    <a:lnTo>
                      <a:pt x="2432291" y="378157"/>
                    </a:lnTo>
                    <a:cubicBezTo>
                      <a:pt x="2432291" y="403987"/>
                      <a:pt x="2422030" y="428760"/>
                      <a:pt x="2403765" y="447024"/>
                    </a:cubicBezTo>
                    <a:cubicBezTo>
                      <a:pt x="2385500" y="465289"/>
                      <a:pt x="2360728" y="475550"/>
                      <a:pt x="2334897" y="475550"/>
                    </a:cubicBezTo>
                    <a:lnTo>
                      <a:pt x="97393" y="475550"/>
                    </a:lnTo>
                    <a:cubicBezTo>
                      <a:pt x="71563" y="475550"/>
                      <a:pt x="46791" y="465289"/>
                      <a:pt x="28526" y="447024"/>
                    </a:cubicBezTo>
                    <a:cubicBezTo>
                      <a:pt x="10261" y="428760"/>
                      <a:pt x="0" y="403987"/>
                      <a:pt x="0" y="378157"/>
                    </a:cubicBezTo>
                    <a:lnTo>
                      <a:pt x="0" y="97393"/>
                    </a:lnTo>
                    <a:cubicBezTo>
                      <a:pt x="0" y="71563"/>
                      <a:pt x="10261" y="46791"/>
                      <a:pt x="28526" y="28526"/>
                    </a:cubicBezTo>
                    <a:cubicBezTo>
                      <a:pt x="46791" y="10261"/>
                      <a:pt x="71563" y="0"/>
                      <a:pt x="9739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172554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36060" lIns="36060" bIns="36060" rIns="3606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697985" y="159041"/>
              <a:ext cx="4009437" cy="1447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80"/>
                </a:lnSpc>
              </a:pPr>
              <a:r>
                <a:rPr lang="en-US" sz="3200">
                  <a:solidFill>
                    <a:srgbClr val="172554"/>
                  </a:solidFill>
                  <a:latin typeface="Canva Sans 1 Bold"/>
                </a:rPr>
                <a:t>TYPOGRAPHY</a:t>
              </a:r>
            </a:p>
            <a:p>
              <a:pPr algn="r"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668015" y="3171715"/>
            <a:ext cx="8591285" cy="6523705"/>
            <a:chOff x="0" y="0"/>
            <a:chExt cx="11455047" cy="86982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1455047" cy="8698273"/>
              <a:chOff x="0" y="0"/>
              <a:chExt cx="3658894" cy="277834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3658894" cy="2778344"/>
              </a:xfrm>
              <a:custGeom>
                <a:avLst/>
                <a:gdLst/>
                <a:ahLst/>
                <a:cxnLst/>
                <a:rect r="r" b="b" t="t" l="l"/>
                <a:pathLst>
                  <a:path h="2778344" w="3658894">
                    <a:moveTo>
                      <a:pt x="45958" y="0"/>
                    </a:moveTo>
                    <a:lnTo>
                      <a:pt x="3612936" y="0"/>
                    </a:lnTo>
                    <a:cubicBezTo>
                      <a:pt x="3625124" y="0"/>
                      <a:pt x="3636814" y="4842"/>
                      <a:pt x="3645433" y="13461"/>
                    </a:cubicBezTo>
                    <a:cubicBezTo>
                      <a:pt x="3654052" y="22080"/>
                      <a:pt x="3658894" y="33769"/>
                      <a:pt x="3658894" y="45958"/>
                    </a:cubicBezTo>
                    <a:lnTo>
                      <a:pt x="3658894" y="2732386"/>
                    </a:lnTo>
                    <a:cubicBezTo>
                      <a:pt x="3658894" y="2757768"/>
                      <a:pt x="3638318" y="2778344"/>
                      <a:pt x="3612936" y="2778344"/>
                    </a:cubicBezTo>
                    <a:lnTo>
                      <a:pt x="45958" y="2778344"/>
                    </a:lnTo>
                    <a:cubicBezTo>
                      <a:pt x="33769" y="2778344"/>
                      <a:pt x="22080" y="2773502"/>
                      <a:pt x="13461" y="2764883"/>
                    </a:cubicBezTo>
                    <a:cubicBezTo>
                      <a:pt x="4842" y="2756264"/>
                      <a:pt x="0" y="2744575"/>
                      <a:pt x="0" y="2732386"/>
                    </a:cubicBezTo>
                    <a:lnTo>
                      <a:pt x="0" y="45958"/>
                    </a:lnTo>
                    <a:cubicBezTo>
                      <a:pt x="0" y="33769"/>
                      <a:pt x="4842" y="22080"/>
                      <a:pt x="13461" y="13461"/>
                    </a:cubicBezTo>
                    <a:cubicBezTo>
                      <a:pt x="22080" y="4842"/>
                      <a:pt x="33769" y="0"/>
                      <a:pt x="45958" y="0"/>
                    </a:cubicBezTo>
                    <a:close/>
                  </a:path>
                </a:pathLst>
              </a:custGeom>
              <a:solidFill>
                <a:srgbClr val="DDE9F2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634647" y="470292"/>
              <a:ext cx="915910" cy="615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9"/>
                </a:lnSpc>
              </a:pPr>
              <a:r>
                <a:rPr lang="en-US" sz="3236">
                  <a:solidFill>
                    <a:srgbClr val="172554"/>
                  </a:solidFill>
                  <a:latin typeface="DM Sans Bold"/>
                </a:rPr>
                <a:t>01.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158553" y="419575"/>
              <a:ext cx="4993280" cy="338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47"/>
                </a:lnSpc>
              </a:pPr>
              <a:r>
                <a:rPr lang="en-US" sz="1770">
                  <a:solidFill>
                    <a:srgbClr val="737373"/>
                  </a:solidFill>
                  <a:latin typeface="DM Sans Bold"/>
                </a:rPr>
                <a:t>LOREM IPSUM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2158553" y="836233"/>
              <a:ext cx="7890806" cy="5399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79"/>
                </a:lnSpc>
              </a:pPr>
              <a:r>
                <a:rPr lang="en-US" sz="1435">
                  <a:solidFill>
                    <a:srgbClr val="737373"/>
                  </a:solidFill>
                  <a:latin typeface="DM Sans Italics"/>
                </a:rPr>
                <a:t>for local application and suppression of the short-term rejection</a:t>
              </a:r>
            </a:p>
            <a:p>
              <a:pPr>
                <a:lnSpc>
                  <a:spcPts val="1579"/>
                </a:lnSpc>
              </a:pP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634647" y="1683678"/>
              <a:ext cx="4431939" cy="1816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92"/>
                </a:lnSpc>
              </a:pPr>
              <a:r>
                <a:rPr lang="en-US" sz="2538">
                  <a:solidFill>
                    <a:srgbClr val="C2A707"/>
                  </a:solidFill>
                  <a:latin typeface="DM Sans Bold"/>
                </a:rPr>
                <a:t>I‘m</a:t>
              </a:r>
              <a:r>
                <a:rPr lang="en-US" sz="2538">
                  <a:solidFill>
                    <a:srgbClr val="3D422E"/>
                  </a:solidFill>
                  <a:latin typeface="DM Sans Bold"/>
                </a:rPr>
                <a:t> </a:t>
              </a:r>
              <a:r>
                <a:rPr lang="en-US" sz="2538">
                  <a:solidFill>
                    <a:srgbClr val="172554"/>
                  </a:solidFill>
                  <a:latin typeface="DM Sans Bold"/>
                </a:rPr>
                <a:t>a</a:t>
              </a:r>
              <a:r>
                <a:rPr lang="en-US" sz="2538">
                  <a:solidFill>
                    <a:srgbClr val="3D422E"/>
                  </a:solidFill>
                  <a:latin typeface="DM Sans Bold"/>
                </a:rPr>
                <a:t> </a:t>
              </a:r>
              <a:r>
                <a:rPr lang="en-US" sz="2538">
                  <a:solidFill>
                    <a:srgbClr val="172554"/>
                  </a:solidFill>
                  <a:latin typeface="DM Sans Bold"/>
                </a:rPr>
                <a:t>dummy</a:t>
              </a:r>
              <a:r>
                <a:rPr lang="en-US" sz="2538">
                  <a:solidFill>
                    <a:srgbClr val="3D422E"/>
                  </a:solidFill>
                  <a:latin typeface="DM Sans Bold"/>
                </a:rPr>
                <a:t> </a:t>
              </a:r>
              <a:r>
                <a:rPr lang="en-US" sz="2538">
                  <a:solidFill>
                    <a:srgbClr val="C2A707"/>
                  </a:solidFill>
                  <a:latin typeface="DM Sans Bold"/>
                </a:rPr>
                <a:t>text and</a:t>
              </a:r>
              <a:r>
                <a:rPr lang="en-US" sz="2538">
                  <a:solidFill>
                    <a:srgbClr val="3D422E"/>
                  </a:solidFill>
                  <a:latin typeface="DM Sans Bold"/>
                </a:rPr>
                <a:t> </a:t>
              </a:r>
              <a:r>
                <a:rPr lang="en-US" sz="2538">
                  <a:solidFill>
                    <a:srgbClr val="172554"/>
                  </a:solidFill>
                  <a:latin typeface="DM Sans Bold"/>
                </a:rPr>
                <a:t>amongst</a:t>
              </a:r>
              <a:r>
                <a:rPr lang="en-US" sz="2538">
                  <a:solidFill>
                    <a:srgbClr val="3D422E"/>
                  </a:solidFill>
                  <a:latin typeface="DM Sans Bold"/>
                </a:rPr>
                <a:t> </a:t>
              </a:r>
              <a:r>
                <a:rPr lang="en-US" sz="2538">
                  <a:solidFill>
                    <a:srgbClr val="C2A707"/>
                  </a:solidFill>
                  <a:latin typeface="DM Sans Bold"/>
                </a:rPr>
                <a:t>the fanciest of </a:t>
              </a:r>
              <a:r>
                <a:rPr lang="en-US" sz="2538">
                  <a:solidFill>
                    <a:srgbClr val="3D422E"/>
                  </a:solidFill>
                  <a:latin typeface="DM Sans Bold"/>
                </a:rPr>
                <a:t> </a:t>
              </a:r>
              <a:r>
                <a:rPr lang="en-US" sz="2538">
                  <a:solidFill>
                    <a:srgbClr val="172554"/>
                  </a:solidFill>
                  <a:latin typeface="DM Sans Bold"/>
                </a:rPr>
                <a:t>all texts!</a:t>
              </a:r>
            </a:p>
            <a:p>
              <a:pPr algn="just">
                <a:lnSpc>
                  <a:spcPts val="2393"/>
                </a:lnSpc>
              </a:pPr>
            </a:p>
          </p:txBody>
        </p:sp>
        <p:grpSp>
          <p:nvGrpSpPr>
            <p:cNvPr name="Group 29" id="29"/>
            <p:cNvGrpSpPr/>
            <p:nvPr/>
          </p:nvGrpSpPr>
          <p:grpSpPr>
            <a:xfrm rot="0">
              <a:off x="6040053" y="1376215"/>
              <a:ext cx="4982772" cy="2629681"/>
              <a:chOff x="0" y="0"/>
              <a:chExt cx="1591563" cy="839955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591563" cy="839955"/>
              </a:xfrm>
              <a:custGeom>
                <a:avLst/>
                <a:gdLst/>
                <a:ahLst/>
                <a:cxnLst/>
                <a:rect r="r" b="b" t="t" l="l"/>
                <a:pathLst>
                  <a:path h="839955" w="1591563">
                    <a:moveTo>
                      <a:pt x="105654" y="0"/>
                    </a:moveTo>
                    <a:lnTo>
                      <a:pt x="1485909" y="0"/>
                    </a:lnTo>
                    <a:cubicBezTo>
                      <a:pt x="1513930" y="0"/>
                      <a:pt x="1540804" y="11131"/>
                      <a:pt x="1560618" y="30945"/>
                    </a:cubicBezTo>
                    <a:cubicBezTo>
                      <a:pt x="1580432" y="50759"/>
                      <a:pt x="1591563" y="77633"/>
                      <a:pt x="1591563" y="105654"/>
                    </a:cubicBezTo>
                    <a:lnTo>
                      <a:pt x="1591563" y="734301"/>
                    </a:lnTo>
                    <a:cubicBezTo>
                      <a:pt x="1591563" y="792652"/>
                      <a:pt x="1544260" y="839955"/>
                      <a:pt x="1485909" y="839955"/>
                    </a:cubicBezTo>
                    <a:lnTo>
                      <a:pt x="105654" y="839955"/>
                    </a:lnTo>
                    <a:cubicBezTo>
                      <a:pt x="77633" y="839955"/>
                      <a:pt x="50759" y="828824"/>
                      <a:pt x="30945" y="809010"/>
                    </a:cubicBezTo>
                    <a:cubicBezTo>
                      <a:pt x="11131" y="789196"/>
                      <a:pt x="0" y="762322"/>
                      <a:pt x="0" y="734301"/>
                    </a:cubicBezTo>
                    <a:lnTo>
                      <a:pt x="0" y="105654"/>
                    </a:lnTo>
                    <a:cubicBezTo>
                      <a:pt x="0" y="77633"/>
                      <a:pt x="11131" y="50759"/>
                      <a:pt x="30945" y="30945"/>
                    </a:cubicBezTo>
                    <a:cubicBezTo>
                      <a:pt x="50759" y="11131"/>
                      <a:pt x="77633" y="0"/>
                      <a:pt x="105654" y="0"/>
                    </a:cubicBezTo>
                    <a:close/>
                  </a:path>
                </a:pathLst>
              </a:custGeom>
              <a:solidFill>
                <a:srgbClr val="172554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8275746" y="2667146"/>
              <a:ext cx="2226911" cy="8473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22"/>
                </a:lnSpc>
                <a:spcBef>
                  <a:spcPct val="0"/>
                </a:spcBef>
              </a:pPr>
              <a:r>
                <a:rPr lang="en-US" sz="4383">
                  <a:solidFill>
                    <a:srgbClr val="FFFFFF"/>
                  </a:solidFill>
                  <a:latin typeface="DM Sans Bold"/>
                </a:rPr>
                <a:t>27.7 M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6498964" y="1878618"/>
              <a:ext cx="2223558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1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text dummy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634647" y="4127428"/>
              <a:ext cx="4721040" cy="876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4500">
                  <a:solidFill>
                    <a:srgbClr val="172554"/>
                  </a:solidFill>
                  <a:latin typeface="DM Sans Bold"/>
                </a:rPr>
                <a:t>TITLE - 45PX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634647" y="5133911"/>
              <a:ext cx="6977262" cy="678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50"/>
                </a:lnSpc>
              </a:pPr>
              <a:r>
                <a:rPr lang="en-US" sz="3500">
                  <a:solidFill>
                    <a:srgbClr val="172554"/>
                  </a:solidFill>
                  <a:latin typeface="DM Sans Bold"/>
                </a:rPr>
                <a:t>INDEX - 35PX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634647" y="6672939"/>
              <a:ext cx="6977262" cy="590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>
                  <a:solidFill>
                    <a:srgbClr val="172554"/>
                  </a:solidFill>
                  <a:latin typeface="DM Sans Bold"/>
                </a:rPr>
                <a:t>SUB-INDEX - 30PX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634647" y="7374614"/>
              <a:ext cx="6977262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172554"/>
                  </a:solidFill>
                  <a:latin typeface="DM Sans Bold"/>
                </a:rPr>
                <a:t>PARAGRAPH M - 22PX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634647" y="7929392"/>
              <a:ext cx="6977262" cy="356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089"/>
                </a:lnSpc>
              </a:pPr>
              <a:r>
                <a:rPr lang="en-US" sz="1899">
                  <a:solidFill>
                    <a:srgbClr val="172554"/>
                  </a:solidFill>
                  <a:latin typeface="DM Sans Bold"/>
                </a:rPr>
                <a:t>PARAGRAPH S - 19PX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634647" y="5932952"/>
              <a:ext cx="6977262" cy="619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20"/>
                </a:lnSpc>
              </a:pPr>
              <a:r>
                <a:rPr lang="en-US" sz="3200">
                  <a:solidFill>
                    <a:srgbClr val="172554"/>
                  </a:solidFill>
                  <a:latin typeface="DM Sans Bold"/>
                </a:rPr>
                <a:t>SUB-TITLE - 32PX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16648" y="552450"/>
            <a:ext cx="925470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PRESENTATION COMPONENTS - 2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168704"/>
            <a:ext cx="2666192" cy="792630"/>
            <a:chOff x="0" y="0"/>
            <a:chExt cx="1599622" cy="4755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99622" cy="475550"/>
            </a:xfrm>
            <a:custGeom>
              <a:avLst/>
              <a:gdLst/>
              <a:ahLst/>
              <a:cxnLst/>
              <a:rect r="r" b="b" t="t" l="l"/>
              <a:pathLst>
                <a:path h="475550" w="1599622">
                  <a:moveTo>
                    <a:pt x="148091" y="0"/>
                  </a:moveTo>
                  <a:lnTo>
                    <a:pt x="1451531" y="0"/>
                  </a:lnTo>
                  <a:cubicBezTo>
                    <a:pt x="1533320" y="0"/>
                    <a:pt x="1599622" y="66302"/>
                    <a:pt x="1599622" y="148091"/>
                  </a:cubicBezTo>
                  <a:lnTo>
                    <a:pt x="1599622" y="327460"/>
                  </a:lnTo>
                  <a:cubicBezTo>
                    <a:pt x="1599622" y="366736"/>
                    <a:pt x="1584020" y="404403"/>
                    <a:pt x="1556247" y="432175"/>
                  </a:cubicBezTo>
                  <a:cubicBezTo>
                    <a:pt x="1528475" y="459948"/>
                    <a:pt x="1490807" y="475550"/>
                    <a:pt x="1451531" y="475550"/>
                  </a:cubicBezTo>
                  <a:lnTo>
                    <a:pt x="148091" y="475550"/>
                  </a:lnTo>
                  <a:cubicBezTo>
                    <a:pt x="66302" y="475550"/>
                    <a:pt x="0" y="409248"/>
                    <a:pt x="0" y="327460"/>
                  </a:cubicBezTo>
                  <a:lnTo>
                    <a:pt x="0" y="148091"/>
                  </a:lnTo>
                  <a:cubicBezTo>
                    <a:pt x="0" y="66302"/>
                    <a:pt x="66302" y="0"/>
                    <a:pt x="1480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Canva Sans 1 Bold"/>
                </a:rPr>
                <a:t>COLORS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129805"/>
            <a:ext cx="1647682" cy="1497467"/>
            <a:chOff x="0" y="0"/>
            <a:chExt cx="701722" cy="6377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172554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4798722"/>
            <a:ext cx="1647682" cy="1497467"/>
            <a:chOff x="0" y="0"/>
            <a:chExt cx="701722" cy="6377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6467640"/>
            <a:ext cx="1647682" cy="1497467"/>
            <a:chOff x="0" y="0"/>
            <a:chExt cx="701722" cy="6377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C2A707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8136557"/>
            <a:ext cx="1647682" cy="1497467"/>
            <a:chOff x="0" y="0"/>
            <a:chExt cx="701722" cy="6377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DDE9F2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357386" y="3607076"/>
            <a:ext cx="155426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#172554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48357" y="5275993"/>
            <a:ext cx="1572320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#FFFFFF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10108" y="6944911"/>
            <a:ext cx="1648817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#C2A707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61491" y="8613828"/>
            <a:ext cx="174605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#DDE9F2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5587923" y="3129805"/>
            <a:ext cx="1647682" cy="1497467"/>
            <a:chOff x="0" y="0"/>
            <a:chExt cx="701722" cy="6377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737373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587923" y="4798722"/>
            <a:ext cx="1647682" cy="1497467"/>
            <a:chOff x="0" y="0"/>
            <a:chExt cx="701722" cy="6377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1C4ED8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597100" y="6467640"/>
            <a:ext cx="1647682" cy="1497467"/>
            <a:chOff x="0" y="0"/>
            <a:chExt cx="701722" cy="63774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FCDC57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597100" y="8136557"/>
            <a:ext cx="1647682" cy="1497467"/>
            <a:chOff x="0" y="0"/>
            <a:chExt cx="701722" cy="6377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22C55D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7935494" y="3607076"/>
            <a:ext cx="1507034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#737373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831413" y="5275993"/>
            <a:ext cx="1715195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#1C4ED8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829478" y="6944911"/>
            <a:ext cx="1719064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#FCDC57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842377" y="8613828"/>
            <a:ext cx="1693267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#22C55D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0137852" y="3129805"/>
            <a:ext cx="1647682" cy="1497467"/>
            <a:chOff x="0" y="0"/>
            <a:chExt cx="701722" cy="63774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BBCBCD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2301372" y="3607076"/>
            <a:ext cx="1875135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#BBCBCD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0137852" y="4798722"/>
            <a:ext cx="1647682" cy="1497467"/>
            <a:chOff x="0" y="0"/>
            <a:chExt cx="701722" cy="63774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D9D9D9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2307673" y="5275993"/>
            <a:ext cx="1862534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#D9D9D9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0186717" y="6467640"/>
            <a:ext cx="1647682" cy="1497467"/>
            <a:chOff x="0" y="0"/>
            <a:chExt cx="701722" cy="63774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701722" cy="637748"/>
            </a:xfrm>
            <a:custGeom>
              <a:avLst/>
              <a:gdLst/>
              <a:ahLst/>
              <a:cxnLst/>
              <a:rect r="r" b="b" t="t" l="l"/>
              <a:pathLst>
                <a:path h="637748" w="701722">
                  <a:moveTo>
                    <a:pt x="239632" y="0"/>
                  </a:moveTo>
                  <a:lnTo>
                    <a:pt x="462089" y="0"/>
                  </a:lnTo>
                  <a:cubicBezTo>
                    <a:pt x="525644" y="0"/>
                    <a:pt x="586595" y="25247"/>
                    <a:pt x="631535" y="70187"/>
                  </a:cubicBezTo>
                  <a:cubicBezTo>
                    <a:pt x="676475" y="115126"/>
                    <a:pt x="701722" y="176078"/>
                    <a:pt x="701722" y="239632"/>
                  </a:cubicBezTo>
                  <a:lnTo>
                    <a:pt x="701722" y="398116"/>
                  </a:lnTo>
                  <a:cubicBezTo>
                    <a:pt x="701722" y="461670"/>
                    <a:pt x="676475" y="522621"/>
                    <a:pt x="631535" y="567561"/>
                  </a:cubicBezTo>
                  <a:cubicBezTo>
                    <a:pt x="586595" y="612501"/>
                    <a:pt x="525644" y="637748"/>
                    <a:pt x="462089" y="637748"/>
                  </a:cubicBezTo>
                  <a:lnTo>
                    <a:pt x="239632" y="637748"/>
                  </a:lnTo>
                  <a:cubicBezTo>
                    <a:pt x="176078" y="637748"/>
                    <a:pt x="115126" y="612501"/>
                    <a:pt x="70187" y="567561"/>
                  </a:cubicBezTo>
                  <a:cubicBezTo>
                    <a:pt x="25247" y="522621"/>
                    <a:pt x="0" y="461670"/>
                    <a:pt x="0" y="398116"/>
                  </a:cubicBezTo>
                  <a:lnTo>
                    <a:pt x="0" y="239632"/>
                  </a:lnTo>
                  <a:cubicBezTo>
                    <a:pt x="0" y="176078"/>
                    <a:pt x="25247" y="115126"/>
                    <a:pt x="70187" y="70187"/>
                  </a:cubicBezTo>
                  <a:cubicBezTo>
                    <a:pt x="115126" y="25247"/>
                    <a:pt x="176078" y="0"/>
                    <a:pt x="239632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2363781" y="6944911"/>
            <a:ext cx="1848049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72554"/>
                </a:solidFill>
                <a:latin typeface="Canva Sans 1 Bold"/>
              </a:rPr>
              <a:t>#000000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49631" y="552335"/>
            <a:ext cx="9388737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PRESENTATION COMPONENTS - 3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168704"/>
            <a:ext cx="2666192" cy="792630"/>
            <a:chOff x="0" y="0"/>
            <a:chExt cx="1599622" cy="4755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99622" cy="475550"/>
            </a:xfrm>
            <a:custGeom>
              <a:avLst/>
              <a:gdLst/>
              <a:ahLst/>
              <a:cxnLst/>
              <a:rect r="r" b="b" t="t" l="l"/>
              <a:pathLst>
                <a:path h="475550" w="1599622">
                  <a:moveTo>
                    <a:pt x="148091" y="0"/>
                  </a:moveTo>
                  <a:lnTo>
                    <a:pt x="1451531" y="0"/>
                  </a:lnTo>
                  <a:cubicBezTo>
                    <a:pt x="1533320" y="0"/>
                    <a:pt x="1599622" y="66302"/>
                    <a:pt x="1599622" y="148091"/>
                  </a:cubicBezTo>
                  <a:lnTo>
                    <a:pt x="1599622" y="327460"/>
                  </a:lnTo>
                  <a:cubicBezTo>
                    <a:pt x="1599622" y="366736"/>
                    <a:pt x="1584020" y="404403"/>
                    <a:pt x="1556247" y="432175"/>
                  </a:cubicBezTo>
                  <a:cubicBezTo>
                    <a:pt x="1528475" y="459948"/>
                    <a:pt x="1490807" y="475550"/>
                    <a:pt x="1451531" y="475550"/>
                  </a:cubicBezTo>
                  <a:lnTo>
                    <a:pt x="148091" y="475550"/>
                  </a:lnTo>
                  <a:cubicBezTo>
                    <a:pt x="66302" y="475550"/>
                    <a:pt x="0" y="409248"/>
                    <a:pt x="0" y="327460"/>
                  </a:cubicBezTo>
                  <a:lnTo>
                    <a:pt x="0" y="148091"/>
                  </a:lnTo>
                  <a:cubicBezTo>
                    <a:pt x="0" y="66302"/>
                    <a:pt x="66302" y="0"/>
                    <a:pt x="1480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Canva Sans 1 Bold"/>
                </a:rPr>
                <a:t>SHAPES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171715"/>
            <a:ext cx="4043521" cy="3156126"/>
            <a:chOff x="0" y="0"/>
            <a:chExt cx="1722072" cy="13441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22072" cy="1344145"/>
            </a:xfrm>
            <a:custGeom>
              <a:avLst/>
              <a:gdLst/>
              <a:ahLst/>
              <a:cxnLst/>
              <a:rect r="r" b="b" t="t" l="l"/>
              <a:pathLst>
                <a:path h="1344145" w="1722072">
                  <a:moveTo>
                    <a:pt x="97647" y="0"/>
                  </a:moveTo>
                  <a:lnTo>
                    <a:pt x="1624425" y="0"/>
                  </a:lnTo>
                  <a:cubicBezTo>
                    <a:pt x="1678354" y="0"/>
                    <a:pt x="1722072" y="43718"/>
                    <a:pt x="1722072" y="97647"/>
                  </a:cubicBezTo>
                  <a:lnTo>
                    <a:pt x="1722072" y="1246497"/>
                  </a:lnTo>
                  <a:cubicBezTo>
                    <a:pt x="1722072" y="1300426"/>
                    <a:pt x="1678354" y="1344145"/>
                    <a:pt x="1624425" y="1344145"/>
                  </a:cubicBezTo>
                  <a:lnTo>
                    <a:pt x="97647" y="1344145"/>
                  </a:lnTo>
                  <a:cubicBezTo>
                    <a:pt x="43718" y="1344145"/>
                    <a:pt x="0" y="1300426"/>
                    <a:pt x="0" y="1246497"/>
                  </a:cubicBezTo>
                  <a:lnTo>
                    <a:pt x="0" y="97647"/>
                  </a:lnTo>
                  <a:cubicBezTo>
                    <a:pt x="0" y="43718"/>
                    <a:pt x="43718" y="0"/>
                    <a:pt x="97647" y="0"/>
                  </a:cubicBezTo>
                  <a:close/>
                </a:path>
              </a:pathLst>
            </a:custGeom>
            <a:solidFill>
              <a:srgbClr val="DDE9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373636" y="3171715"/>
            <a:ext cx="6087525" cy="1614746"/>
            <a:chOff x="0" y="0"/>
            <a:chExt cx="2592581" cy="6876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2581" cy="687695"/>
            </a:xfrm>
            <a:custGeom>
              <a:avLst/>
              <a:gdLst/>
              <a:ahLst/>
              <a:cxnLst/>
              <a:rect r="r" b="b" t="t" l="l"/>
              <a:pathLst>
                <a:path h="687695" w="2592581">
                  <a:moveTo>
                    <a:pt x="64860" y="0"/>
                  </a:moveTo>
                  <a:lnTo>
                    <a:pt x="2527721" y="0"/>
                  </a:lnTo>
                  <a:cubicBezTo>
                    <a:pt x="2544923" y="0"/>
                    <a:pt x="2561421" y="6833"/>
                    <a:pt x="2573584" y="18997"/>
                  </a:cubicBezTo>
                  <a:cubicBezTo>
                    <a:pt x="2585748" y="31161"/>
                    <a:pt x="2592581" y="47658"/>
                    <a:pt x="2592581" y="64860"/>
                  </a:cubicBezTo>
                  <a:lnTo>
                    <a:pt x="2592581" y="622835"/>
                  </a:lnTo>
                  <a:cubicBezTo>
                    <a:pt x="2592581" y="640037"/>
                    <a:pt x="2585748" y="656534"/>
                    <a:pt x="2573584" y="668698"/>
                  </a:cubicBezTo>
                  <a:cubicBezTo>
                    <a:pt x="2561421" y="680862"/>
                    <a:pt x="2544923" y="687695"/>
                    <a:pt x="2527721" y="687695"/>
                  </a:cubicBezTo>
                  <a:lnTo>
                    <a:pt x="64860" y="687695"/>
                  </a:lnTo>
                  <a:cubicBezTo>
                    <a:pt x="29039" y="687695"/>
                    <a:pt x="0" y="658656"/>
                    <a:pt x="0" y="622835"/>
                  </a:cubicBezTo>
                  <a:lnTo>
                    <a:pt x="0" y="64860"/>
                  </a:lnTo>
                  <a:cubicBezTo>
                    <a:pt x="0" y="47658"/>
                    <a:pt x="6833" y="31161"/>
                    <a:pt x="18997" y="18997"/>
                  </a:cubicBezTo>
                  <a:cubicBezTo>
                    <a:pt x="31161" y="6833"/>
                    <a:pt x="47658" y="0"/>
                    <a:pt x="64860" y="0"/>
                  </a:cubicBezTo>
                  <a:close/>
                </a:path>
              </a:pathLst>
            </a:custGeom>
            <a:solidFill>
              <a:srgbClr val="17255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373636" y="5143500"/>
            <a:ext cx="6087525" cy="1116618"/>
            <a:chOff x="0" y="0"/>
            <a:chExt cx="8116700" cy="148882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8116700" cy="1488824"/>
              <a:chOff x="0" y="0"/>
              <a:chExt cx="2592581" cy="47555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592581" cy="475550"/>
              </a:xfrm>
              <a:custGeom>
                <a:avLst/>
                <a:gdLst/>
                <a:ahLst/>
                <a:cxnLst/>
                <a:rect r="r" b="b" t="t" l="l"/>
                <a:pathLst>
                  <a:path h="475550" w="2592581">
                    <a:moveTo>
                      <a:pt x="64860" y="0"/>
                    </a:moveTo>
                    <a:lnTo>
                      <a:pt x="2527721" y="0"/>
                    </a:lnTo>
                    <a:cubicBezTo>
                      <a:pt x="2544923" y="0"/>
                      <a:pt x="2561421" y="6833"/>
                      <a:pt x="2573584" y="18997"/>
                    </a:cubicBezTo>
                    <a:cubicBezTo>
                      <a:pt x="2585748" y="31161"/>
                      <a:pt x="2592581" y="47658"/>
                      <a:pt x="2592581" y="64860"/>
                    </a:cubicBezTo>
                    <a:lnTo>
                      <a:pt x="2592581" y="410690"/>
                    </a:lnTo>
                    <a:cubicBezTo>
                      <a:pt x="2592581" y="427892"/>
                      <a:pt x="2585748" y="444389"/>
                      <a:pt x="2573584" y="456553"/>
                    </a:cubicBezTo>
                    <a:cubicBezTo>
                      <a:pt x="2561421" y="468717"/>
                      <a:pt x="2544923" y="475550"/>
                      <a:pt x="2527721" y="475550"/>
                    </a:cubicBezTo>
                    <a:lnTo>
                      <a:pt x="64860" y="475550"/>
                    </a:lnTo>
                    <a:cubicBezTo>
                      <a:pt x="29039" y="475550"/>
                      <a:pt x="0" y="446511"/>
                      <a:pt x="0" y="410690"/>
                    </a:cubicBezTo>
                    <a:lnTo>
                      <a:pt x="0" y="64860"/>
                    </a:lnTo>
                    <a:cubicBezTo>
                      <a:pt x="0" y="47658"/>
                      <a:pt x="6833" y="31161"/>
                      <a:pt x="18997" y="18997"/>
                    </a:cubicBezTo>
                    <a:cubicBezTo>
                      <a:pt x="31161" y="6833"/>
                      <a:pt x="47658" y="0"/>
                      <a:pt x="6486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172554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964670" y="225555"/>
              <a:ext cx="6187360" cy="417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7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593108" y="3171715"/>
            <a:ext cx="2666192" cy="792630"/>
            <a:chOff x="0" y="0"/>
            <a:chExt cx="1599622" cy="4755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99622" cy="475550"/>
            </a:xfrm>
            <a:custGeom>
              <a:avLst/>
              <a:gdLst/>
              <a:ahLst/>
              <a:cxnLst/>
              <a:rect r="r" b="b" t="t" l="l"/>
              <a:pathLst>
                <a:path h="475550" w="1599622">
                  <a:moveTo>
                    <a:pt x="148091" y="0"/>
                  </a:moveTo>
                  <a:lnTo>
                    <a:pt x="1451531" y="0"/>
                  </a:lnTo>
                  <a:cubicBezTo>
                    <a:pt x="1533320" y="0"/>
                    <a:pt x="1599622" y="66302"/>
                    <a:pt x="1599622" y="148091"/>
                  </a:cubicBezTo>
                  <a:lnTo>
                    <a:pt x="1599622" y="327460"/>
                  </a:lnTo>
                  <a:cubicBezTo>
                    <a:pt x="1599622" y="366736"/>
                    <a:pt x="1584020" y="404403"/>
                    <a:pt x="1556247" y="432175"/>
                  </a:cubicBezTo>
                  <a:cubicBezTo>
                    <a:pt x="1528475" y="459948"/>
                    <a:pt x="1490807" y="475550"/>
                    <a:pt x="1451531" y="475550"/>
                  </a:cubicBezTo>
                  <a:lnTo>
                    <a:pt x="148091" y="475550"/>
                  </a:lnTo>
                  <a:cubicBezTo>
                    <a:pt x="66302" y="475550"/>
                    <a:pt x="0" y="409248"/>
                    <a:pt x="0" y="327460"/>
                  </a:cubicBezTo>
                  <a:lnTo>
                    <a:pt x="0" y="148091"/>
                  </a:lnTo>
                  <a:cubicBezTo>
                    <a:pt x="0" y="66302"/>
                    <a:pt x="66302" y="0"/>
                    <a:pt x="1480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72554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36060" lIns="36060" bIns="36060" rIns="3606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6854231"/>
            <a:ext cx="2404069" cy="2404069"/>
          </a:xfrm>
          <a:custGeom>
            <a:avLst/>
            <a:gdLst/>
            <a:ahLst/>
            <a:cxnLst/>
            <a:rect r="r" b="b" t="t" l="l"/>
            <a:pathLst>
              <a:path h="2404069" w="2404069">
                <a:moveTo>
                  <a:pt x="0" y="0"/>
                </a:moveTo>
                <a:lnTo>
                  <a:pt x="2404069" y="0"/>
                </a:lnTo>
                <a:lnTo>
                  <a:pt x="2404069" y="2404069"/>
                </a:lnTo>
                <a:lnTo>
                  <a:pt x="0" y="2404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870187" y="6854231"/>
            <a:ext cx="2404069" cy="2404069"/>
          </a:xfrm>
          <a:custGeom>
            <a:avLst/>
            <a:gdLst/>
            <a:ahLst/>
            <a:cxnLst/>
            <a:rect r="r" b="b" t="t" l="l"/>
            <a:pathLst>
              <a:path h="2404069" w="2404069">
                <a:moveTo>
                  <a:pt x="0" y="0"/>
                </a:moveTo>
                <a:lnTo>
                  <a:pt x="2404069" y="0"/>
                </a:lnTo>
                <a:lnTo>
                  <a:pt x="2404069" y="2404069"/>
                </a:lnTo>
                <a:lnTo>
                  <a:pt x="0" y="2404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712406" y="6759690"/>
            <a:ext cx="2498610" cy="2498610"/>
          </a:xfrm>
          <a:custGeom>
            <a:avLst/>
            <a:gdLst/>
            <a:ahLst/>
            <a:cxnLst/>
            <a:rect r="r" b="b" t="t" l="l"/>
            <a:pathLst>
              <a:path h="2498610" w="2498610">
                <a:moveTo>
                  <a:pt x="0" y="0"/>
                </a:moveTo>
                <a:lnTo>
                  <a:pt x="2498610" y="0"/>
                </a:lnTo>
                <a:lnTo>
                  <a:pt x="2498610" y="2498610"/>
                </a:lnTo>
                <a:lnTo>
                  <a:pt x="0" y="24986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3762575" y="4749778"/>
            <a:ext cx="3496725" cy="1370436"/>
            <a:chOff x="0" y="0"/>
            <a:chExt cx="1489200" cy="5836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89200" cy="583647"/>
            </a:xfrm>
            <a:custGeom>
              <a:avLst/>
              <a:gdLst/>
              <a:ahLst/>
              <a:cxnLst/>
              <a:rect r="r" b="b" t="t" l="l"/>
              <a:pathLst>
                <a:path h="583647" w="1489200">
                  <a:moveTo>
                    <a:pt x="112917" y="0"/>
                  </a:moveTo>
                  <a:lnTo>
                    <a:pt x="1376284" y="0"/>
                  </a:lnTo>
                  <a:cubicBezTo>
                    <a:pt x="1438646" y="0"/>
                    <a:pt x="1489200" y="50554"/>
                    <a:pt x="1489200" y="112917"/>
                  </a:cubicBezTo>
                  <a:lnTo>
                    <a:pt x="1489200" y="470731"/>
                  </a:lnTo>
                  <a:cubicBezTo>
                    <a:pt x="1489200" y="533093"/>
                    <a:pt x="1438646" y="583647"/>
                    <a:pt x="1376284" y="583647"/>
                  </a:cubicBezTo>
                  <a:lnTo>
                    <a:pt x="112917" y="583647"/>
                  </a:lnTo>
                  <a:cubicBezTo>
                    <a:pt x="50554" y="583647"/>
                    <a:pt x="0" y="533093"/>
                    <a:pt x="0" y="470731"/>
                  </a:cubicBezTo>
                  <a:lnTo>
                    <a:pt x="0" y="112917"/>
                  </a:lnTo>
                  <a:cubicBezTo>
                    <a:pt x="0" y="50554"/>
                    <a:pt x="50554" y="0"/>
                    <a:pt x="1129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9649166" y="7568897"/>
            <a:ext cx="2936027" cy="1606808"/>
          </a:xfrm>
          <a:custGeom>
            <a:avLst/>
            <a:gdLst/>
            <a:ahLst/>
            <a:cxnLst/>
            <a:rect r="r" b="b" t="t" l="l"/>
            <a:pathLst>
              <a:path h="1606808" w="2936027">
                <a:moveTo>
                  <a:pt x="0" y="0"/>
                </a:moveTo>
                <a:lnTo>
                  <a:pt x="2936028" y="0"/>
                </a:lnTo>
                <a:lnTo>
                  <a:pt x="2936028" y="1606808"/>
                </a:lnTo>
                <a:lnTo>
                  <a:pt x="0" y="1606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3224799" y="7568897"/>
            <a:ext cx="2212313" cy="1689403"/>
          </a:xfrm>
          <a:custGeom>
            <a:avLst/>
            <a:gdLst/>
            <a:ahLst/>
            <a:cxnLst/>
            <a:rect r="r" b="b" t="t" l="l"/>
            <a:pathLst>
              <a:path h="1689403" w="2212313">
                <a:moveTo>
                  <a:pt x="0" y="0"/>
                </a:moveTo>
                <a:lnTo>
                  <a:pt x="2212313" y="0"/>
                </a:lnTo>
                <a:lnTo>
                  <a:pt x="2212313" y="1689403"/>
                </a:lnTo>
                <a:lnTo>
                  <a:pt x="0" y="1689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10800000">
            <a:off x="16076718" y="7568897"/>
            <a:ext cx="1182582" cy="1689403"/>
          </a:xfrm>
          <a:custGeom>
            <a:avLst/>
            <a:gdLst/>
            <a:ahLst/>
            <a:cxnLst/>
            <a:rect r="r" b="b" t="t" l="l"/>
            <a:pathLst>
              <a:path h="1689403" w="1182582">
                <a:moveTo>
                  <a:pt x="0" y="0"/>
                </a:moveTo>
                <a:lnTo>
                  <a:pt x="1182582" y="0"/>
                </a:lnTo>
                <a:lnTo>
                  <a:pt x="1182582" y="1689403"/>
                </a:lnTo>
                <a:lnTo>
                  <a:pt x="0" y="168940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02" t="-5807" r="-15902" b="-580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17173" y="552450"/>
            <a:ext cx="9053655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PAGE TEMPLATE - GRADIENT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5822" y="51435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04064" y="552450"/>
            <a:ext cx="1307987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FFFFFF"/>
                </a:solidFill>
                <a:latin typeface="DM Sans Bold"/>
              </a:rPr>
              <a:t>PAGE TEMPALTE - DARK MODE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49631" y="552450"/>
            <a:ext cx="9388737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172554"/>
                </a:solidFill>
                <a:latin typeface="DM Sans Bold"/>
              </a:rPr>
              <a:t>PAGE TEMPLATE - LIGHT MODE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878" y="514350"/>
            <a:ext cx="1051645" cy="1028700"/>
          </a:xfrm>
          <a:custGeom>
            <a:avLst/>
            <a:gdLst/>
            <a:ahLst/>
            <a:cxnLst/>
            <a:rect r="r" b="b" t="t" l="l"/>
            <a:pathLst>
              <a:path h="1028700" w="1051645">
                <a:moveTo>
                  <a:pt x="0" y="0"/>
                </a:moveTo>
                <a:lnTo>
                  <a:pt x="1051644" y="0"/>
                </a:lnTo>
                <a:lnTo>
                  <a:pt x="105164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42491" y="6906690"/>
            <a:ext cx="5682640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C2A707"/>
                </a:solidFill>
                <a:latin typeface="DM Sans Bold"/>
              </a:rPr>
              <a:t>Increasing</a:t>
            </a:r>
            <a:r>
              <a:rPr lang="en-US" sz="3500">
                <a:solidFill>
                  <a:srgbClr val="3D422E"/>
                </a:solidFill>
                <a:latin typeface="DM Sans Bold"/>
              </a:rPr>
              <a:t> </a:t>
            </a:r>
            <a:r>
              <a:rPr lang="en-US" sz="3500">
                <a:solidFill>
                  <a:srgbClr val="172554"/>
                </a:solidFill>
                <a:latin typeface="DM Sans Bold"/>
              </a:rPr>
              <a:t>treatment</a:t>
            </a:r>
            <a:r>
              <a:rPr lang="en-US" sz="3500">
                <a:solidFill>
                  <a:srgbClr val="3D422E"/>
                </a:solidFill>
                <a:latin typeface="DM Sans Bold"/>
              </a:rPr>
              <a:t> </a:t>
            </a:r>
            <a:r>
              <a:rPr lang="en-US" sz="3500">
                <a:solidFill>
                  <a:srgbClr val="172554"/>
                </a:solidFill>
                <a:latin typeface="DM Sans Bold"/>
              </a:rPr>
              <a:t>success</a:t>
            </a:r>
            <a:r>
              <a:rPr lang="en-US" sz="3500">
                <a:solidFill>
                  <a:srgbClr val="3D422E"/>
                </a:solidFill>
                <a:latin typeface="DM Sans Bold"/>
              </a:rPr>
              <a:t> </a:t>
            </a:r>
            <a:r>
              <a:rPr lang="en-US" sz="3500">
                <a:solidFill>
                  <a:srgbClr val="C2A707"/>
                </a:solidFill>
                <a:latin typeface="DM Sans Bold"/>
              </a:rPr>
              <a:t>and clinical</a:t>
            </a:r>
            <a:r>
              <a:rPr lang="en-US" sz="3500">
                <a:solidFill>
                  <a:srgbClr val="3D422E"/>
                </a:solidFill>
                <a:latin typeface="DM Sans Bold"/>
              </a:rPr>
              <a:t> </a:t>
            </a:r>
            <a:r>
              <a:rPr lang="en-US" sz="3500">
                <a:solidFill>
                  <a:srgbClr val="172554"/>
                </a:solidFill>
                <a:latin typeface="DM Sans Bold"/>
              </a:rPr>
              <a:t>relevance</a:t>
            </a:r>
            <a:r>
              <a:rPr lang="en-US" sz="3500">
                <a:solidFill>
                  <a:srgbClr val="3D422E"/>
                </a:solidFill>
                <a:latin typeface="DM Sans Bold"/>
              </a:rPr>
              <a:t> </a:t>
            </a:r>
            <a:r>
              <a:rPr lang="en-US" sz="3500">
                <a:solidFill>
                  <a:srgbClr val="C2A707"/>
                </a:solidFill>
                <a:latin typeface="DM Sans Bold"/>
              </a:rPr>
              <a:t>of skin</a:t>
            </a:r>
            <a:r>
              <a:rPr lang="en-US" sz="3500">
                <a:solidFill>
                  <a:srgbClr val="3D422E"/>
                </a:solidFill>
                <a:latin typeface="DM Sans Bold"/>
              </a:rPr>
              <a:t> </a:t>
            </a:r>
            <a:r>
              <a:rPr lang="en-US" sz="3500">
                <a:solidFill>
                  <a:srgbClr val="172554"/>
                </a:solidFill>
                <a:latin typeface="DM Sans Bold"/>
              </a:rPr>
              <a:t>allotransplants!</a:t>
            </a:r>
          </a:p>
          <a:p>
            <a:pPr algn="just">
              <a:lnSpc>
                <a:spcPts val="38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417556" y="2333944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172554"/>
                </a:solidFill>
                <a:latin typeface="DM Sans Bold"/>
              </a:rPr>
              <a:t>01.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3855931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172554"/>
                </a:solidFill>
                <a:latin typeface="DM Sans Bold"/>
              </a:rPr>
              <a:t>02.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55969" y="2341879"/>
            <a:ext cx="7403241" cy="98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NEW IMMUNOSUPPRESSIVE DRUG</a:t>
            </a:r>
          </a:p>
          <a:p>
            <a:pPr>
              <a:lnSpc>
                <a:spcPts val="385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355969" y="3863866"/>
            <a:ext cx="11652374" cy="98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PREVENTION OF SIDE EFFECTS</a:t>
            </a:r>
          </a:p>
          <a:p>
            <a:pPr>
              <a:lnSpc>
                <a:spcPts val="385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355969" y="2862585"/>
            <a:ext cx="12369162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 Italics"/>
              </a:rPr>
              <a:t>for local application and suppression of the short-term rejection</a:t>
            </a:r>
          </a:p>
          <a:p>
            <a:pPr>
              <a:lnSpc>
                <a:spcPts val="33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417556" y="5377917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172554"/>
                </a:solidFill>
                <a:latin typeface="DM Sans Bold"/>
              </a:rPr>
              <a:t>03.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55969" y="5385853"/>
            <a:ext cx="8800353" cy="98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INNOVATIVE TREATMENT CONCEPT</a:t>
            </a:r>
          </a:p>
          <a:p>
            <a:pPr>
              <a:lnSpc>
                <a:spcPts val="385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355969" y="4384572"/>
            <a:ext cx="12504916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 Italics"/>
              </a:rPr>
              <a:t>leads to an improved therapy efficiency and increased survival rate</a:t>
            </a:r>
          </a:p>
          <a:p>
            <a:pPr>
              <a:lnSpc>
                <a:spcPts val="33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355969" y="5906559"/>
            <a:ext cx="12195505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 Italics"/>
              </a:rPr>
              <a:t>will be applied to other medical indications such as chronic wounds</a:t>
            </a:r>
          </a:p>
          <a:p>
            <a:pPr>
              <a:lnSpc>
                <a:spcPts val="33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DAFrOGbDBMY</dc:identifier>
  <dcterms:modified xsi:type="dcterms:W3CDTF">2011-08-01T06:04:30Z</dcterms:modified>
  <cp:revision>1</cp:revision>
  <dc:title>Minimalist Pitch Deck</dc:title>
</cp:coreProperties>
</file>