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70" r:id="rId5"/>
    <p:sldId id="271" r:id="rId6"/>
    <p:sldId id="272" r:id="rId7"/>
    <p:sldId id="273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C806D-69AA-B7E5-5C8E-53D68F9AD3CD}" v="256" dt="2024-05-13T12:11:4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9DFD-469E-F4C0-0893-E4692904F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640CF-7BC1-47B4-845F-45A1D1B2A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95A63-B53F-D476-B29E-33C40930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70D3-B43D-973F-01D4-0AC377F9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0D86-C89A-DC18-F105-42F7154C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199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A39-6C99-8832-1F1B-907EE71A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3C0B0-6C37-68D0-1238-D1D2CF23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B0DBC-8E8D-01FA-AB40-9DB351AE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469F-14B4-02AF-5AC3-619189D8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4CB8-22BA-FEFF-C580-3FED74D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119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5D600-09BE-ACA1-BB80-FE6467DED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7FE6A-406A-CC77-75EA-C68F55F8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57062-42F2-C9E6-BFAE-B0EC730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19CF-8A0B-1F3E-3362-71E7828D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A35-5B9B-ABA0-5C1F-85F28584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16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B5C4-9530-148D-F323-50262943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D928-25CF-63D8-7E49-E2C1248E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F28E-DDD1-187C-ADBA-8C1E22A1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D219-2618-B25D-312F-3AD641BD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2639-8446-85D2-8839-7645C0EB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975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B2B-1191-ABD7-D260-87C9B5A2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7521D-F891-50A7-D1EB-E7B8A96E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96EE-5407-6358-CE00-16FB7686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5962-E9E3-47C1-8D2D-CB74F32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222F-9475-D882-EDE4-EE41DBFD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0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5E6B-11BE-E771-5477-E5FFE33B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6DD3-90E7-A960-5927-308D9EDB6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928B7-C1E4-895C-9151-DCFD8B69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BD69-05E8-F3B8-FD65-3EF643D5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7557-2121-E8B1-0096-A6DB7EFF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8851B-D7D1-D940-520A-BB5C7185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04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B5E3-B022-2123-AEE8-A6E3E350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382D3-1173-6E23-CFE8-61A8D1C56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AF54A-866B-9C8D-1503-8E567EAE4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38933-95F2-B424-8C71-EA43F58A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574B6-FF1A-EED2-C44D-407C183D6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3F07B-897B-4E7B-3C81-C72D962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DA687-A427-3669-6700-4B15E5FE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C5274-A44F-00AD-CC97-E1F0B983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840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5864-C57E-D7F0-1BF4-275538D4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02F88-79DF-8B05-4463-0BD4FB4A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2C769-7963-2420-E4F8-4441E2F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B3102-C8A5-6929-B739-0F1EE3CC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871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411EA-D958-6F4B-89AB-D7D7E50D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FBE3B-E4B6-A960-E590-0AE05964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5555A-6AE8-BEBB-8A2F-4BE797EE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709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00F5-B940-ACCA-15CB-DA585763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635B-2F50-4FA5-BE32-B0DA4645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C08F-0B26-1ADF-8BE4-8E45FD25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78BEC-ED00-A2C9-51C7-EC2F3D8F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9EE7-CD38-0466-015B-2E9B2333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3382-D448-AB44-15BA-D51BC277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025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C6D9-6F00-4DFB-1F54-8E9ABFE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6DCEA-6F78-2FE4-01C6-DB877F76B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1BDDA-784E-54D9-5B35-5CDD4BF82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C1F1-A8F0-6EEF-DACF-76082318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8C852-69C3-B784-1F03-785CBFDD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9D514-72F8-1077-AF08-716AA838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34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6CAC5-8769-EA93-2A1A-31CD0C79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B66E1-6E7C-51C3-ED3E-49F5B45A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4A8C-F855-961B-DBD6-070CCE61D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05BE-E5A7-41A1-A911-79AC174575D6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8837-050D-BDFC-C7F6-74E7BA2B6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6B43-E806-D6CF-214D-A612161F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38C4-84E4-4882-9190-381B25BB7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3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fannie.bichemin@ensea.f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822AD-EDA3-AF83-11DE-E3F153F38132}"/>
              </a:ext>
            </a:extLst>
          </p:cNvPr>
          <p:cNvSpPr/>
          <p:nvPr/>
        </p:nvSpPr>
        <p:spPr>
          <a:xfrm>
            <a:off x="5383695" y="1628912"/>
            <a:ext cx="1822173" cy="111539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5567" y="1532938"/>
            <a:ext cx="1670937" cy="1105172"/>
          </a:xfrm>
        </p:spPr>
        <p:txBody>
          <a:bodyPr>
            <a:noAutofit/>
          </a:bodyPr>
          <a:lstStyle/>
          <a:p>
            <a:r>
              <a:rPr lang="en-IE" b="1">
                <a:solidFill>
                  <a:schemeClr val="accent1">
                    <a:lumMod val="50000"/>
                  </a:schemeClr>
                </a:solidFill>
              </a:rPr>
              <a:t>FYP </a:t>
            </a:r>
            <a:endParaRPr lang="en-IE" b="1">
              <a:solidFill>
                <a:schemeClr val="accent1">
                  <a:lumMod val="50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7666" y="3050033"/>
            <a:ext cx="8596668" cy="33751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Name: </a:t>
            </a:r>
            <a:r>
              <a:rPr lang="en-GB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fannie.bichemin@ensea.fr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Student Number: X326889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Course</a:t>
            </a: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: Internship in the field of electronics &amp; computer sciences </a:t>
            </a:r>
            <a:endParaRPr lang="en-GB">
              <a:solidFill>
                <a:schemeClr val="accent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Phone Number (Mobile): </a:t>
            </a: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+33(0)633828848</a:t>
            </a:r>
            <a:endParaRPr lang="en-GB">
              <a:solidFill>
                <a:schemeClr val="accent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Address: York Street - Belfast</a:t>
            </a:r>
            <a:endParaRPr lang="en-GB">
              <a:solidFill>
                <a:schemeClr val="accent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Placement – </a:t>
            </a:r>
            <a:r>
              <a:rPr lang="en-GB" err="1">
                <a:solidFill>
                  <a:schemeClr val="accent1">
                    <a:lumMod val="50000"/>
                  </a:schemeClr>
                </a:solidFill>
              </a:rPr>
              <a:t>xxxxxx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endParaRPr lang="en-GB" b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GB">
              <a:solidFill>
                <a:schemeClr val="accent1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endParaRPr lang="en-GB" b="1">
              <a:solidFill>
                <a:schemeClr val="accent1">
                  <a:lumMod val="50000"/>
                </a:schemeClr>
              </a:solidFill>
            </a:endParaRPr>
          </a:p>
          <a:p>
            <a:endParaRPr lang="en-GB" b="1">
              <a:solidFill>
                <a:schemeClr val="accent1">
                  <a:lumMod val="50000"/>
                </a:schemeClr>
              </a:solidFill>
            </a:endParaRPr>
          </a:p>
          <a:p>
            <a:endParaRPr lang="en-GB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F7A3-F585-F744-DC04-FD40B52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1</a:t>
            </a:fld>
            <a:endParaRPr lang="en-US"/>
          </a:p>
        </p:txBody>
      </p:sp>
      <p:pic>
        <p:nvPicPr>
          <p:cNvPr id="7" name="Picture 6" descr="Résultat d’images pour ulster university">
            <a:extLst>
              <a:ext uri="{FF2B5EF4-FFF2-40B4-BE49-F238E27FC236}">
                <a16:creationId xmlns:a16="http://schemas.microsoft.com/office/drawing/2014/main" id="{14AAA5DA-C500-2C4F-C228-0F6284291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58" y="1864"/>
            <a:ext cx="1930101" cy="18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77F-6FD4-5BA2-4584-F141F626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4" y="-221821"/>
            <a:ext cx="10515600" cy="1325563"/>
          </a:xfrm>
        </p:spPr>
        <p:txBody>
          <a:bodyPr/>
          <a:lstStyle/>
          <a:p>
            <a:r>
              <a:rPr lang="en-US" b="1" i="1" u="sng">
                <a:solidFill>
                  <a:schemeClr val="accent4">
                    <a:lumMod val="75000"/>
                  </a:schemeClr>
                </a:solidFill>
                <a:cs typeface="Calibri Light"/>
              </a:rPr>
              <a:t>Week n°1 : April 15 to April 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2BC690-EC6A-0E9F-C77D-68904F353990}"/>
              </a:ext>
            </a:extLst>
          </p:cNvPr>
          <p:cNvSpPr>
            <a:spLocks noGrp="1"/>
          </p:cNvSpPr>
          <p:nvPr/>
        </p:nvSpPr>
        <p:spPr>
          <a:xfrm>
            <a:off x="254616" y="973939"/>
            <a:ext cx="9822046" cy="5384827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Arduino :</a:t>
            </a:r>
            <a:r>
              <a:rPr lang="en-GB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 </a:t>
            </a:r>
            <a:r>
              <a:rPr lang="en-GB" sz="2000">
                <a:solidFill>
                  <a:srgbClr val="002060"/>
                </a:solidFill>
                <a:ea typeface="Calibri"/>
                <a:cs typeface="Calibri"/>
              </a:rPr>
              <a:t>IDE download &amp; start-up (LEDs blinking, use of sensor )</a:t>
            </a:r>
            <a:endParaRPr lang="en-US">
              <a:solidFill>
                <a:srgbClr val="00206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>
              <a:solidFill>
                <a:srgbClr val="002060"/>
              </a:solidFill>
              <a:ea typeface="Calibri"/>
              <a:cs typeface="Calibri"/>
            </a:endParaRPr>
          </a:p>
          <a:p>
            <a:r>
              <a:rPr lang="en-GB" b="1" err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OpenMV</a:t>
            </a:r>
            <a:r>
              <a:rPr lang="en-GB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 IDE : 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programs testing / parameter modification</a:t>
            </a:r>
            <a:endParaRPr lang="en-GB">
              <a:solidFill>
                <a:schemeClr val="accent1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>
              <a:solidFill>
                <a:schemeClr val="accent1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GB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Camera h7 r2 : </a:t>
            </a:r>
          </a:p>
          <a:p>
            <a:pPr marL="0" indent="0">
              <a:buNone/>
            </a:pPr>
            <a:r>
              <a:rPr lang="en-GB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  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</a:t>
            </a:r>
            <a:r>
              <a:rPr lang="en-GB" sz="2000">
                <a:solidFill>
                  <a:srgbClr val="002060"/>
                </a:solidFill>
                <a:ea typeface="Calibri"/>
                <a:cs typeface="Calibri"/>
              </a:rPr>
              <a:t>Discovery 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and research on PCB (features /values of voltage and current)</a:t>
            </a:r>
            <a:endParaRPr lang="en-GB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      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Circuit board diagram</a:t>
            </a:r>
          </a:p>
          <a:p>
            <a:pPr marL="0" indent="0">
              <a:buNone/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         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Start of the new PCB (removal of some components and addition of new                                     ones )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</a:t>
            </a:r>
            <a:endParaRPr lang="en-GB" sz="2000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      → 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Discovery and research on the </a:t>
            </a:r>
            <a:r>
              <a:rPr lang="en-GB" sz="2000" err="1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LiPoly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/</a:t>
            </a:r>
            <a:r>
              <a:rPr lang="en-GB" sz="2000" err="1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LiIon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 battery charger  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         → 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Discovery and research on the XIAO nRF52840 Sense module</a:t>
            </a: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        → </a:t>
            </a:r>
            <a:r>
              <a:rPr lang="en-GB" sz="21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Reading documents/program testing on the Bluetooth module Programming </a:t>
            </a:r>
          </a:p>
          <a:p>
            <a:pPr marL="0" indent="0">
              <a:buNone/>
            </a:pPr>
            <a:r>
              <a:rPr lang="en-GB" sz="21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         (Nordic website)</a:t>
            </a:r>
            <a:endParaRPr lang="en-GB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GB" sz="2000" b="1">
              <a:solidFill>
                <a:schemeClr val="accent4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 panose="020F0502020204030204"/>
                <a:cs typeface="Calibri" panose="020F0502020204030204"/>
              </a:rPr>
              <a:t>      </a:t>
            </a:r>
          </a:p>
          <a:p>
            <a:pPr marL="0" indent="0">
              <a:buNone/>
            </a:pPr>
            <a:endParaRPr lang="en-GB" sz="2000" b="1">
              <a:solidFill>
                <a:srgbClr val="7F6000"/>
              </a:solidFill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 sz="2000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/>
            </a:endParaRPr>
          </a:p>
          <a:p>
            <a:endParaRPr lang="en-GB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/>
            </a:endParaRPr>
          </a:p>
        </p:txBody>
      </p:sp>
      <p:pic>
        <p:nvPicPr>
          <p:cNvPr id="4" name="Picture 3" descr="Résultat d’images pour ulster university">
            <a:extLst>
              <a:ext uri="{FF2B5EF4-FFF2-40B4-BE49-F238E27FC236}">
                <a16:creationId xmlns:a16="http://schemas.microsoft.com/office/drawing/2014/main" id="{F876BA64-9661-0FDD-1EE0-BBCFBEA1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359" y="1864"/>
            <a:ext cx="1223319" cy="116282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B831470-45B3-2DE0-8905-D0588C4757C4}"/>
              </a:ext>
            </a:extLst>
          </p:cNvPr>
          <p:cNvSpPr/>
          <p:nvPr/>
        </p:nvSpPr>
        <p:spPr>
          <a:xfrm rot="-5400000">
            <a:off x="9891664" y="4556214"/>
            <a:ext cx="2224216" cy="222421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EA68-7731-4603-A13C-937ECED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z="1600" b="1" dirty="0" smtClean="0"/>
              <a:t>2</a:t>
            </a:fld>
            <a:endParaRPr lang="en-US" sz="1600" b="1">
              <a:ea typeface="Calibri"/>
              <a:cs typeface="Calibri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1C04674-DB63-1377-DC1F-3499B8E16338}"/>
              </a:ext>
            </a:extLst>
          </p:cNvPr>
          <p:cNvSpPr/>
          <p:nvPr/>
        </p:nvSpPr>
        <p:spPr>
          <a:xfrm>
            <a:off x="37150" y="6399430"/>
            <a:ext cx="525162" cy="381001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mall black and white device&#10;&#10;Description automatically generated">
            <a:extLst>
              <a:ext uri="{FF2B5EF4-FFF2-40B4-BE49-F238E27FC236}">
                <a16:creationId xmlns:a16="http://schemas.microsoft.com/office/drawing/2014/main" id="{0DAD92A0-D94C-3C8C-2C99-4B19640B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28" t="58081" r="33930" b="15989"/>
          <a:stretch/>
        </p:blipFill>
        <p:spPr>
          <a:xfrm>
            <a:off x="10501459" y="3553191"/>
            <a:ext cx="1086442" cy="133616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Picture 8" descr="A battery with wires attached to it&#10;&#10;Description automatically generated">
            <a:extLst>
              <a:ext uri="{FF2B5EF4-FFF2-40B4-BE49-F238E27FC236}">
                <a16:creationId xmlns:a16="http://schemas.microsoft.com/office/drawing/2014/main" id="{46ACC3F7-B454-507C-B60D-C62C015CA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52" t="11111" r="26744" b="747"/>
          <a:stretch/>
        </p:blipFill>
        <p:spPr>
          <a:xfrm>
            <a:off x="10511705" y="1166947"/>
            <a:ext cx="1078048" cy="211457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547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77F-6FD4-5BA2-4584-F141F626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4" y="-221821"/>
            <a:ext cx="10515600" cy="1325563"/>
          </a:xfrm>
        </p:spPr>
        <p:txBody>
          <a:bodyPr/>
          <a:lstStyle/>
          <a:p>
            <a:r>
              <a:rPr lang="en-US" b="1" i="1" u="sng">
                <a:solidFill>
                  <a:schemeClr val="accent4">
                    <a:lumMod val="75000"/>
                  </a:schemeClr>
                </a:solidFill>
                <a:cs typeface="Calibri Light"/>
              </a:rPr>
              <a:t>Week n°1 : Annex</a:t>
            </a:r>
          </a:p>
        </p:txBody>
      </p:sp>
      <p:pic>
        <p:nvPicPr>
          <p:cNvPr id="4" name="Picture 3" descr="Résultat d’images pour ulster university">
            <a:extLst>
              <a:ext uri="{FF2B5EF4-FFF2-40B4-BE49-F238E27FC236}">
                <a16:creationId xmlns:a16="http://schemas.microsoft.com/office/drawing/2014/main" id="{F876BA64-9661-0FDD-1EE0-BBCFBEA1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359" y="1864"/>
            <a:ext cx="1223319" cy="116282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B831470-45B3-2DE0-8905-D0588C4757C4}"/>
              </a:ext>
            </a:extLst>
          </p:cNvPr>
          <p:cNvSpPr/>
          <p:nvPr/>
        </p:nvSpPr>
        <p:spPr>
          <a:xfrm rot="-5400000">
            <a:off x="9891664" y="4556214"/>
            <a:ext cx="2224216" cy="222421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EA68-7731-4603-A13C-937ECED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z="1600" b="1" dirty="0" smtClean="0"/>
              <a:t>3</a:t>
            </a:fld>
            <a:endParaRPr lang="en-US" sz="1600" b="1">
              <a:ea typeface="Calibri"/>
              <a:cs typeface="Calibri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1C04674-DB63-1377-DC1F-3499B8E16338}"/>
              </a:ext>
            </a:extLst>
          </p:cNvPr>
          <p:cNvSpPr/>
          <p:nvPr/>
        </p:nvSpPr>
        <p:spPr>
          <a:xfrm>
            <a:off x="37150" y="6399430"/>
            <a:ext cx="525162" cy="381001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797A72ED-947C-AACF-6992-E2C0E2C8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559" y="1104899"/>
            <a:ext cx="7460393" cy="395828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4797919-E87A-F4A9-2434-8658F3FED9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495" t="19765" r="9987" b="57257"/>
          <a:stretch/>
        </p:blipFill>
        <p:spPr>
          <a:xfrm>
            <a:off x="249149" y="1718069"/>
            <a:ext cx="3636783" cy="26696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22A9C3-685D-C62F-8DA8-0E423A3FBE47}"/>
              </a:ext>
            </a:extLst>
          </p:cNvPr>
          <p:cNvSpPr txBox="1"/>
          <p:nvPr/>
        </p:nvSpPr>
        <p:spPr>
          <a:xfrm>
            <a:off x="34242" y="5301309"/>
            <a:ext cx="44147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ea typeface="Calibri"/>
                <a:cs typeface="Calibri"/>
              </a:rPr>
              <a:t>Fig.1:</a:t>
            </a:r>
            <a:r>
              <a:rPr lang="en-US">
                <a:ea typeface="Calibri"/>
                <a:cs typeface="Calibri"/>
              </a:rPr>
              <a:t> Test of the program "</a:t>
            </a:r>
            <a:r>
              <a:rPr lang="en-US" err="1">
                <a:ea typeface="Calibri"/>
                <a:cs typeface="Calibri"/>
              </a:rPr>
              <a:t>text_drawings</a:t>
            </a:r>
            <a:r>
              <a:rPr lang="en-US">
                <a:ea typeface="Calibri"/>
                <a:cs typeface="Calibri"/>
              </a:rPr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FA19A-901D-B992-705C-0C63C22213BC}"/>
              </a:ext>
            </a:extLst>
          </p:cNvPr>
          <p:cNvSpPr txBox="1"/>
          <p:nvPr/>
        </p:nvSpPr>
        <p:spPr>
          <a:xfrm>
            <a:off x="5162059" y="5301309"/>
            <a:ext cx="5835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ea typeface="Calibri"/>
                <a:cs typeface="Calibri"/>
              </a:rPr>
              <a:t>Fig.2:</a:t>
            </a:r>
            <a:r>
              <a:rPr lang="en-US">
                <a:ea typeface="Calibri"/>
                <a:cs typeface="Calibri"/>
              </a:rPr>
              <a:t> Creation of a diagram to explain the electronic board</a:t>
            </a:r>
          </a:p>
        </p:txBody>
      </p:sp>
    </p:spTree>
    <p:extLst>
      <p:ext uri="{BB962C8B-B14F-4D97-AF65-F5344CB8AC3E}">
        <p14:creationId xmlns:p14="http://schemas.microsoft.com/office/powerpoint/2010/main" val="313786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77F-6FD4-5BA2-4584-F141F626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4" y="-221821"/>
            <a:ext cx="10515600" cy="1325563"/>
          </a:xfrm>
        </p:spPr>
        <p:txBody>
          <a:bodyPr/>
          <a:lstStyle/>
          <a:p>
            <a:r>
              <a:rPr lang="en-US" b="1" i="1" u="sng">
                <a:solidFill>
                  <a:schemeClr val="accent4">
                    <a:lumMod val="75000"/>
                  </a:schemeClr>
                </a:solidFill>
                <a:cs typeface="Calibri Light"/>
              </a:rPr>
              <a:t>Week n°2 : April 22 to April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2BC690-EC6A-0E9F-C77D-68904F353990}"/>
              </a:ext>
            </a:extLst>
          </p:cNvPr>
          <p:cNvSpPr>
            <a:spLocks noGrp="1"/>
          </p:cNvSpPr>
          <p:nvPr/>
        </p:nvSpPr>
        <p:spPr>
          <a:xfrm>
            <a:off x="254616" y="874548"/>
            <a:ext cx="10109176" cy="5307523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NRF Connect:</a:t>
            </a:r>
            <a:r>
              <a:rPr lang="en-GB" sz="38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      </a:t>
            </a:r>
            <a:r>
              <a:rPr lang="en-GB" sz="33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   </a:t>
            </a:r>
            <a:r>
              <a:rPr lang="en-GB" sz="44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 </a:t>
            </a:r>
            <a:r>
              <a:rPr lang="en-GB" sz="51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    </a:t>
            </a:r>
            <a:r>
              <a:rPr lang="en-GB" sz="44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 </a:t>
            </a:r>
            <a:r>
              <a:rPr lang="en-GB" sz="4400">
                <a:solidFill>
                  <a:srgbClr val="002060"/>
                </a:solidFill>
                <a:ea typeface="Calibri"/>
                <a:cs typeface="Calibri"/>
              </a:rPr>
              <a:t>Start-up</a:t>
            </a:r>
          </a:p>
          <a:p>
            <a:pPr marL="2286000" lvl="5" indent="0">
              <a:buNone/>
            </a:pPr>
            <a:r>
              <a:rPr lang="en-GB" sz="44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</a:t>
            </a:r>
            <a:r>
              <a:rPr lang="en-GB" sz="4400">
                <a:solidFill>
                  <a:srgbClr val="002060"/>
                </a:solidFill>
                <a:ea typeface="Calibri"/>
                <a:cs typeface="Calibri"/>
              </a:rPr>
              <a:t> First code : Bluetooth communication (data sending) with a mobile phone app</a:t>
            </a:r>
          </a:p>
          <a:p>
            <a:pPr marL="2286000" lvl="5" indent="0">
              <a:buNone/>
            </a:pPr>
            <a:r>
              <a:rPr lang="en-GB" sz="44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</a:t>
            </a:r>
            <a:r>
              <a:rPr lang="en-GB" sz="4400">
                <a:solidFill>
                  <a:srgbClr val="002060"/>
                </a:solidFill>
                <a:ea typeface="Calibri"/>
                <a:cs typeface="Calibri"/>
              </a:rPr>
              <a:t> Parameter testing </a:t>
            </a:r>
            <a:endParaRPr lang="en-GB" sz="4400">
              <a:ea typeface="Calibri"/>
              <a:cs typeface="Calibri"/>
            </a:endParaRPr>
          </a:p>
          <a:p>
            <a:pPr marL="2286000" lvl="5" indent="0">
              <a:buNone/>
            </a:pPr>
            <a:r>
              <a:rPr lang="en-GB" sz="44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</a:t>
            </a:r>
            <a:r>
              <a:rPr lang="en-GB" sz="4400">
                <a:solidFill>
                  <a:srgbClr val="002060"/>
                </a:solidFill>
                <a:ea typeface="Calibri"/>
                <a:cs typeface="Calibri"/>
              </a:rPr>
              <a:t> Learning how to use nRF52840 dongle / computer code testing </a:t>
            </a:r>
            <a:endParaRPr lang="en-GB" sz="440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2500">
              <a:solidFill>
                <a:srgbClr val="00206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2500">
              <a:solidFill>
                <a:srgbClr val="002060"/>
              </a:solidFill>
              <a:ea typeface="Calibri"/>
              <a:cs typeface="Calibri"/>
            </a:endParaRPr>
          </a:p>
          <a:p>
            <a:r>
              <a:rPr lang="en-GB" sz="38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Temperature &amp; Humidity sensor (DHT 11 ):</a:t>
            </a:r>
          </a:p>
          <a:p>
            <a:pPr marL="0" indent="0">
              <a:buNone/>
            </a:pPr>
            <a:r>
              <a:rPr lang="en-GB" sz="33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      </a:t>
            </a:r>
            <a:r>
              <a:rPr lang="en-GB" sz="36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</a:t>
            </a:r>
            <a:r>
              <a:rPr lang="en-GB" sz="4400">
                <a:solidFill>
                  <a:srgbClr val="002060"/>
                </a:solidFill>
                <a:ea typeface="Calibri"/>
                <a:cs typeface="Calibri"/>
              </a:rPr>
              <a:t> </a:t>
            </a:r>
            <a:r>
              <a:rPr lang="en-GB" sz="3600">
                <a:solidFill>
                  <a:srgbClr val="002060"/>
                </a:solidFill>
                <a:ea typeface="Calibri"/>
                <a:cs typeface="Calibri"/>
              </a:rPr>
              <a:t> Research on  several websites </a:t>
            </a:r>
            <a:endParaRPr lang="en-GB" sz="3600">
              <a:ea typeface="Calibri" panose="020F0502020204030204"/>
              <a:cs typeface="Calibri" panose="020F0502020204030204"/>
            </a:endParaRPr>
          </a:p>
          <a:p>
            <a:pPr marL="914400" lvl="2" indent="0">
              <a:buNone/>
            </a:pPr>
            <a:r>
              <a:rPr lang="en-GB" sz="36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</a:t>
            </a:r>
            <a:r>
              <a:rPr lang="en-GB" sz="3600">
                <a:solidFill>
                  <a:srgbClr val="002060"/>
                </a:solidFill>
                <a:ea typeface="Calibri"/>
                <a:cs typeface="Calibri"/>
              </a:rPr>
              <a:t> Code / test with Arduino</a:t>
            </a:r>
            <a:endParaRPr lang="en-GB" sz="3600" b="1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GB" sz="36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 </a:t>
            </a:r>
            <a:r>
              <a:rPr lang="en-GB" sz="3600">
                <a:solidFill>
                  <a:srgbClr val="002060"/>
                </a:solidFill>
                <a:ea typeface="Calibri"/>
                <a:cs typeface="Calibri"/>
              </a:rPr>
              <a:t>Try to</a:t>
            </a:r>
            <a:r>
              <a:rPr lang="en-GB" sz="36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</a:t>
            </a:r>
            <a:r>
              <a:rPr lang="en-GB" sz="3600">
                <a:solidFill>
                  <a:srgbClr val="002060"/>
                </a:solidFill>
                <a:ea typeface="Calibri"/>
                <a:cs typeface="Calibri"/>
              </a:rPr>
              <a:t>Code with visual code and then with </a:t>
            </a:r>
            <a:r>
              <a:rPr lang="en-GB" sz="3600" err="1">
                <a:solidFill>
                  <a:srgbClr val="002060"/>
                </a:solidFill>
                <a:ea typeface="Calibri"/>
                <a:cs typeface="Calibri"/>
              </a:rPr>
              <a:t>microVision</a:t>
            </a:r>
            <a:r>
              <a:rPr lang="en-GB" sz="3600">
                <a:solidFill>
                  <a:srgbClr val="002060"/>
                </a:solidFill>
                <a:ea typeface="Calibri"/>
                <a:cs typeface="Calibri"/>
              </a:rPr>
              <a:t> (packages and compiler downloa</a:t>
            </a:r>
            <a:r>
              <a:rPr lang="en-GB" sz="3300">
                <a:solidFill>
                  <a:srgbClr val="002060"/>
                </a:solidFill>
                <a:ea typeface="Calibri"/>
                <a:cs typeface="Calibri"/>
              </a:rPr>
              <a:t>d</a:t>
            </a:r>
            <a:r>
              <a:rPr lang="en-GB" sz="2900">
                <a:solidFill>
                  <a:srgbClr val="002060"/>
                </a:solidFill>
                <a:ea typeface="Calibri"/>
                <a:cs typeface="Calibri"/>
              </a:rPr>
              <a:t> )</a:t>
            </a:r>
            <a:endParaRPr lang="en-GB" sz="2900" b="1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GB" sz="2500">
                <a:solidFill>
                  <a:srgbClr val="002060"/>
                </a:solidFill>
                <a:ea typeface="Calibri"/>
                <a:cs typeface="Calibri"/>
              </a:rPr>
              <a:t>        </a:t>
            </a:r>
            <a:endParaRPr lang="en-GB" sz="2500" b="1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GB" sz="2500">
                <a:solidFill>
                  <a:srgbClr val="002060"/>
                </a:solidFill>
                <a:ea typeface="Calibri"/>
                <a:cs typeface="Calibri"/>
              </a:rPr>
              <a:t>     </a:t>
            </a:r>
          </a:p>
          <a:p>
            <a:endParaRPr lang="en-GB" sz="3300" b="1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en-GB" sz="38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PCB of Camera h7 r2 : </a:t>
            </a:r>
          </a:p>
          <a:p>
            <a:pPr marL="0" indent="0">
              <a:buNone/>
            </a:pPr>
            <a:r>
              <a:rPr lang="en-GB" sz="33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 </a:t>
            </a:r>
            <a:r>
              <a:rPr lang="en-GB" sz="58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</a:t>
            </a:r>
            <a:r>
              <a:rPr lang="en-GB" sz="36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 </a:t>
            </a:r>
            <a:r>
              <a:rPr lang="en-GB" sz="3600">
                <a:solidFill>
                  <a:srgbClr val="002060"/>
                </a:solidFill>
                <a:ea typeface="Calibri"/>
                <a:cs typeface="Calibri"/>
              </a:rPr>
              <a:t>Adding components-footprints : USB-C port and xiaonRF52840 </a:t>
            </a:r>
          </a:p>
          <a:p>
            <a:pPr marL="0" indent="0">
              <a:buNone/>
            </a:pPr>
            <a:r>
              <a:rPr lang="en-GB" sz="36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          → </a:t>
            </a:r>
            <a:r>
              <a:rPr lang="en-GB" sz="3600">
                <a:solidFill>
                  <a:srgbClr val="002060"/>
                </a:solidFill>
                <a:ea typeface="Calibri"/>
                <a:cs typeface="Calibri"/>
              </a:rPr>
              <a:t>Datasheet Reading : in order to connect new components with the old ones </a:t>
            </a:r>
            <a:endParaRPr lang="en-GB" sz="3600" b="1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b="1">
              <a:solidFill>
                <a:schemeClr val="accent4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 panose="020F0502020204030204"/>
                <a:cs typeface="Calibri" panose="020F0502020204030204"/>
              </a:rPr>
              <a:t>      </a:t>
            </a:r>
          </a:p>
          <a:p>
            <a:pPr marL="0" indent="0">
              <a:buNone/>
            </a:pPr>
            <a:endParaRPr lang="en-GB" sz="2000" b="1">
              <a:solidFill>
                <a:srgbClr val="7F6000"/>
              </a:solidFill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 sz="2000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/>
            </a:endParaRPr>
          </a:p>
          <a:p>
            <a:endParaRPr lang="en-GB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/>
            </a:endParaRPr>
          </a:p>
        </p:txBody>
      </p:sp>
      <p:pic>
        <p:nvPicPr>
          <p:cNvPr id="4" name="Picture 3" descr="Résultat d’images pour ulster university">
            <a:extLst>
              <a:ext uri="{FF2B5EF4-FFF2-40B4-BE49-F238E27FC236}">
                <a16:creationId xmlns:a16="http://schemas.microsoft.com/office/drawing/2014/main" id="{F876BA64-9661-0FDD-1EE0-BBCFBEA1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359" y="1864"/>
            <a:ext cx="1223319" cy="116282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B831470-45B3-2DE0-8905-D0588C4757C4}"/>
              </a:ext>
            </a:extLst>
          </p:cNvPr>
          <p:cNvSpPr/>
          <p:nvPr/>
        </p:nvSpPr>
        <p:spPr>
          <a:xfrm rot="-5400000">
            <a:off x="9891664" y="4556214"/>
            <a:ext cx="2224216" cy="222421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EA68-7731-4603-A13C-937ECED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z="1600" b="1" dirty="0" smtClean="0"/>
              <a:t>4</a:t>
            </a:fld>
            <a:endParaRPr lang="en-US" sz="1600" b="1">
              <a:ea typeface="Calibri"/>
              <a:cs typeface="Calibri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1C04674-DB63-1377-DC1F-3499B8E16338}"/>
              </a:ext>
            </a:extLst>
          </p:cNvPr>
          <p:cNvSpPr/>
          <p:nvPr/>
        </p:nvSpPr>
        <p:spPr>
          <a:xfrm>
            <a:off x="37150" y="6399430"/>
            <a:ext cx="525162" cy="381001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circuit board with a blue chip on it&#10;&#10;Description automatically generated">
            <a:extLst>
              <a:ext uri="{FF2B5EF4-FFF2-40B4-BE49-F238E27FC236}">
                <a16:creationId xmlns:a16="http://schemas.microsoft.com/office/drawing/2014/main" id="{70A6A316-021D-602D-D6C6-D8A0070B8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8" t="15611" r="18483" b="9194"/>
          <a:stretch/>
        </p:blipFill>
        <p:spPr>
          <a:xfrm>
            <a:off x="10631844" y="1162246"/>
            <a:ext cx="1233842" cy="191166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" name="Picture 2" descr="A small blue and black device&#10;&#10;Description automatically generated">
            <a:extLst>
              <a:ext uri="{FF2B5EF4-FFF2-40B4-BE49-F238E27FC236}">
                <a16:creationId xmlns:a16="http://schemas.microsoft.com/office/drawing/2014/main" id="{3F493B91-40A2-C437-EE11-742A715DB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03" t="26570" r="33978" b="28860"/>
          <a:stretch/>
        </p:blipFill>
        <p:spPr>
          <a:xfrm>
            <a:off x="10835033" y="3224696"/>
            <a:ext cx="831012" cy="15878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5950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77F-6FD4-5BA2-4584-F141F626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4" y="-221821"/>
            <a:ext cx="10515600" cy="1325563"/>
          </a:xfrm>
        </p:spPr>
        <p:txBody>
          <a:bodyPr/>
          <a:lstStyle/>
          <a:p>
            <a:r>
              <a:rPr lang="en-US" b="1" u="sng">
                <a:solidFill>
                  <a:schemeClr val="accent4">
                    <a:lumMod val="75000"/>
                  </a:schemeClr>
                </a:solidFill>
                <a:cs typeface="Calibri Light"/>
              </a:rPr>
              <a:t>Week n°3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i="1">
                <a:solidFill>
                  <a:schemeClr val="accent4">
                    <a:lumMod val="75000"/>
                  </a:schemeClr>
                </a:solidFill>
                <a:cs typeface="Calibri Light"/>
              </a:rPr>
              <a:t>April 29 to May 05</a:t>
            </a:r>
            <a:endParaRPr lang="en-US" b="1" i="1">
              <a:solidFill>
                <a:schemeClr val="accent4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2BC690-EC6A-0E9F-C77D-68904F353990}"/>
              </a:ext>
            </a:extLst>
          </p:cNvPr>
          <p:cNvSpPr>
            <a:spLocks noGrp="1"/>
          </p:cNvSpPr>
          <p:nvPr/>
        </p:nvSpPr>
        <p:spPr>
          <a:xfrm>
            <a:off x="254616" y="973939"/>
            <a:ext cx="9822046" cy="5384827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Pulse Sensor : </a:t>
            </a:r>
            <a:endParaRPr lang="en-US"/>
          </a:p>
          <a:p>
            <a:pPr marL="0" indent="0">
              <a:buNone/>
            </a:pPr>
            <a:r>
              <a:rPr lang="en-GB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  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Discovery and research on several websites</a:t>
            </a:r>
            <a:endParaRPr lang="en-GB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        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 </a:t>
            </a:r>
            <a:r>
              <a:rPr lang="en-GB" sz="21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Compilation of code examples provided by Arduino libraries (many          accuracy problems)</a:t>
            </a:r>
          </a:p>
          <a:p>
            <a:pPr marL="0" indent="0">
              <a:buNone/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         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 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Discovery and implementation of </a:t>
            </a:r>
            <a:r>
              <a:rPr lang="en-GB" sz="2000" err="1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Mbed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 / Keil Studio </a:t>
            </a: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      →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 Compilation of codes to use pulse sensor with </a:t>
            </a:r>
            <a:r>
              <a:rPr lang="en-GB" sz="2000" err="1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Mbed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 Studio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  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         → 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Try correcting errors found in computer codes </a:t>
            </a:r>
          </a:p>
          <a:p>
            <a:pPr marL="0" indent="0">
              <a:buNone/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         </a:t>
            </a: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 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Try broadcasting data thanks to Bluetooth module (xiaonrf52840) with </a:t>
            </a:r>
            <a:r>
              <a:rPr lang="en-GB" sz="2000" err="1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nrf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                             Connect app and with Visual Code</a:t>
            </a:r>
            <a:endParaRPr lang="en-GB">
              <a:solidFill>
                <a:schemeClr val="accent1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        </a:t>
            </a:r>
            <a:endParaRPr lang="en-GB" sz="2100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b="1">
              <a:solidFill>
                <a:schemeClr val="accent4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b="1">
                <a:solidFill>
                  <a:schemeClr val="accent4">
                    <a:lumMod val="50000"/>
                  </a:schemeClr>
                </a:solidFill>
                <a:ea typeface="Calibri" panose="020F0502020204030204"/>
                <a:cs typeface="Calibri" panose="020F0502020204030204"/>
              </a:rPr>
              <a:t>      </a:t>
            </a:r>
          </a:p>
          <a:p>
            <a:pPr marL="0" indent="0">
              <a:buNone/>
            </a:pPr>
            <a:endParaRPr lang="en-GB" sz="2000" b="1">
              <a:solidFill>
                <a:srgbClr val="7F6000"/>
              </a:solidFill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 sz="2000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/>
            </a:endParaRPr>
          </a:p>
          <a:p>
            <a:endParaRPr lang="en-GB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/>
            </a:endParaRPr>
          </a:p>
        </p:txBody>
      </p:sp>
      <p:pic>
        <p:nvPicPr>
          <p:cNvPr id="4" name="Picture 3" descr="Résultat d’images pour ulster university">
            <a:extLst>
              <a:ext uri="{FF2B5EF4-FFF2-40B4-BE49-F238E27FC236}">
                <a16:creationId xmlns:a16="http://schemas.microsoft.com/office/drawing/2014/main" id="{F876BA64-9661-0FDD-1EE0-BBCFBEA1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359" y="1864"/>
            <a:ext cx="1223319" cy="116282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B831470-45B3-2DE0-8905-D0588C4757C4}"/>
              </a:ext>
            </a:extLst>
          </p:cNvPr>
          <p:cNvSpPr/>
          <p:nvPr/>
        </p:nvSpPr>
        <p:spPr>
          <a:xfrm rot="-5400000">
            <a:off x="9891664" y="4556214"/>
            <a:ext cx="2224216" cy="222421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EA68-7731-4603-A13C-937ECED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z="1600" b="1" dirty="0" smtClean="0"/>
              <a:t>5</a:t>
            </a:fld>
            <a:endParaRPr lang="en-US" sz="1600" b="1">
              <a:ea typeface="Calibri"/>
              <a:cs typeface="Calibri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1C04674-DB63-1377-DC1F-3499B8E16338}"/>
              </a:ext>
            </a:extLst>
          </p:cNvPr>
          <p:cNvSpPr/>
          <p:nvPr/>
        </p:nvSpPr>
        <p:spPr>
          <a:xfrm>
            <a:off x="37150" y="6399430"/>
            <a:ext cx="525162" cy="381001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heart shaped device with wires&#10;&#10;Description automatically generated">
            <a:extLst>
              <a:ext uri="{FF2B5EF4-FFF2-40B4-BE49-F238E27FC236}">
                <a16:creationId xmlns:a16="http://schemas.microsoft.com/office/drawing/2014/main" id="{4D49A9DC-2A86-88E7-E2B1-0E1B06007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41" r="6745" b="11325"/>
          <a:stretch/>
        </p:blipFill>
        <p:spPr>
          <a:xfrm>
            <a:off x="10443333" y="1403741"/>
            <a:ext cx="1498700" cy="161538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35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77F-6FD4-5BA2-4584-F141F626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4" y="-221821"/>
            <a:ext cx="10515600" cy="1325563"/>
          </a:xfrm>
        </p:spPr>
        <p:txBody>
          <a:bodyPr/>
          <a:lstStyle/>
          <a:p>
            <a:r>
              <a:rPr lang="en-US" b="1" i="1" u="sng">
                <a:solidFill>
                  <a:schemeClr val="accent4">
                    <a:lumMod val="75000"/>
                  </a:schemeClr>
                </a:solidFill>
                <a:cs typeface="Calibri Light"/>
              </a:rPr>
              <a:t>Week n°3 : Annex</a:t>
            </a:r>
          </a:p>
        </p:txBody>
      </p:sp>
      <p:pic>
        <p:nvPicPr>
          <p:cNvPr id="4" name="Picture 3" descr="Résultat d’images pour ulster university">
            <a:extLst>
              <a:ext uri="{FF2B5EF4-FFF2-40B4-BE49-F238E27FC236}">
                <a16:creationId xmlns:a16="http://schemas.microsoft.com/office/drawing/2014/main" id="{F876BA64-9661-0FDD-1EE0-BBCFBEA1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880" y="1864"/>
            <a:ext cx="836798" cy="754215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B831470-45B3-2DE0-8905-D0588C4757C4}"/>
              </a:ext>
            </a:extLst>
          </p:cNvPr>
          <p:cNvSpPr/>
          <p:nvPr/>
        </p:nvSpPr>
        <p:spPr>
          <a:xfrm rot="-5400000">
            <a:off x="9891664" y="4556214"/>
            <a:ext cx="2224216" cy="222421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EA68-7731-4603-A13C-937ECED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z="1600" b="1" dirty="0" smtClean="0"/>
              <a:t>6</a:t>
            </a:fld>
            <a:endParaRPr lang="en-US" sz="1600" b="1">
              <a:ea typeface="Calibri"/>
              <a:cs typeface="Calibri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1C04674-DB63-1377-DC1F-3499B8E16338}"/>
              </a:ext>
            </a:extLst>
          </p:cNvPr>
          <p:cNvSpPr/>
          <p:nvPr/>
        </p:nvSpPr>
        <p:spPr>
          <a:xfrm>
            <a:off x="37150" y="6399430"/>
            <a:ext cx="525162" cy="381001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2A9C3-685D-C62F-8DA8-0E423A3FBE47}"/>
              </a:ext>
            </a:extLst>
          </p:cNvPr>
          <p:cNvSpPr txBox="1"/>
          <p:nvPr/>
        </p:nvSpPr>
        <p:spPr>
          <a:xfrm>
            <a:off x="1094416" y="5500092"/>
            <a:ext cx="44147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ea typeface="Calibri"/>
                <a:cs typeface="Calibri"/>
              </a:rPr>
              <a:t>Fig.3: </a:t>
            </a:r>
            <a:r>
              <a:rPr lang="en-US" i="1">
                <a:ea typeface="Calibri"/>
                <a:cs typeface="Calibri"/>
              </a:rPr>
              <a:t>Pulse window with live heartbeat waveform (thanks to processing + </a:t>
            </a:r>
            <a:r>
              <a:rPr lang="en-US" i="1" err="1">
                <a:ea typeface="Calibri"/>
                <a:cs typeface="Calibri"/>
              </a:rPr>
              <a:t>arduino</a:t>
            </a:r>
            <a:r>
              <a:rPr lang="en-US" i="1">
                <a:ea typeface="Calibri"/>
                <a:cs typeface="Calibri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FA19A-901D-B992-705C-0C63C22213BC}"/>
              </a:ext>
            </a:extLst>
          </p:cNvPr>
          <p:cNvSpPr txBox="1"/>
          <p:nvPr/>
        </p:nvSpPr>
        <p:spPr>
          <a:xfrm>
            <a:off x="7834581" y="5787222"/>
            <a:ext cx="2555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ea typeface="Calibri"/>
                <a:cs typeface="Calibri"/>
              </a:rPr>
              <a:t>Fig.4:</a:t>
            </a:r>
            <a:r>
              <a:rPr lang="en-US">
                <a:ea typeface="Calibri"/>
                <a:cs typeface="Calibri"/>
              </a:rPr>
              <a:t> BPM acquisition </a:t>
            </a:r>
          </a:p>
        </p:txBody>
      </p:sp>
      <p:pic>
        <p:nvPicPr>
          <p:cNvPr id="7" name="Picture 6" descr="A screen shot of a pulse graph&#10;&#10;Description automatically generated">
            <a:extLst>
              <a:ext uri="{FF2B5EF4-FFF2-40B4-BE49-F238E27FC236}">
                <a16:creationId xmlns:a16="http://schemas.microsoft.com/office/drawing/2014/main" id="{E0BDD694-F52E-2B30-5FAD-06698AEB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68" y="1096619"/>
            <a:ext cx="3224697" cy="275424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2" name="Picture 11" descr="A graph of pulse&#10;&#10;Description automatically generated">
            <a:extLst>
              <a:ext uri="{FF2B5EF4-FFF2-40B4-BE49-F238E27FC236}">
                <a16:creationId xmlns:a16="http://schemas.microsoft.com/office/drawing/2014/main" id="{A0E0C43A-4BB1-8156-6FC3-0947B4B9F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53" y="1100896"/>
            <a:ext cx="3225388" cy="266838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7FEB02-9EA9-54F5-44FC-B98A90A219E6}"/>
              </a:ext>
            </a:extLst>
          </p:cNvPr>
          <p:cNvSpPr txBox="1"/>
          <p:nvPr/>
        </p:nvSpPr>
        <p:spPr>
          <a:xfrm>
            <a:off x="287131" y="4000500"/>
            <a:ext cx="290719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7F6000"/>
                </a:solidFill>
                <a:ea typeface="Calibri"/>
                <a:cs typeface="Calibri"/>
              </a:rPr>
              <a:t>→</a:t>
            </a:r>
            <a:r>
              <a:rPr lang="en-US" sz="1200">
                <a:ea typeface="Calibri"/>
                <a:cs typeface="Calibri"/>
              </a:rPr>
              <a:t> </a:t>
            </a:r>
            <a:r>
              <a:rPr lang="en-US" sz="1400">
                <a:solidFill>
                  <a:srgbClr val="002060"/>
                </a:solidFill>
                <a:latin typeface="Segoe UI"/>
                <a:cs typeface="Segoe UI"/>
              </a:rPr>
              <a:t>Displays all the data that the Arduino receives</a:t>
            </a:r>
            <a:endParaRPr lang="en-US" sz="1400">
              <a:ea typeface="Calibri"/>
              <a:cs typeface="Calibri"/>
            </a:endParaRPr>
          </a:p>
          <a:p>
            <a:pPr algn="ctr"/>
            <a:endParaRPr lang="en-US" sz="1400">
              <a:solidFill>
                <a:srgbClr val="002060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en-US" sz="1400" b="1">
                <a:solidFill>
                  <a:srgbClr val="7F6000"/>
                </a:solidFill>
                <a:ea typeface="Calibri"/>
                <a:cs typeface="Calibri"/>
              </a:rPr>
              <a:t>→</a:t>
            </a:r>
            <a:r>
              <a:rPr lang="en-US" sz="1400">
                <a:ea typeface="Calibri"/>
                <a:cs typeface="Calibri"/>
              </a:rPr>
              <a:t> </a:t>
            </a:r>
            <a:r>
              <a:rPr lang="en-US" sz="1400">
                <a:solidFill>
                  <a:srgbClr val="002060"/>
                </a:solidFill>
                <a:latin typeface="Segoe UI"/>
                <a:cs typeface="Segoe UI"/>
              </a:rPr>
              <a:t>Plots the user’s heart rate in real time</a:t>
            </a:r>
            <a:endParaRPr lang="en-US" sz="1400">
              <a:ea typeface="Calibri"/>
              <a:cs typeface="Calibri"/>
            </a:endParaRPr>
          </a:p>
          <a:p>
            <a:pPr algn="ctr"/>
            <a:endParaRPr lang="en-US" sz="1400">
              <a:solidFill>
                <a:srgbClr val="002060"/>
              </a:solidFill>
              <a:latin typeface="Segoe UI"/>
              <a:ea typeface="Calibri" panose="020F0502020204030204"/>
              <a:cs typeface="Segoe U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8D57B74-59DD-BEDF-417A-720981A5AF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64" t="37664" r="20236" b="484"/>
          <a:stretch/>
        </p:blipFill>
        <p:spPr>
          <a:xfrm>
            <a:off x="7425141" y="249965"/>
            <a:ext cx="3327633" cy="415510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54BD4E-61C8-74D5-20D8-3BAEA5270037}"/>
              </a:ext>
            </a:extLst>
          </p:cNvPr>
          <p:cNvSpPr txBox="1"/>
          <p:nvPr/>
        </p:nvSpPr>
        <p:spPr>
          <a:xfrm>
            <a:off x="8608389" y="4552671"/>
            <a:ext cx="294860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7F6000"/>
                </a:solidFill>
                <a:ea typeface="Calibri"/>
                <a:cs typeface="Calibri"/>
              </a:rPr>
              <a:t>→</a:t>
            </a:r>
            <a:r>
              <a:rPr lang="en-US" sz="1400">
                <a:ea typeface="Calibri"/>
                <a:cs typeface="Calibri"/>
              </a:rPr>
              <a:t> </a:t>
            </a:r>
            <a:r>
              <a:rPr lang="en-US" sz="1400">
                <a:solidFill>
                  <a:srgbClr val="002060"/>
                </a:solidFill>
                <a:ea typeface="Calibri"/>
                <a:cs typeface="Calibri"/>
              </a:rPr>
              <a:t>Visualization in Arduino's "Serial Monitor“</a:t>
            </a:r>
            <a:endParaRPr lang="en-US" sz="1400">
              <a:ea typeface="Calibri"/>
              <a:cs typeface="Calibri"/>
            </a:endParaRPr>
          </a:p>
          <a:p>
            <a:pPr algn="ctr"/>
            <a:endParaRPr lang="en-US" sz="1400">
              <a:solidFill>
                <a:srgbClr val="00206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7F6000"/>
                </a:solidFill>
                <a:ea typeface="Calibri"/>
                <a:cs typeface="Calibri"/>
              </a:rPr>
              <a:t>→</a:t>
            </a:r>
            <a:r>
              <a:rPr lang="en-US" sz="1400">
                <a:solidFill>
                  <a:srgbClr val="002060"/>
                </a:solidFill>
                <a:ea typeface="Calibri"/>
                <a:cs typeface="Calibri"/>
              </a:rPr>
              <a:t> The BPM change in real-time</a:t>
            </a:r>
            <a:endParaRPr lang="en-US"/>
          </a:p>
          <a:p>
            <a:pPr algn="ctr"/>
            <a:endParaRPr lang="en-US" sz="1400">
              <a:solidFill>
                <a:srgbClr val="002060"/>
              </a:solidFill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77C97-1E51-B111-66CC-F45CAD43F4A7}"/>
              </a:ext>
            </a:extLst>
          </p:cNvPr>
          <p:cNvSpPr txBox="1"/>
          <p:nvPr/>
        </p:nvSpPr>
        <p:spPr>
          <a:xfrm>
            <a:off x="3434520" y="4000500"/>
            <a:ext cx="2664239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7F6000"/>
                </a:solidFill>
                <a:ea typeface="Calibri"/>
                <a:cs typeface="Calibri"/>
              </a:rPr>
              <a:t>→</a:t>
            </a:r>
            <a:r>
              <a:rPr lang="en-US" sz="1400">
                <a:solidFill>
                  <a:srgbClr val="002060"/>
                </a:solidFill>
                <a:ea typeface="Calibri"/>
                <a:cs typeface="Calibri"/>
              </a:rPr>
              <a:t> </a:t>
            </a:r>
            <a:r>
              <a:rPr lang="en-US" sz="1400">
                <a:solidFill>
                  <a:srgbClr val="002060"/>
                </a:solidFill>
                <a:latin typeface="Segoe UI"/>
                <a:cs typeface="Segoe UI"/>
              </a:rPr>
              <a:t>Displays the BPM (Beats Per Minute)</a:t>
            </a:r>
            <a:endParaRPr lang="en-US" sz="1400">
              <a:latin typeface="Segoe UI"/>
              <a:cs typeface="Segoe UI"/>
            </a:endParaRPr>
          </a:p>
          <a:p>
            <a:pPr algn="ctr"/>
            <a:endParaRPr lang="en-US" sz="1200"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7F6000"/>
                </a:solidFill>
                <a:ea typeface="Calibri"/>
                <a:cs typeface="Calibri"/>
              </a:rPr>
              <a:t>→</a:t>
            </a:r>
            <a:r>
              <a:rPr lang="en-US" sz="1400">
                <a:solidFill>
                  <a:srgbClr val="191919"/>
                </a:solidFill>
                <a:latin typeface="Segoe UI"/>
                <a:cs typeface="Segoe UI"/>
              </a:rPr>
              <a:t> </a:t>
            </a:r>
            <a:r>
              <a:rPr lang="en-US" sz="1400">
                <a:solidFill>
                  <a:srgbClr val="002060"/>
                </a:solidFill>
                <a:latin typeface="Segoe UI"/>
                <a:cs typeface="Segoe UI"/>
              </a:rPr>
              <a:t>Plots IBI (</a:t>
            </a:r>
            <a:r>
              <a:rPr lang="en-US" sz="1400" err="1">
                <a:solidFill>
                  <a:srgbClr val="002060"/>
                </a:solidFill>
                <a:latin typeface="Segoe UI"/>
                <a:cs typeface="Segoe UI"/>
              </a:rPr>
              <a:t>Interbeat</a:t>
            </a:r>
            <a:r>
              <a:rPr lang="en-US" sz="1400">
                <a:solidFill>
                  <a:srgbClr val="002060"/>
                </a:solidFill>
                <a:latin typeface="Segoe UI"/>
                <a:cs typeface="Segoe UI"/>
              </a:rPr>
              <a:t> Interval) over time.</a:t>
            </a:r>
            <a:endParaRPr lang="en-US" sz="1400">
              <a:latin typeface="Segoe UI"/>
              <a:cs typeface="Segoe U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E7A89-9590-86FA-6739-8BCE49FA7C5F}"/>
              </a:ext>
            </a:extLst>
          </p:cNvPr>
          <p:cNvSpPr txBox="1"/>
          <p:nvPr/>
        </p:nvSpPr>
        <p:spPr>
          <a:xfrm>
            <a:off x="6413500" y="4403587"/>
            <a:ext cx="257313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>
              <a:solidFill>
                <a:srgbClr val="00206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7F6000"/>
                </a:solidFill>
                <a:ea typeface="Calibri"/>
                <a:cs typeface="Calibri"/>
              </a:rPr>
              <a:t>→</a:t>
            </a:r>
            <a:r>
              <a:rPr lang="en-US" sz="1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1400">
                <a:solidFill>
                  <a:srgbClr val="002060"/>
                </a:solidFill>
                <a:ea typeface="Calibri"/>
                <a:cs typeface="Calibri"/>
              </a:rPr>
              <a:t>Blink an LED on each Heartbeat = visualize the heartbeat with a blinking LED</a:t>
            </a:r>
            <a:endParaRPr lang="en-US" sz="140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endParaRPr lang="en-US" sz="1400">
              <a:solidFill>
                <a:srgbClr val="00206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7F6000"/>
                </a:solidFill>
                <a:ea typeface="Calibri"/>
                <a:cs typeface="Calibri"/>
              </a:rPr>
              <a:t>→</a:t>
            </a:r>
            <a:r>
              <a:rPr lang="en-US" sz="1400">
                <a:solidFill>
                  <a:srgbClr val="002060"/>
                </a:solidFill>
                <a:ea typeface="Calibri"/>
                <a:cs typeface="Calibri"/>
              </a:rPr>
              <a:t>There is a heartbeat alert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77F-6FD4-5BA2-4584-F141F626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4" y="-221821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 Light"/>
              </a:rPr>
              <a:t>Week n°4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cs typeface="Calibri Light"/>
              </a:rPr>
              <a:t>May 06 to May 12</a:t>
            </a:r>
            <a:endParaRPr lang="en-US" b="1" i="1" dirty="0">
              <a:solidFill>
                <a:schemeClr val="accent4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2BC690-EC6A-0E9F-C77D-68904F353990}"/>
              </a:ext>
            </a:extLst>
          </p:cNvPr>
          <p:cNvSpPr>
            <a:spLocks noGrp="1"/>
          </p:cNvSpPr>
          <p:nvPr/>
        </p:nvSpPr>
        <p:spPr>
          <a:xfrm>
            <a:off x="254616" y="973939"/>
            <a:ext cx="9822046" cy="5546752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Polyurethane : </a:t>
            </a:r>
            <a:endParaRPr lang="en-US" dirty="0">
              <a:solidFill>
                <a:schemeClr val="accent4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     </a:t>
            </a: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 </a:t>
            </a:r>
            <a:r>
              <a:rPr lang="en-GB" sz="2000" dirty="0">
                <a:solidFill>
                  <a:srgbClr val="002060"/>
                </a:solidFill>
                <a:ea typeface="Calibri"/>
                <a:cs typeface="Calibri"/>
              </a:rPr>
              <a:t>Discovery and study how to use it 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         </a:t>
            </a: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→ </a:t>
            </a:r>
            <a:r>
              <a:rPr lang="en-GB" sz="2000" dirty="0">
                <a:solidFill>
                  <a:srgbClr val="002060"/>
                </a:solidFill>
                <a:ea typeface="Calibri"/>
                <a:cs typeface="Calibri"/>
              </a:rPr>
              <a:t>Preparing experiments</a:t>
            </a:r>
            <a:endParaRPr lang="en-GB" sz="2100" dirty="0">
              <a:solidFill>
                <a:srgbClr val="00206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                   →</a:t>
            </a:r>
            <a:r>
              <a:rPr lang="en-GB" sz="2000" dirty="0">
                <a:solidFill>
                  <a:srgbClr val="002060"/>
                </a:solidFill>
                <a:ea typeface="Calibri"/>
                <a:cs typeface="Calibri"/>
              </a:rPr>
              <a:t> Creation of a video for this product's use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                         →</a:t>
            </a:r>
            <a:r>
              <a:rPr lang="en-GB" sz="2000" dirty="0">
                <a:solidFill>
                  <a:srgbClr val="002060"/>
                </a:solidFill>
                <a:ea typeface="Calibri"/>
                <a:cs typeface="Calibri"/>
              </a:rPr>
              <a:t> Experiments testing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                  →</a:t>
            </a:r>
            <a:r>
              <a:rPr lang="en-GB" sz="2000" dirty="0">
                <a:solidFill>
                  <a:srgbClr val="002060"/>
                </a:solidFill>
                <a:ea typeface="Calibri"/>
                <a:cs typeface="Calibri"/>
              </a:rPr>
              <a:t> Report writing </a:t>
            </a:r>
          </a:p>
          <a:p>
            <a:pPr marL="0" indent="0">
              <a:buNone/>
            </a:pPr>
            <a:endParaRPr lang="en-GB" sz="2000" b="1" dirty="0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         </a:t>
            </a:r>
            <a:endParaRPr lang="en-GB" sz="2100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b="1">
              <a:solidFill>
                <a:schemeClr val="accent4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ea typeface="Calibri" panose="020F0502020204030204"/>
                <a:cs typeface="Calibri" panose="020F0502020204030204"/>
              </a:rPr>
              <a:t>      </a:t>
            </a:r>
          </a:p>
          <a:p>
            <a:pPr marL="0" indent="0">
              <a:buNone/>
            </a:pPr>
            <a:endParaRPr lang="en-GB" sz="2000" b="1">
              <a:solidFill>
                <a:srgbClr val="7F6000"/>
              </a:solidFill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 sz="2000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/>
            </a:endParaRPr>
          </a:p>
          <a:p>
            <a:endParaRPr lang="en-GB">
              <a:solidFill>
                <a:schemeClr val="accent1">
                  <a:lumMod val="50000"/>
                </a:schemeClr>
              </a:solidFill>
              <a:ea typeface="Calibri" panose="020F0502020204030204"/>
              <a:cs typeface="Calibri"/>
            </a:endParaRPr>
          </a:p>
        </p:txBody>
      </p:sp>
      <p:pic>
        <p:nvPicPr>
          <p:cNvPr id="4" name="Picture 3" descr="Résultat d’images pour ulster university">
            <a:extLst>
              <a:ext uri="{FF2B5EF4-FFF2-40B4-BE49-F238E27FC236}">
                <a16:creationId xmlns:a16="http://schemas.microsoft.com/office/drawing/2014/main" id="{F876BA64-9661-0FDD-1EE0-BBCFBEA1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359" y="1864"/>
            <a:ext cx="1223319" cy="116282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B831470-45B3-2DE0-8905-D0588C4757C4}"/>
              </a:ext>
            </a:extLst>
          </p:cNvPr>
          <p:cNvSpPr/>
          <p:nvPr/>
        </p:nvSpPr>
        <p:spPr>
          <a:xfrm rot="-5400000">
            <a:off x="9891664" y="4556214"/>
            <a:ext cx="2224216" cy="2224216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EA68-7731-4603-A13C-937ECED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z="1600" b="1" dirty="0" smtClean="0"/>
              <a:t>7</a:t>
            </a:fld>
            <a:endParaRPr lang="en-US" sz="1600" b="1">
              <a:ea typeface="Calibri"/>
              <a:cs typeface="Calibri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1C04674-DB63-1377-DC1F-3499B8E16338}"/>
              </a:ext>
            </a:extLst>
          </p:cNvPr>
          <p:cNvSpPr/>
          <p:nvPr/>
        </p:nvSpPr>
        <p:spPr>
          <a:xfrm>
            <a:off x="37150" y="6399430"/>
            <a:ext cx="525162" cy="381001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wearing blue gloves holding a plastic bag&#10;&#10;Description automatically generated">
            <a:extLst>
              <a:ext uri="{FF2B5EF4-FFF2-40B4-BE49-F238E27FC236}">
                <a16:creationId xmlns:a16="http://schemas.microsoft.com/office/drawing/2014/main" id="{25DC1830-5829-99AB-C8B1-694242E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1159669"/>
            <a:ext cx="1971675" cy="25241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Picture 8" descr="A cell phone in a beaker&#10;&#10;Description automatically generated">
            <a:extLst>
              <a:ext uri="{FF2B5EF4-FFF2-40B4-BE49-F238E27FC236}">
                <a16:creationId xmlns:a16="http://schemas.microsoft.com/office/drawing/2014/main" id="{ADFE0CBD-1438-E18F-84BD-C45660505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967163"/>
            <a:ext cx="1885950" cy="2428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25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F881-A581-688F-B1AD-E8FE05C5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W/C </a:t>
            </a:r>
            <a:r>
              <a:rPr lang="en-US" err="1">
                <a:cs typeface="Calibri Light"/>
              </a:rPr>
              <a:t>xxxx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812C10-C19A-F883-1F2D-2F80B22FA46F}"/>
              </a:ext>
            </a:extLst>
          </p:cNvPr>
          <p:cNvSpPr>
            <a:spLocks noGrp="1"/>
          </p:cNvSpPr>
          <p:nvPr/>
        </p:nvSpPr>
        <p:spPr>
          <a:xfrm>
            <a:off x="254616" y="1251966"/>
            <a:ext cx="8596668" cy="52303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u="sng">
                <a:solidFill>
                  <a:schemeClr val="accent1">
                    <a:lumMod val="50000"/>
                  </a:schemeClr>
                </a:solidFill>
              </a:rPr>
              <a:t>Objectives </a:t>
            </a:r>
            <a:endParaRPr lang="en-GB" b="1" u="sng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en-GB" sz="200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xxxxx</a:t>
            </a:r>
            <a:endParaRPr lang="en-GB" sz="200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endParaRPr lang="en-GB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842E79-C352-A15B-D5DB-38FB95BBDBD6}"/>
              </a:ext>
            </a:extLst>
          </p:cNvPr>
          <p:cNvSpPr txBox="1">
            <a:spLocks/>
          </p:cNvSpPr>
          <p:nvPr/>
        </p:nvSpPr>
        <p:spPr>
          <a:xfrm>
            <a:off x="8847390" y="1251966"/>
            <a:ext cx="3089994" cy="52303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GB" sz="2200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E0460-D628-77D8-9615-2304FAC6255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F1C706-A5C9-D776-988D-8317759F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F0B5A-0D33-25D3-E020-90908C8F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D569-89E7-CE16-ECB5-7CD4E60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Week 1 – W/C  </a:t>
            </a:r>
            <a:r>
              <a:rPr lang="en-GB" err="1">
                <a:solidFill>
                  <a:schemeClr val="accent1">
                    <a:lumMod val="50000"/>
                  </a:schemeClr>
                </a:solidFill>
              </a:rPr>
              <a:t>xxxxxx</a:t>
            </a:r>
            <a:br>
              <a:rPr lang="en-GB">
                <a:solidFill>
                  <a:schemeClr val="accent1">
                    <a:lumMod val="50000"/>
                  </a:schemeClr>
                </a:solidFill>
              </a:rPr>
            </a:b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59AFF-F417-08B3-4029-70F57279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0" y="1229710"/>
            <a:ext cx="11634951" cy="5002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F31610-678A-FD5E-71BA-87884F56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38C4-84E4-4882-9190-381B25BB7D5D}" type="slidenum">
              <a:rPr lang="en-GB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8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FYP </vt:lpstr>
      <vt:lpstr>Week n°1 : April 15 to April 21</vt:lpstr>
      <vt:lpstr>Week n°1 : Annex</vt:lpstr>
      <vt:lpstr>Week n°2 : April 22 to April 28</vt:lpstr>
      <vt:lpstr>Week n°3 : April 29 to May 05</vt:lpstr>
      <vt:lpstr>Week n°3 : Annex</vt:lpstr>
      <vt:lpstr>Week n°4 : May 06 to May 12</vt:lpstr>
      <vt:lpstr>W/C xxxx</vt:lpstr>
      <vt:lpstr>Week 1 – W/C  xxxxxx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– Multiplex Lateral Flow Devices – Multiple Diagnostics on a Chip</dc:title>
  <dc:creator>Lara Symington</dc:creator>
  <cp:revision>55</cp:revision>
  <dcterms:created xsi:type="dcterms:W3CDTF">2022-11-22T12:53:29Z</dcterms:created>
  <dcterms:modified xsi:type="dcterms:W3CDTF">2024-05-13T13:28:05Z</dcterms:modified>
</cp:coreProperties>
</file>