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>
        <p:scale>
          <a:sx n="100" d="100"/>
          <a:sy n="100" d="100"/>
        </p:scale>
        <p:origin x="264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3236F-A6D3-4082-A1F2-06819800C6CA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DF502-4489-433C-A537-CE8AB1FFF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9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5F3B-ACFA-645A-C35C-C09EFFE74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2846E3-F941-AEB7-E4E2-7C56BD08F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951C2B-8E27-DB9D-AB25-0BB6088C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561-E18A-4B46-80D9-AACCEB29D176}" type="datetime1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732497-E4AA-6B3C-52EC-76424962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55F8E8-070F-4BC5-5000-AB5C1F94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6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59C9E-E96D-53A4-F668-F4D8B068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4049CD-FBE1-2BC6-5B7F-F4151886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4659F7-2B2B-45E9-F9AE-BB6D495C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EEC7-B370-487F-B94A-FDD63E9F046B}" type="datetime1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B9134-65C5-C49E-04E4-7A52704F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265AE9-B15E-FF13-B517-9EA1CFA6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5D5773-200B-5A4F-9549-FD9DEC185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4D0268-C1D9-8E9E-F1BB-27A07FE8A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96C162-396C-AC0F-4155-B8C8ADE5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1FF2-9703-430A-83F4-18BF49DAC949}" type="datetime1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BA62FF-D881-650A-18F2-E654A5C2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A46DF5-D1AF-4C53-C0E5-5386432C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5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A8656-8651-45A4-7B22-6E6AFF05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F3A0B-1CA6-59CB-A1B7-6D8C1D49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E65F90-D65E-0088-E70C-27822D44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27E1-65F8-4E80-88AA-7941E74CA890}" type="datetime1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759471-0847-0E14-F00C-0893BE5B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173D58-545B-1C0D-9BF5-B9488975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04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7399B-E97A-046E-D3D3-AF75B3A6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1082C3-1A49-383A-2644-5C9E147D5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0A9DBD-F618-4FCC-1051-13C1418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C074-3275-496B-9057-7B53E9274B84}" type="datetime1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63F8F1-625B-A6FA-CB55-5878F5E1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2E394-6237-6EE0-F971-91A99624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32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0E4A4-B34B-BA79-338A-FA3C1386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FF7BB-E955-2702-632D-760297686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ED58CE-74F6-EA01-DF9F-DB34406FF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06F4D-27E7-808E-D6A3-500EA017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29AE-093B-4C26-BD5A-102DFD99230F}" type="datetime1">
              <a:rPr lang="fr-FR" smtClean="0"/>
              <a:t>24/06/2024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F13926-A449-99BA-A13D-80C8859D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511BF8-6D9B-3B5F-139E-A2E4F7AE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3FC66-44E0-90D2-5D04-A289F4A6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82FE1-8AD8-1151-79AC-5E2E20CA0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902C88-3776-928D-705E-29C7BC70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D5DACA-09AE-009E-E72D-D3ABB5748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AE0467-2F7A-DAE4-D89E-A5DE1A06E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B5074E-8D3C-FCE9-3D0B-E7ADA3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F54-AD56-4D41-9F5D-D620087957E1}" type="datetime1">
              <a:rPr lang="fr-FR" smtClean="0"/>
              <a:t>24/06/2024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1C874F-C2F8-D2FA-B493-A7396485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FF8197-E45B-B14C-9CB6-12136E0E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72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15FF5-DAA5-6A1F-9A89-59C3D717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2E63E5-4ED7-213F-6454-507B2101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FED4-8149-42AD-8601-400204C53A1D}" type="datetime1">
              <a:rPr lang="fr-FR" smtClean="0"/>
              <a:t>24/06/2024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05B591-DED8-4026-A1B6-AF388E82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77396B-CC39-1387-5CC9-5029B183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18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7EDB1B-52CF-4D2F-944F-F8EECF74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7B0C-3ABA-41F7-85B4-AC2687FE24FF}" type="datetime1">
              <a:rPr lang="fr-FR" smtClean="0"/>
              <a:t>24/06/2024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9813EC-71DF-83FB-13B3-84076FBD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6B3AD5-DB8C-9290-5125-B6900C99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8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64883-9EFE-02BF-2886-689C2776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CA6AE6-D7AD-1DD9-AB53-06DCB4E3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A1C1B9-0CBF-6E0A-6D50-23E341F70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3E376-9079-58F6-686B-03ACB26A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80DA-198D-4B9E-A0FC-B73C302E63BE}" type="datetime1">
              <a:rPr lang="fr-FR" smtClean="0"/>
              <a:t>24/06/2024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797D8D-FABB-A620-D8B9-D8DE05BB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671E7-1CDA-3B66-A949-BD775599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13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F9631-5924-32F1-58C8-780A0C13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1AB4A9-C2F5-A24F-5D56-443D472B8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477D07-57C8-1E0D-58A6-756006701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EB3F81-E934-9A3E-FEAF-483015B0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0B16-8490-478C-AEF8-047918E843BB}" type="datetime1">
              <a:rPr lang="fr-FR" smtClean="0"/>
              <a:t>24/06/2024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0DFE08-3AA0-7692-9A49-66C68E26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239104-4746-0AB6-BC0C-04FA9934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73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065DCB-3E1E-0E04-415D-4F4C2FF2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ED403-7CDF-46E7-A756-D71D3105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B9512A-6080-B05C-8D83-257761229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EB9E-875E-4E65-BA75-A78D0738535A}" type="datetime1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3B5FC7-4544-D698-2696-EEC108117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2DF733-7B04-49B1-9956-B6FEDE31D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66872-45A8-4B48-84A1-F632C478A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30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5.png"/><Relationship Id="rId9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sparkfun.com/assets/a/3/f/d/9/OpenMV-H7_Datasheet.pdf" TargetMode="External"/><Relationship Id="rId2" Type="http://schemas.openxmlformats.org/officeDocument/2006/relationships/hyperlink" Target="https://github.com/openmv/openm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4E60635-4339-0B9C-839C-932D344F7D87}"/>
              </a:ext>
            </a:extLst>
          </p:cNvPr>
          <p:cNvSpPr txBox="1"/>
          <p:nvPr/>
        </p:nvSpPr>
        <p:spPr>
          <a:xfrm>
            <a:off x="4204548" y="1899861"/>
            <a:ext cx="84951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u="sng" dirty="0"/>
              <a:t>PCB of </a:t>
            </a:r>
            <a:r>
              <a:rPr lang="fr-FR" sz="6600" b="1" u="sng" dirty="0" err="1"/>
              <a:t>OpenMv</a:t>
            </a:r>
            <a:endParaRPr lang="fr-FR" sz="6600" b="1" u="sng" dirty="0"/>
          </a:p>
          <a:p>
            <a:pPr algn="ctr"/>
            <a:r>
              <a:rPr lang="fr-FR" sz="6600" b="1" u="sng" dirty="0"/>
              <a:t> H7 R2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4B5F29-75C6-4CEB-6D62-FC2057DA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1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FB47535-B9E4-06E8-0D7F-B596F51F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81" y="1176293"/>
            <a:ext cx="3189135" cy="4279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ight Triangle 4">
            <a:extLst>
              <a:ext uri="{FF2B5EF4-FFF2-40B4-BE49-F238E27FC236}">
                <a16:creationId xmlns:a16="http://schemas.microsoft.com/office/drawing/2014/main" id="{37457C4F-FDC5-BFE7-5374-9866230E7CA6}"/>
              </a:ext>
            </a:extLst>
          </p:cNvPr>
          <p:cNvSpPr/>
          <p:nvPr/>
        </p:nvSpPr>
        <p:spPr>
          <a:xfrm rot="10800000">
            <a:off x="9982200" y="27412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6" descr="Résultat d’images pour ulster university">
            <a:extLst>
              <a:ext uri="{FF2B5EF4-FFF2-40B4-BE49-F238E27FC236}">
                <a16:creationId xmlns:a16="http://schemas.microsoft.com/office/drawing/2014/main" id="{4382B870-59D1-DFDF-32D9-C91C297C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27"/>
            <a:ext cx="2253006" cy="212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75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C98A73-A596-C09E-5CBE-8F574429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82" y="969727"/>
            <a:ext cx="8694035" cy="560546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75F7D3A-55E2-7C28-3995-F7FF3CB34DF9}"/>
              </a:ext>
            </a:extLst>
          </p:cNvPr>
          <p:cNvSpPr txBox="1"/>
          <p:nvPr/>
        </p:nvSpPr>
        <p:spPr>
          <a:xfrm>
            <a:off x="1053920" y="300228"/>
            <a:ext cx="11089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>
                <a:solidFill>
                  <a:srgbClr val="002060"/>
                </a:solidFill>
              </a:rPr>
              <a:t>Schematic</a:t>
            </a:r>
            <a:r>
              <a:rPr lang="fr-FR" sz="2800" b="1" u="sng" dirty="0">
                <a:solidFill>
                  <a:srgbClr val="002060"/>
                </a:solidFill>
              </a:rPr>
              <a:t> of the </a:t>
            </a:r>
            <a:r>
              <a:rPr lang="fr-FR" sz="2800" b="1" u="sng" dirty="0" err="1">
                <a:solidFill>
                  <a:srgbClr val="002060"/>
                </a:solidFill>
              </a:rPr>
              <a:t>openMB</a:t>
            </a:r>
            <a:r>
              <a:rPr lang="fr-FR" sz="2800" b="1" u="sng" dirty="0">
                <a:solidFill>
                  <a:srgbClr val="002060"/>
                </a:solidFill>
              </a:rPr>
              <a:t> </a:t>
            </a:r>
            <a:r>
              <a:rPr lang="fr-FR" sz="2800" b="1" u="sng" dirty="0" err="1">
                <a:solidFill>
                  <a:srgbClr val="002060"/>
                </a:solidFill>
              </a:rPr>
              <a:t>board</a:t>
            </a:r>
            <a:r>
              <a:rPr lang="fr-FR" sz="2800" b="1" u="sng" dirty="0">
                <a:solidFill>
                  <a:srgbClr val="002060"/>
                </a:solidFill>
              </a:rPr>
              <a:t> </a:t>
            </a:r>
            <a:r>
              <a:rPr lang="fr-FR" sz="2800" b="1" u="sng" dirty="0" err="1">
                <a:solidFill>
                  <a:srgbClr val="002060"/>
                </a:solidFill>
              </a:rPr>
              <a:t>from</a:t>
            </a:r>
            <a:r>
              <a:rPr lang="fr-FR" sz="2800" b="1" u="sng" dirty="0">
                <a:solidFill>
                  <a:srgbClr val="002060"/>
                </a:solidFill>
              </a:rPr>
              <a:t> </a:t>
            </a:r>
            <a:r>
              <a:rPr lang="fr-FR" sz="2800" b="1" u="sng" dirty="0" err="1">
                <a:solidFill>
                  <a:srgbClr val="002060"/>
                </a:solidFill>
              </a:rPr>
              <a:t>github</a:t>
            </a:r>
            <a:r>
              <a:rPr lang="fr-FR" sz="2800" b="1" u="sng" dirty="0">
                <a:solidFill>
                  <a:srgbClr val="002060"/>
                </a:solidFill>
              </a:rPr>
              <a:t> </a:t>
            </a:r>
            <a:r>
              <a:rPr lang="fr-FR" sz="2800" b="1" u="sng" dirty="0" err="1">
                <a:solidFill>
                  <a:srgbClr val="002060"/>
                </a:solidFill>
              </a:rPr>
              <a:t>without</a:t>
            </a:r>
            <a:r>
              <a:rPr lang="fr-FR" sz="2800" b="1" u="sng" dirty="0">
                <a:solidFill>
                  <a:srgbClr val="002060"/>
                </a:solidFill>
              </a:rPr>
              <a:t> </a:t>
            </a:r>
            <a:r>
              <a:rPr lang="fr-FR" sz="2800" b="1" u="sng" dirty="0" err="1">
                <a:solidFill>
                  <a:srgbClr val="002060"/>
                </a:solidFill>
              </a:rPr>
              <a:t>any</a:t>
            </a:r>
            <a:r>
              <a:rPr lang="fr-FR" sz="2800" b="1" u="sng" dirty="0">
                <a:solidFill>
                  <a:srgbClr val="002060"/>
                </a:solidFill>
              </a:rPr>
              <a:t> modification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7B59-2A0E-F188-7BBC-AE7F3E60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2</a:t>
            </a:fld>
            <a:endParaRPr lang="fr-FR"/>
          </a:p>
        </p:txBody>
      </p:sp>
      <p:sp>
        <p:nvSpPr>
          <p:cNvPr id="2" name="Right Triangle 4">
            <a:extLst>
              <a:ext uri="{FF2B5EF4-FFF2-40B4-BE49-F238E27FC236}">
                <a16:creationId xmlns:a16="http://schemas.microsoft.com/office/drawing/2014/main" id="{8C2A14EF-027A-374A-FF8A-196CDD5B1326}"/>
              </a:ext>
            </a:extLst>
          </p:cNvPr>
          <p:cNvSpPr/>
          <p:nvPr/>
        </p:nvSpPr>
        <p:spPr>
          <a:xfrm>
            <a:off x="54247" y="5143042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6" descr="Résultat d’images pour ulster university">
            <a:extLst>
              <a:ext uri="{FF2B5EF4-FFF2-40B4-BE49-F238E27FC236}">
                <a16:creationId xmlns:a16="http://schemas.microsoft.com/office/drawing/2014/main" id="{76463962-9437-649F-93BD-17E309373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680" cy="88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5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4">
            <a:extLst>
              <a:ext uri="{FF2B5EF4-FFF2-40B4-BE49-F238E27FC236}">
                <a16:creationId xmlns:a16="http://schemas.microsoft.com/office/drawing/2014/main" id="{57E42B68-5618-B758-9A93-6F81D4C931B9}"/>
              </a:ext>
            </a:extLst>
          </p:cNvPr>
          <p:cNvSpPr/>
          <p:nvPr/>
        </p:nvSpPr>
        <p:spPr>
          <a:xfrm rot="16200000">
            <a:off x="10201109" y="4862024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61799C-E60D-F8A7-8C89-FCC147267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73"/>
          <a:stretch/>
        </p:blipFill>
        <p:spPr>
          <a:xfrm>
            <a:off x="131977" y="113121"/>
            <a:ext cx="6843860" cy="3460659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3ACDEB0E-8DCF-F0E5-90BF-232C1150BB0D}"/>
              </a:ext>
            </a:extLst>
          </p:cNvPr>
          <p:cNvSpPr/>
          <p:nvPr/>
        </p:nvSpPr>
        <p:spPr>
          <a:xfrm>
            <a:off x="131977" y="188536"/>
            <a:ext cx="3789574" cy="11123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3D4034-CE86-2363-F8E8-A22ACA5D6E2C}"/>
              </a:ext>
            </a:extLst>
          </p:cNvPr>
          <p:cNvSpPr txBox="1"/>
          <p:nvPr/>
        </p:nvSpPr>
        <p:spPr>
          <a:xfrm>
            <a:off x="6702461" y="162219"/>
            <a:ext cx="5015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The PAM2305 is a step-down current-mode, DC-DC converter.</a:t>
            </a:r>
          </a:p>
          <a:p>
            <a:pPr marL="285750" indent="-285750" algn="just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rgbClr val="00B0F0"/>
                </a:solidFill>
              </a:rPr>
              <a:t>supports a range of input voltages from 2.5V to 5.5V</a:t>
            </a:r>
          </a:p>
          <a:p>
            <a:pPr marL="285750" indent="-285750" algn="just">
              <a:buFont typeface="Wingdings" panose="05000000000000000000" pitchFamily="2" charset="2"/>
              <a:buChar char="è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D08DECE-34BB-9431-FE9F-19B0A0DA50B2}"/>
              </a:ext>
            </a:extLst>
          </p:cNvPr>
          <p:cNvSpPr/>
          <p:nvPr/>
        </p:nvSpPr>
        <p:spPr>
          <a:xfrm>
            <a:off x="1611983" y="375385"/>
            <a:ext cx="1209770" cy="850098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A40DEF3-5A13-D10A-538A-AB57E26B4E22}"/>
              </a:ext>
            </a:extLst>
          </p:cNvPr>
          <p:cNvSpPr/>
          <p:nvPr/>
        </p:nvSpPr>
        <p:spPr>
          <a:xfrm>
            <a:off x="2897182" y="365959"/>
            <a:ext cx="750991" cy="74809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DE8D962-39BA-22A2-3666-D6299E6D0DAD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216868" y="1225483"/>
            <a:ext cx="0" cy="36764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96284C0-32BC-FDC8-BB33-05BA4137B8B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216868" y="900883"/>
            <a:ext cx="4485593" cy="67342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16019E4-9FBE-0248-2647-48C76CE0B1D9}"/>
              </a:ext>
            </a:extLst>
          </p:cNvPr>
          <p:cNvCxnSpPr>
            <a:cxnSpLocks/>
          </p:cNvCxnSpPr>
          <p:nvPr/>
        </p:nvCxnSpPr>
        <p:spPr>
          <a:xfrm>
            <a:off x="3330802" y="1117075"/>
            <a:ext cx="0" cy="6268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9E1E9FC-C570-6AD1-B8F0-3A0E493E8F3C}"/>
              </a:ext>
            </a:extLst>
          </p:cNvPr>
          <p:cNvCxnSpPr>
            <a:cxnSpLocks/>
          </p:cNvCxnSpPr>
          <p:nvPr/>
        </p:nvCxnSpPr>
        <p:spPr>
          <a:xfrm flipH="1">
            <a:off x="1228633" y="1726619"/>
            <a:ext cx="2102168" cy="23252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152C7043-B997-063A-5B41-4D057473AD76}"/>
              </a:ext>
            </a:extLst>
          </p:cNvPr>
          <p:cNvSpPr txBox="1"/>
          <p:nvPr/>
        </p:nvSpPr>
        <p:spPr>
          <a:xfrm>
            <a:off x="226244" y="4042413"/>
            <a:ext cx="3601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. The TPS731 is a low-dropout (LDO) regulator with reverse current protection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F10B3AEB-608E-A2A0-AD8B-9ADEDEFF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b="1" smtClean="0"/>
              <a:t>3</a:t>
            </a:fld>
            <a:endParaRPr lang="fr-FR" b="1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3E7DC42-5049-B6BA-F099-01574BEB6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1"/>
          <a:stretch/>
        </p:blipFill>
        <p:spPr>
          <a:xfrm>
            <a:off x="7409457" y="1639547"/>
            <a:ext cx="4595052" cy="2488374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6F11EC92-1BF3-7053-B0E7-A693A429F76D}"/>
                  </a:ext>
                </a:extLst>
              </p:cNvPr>
              <p:cNvSpPr txBox="1"/>
              <p:nvPr/>
            </p:nvSpPr>
            <p:spPr>
              <a:xfrm>
                <a:off x="10282287" y="4134746"/>
                <a:ext cx="21430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=3.31</m:t>
                      </m:r>
                      <m:r>
                        <a:rPr lang="fr-F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b="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b="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6F11EC92-1BF3-7053-B0E7-A693A429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287" y="4134746"/>
                <a:ext cx="214302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32837BF-E9AB-E258-921F-33BD537EFCAD}"/>
                  </a:ext>
                </a:extLst>
              </p:cNvPr>
              <p:cNvSpPr txBox="1"/>
              <p:nvPr/>
            </p:nvSpPr>
            <p:spPr>
              <a:xfrm>
                <a:off x="5904324" y="1857268"/>
                <a:ext cx="21430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𝑅𝐴𝑊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fr-FR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32837BF-E9AB-E258-921F-33BD537EF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324" y="1857268"/>
                <a:ext cx="214302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29A4BAC6-D11F-5691-456F-DC35E8433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195" y="4127921"/>
            <a:ext cx="3292450" cy="2558649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5E6A37E-864F-A60B-FA4A-1AB05008E65B}"/>
                  </a:ext>
                </a:extLst>
              </p:cNvPr>
              <p:cNvSpPr txBox="1"/>
              <p:nvPr/>
            </p:nvSpPr>
            <p:spPr>
              <a:xfrm>
                <a:off x="2069045" y="5632517"/>
                <a:ext cx="2143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𝒄𝒄</m:t>
                          </m:r>
                        </m:sub>
                      </m:sSub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𝟑𝟏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fr-FR" b="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5E6A37E-864F-A60B-FA4A-1AB05008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45" y="5632517"/>
                <a:ext cx="214302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E7005A1-6522-7A63-BA1A-77241F7A4394}"/>
                  </a:ext>
                </a:extLst>
              </p:cNvPr>
              <p:cNvSpPr txBox="1"/>
              <p:nvPr/>
            </p:nvSpPr>
            <p:spPr>
              <a:xfrm>
                <a:off x="6467575" y="5632517"/>
                <a:ext cx="2143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𝑫𝑫𝑨</m:t>
                          </m:r>
                        </m:sub>
                      </m:sSub>
                    </m:oMath>
                  </m:oMathPara>
                </a14:m>
                <a:endParaRPr lang="fr-FR" b="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E7005A1-6522-7A63-BA1A-77241F7A4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75" y="5632517"/>
                <a:ext cx="21430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6" descr="Résultat d’images pour ulster university">
            <a:extLst>
              <a:ext uri="{FF2B5EF4-FFF2-40B4-BE49-F238E27FC236}">
                <a16:creationId xmlns:a16="http://schemas.microsoft.com/office/drawing/2014/main" id="{72D8027E-76A7-5409-0E6D-3FE3C3C94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3099"/>
            <a:ext cx="942680" cy="88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90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DF7E-4B10-0BC7-8DB7-B56C52A0572D}"/>
              </a:ext>
            </a:extLst>
          </p:cNvPr>
          <p:cNvSpPr/>
          <p:nvPr/>
        </p:nvSpPr>
        <p:spPr>
          <a:xfrm>
            <a:off x="1357463" y="367865"/>
            <a:ext cx="8870619" cy="49773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DD41C6-7856-EA13-49C5-FA957603BA01}"/>
                  </a:ext>
                </a:extLst>
              </p:cNvPr>
              <p:cNvSpPr/>
              <p:nvPr/>
            </p:nvSpPr>
            <p:spPr>
              <a:xfrm>
                <a:off x="7401024" y="2215377"/>
                <a:ext cx="1382598" cy="7423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fr-FR" sz="2800" b="1" i="1" dirty="0">
                    <a:solidFill>
                      <a:schemeClr val="accent6"/>
                    </a:solidFill>
                  </a:rPr>
                  <a:t>C</a:t>
                </a:r>
              </a:p>
              <a:p>
                <a:pPr algn="ctr"/>
                <a:r>
                  <a:rPr lang="fr-FR" dirty="0">
                    <a:solidFill>
                      <a:schemeClr val="accent6"/>
                    </a:solidFill>
                  </a:rPr>
                  <a:t>(1.62-3.6V)</a:t>
                </a:r>
                <a:endParaRPr lang="fr-FR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DD41C6-7856-EA13-49C5-FA957603B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24" y="2215377"/>
                <a:ext cx="1382598" cy="742360"/>
              </a:xfrm>
              <a:prstGeom prst="rect">
                <a:avLst/>
              </a:prstGeom>
              <a:blipFill>
                <a:blip r:embed="rId2"/>
                <a:stretch>
                  <a:fillRect t="-7813" b="-13281"/>
                </a:stretch>
              </a:blipFill>
              <a:ln w="38100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F41395-7394-F8D7-0329-BC0014850E9B}"/>
                  </a:ext>
                </a:extLst>
              </p:cNvPr>
              <p:cNvSpPr/>
              <p:nvPr/>
            </p:nvSpPr>
            <p:spPr>
              <a:xfrm>
                <a:off x="7697574" y="513501"/>
                <a:ext cx="2436240" cy="9615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err="1"/>
                  <a:t>Sensor</a:t>
                </a:r>
                <a:r>
                  <a:rPr lang="fr-FR" b="1" dirty="0"/>
                  <a:t> for the camera (3.3</a:t>
                </a:r>
                <a14:m>
                  <m:oMath xmlns:m="http://schemas.openxmlformats.org/officeDocument/2006/math">
                    <m:r>
                      <a:rPr lang="fr-FR" b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fr-FR" b="1" dirty="0"/>
                  <a:t>0.3)V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F41395-7394-F8D7-0329-BC0014850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574" y="513501"/>
                <a:ext cx="2436240" cy="961534"/>
              </a:xfrm>
              <a:prstGeom prst="rect">
                <a:avLst/>
              </a:prstGeom>
              <a:blipFill>
                <a:blip r:embed="rId3"/>
                <a:stretch>
                  <a:fillRect r="-24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D74A835-EA96-09B5-CCBB-B66D1AF70CB8}"/>
              </a:ext>
            </a:extLst>
          </p:cNvPr>
          <p:cNvSpPr/>
          <p:nvPr/>
        </p:nvSpPr>
        <p:spPr>
          <a:xfrm>
            <a:off x="1448190" y="3724892"/>
            <a:ext cx="1216058" cy="5604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USB-C </a:t>
            </a:r>
            <a:r>
              <a:rPr lang="fr-FR" b="1" dirty="0" err="1"/>
              <a:t>connector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F0362E-D563-4A20-7C06-4C84FFBA9E55}"/>
              </a:ext>
            </a:extLst>
          </p:cNvPr>
          <p:cNvSpPr/>
          <p:nvPr/>
        </p:nvSpPr>
        <p:spPr>
          <a:xfrm>
            <a:off x="1448190" y="2477733"/>
            <a:ext cx="1216058" cy="11217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Connector</a:t>
            </a:r>
            <a:r>
              <a:rPr lang="fr-FR" sz="1600" dirty="0"/>
              <a:t> for the </a:t>
            </a:r>
            <a:r>
              <a:rPr lang="fr-FR" b="1" dirty="0" err="1"/>
              <a:t>battery</a:t>
            </a:r>
            <a:endParaRPr lang="fr-FR" b="1" dirty="0"/>
          </a:p>
          <a:p>
            <a:pPr algn="ctr"/>
            <a:r>
              <a:rPr lang="fr-FR" b="1" dirty="0"/>
              <a:t>(3.6-5.5V)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8AF0739-E3C4-3628-8BC3-6F48129D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6332B47-9584-1178-E1AC-409DCFD29243}"/>
                  </a:ext>
                </a:extLst>
              </p:cNvPr>
              <p:cNvSpPr/>
              <p:nvPr/>
            </p:nvSpPr>
            <p:spPr>
              <a:xfrm>
                <a:off x="3863421" y="3509127"/>
                <a:ext cx="1806804" cy="75861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DC-DC </a:t>
                </a:r>
                <a:r>
                  <a:rPr lang="fr-FR" b="1" dirty="0"/>
                  <a:t>Converter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2.5;5.5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b="0" dirty="0"/>
              </a:p>
              <a:p>
                <a:pPr algn="ctr"/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6332B47-9584-1178-E1AC-409DCFD29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421" y="3509127"/>
                <a:ext cx="1806804" cy="758618"/>
              </a:xfrm>
              <a:prstGeom prst="rect">
                <a:avLst/>
              </a:prstGeom>
              <a:blipFill>
                <a:blip r:embed="rId4"/>
                <a:stretch>
                  <a:fillRect l="-3356" t="-14286" r="-6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BA140C9C-2404-3C2E-3514-01D229AB1688}"/>
              </a:ext>
            </a:extLst>
          </p:cNvPr>
          <p:cNvCxnSpPr>
            <a:cxnSpLocks/>
          </p:cNvCxnSpPr>
          <p:nvPr/>
        </p:nvCxnSpPr>
        <p:spPr>
          <a:xfrm flipV="1">
            <a:off x="5670225" y="2577130"/>
            <a:ext cx="1730799" cy="1403337"/>
          </a:xfrm>
          <a:prstGeom prst="bentConnector3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321CA25-4400-A569-F578-D38CAFB37238}"/>
                  </a:ext>
                </a:extLst>
              </p:cNvPr>
              <p:cNvSpPr txBox="1"/>
              <p:nvPr/>
            </p:nvSpPr>
            <p:spPr>
              <a:xfrm>
                <a:off x="5728160" y="3652192"/>
                <a:ext cx="170153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𝒄𝒄</m:t>
                          </m:r>
                        </m:sub>
                      </m:sSub>
                      <m:r>
                        <a:rPr lang="fr-FR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fr-FR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𝟑𝟏</m:t>
                      </m:r>
                      <m:r>
                        <a:rPr lang="fr-FR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321CA25-4400-A569-F578-D38CAFB37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60" y="3652192"/>
                <a:ext cx="1701538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7AF248-D079-403D-4238-4EE12BC6BCF6}"/>
                  </a:ext>
                </a:extLst>
              </p:cNvPr>
              <p:cNvSpPr/>
              <p:nvPr/>
            </p:nvSpPr>
            <p:spPr>
              <a:xfrm>
                <a:off x="7448552" y="3893896"/>
                <a:ext cx="1382598" cy="4401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fr-FR" sz="2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LED</m:t>
                      </m:r>
                    </m:oMath>
                  </m:oMathPara>
                </a14:m>
                <a:endParaRPr lang="fr-FR" sz="10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7AF248-D079-403D-4238-4EE12BC6B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552" y="3893896"/>
                <a:ext cx="1382598" cy="4401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BF886B-009B-3C1A-4290-15E5EB3D2F3C}"/>
                  </a:ext>
                </a:extLst>
              </p:cNvPr>
              <p:cNvSpPr/>
              <p:nvPr/>
            </p:nvSpPr>
            <p:spPr>
              <a:xfrm>
                <a:off x="7429698" y="4633143"/>
                <a:ext cx="1382598" cy="48606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IR</m:t>
                      </m:r>
                      <m:r>
                        <a:rPr lang="fr-FR" sz="2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LED</m:t>
                      </m:r>
                    </m:oMath>
                  </m:oMathPara>
                </a14:m>
                <a:endParaRPr lang="fr-FR" sz="10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BF886B-009B-3C1A-4290-15E5EB3D2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698" y="4633143"/>
                <a:ext cx="1382598" cy="4860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51437027-C445-14D4-A0BD-9828FE8947F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647835" y="3974974"/>
            <a:ext cx="1800717" cy="139018"/>
          </a:xfrm>
          <a:prstGeom prst="bentConnector3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ED53626F-8172-EF9E-5504-93348539F08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657262" y="3986621"/>
            <a:ext cx="1772436" cy="889556"/>
          </a:xfrm>
          <a:prstGeom prst="bentConnector3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0D12CD8-FCEE-D6B3-04D5-800650529984}"/>
                  </a:ext>
                </a:extLst>
              </p:cNvPr>
              <p:cNvSpPr/>
              <p:nvPr/>
            </p:nvSpPr>
            <p:spPr>
              <a:xfrm>
                <a:off x="7410451" y="3276929"/>
                <a:ext cx="1382598" cy="3636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fr-FR" sz="12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Card</m:t>
                      </m:r>
                      <m:r>
                        <a:rPr lang="fr-FR" sz="12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0D12CD8-FCEE-D6B3-04D5-800650529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1" y="3276929"/>
                <a:ext cx="1382598" cy="3636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9BE9CF1-5AF2-EDA7-782B-45ACAB472980}"/>
                  </a:ext>
                </a:extLst>
              </p:cNvPr>
              <p:cNvSpPr/>
              <p:nvPr/>
            </p:nvSpPr>
            <p:spPr>
              <a:xfrm>
                <a:off x="4472039" y="1775517"/>
                <a:ext cx="1806804" cy="7423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Regulator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1.7;5.5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b="0" dirty="0"/>
              </a:p>
              <a:p>
                <a:pPr algn="ctr"/>
                <a:endParaRPr lang="fr-FR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9BE9CF1-5AF2-EDA7-782B-45ACAB472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039" y="1775517"/>
                <a:ext cx="1806804" cy="742359"/>
              </a:xfrm>
              <a:prstGeom prst="rect">
                <a:avLst/>
              </a:prstGeom>
              <a:blipFill>
                <a:blip r:embed="rId9"/>
                <a:stretch>
                  <a:fillRect t="-14516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82D39EC6-C94B-3EFB-81CA-3A31EF13788D}"/>
              </a:ext>
            </a:extLst>
          </p:cNvPr>
          <p:cNvCxnSpPr>
            <a:cxnSpLocks/>
          </p:cNvCxnSpPr>
          <p:nvPr/>
        </p:nvCxnSpPr>
        <p:spPr>
          <a:xfrm flipV="1">
            <a:off x="5670225" y="3494557"/>
            <a:ext cx="1740226" cy="463482"/>
          </a:xfrm>
          <a:prstGeom prst="bentConnector3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C2AD851-BA2E-E82D-BAB9-65C43964D4A9}"/>
              </a:ext>
            </a:extLst>
          </p:cNvPr>
          <p:cNvCxnSpPr>
            <a:cxnSpLocks/>
          </p:cNvCxnSpPr>
          <p:nvPr/>
        </p:nvCxnSpPr>
        <p:spPr>
          <a:xfrm flipV="1">
            <a:off x="5884686" y="2539613"/>
            <a:ext cx="0" cy="144200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E65275E-1E0C-1221-C66D-361661889F63}"/>
                  </a:ext>
                </a:extLst>
              </p:cNvPr>
              <p:cNvSpPr txBox="1"/>
              <p:nvPr/>
            </p:nvSpPr>
            <p:spPr>
              <a:xfrm>
                <a:off x="2483450" y="2615107"/>
                <a:ext cx="170153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𝑩𝑨𝑻</m:t>
                          </m:r>
                        </m:sub>
                      </m:sSub>
                      <m:r>
                        <a:rPr lang="fr-F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fr-F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fr-F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600" b="1" dirty="0">
                  <a:solidFill>
                    <a:srgbClr val="00B050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E65275E-1E0C-1221-C66D-361661889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450" y="2615107"/>
                <a:ext cx="1701538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C659361B-664D-967C-4A06-53B311A49A17}"/>
                  </a:ext>
                </a:extLst>
              </p:cNvPr>
              <p:cNvSpPr txBox="1"/>
              <p:nvPr/>
            </p:nvSpPr>
            <p:spPr>
              <a:xfrm>
                <a:off x="5428074" y="604939"/>
                <a:ext cx="170153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𝑫𝑫𝑨</m:t>
                          </m:r>
                        </m:sub>
                      </m:sSub>
                      <m:r>
                        <a:rPr lang="fr-FR" sz="1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fr-FR" sz="1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sz="1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𝟑𝟏</m:t>
                      </m:r>
                      <m:r>
                        <a:rPr lang="fr-FR" sz="1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600" b="1" dirty="0">
                  <a:solidFill>
                    <a:srgbClr val="FFC000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C659361B-664D-967C-4A06-53B311A4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074" y="604939"/>
                <a:ext cx="1701538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2DEC0CA5-65AE-0817-6450-B07F7484A586}"/>
              </a:ext>
            </a:extLst>
          </p:cNvPr>
          <p:cNvCxnSpPr>
            <a:endCxn id="6" idx="1"/>
          </p:cNvCxnSpPr>
          <p:nvPr/>
        </p:nvCxnSpPr>
        <p:spPr>
          <a:xfrm flipV="1">
            <a:off x="5967167" y="994268"/>
            <a:ext cx="1730407" cy="776244"/>
          </a:xfrm>
          <a:prstGeom prst="bentConnector3">
            <a:avLst>
              <a:gd name="adj1" fmla="val -4477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DD2439B-E8E8-6C9A-E2F1-C8F225C7CA30}"/>
              </a:ext>
            </a:extLst>
          </p:cNvPr>
          <p:cNvSpPr/>
          <p:nvPr/>
        </p:nvSpPr>
        <p:spPr>
          <a:xfrm>
            <a:off x="1450157" y="472943"/>
            <a:ext cx="793422" cy="4397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8 pins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3D2A76-CBFB-B827-BA7C-500CC206CF4C}"/>
              </a:ext>
            </a:extLst>
          </p:cNvPr>
          <p:cNvSpPr/>
          <p:nvPr/>
        </p:nvSpPr>
        <p:spPr>
          <a:xfrm>
            <a:off x="1450157" y="958184"/>
            <a:ext cx="793422" cy="4397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8 pins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BD540-1FEF-598B-6B92-C43FADA84B53}"/>
              </a:ext>
            </a:extLst>
          </p:cNvPr>
          <p:cNvSpPr/>
          <p:nvPr/>
        </p:nvSpPr>
        <p:spPr>
          <a:xfrm>
            <a:off x="1450156" y="4826356"/>
            <a:ext cx="938201" cy="292855"/>
          </a:xfrm>
          <a:prstGeom prst="rect">
            <a:avLst/>
          </a:prstGeom>
          <a:solidFill>
            <a:schemeClr val="accent5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Jumper</a:t>
            </a:r>
          </a:p>
        </p:txBody>
      </p:sp>
      <p:sp>
        <p:nvSpPr>
          <p:cNvPr id="65" name="Accolade ouvrante 64">
            <a:extLst>
              <a:ext uri="{FF2B5EF4-FFF2-40B4-BE49-F238E27FC236}">
                <a16:creationId xmlns:a16="http://schemas.microsoft.com/office/drawing/2014/main" id="{1FF23F0C-1D5F-78AB-2C0F-7910FEF1FEFA}"/>
              </a:ext>
            </a:extLst>
          </p:cNvPr>
          <p:cNvSpPr/>
          <p:nvPr/>
        </p:nvSpPr>
        <p:spPr>
          <a:xfrm>
            <a:off x="1045588" y="994268"/>
            <a:ext cx="347122" cy="337762"/>
          </a:xfrm>
          <a:prstGeom prst="leftBrace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4153DB4-9D00-B5C7-C73B-A08CE23FBFFA}"/>
              </a:ext>
            </a:extLst>
          </p:cNvPr>
          <p:cNvSpPr txBox="1"/>
          <p:nvPr/>
        </p:nvSpPr>
        <p:spPr>
          <a:xfrm>
            <a:off x="-62555" y="1090013"/>
            <a:ext cx="134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rgbClr val="0070C0"/>
                </a:solidFill>
              </a:rPr>
              <a:t>Connector</a:t>
            </a:r>
            <a:r>
              <a:rPr lang="fr-FR" sz="1400" b="1" dirty="0">
                <a:solidFill>
                  <a:srgbClr val="0070C0"/>
                </a:solidFill>
              </a:rPr>
              <a:t> for SPI/I2C/DAC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915689B-2F46-81DB-9651-98FC3A7B61B3}"/>
              </a:ext>
            </a:extLst>
          </p:cNvPr>
          <p:cNvSpPr txBox="1"/>
          <p:nvPr/>
        </p:nvSpPr>
        <p:spPr>
          <a:xfrm>
            <a:off x="-38143" y="323496"/>
            <a:ext cx="1225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rgbClr val="0070C0"/>
                </a:solidFill>
              </a:rPr>
              <a:t>Connector</a:t>
            </a:r>
            <a:r>
              <a:rPr lang="fr-FR" sz="1400" b="1" dirty="0">
                <a:solidFill>
                  <a:srgbClr val="0070C0"/>
                </a:solidFill>
              </a:rPr>
              <a:t> for DCMI/TIM/</a:t>
            </a:r>
          </a:p>
          <a:p>
            <a:pPr algn="ctr"/>
            <a:r>
              <a:rPr lang="fr-FR" sz="1400" b="1" dirty="0">
                <a:solidFill>
                  <a:srgbClr val="0070C0"/>
                </a:solidFill>
              </a:rPr>
              <a:t>NRST</a:t>
            </a:r>
          </a:p>
        </p:txBody>
      </p: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DB9B8170-1E54-5E82-A1A7-056C72C31AB5}"/>
              </a:ext>
            </a:extLst>
          </p:cNvPr>
          <p:cNvCxnSpPr>
            <a:cxnSpLocks/>
            <a:endCxn id="55" idx="3"/>
          </p:cNvCxnSpPr>
          <p:nvPr/>
        </p:nvCxnSpPr>
        <p:spPr>
          <a:xfrm rot="16200000" flipV="1">
            <a:off x="1194635" y="1741773"/>
            <a:ext cx="3351654" cy="1253765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BFA870EB-B861-317D-0CF5-B933C6042781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>
            <a:off x="2243580" y="1178071"/>
            <a:ext cx="3641109" cy="1622187"/>
          </a:xfrm>
          <a:prstGeom prst="bentConnector3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 : en angle 95">
            <a:extLst>
              <a:ext uri="{FF2B5EF4-FFF2-40B4-BE49-F238E27FC236}">
                <a16:creationId xmlns:a16="http://schemas.microsoft.com/office/drawing/2014/main" id="{C19A31BE-E3E9-82A3-39AA-FC6B83707614}"/>
              </a:ext>
            </a:extLst>
          </p:cNvPr>
          <p:cNvCxnSpPr>
            <a:cxnSpLocks/>
            <a:endCxn id="59" idx="0"/>
          </p:cNvCxnSpPr>
          <p:nvPr/>
        </p:nvCxnSpPr>
        <p:spPr>
          <a:xfrm rot="10800000" flipV="1">
            <a:off x="1919258" y="4439954"/>
            <a:ext cx="1130127" cy="386402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9631581-9779-8F58-00D8-4865AEBB1040}"/>
              </a:ext>
            </a:extLst>
          </p:cNvPr>
          <p:cNvSpPr/>
          <p:nvPr/>
        </p:nvSpPr>
        <p:spPr>
          <a:xfrm>
            <a:off x="5619857" y="4826356"/>
            <a:ext cx="793422" cy="439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6 pins</a:t>
            </a:r>
          </a:p>
        </p:txBody>
      </p: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9933C216-EE54-3DD7-EC70-4B10001B8B82}"/>
              </a:ext>
            </a:extLst>
          </p:cNvPr>
          <p:cNvCxnSpPr>
            <a:endCxn id="98" idx="0"/>
          </p:cNvCxnSpPr>
          <p:nvPr/>
        </p:nvCxnSpPr>
        <p:spPr>
          <a:xfrm rot="16200000" flipH="1">
            <a:off x="5416858" y="4226645"/>
            <a:ext cx="853077" cy="346343"/>
          </a:xfrm>
          <a:prstGeom prst="bentConnector3">
            <a:avLst>
              <a:gd name="adj1" fmla="val -832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05E72959-9641-C225-1727-9E36605EE7C4}"/>
              </a:ext>
            </a:extLst>
          </p:cNvPr>
          <p:cNvSpPr txBox="1"/>
          <p:nvPr/>
        </p:nvSpPr>
        <p:spPr>
          <a:xfrm>
            <a:off x="5334620" y="5472938"/>
            <a:ext cx="134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Connector</a:t>
            </a:r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for SPI/SW</a:t>
            </a:r>
          </a:p>
        </p:txBody>
      </p:sp>
      <p:sp>
        <p:nvSpPr>
          <p:cNvPr id="105" name="Accolade ouvrante 104">
            <a:extLst>
              <a:ext uri="{FF2B5EF4-FFF2-40B4-BE49-F238E27FC236}">
                <a16:creationId xmlns:a16="http://schemas.microsoft.com/office/drawing/2014/main" id="{46242745-9DE4-ADFE-80AE-E8132F9A094F}"/>
              </a:ext>
            </a:extLst>
          </p:cNvPr>
          <p:cNvSpPr/>
          <p:nvPr/>
        </p:nvSpPr>
        <p:spPr>
          <a:xfrm rot="16200000">
            <a:off x="5930798" y="5073572"/>
            <a:ext cx="155681" cy="777563"/>
          </a:xfrm>
          <a:prstGeom prst="leftBrac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Accolade ouvrante 105">
            <a:extLst>
              <a:ext uri="{FF2B5EF4-FFF2-40B4-BE49-F238E27FC236}">
                <a16:creationId xmlns:a16="http://schemas.microsoft.com/office/drawing/2014/main" id="{DE94F20F-9519-E795-A0B8-F4FA5EBB8CE5}"/>
              </a:ext>
            </a:extLst>
          </p:cNvPr>
          <p:cNvSpPr/>
          <p:nvPr/>
        </p:nvSpPr>
        <p:spPr>
          <a:xfrm>
            <a:off x="1065328" y="492274"/>
            <a:ext cx="347122" cy="337762"/>
          </a:xfrm>
          <a:prstGeom prst="leftBrace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5ACA91B-D6B0-EF18-275F-282D3918A4B4}"/>
              </a:ext>
            </a:extLst>
          </p:cNvPr>
          <p:cNvCxnSpPr>
            <a:cxnSpLocks/>
          </p:cNvCxnSpPr>
          <p:nvPr/>
        </p:nvCxnSpPr>
        <p:spPr>
          <a:xfrm flipV="1">
            <a:off x="6542202" y="1351623"/>
            <a:ext cx="1155372" cy="1088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38BA5FF0-B0AB-1E48-899C-FB903096962D}"/>
              </a:ext>
            </a:extLst>
          </p:cNvPr>
          <p:cNvCxnSpPr/>
          <p:nvPr/>
        </p:nvCxnSpPr>
        <p:spPr>
          <a:xfrm flipV="1">
            <a:off x="6542202" y="1332030"/>
            <a:ext cx="0" cy="264843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BB16DC68-DA3F-A496-6D50-286EFA88CDEB}"/>
                  </a:ext>
                </a:extLst>
              </p:cNvPr>
              <p:cNvSpPr txBox="1"/>
              <p:nvPr/>
            </p:nvSpPr>
            <p:spPr>
              <a:xfrm>
                <a:off x="2186988" y="1205004"/>
                <a:ext cx="140228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𝒄𝒄</m:t>
                          </m:r>
                        </m:sub>
                      </m:sSub>
                      <m:r>
                        <a:rPr lang="fr-FR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fr-FR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𝟑𝟏</m:t>
                      </m:r>
                      <m:r>
                        <a:rPr lang="fr-FR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BB16DC68-DA3F-A496-6D50-286EFA88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88" y="1205004"/>
                <a:ext cx="1402282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6FB78C8A-C233-E69C-9FFB-038A0C92AC55}"/>
              </a:ext>
            </a:extLst>
          </p:cNvPr>
          <p:cNvSpPr/>
          <p:nvPr/>
        </p:nvSpPr>
        <p:spPr>
          <a:xfrm>
            <a:off x="9260265" y="1591559"/>
            <a:ext cx="886117" cy="44486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36 pins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A84A1C51-C633-03B2-2C8C-56AB4C684907}"/>
              </a:ext>
            </a:extLst>
          </p:cNvPr>
          <p:cNvCxnSpPr>
            <a:cxnSpLocks/>
          </p:cNvCxnSpPr>
          <p:nvPr/>
        </p:nvCxnSpPr>
        <p:spPr>
          <a:xfrm>
            <a:off x="6552455" y="1844384"/>
            <a:ext cx="2700190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A8C8D015-31A8-B357-690B-7B3E24181C50}"/>
              </a:ext>
            </a:extLst>
          </p:cNvPr>
          <p:cNvCxnSpPr>
            <a:cxnSpLocks/>
          </p:cNvCxnSpPr>
          <p:nvPr/>
        </p:nvCxnSpPr>
        <p:spPr>
          <a:xfrm>
            <a:off x="5884686" y="1684364"/>
            <a:ext cx="336795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ccolade fermante 135">
            <a:extLst>
              <a:ext uri="{FF2B5EF4-FFF2-40B4-BE49-F238E27FC236}">
                <a16:creationId xmlns:a16="http://schemas.microsoft.com/office/drawing/2014/main" id="{3252A64D-D10D-F029-A5C3-B3450482DDCB}"/>
              </a:ext>
            </a:extLst>
          </p:cNvPr>
          <p:cNvSpPr/>
          <p:nvPr/>
        </p:nvSpPr>
        <p:spPr>
          <a:xfrm>
            <a:off x="10248900" y="1591559"/>
            <a:ext cx="110912" cy="444865"/>
          </a:xfrm>
          <a:prstGeom prst="righ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F263B182-9DFF-E4AB-4C30-CCE6F085F970}"/>
              </a:ext>
            </a:extLst>
          </p:cNvPr>
          <p:cNvSpPr txBox="1"/>
          <p:nvPr/>
        </p:nvSpPr>
        <p:spPr>
          <a:xfrm>
            <a:off x="10266182" y="1513204"/>
            <a:ext cx="146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rgbClr val="002060"/>
                </a:solidFill>
              </a:rPr>
              <a:t>Connector</a:t>
            </a:r>
            <a:r>
              <a:rPr lang="fr-FR" sz="1400" b="1" dirty="0">
                <a:solidFill>
                  <a:srgbClr val="002060"/>
                </a:solidFill>
              </a:rPr>
              <a:t> for DCMI/SPI/RSVD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63E2F4E-D2CF-5623-7B81-3631593516D9}"/>
              </a:ext>
            </a:extLst>
          </p:cNvPr>
          <p:cNvCxnSpPr>
            <a:cxnSpLocks/>
          </p:cNvCxnSpPr>
          <p:nvPr/>
        </p:nvCxnSpPr>
        <p:spPr>
          <a:xfrm flipV="1">
            <a:off x="3049378" y="3973277"/>
            <a:ext cx="0" cy="466677"/>
          </a:xfrm>
          <a:prstGeom prst="line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DF8CF7A-459A-EAEF-1E7A-24E1AB6F591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64248" y="4005096"/>
            <a:ext cx="416511" cy="0"/>
          </a:xfrm>
          <a:prstGeom prst="line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B1217DE-C33B-9B73-92E7-B2EE802E0E07}"/>
              </a:ext>
            </a:extLst>
          </p:cNvPr>
          <p:cNvCxnSpPr>
            <a:cxnSpLocks/>
          </p:cNvCxnSpPr>
          <p:nvPr/>
        </p:nvCxnSpPr>
        <p:spPr>
          <a:xfrm>
            <a:off x="2664248" y="3016632"/>
            <a:ext cx="833097" cy="0"/>
          </a:xfrm>
          <a:prstGeom prst="line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DD541CE-E96B-4721-3939-0787FB051FA1}"/>
              </a:ext>
            </a:extLst>
          </p:cNvPr>
          <p:cNvCxnSpPr>
            <a:cxnSpLocks/>
          </p:cNvCxnSpPr>
          <p:nvPr/>
        </p:nvCxnSpPr>
        <p:spPr>
          <a:xfrm flipV="1">
            <a:off x="3497345" y="4042094"/>
            <a:ext cx="416548" cy="2389"/>
          </a:xfrm>
          <a:prstGeom prst="line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Triangle 4">
            <a:extLst>
              <a:ext uri="{FF2B5EF4-FFF2-40B4-BE49-F238E27FC236}">
                <a16:creationId xmlns:a16="http://schemas.microsoft.com/office/drawing/2014/main" id="{49BB7B93-F381-FFB0-E58C-5C417B82D616}"/>
              </a:ext>
            </a:extLst>
          </p:cNvPr>
          <p:cNvSpPr/>
          <p:nvPr/>
        </p:nvSpPr>
        <p:spPr>
          <a:xfrm rot="16200000">
            <a:off x="10201109" y="4862024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6" descr="Résultat d’images pour ulster university">
            <a:extLst>
              <a:ext uri="{FF2B5EF4-FFF2-40B4-BE49-F238E27FC236}">
                <a16:creationId xmlns:a16="http://schemas.microsoft.com/office/drawing/2014/main" id="{67566686-DADD-C731-B51B-DE7159493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4113"/>
            <a:ext cx="942680" cy="88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1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8AF0739-E3C4-3628-8BC3-6F48129D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5</a:t>
            </a:fld>
            <a:endParaRPr lang="fr-FR"/>
          </a:p>
        </p:txBody>
      </p:sp>
      <p:sp>
        <p:nvSpPr>
          <p:cNvPr id="3" name="Right Triangle 4">
            <a:extLst>
              <a:ext uri="{FF2B5EF4-FFF2-40B4-BE49-F238E27FC236}">
                <a16:creationId xmlns:a16="http://schemas.microsoft.com/office/drawing/2014/main" id="{49BB7B93-F381-FFB0-E58C-5C417B82D616}"/>
              </a:ext>
            </a:extLst>
          </p:cNvPr>
          <p:cNvSpPr/>
          <p:nvPr/>
        </p:nvSpPr>
        <p:spPr>
          <a:xfrm rot="16200000">
            <a:off x="10201109" y="4862024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6" descr="Résultat d’images pour ulster university">
            <a:extLst>
              <a:ext uri="{FF2B5EF4-FFF2-40B4-BE49-F238E27FC236}">
                <a16:creationId xmlns:a16="http://schemas.microsoft.com/office/drawing/2014/main" id="{67566686-DADD-C731-B51B-DE7159493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4113"/>
            <a:ext cx="942680" cy="88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C987CA8-E1C0-C8A8-7920-FA1D6E845759}"/>
              </a:ext>
            </a:extLst>
          </p:cNvPr>
          <p:cNvSpPr txBox="1"/>
          <p:nvPr/>
        </p:nvSpPr>
        <p:spPr>
          <a:xfrm>
            <a:off x="657994" y="224814"/>
            <a:ext cx="11089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 err="1">
                <a:solidFill>
                  <a:srgbClr val="002060"/>
                </a:solidFill>
              </a:rPr>
              <a:t>Legend</a:t>
            </a:r>
            <a:r>
              <a:rPr lang="fr-FR" sz="2800" b="1" u="sng" dirty="0">
                <a:solidFill>
                  <a:srgbClr val="002060"/>
                </a:solidFill>
              </a:rPr>
              <a:t> of Xiao nRF52840 module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E340FEA-7B74-57FC-A777-64D13E17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066" y="1187812"/>
            <a:ext cx="4549534" cy="280440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DC5A3E2-B242-5134-C04E-0D6969AB6481}"/>
              </a:ext>
            </a:extLst>
          </p:cNvPr>
          <p:cNvSpPr txBox="1"/>
          <p:nvPr/>
        </p:nvSpPr>
        <p:spPr>
          <a:xfrm>
            <a:off x="2071696" y="1425398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GPIO</a:t>
            </a:r>
            <a:r>
              <a:rPr lang="fr-FR" dirty="0">
                <a:solidFill>
                  <a:srgbClr val="002060"/>
                </a:solidFill>
              </a:rPr>
              <a:t> / </a:t>
            </a:r>
            <a:r>
              <a:rPr lang="fr-FR" b="1" dirty="0" err="1">
                <a:solidFill>
                  <a:srgbClr val="002060"/>
                </a:solidFill>
              </a:rPr>
              <a:t>Analog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rgbClr val="002060"/>
                </a:solidFill>
              </a:rPr>
              <a:t>input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8DB5538-66EB-2CEB-805E-5F9C493F4364}"/>
              </a:ext>
            </a:extLst>
          </p:cNvPr>
          <p:cNvSpPr txBox="1"/>
          <p:nvPr/>
        </p:nvSpPr>
        <p:spPr>
          <a:xfrm>
            <a:off x="3209826" y="1732737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GPIO</a:t>
            </a:r>
            <a:r>
              <a:rPr lang="fr-FR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C73518-F94D-8113-1D90-C3654C1E5F51}"/>
              </a:ext>
            </a:extLst>
          </p:cNvPr>
          <p:cNvSpPr txBox="1"/>
          <p:nvPr/>
        </p:nvSpPr>
        <p:spPr>
          <a:xfrm>
            <a:off x="2059703" y="1999376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GPIO</a:t>
            </a:r>
            <a:r>
              <a:rPr lang="fr-FR" dirty="0">
                <a:solidFill>
                  <a:srgbClr val="002060"/>
                </a:solidFill>
              </a:rPr>
              <a:t> / </a:t>
            </a:r>
            <a:r>
              <a:rPr lang="fr-FR" b="1" dirty="0" err="1">
                <a:solidFill>
                  <a:srgbClr val="002060"/>
                </a:solidFill>
              </a:rPr>
              <a:t>Analog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rgbClr val="002060"/>
                </a:solidFill>
              </a:rPr>
              <a:t>input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2549FF-9E1A-2307-CB64-D44F201ADF64}"/>
              </a:ext>
            </a:extLst>
          </p:cNvPr>
          <p:cNvSpPr txBox="1"/>
          <p:nvPr/>
        </p:nvSpPr>
        <p:spPr>
          <a:xfrm>
            <a:off x="2059702" y="2278201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GPIO</a:t>
            </a:r>
            <a:r>
              <a:rPr lang="fr-FR" dirty="0">
                <a:solidFill>
                  <a:srgbClr val="002060"/>
                </a:solidFill>
              </a:rPr>
              <a:t> / </a:t>
            </a:r>
            <a:r>
              <a:rPr lang="fr-FR" b="1" dirty="0" err="1">
                <a:solidFill>
                  <a:srgbClr val="002060"/>
                </a:solidFill>
              </a:rPr>
              <a:t>Analog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rgbClr val="002060"/>
                </a:solidFill>
              </a:rPr>
              <a:t>input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FB8FB7F-395C-F6D7-080E-B4232BB08A14}"/>
              </a:ext>
            </a:extLst>
          </p:cNvPr>
          <p:cNvSpPr txBox="1"/>
          <p:nvPr/>
        </p:nvSpPr>
        <p:spPr>
          <a:xfrm>
            <a:off x="1592031" y="2573354"/>
            <a:ext cx="269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GPIO</a:t>
            </a:r>
            <a:r>
              <a:rPr lang="fr-FR" dirty="0">
                <a:solidFill>
                  <a:srgbClr val="002060"/>
                </a:solidFill>
              </a:rPr>
              <a:t> / </a:t>
            </a:r>
            <a:r>
              <a:rPr lang="fr-FR" b="1" dirty="0" err="1">
                <a:solidFill>
                  <a:srgbClr val="002060"/>
                </a:solidFill>
              </a:rPr>
              <a:t>Analog</a:t>
            </a:r>
            <a:r>
              <a:rPr lang="fr-FR" b="1" dirty="0">
                <a:solidFill>
                  <a:srgbClr val="002060"/>
                </a:solidFill>
              </a:rPr>
              <a:t> input </a:t>
            </a:r>
            <a:r>
              <a:rPr lang="fr-FR" dirty="0">
                <a:solidFill>
                  <a:srgbClr val="002060"/>
                </a:solidFill>
              </a:rPr>
              <a:t>/ </a:t>
            </a:r>
            <a:r>
              <a:rPr lang="fr-FR" b="1" dirty="0">
                <a:solidFill>
                  <a:srgbClr val="00B050"/>
                </a:solidFill>
              </a:rPr>
              <a:t>I2C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4B4E8EA-ED24-C65D-626D-8FFF97E7BC0A}"/>
              </a:ext>
            </a:extLst>
          </p:cNvPr>
          <p:cNvSpPr txBox="1"/>
          <p:nvPr/>
        </p:nvSpPr>
        <p:spPr>
          <a:xfrm>
            <a:off x="1578205" y="2829316"/>
            <a:ext cx="262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GPIO</a:t>
            </a:r>
            <a:r>
              <a:rPr lang="fr-FR" dirty="0">
                <a:solidFill>
                  <a:srgbClr val="002060"/>
                </a:solidFill>
              </a:rPr>
              <a:t> / </a:t>
            </a:r>
            <a:r>
              <a:rPr lang="fr-FR" b="1" dirty="0" err="1">
                <a:solidFill>
                  <a:srgbClr val="002060"/>
                </a:solidFill>
              </a:rPr>
              <a:t>Analog</a:t>
            </a:r>
            <a:r>
              <a:rPr lang="fr-FR" b="1" dirty="0">
                <a:solidFill>
                  <a:srgbClr val="002060"/>
                </a:solidFill>
              </a:rPr>
              <a:t> input </a:t>
            </a:r>
            <a:r>
              <a:rPr lang="fr-FR" dirty="0">
                <a:solidFill>
                  <a:srgbClr val="002060"/>
                </a:solidFill>
              </a:rPr>
              <a:t>/ </a:t>
            </a:r>
            <a:r>
              <a:rPr lang="fr-FR" b="1" dirty="0">
                <a:solidFill>
                  <a:srgbClr val="00B050"/>
                </a:solidFill>
              </a:rPr>
              <a:t>I2C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EF1DC9C-734E-9E96-0223-C1D061D7A133}"/>
              </a:ext>
            </a:extLst>
          </p:cNvPr>
          <p:cNvSpPr txBox="1"/>
          <p:nvPr/>
        </p:nvSpPr>
        <p:spPr>
          <a:xfrm>
            <a:off x="2785933" y="3141533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GPIO</a:t>
            </a:r>
            <a:r>
              <a:rPr lang="fr-FR" dirty="0">
                <a:solidFill>
                  <a:srgbClr val="002060"/>
                </a:solidFill>
              </a:rPr>
              <a:t> / </a:t>
            </a:r>
            <a:r>
              <a:rPr lang="fr-FR" b="1" dirty="0">
                <a:solidFill>
                  <a:srgbClr val="C00000"/>
                </a:solidFill>
              </a:rPr>
              <a:t>UART</a:t>
            </a:r>
            <a:r>
              <a:rPr lang="fr-FR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BF7F691-93AE-73A0-7387-C3C4F5CBD934}"/>
              </a:ext>
            </a:extLst>
          </p:cNvPr>
          <p:cNvSpPr txBox="1"/>
          <p:nvPr/>
        </p:nvSpPr>
        <p:spPr>
          <a:xfrm>
            <a:off x="8384671" y="2278201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GPIO</a:t>
            </a:r>
            <a:r>
              <a:rPr lang="fr-FR" dirty="0">
                <a:solidFill>
                  <a:srgbClr val="002060"/>
                </a:solidFill>
              </a:rPr>
              <a:t> / </a:t>
            </a:r>
            <a:r>
              <a:rPr lang="fr-FR" b="1" dirty="0">
                <a:solidFill>
                  <a:srgbClr val="002060"/>
                </a:solidFill>
              </a:rPr>
              <a:t>SPI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D0B788B-7F70-64E6-DD7E-E4F3317D53EA}"/>
              </a:ext>
            </a:extLst>
          </p:cNvPr>
          <p:cNvSpPr txBox="1"/>
          <p:nvPr/>
        </p:nvSpPr>
        <p:spPr>
          <a:xfrm>
            <a:off x="8410489" y="2854479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GPIO</a:t>
            </a:r>
            <a:r>
              <a:rPr lang="fr-FR" dirty="0">
                <a:solidFill>
                  <a:srgbClr val="002060"/>
                </a:solidFill>
              </a:rPr>
              <a:t> / </a:t>
            </a:r>
            <a:r>
              <a:rPr lang="fr-FR" b="1" dirty="0">
                <a:solidFill>
                  <a:srgbClr val="002060"/>
                </a:solidFill>
              </a:rPr>
              <a:t>SPI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F5AE509-1462-047B-FFDB-F1BBE2CF76CA}"/>
              </a:ext>
            </a:extLst>
          </p:cNvPr>
          <p:cNvSpPr txBox="1"/>
          <p:nvPr/>
        </p:nvSpPr>
        <p:spPr>
          <a:xfrm>
            <a:off x="8398496" y="2562741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GPIO</a:t>
            </a:r>
            <a:r>
              <a:rPr lang="fr-FR" dirty="0">
                <a:solidFill>
                  <a:srgbClr val="002060"/>
                </a:solidFill>
              </a:rPr>
              <a:t> / </a:t>
            </a:r>
            <a:r>
              <a:rPr lang="fr-FR" b="1" dirty="0">
                <a:solidFill>
                  <a:srgbClr val="002060"/>
                </a:solidFill>
              </a:rPr>
              <a:t>SPI</a:t>
            </a:r>
            <a:r>
              <a:rPr lang="fr-FR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2D1EE91-DA81-ED98-4CBB-01FBE628360A}"/>
              </a:ext>
            </a:extLst>
          </p:cNvPr>
          <p:cNvSpPr txBox="1"/>
          <p:nvPr/>
        </p:nvSpPr>
        <p:spPr>
          <a:xfrm>
            <a:off x="8398496" y="3138780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GPIO</a:t>
            </a:r>
            <a:r>
              <a:rPr lang="fr-FR" dirty="0">
                <a:solidFill>
                  <a:srgbClr val="002060"/>
                </a:solidFill>
              </a:rPr>
              <a:t> / </a:t>
            </a:r>
            <a:r>
              <a:rPr lang="fr-FR" b="1" dirty="0">
                <a:solidFill>
                  <a:srgbClr val="C00000"/>
                </a:solidFill>
              </a:rPr>
              <a:t>UART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5F27C79-FA47-1504-9266-7142F27C6E56}"/>
              </a:ext>
            </a:extLst>
          </p:cNvPr>
          <p:cNvSpPr txBox="1"/>
          <p:nvPr/>
        </p:nvSpPr>
        <p:spPr>
          <a:xfrm rot="16200000">
            <a:off x="6053256" y="3913391"/>
            <a:ext cx="66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NFC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ED4EBB3-8D10-F53A-A7F0-DB3C2A325DD4}"/>
              </a:ext>
            </a:extLst>
          </p:cNvPr>
          <p:cNvSpPr txBox="1"/>
          <p:nvPr/>
        </p:nvSpPr>
        <p:spPr>
          <a:xfrm rot="16200000">
            <a:off x="5670262" y="3803605"/>
            <a:ext cx="8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NFC</a:t>
            </a:r>
          </a:p>
        </p:txBody>
      </p:sp>
    </p:spTree>
    <p:extLst>
      <p:ext uri="{BB962C8B-B14F-4D97-AF65-F5344CB8AC3E}">
        <p14:creationId xmlns:p14="http://schemas.microsoft.com/office/powerpoint/2010/main" val="180223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4">
            <a:extLst>
              <a:ext uri="{FF2B5EF4-FFF2-40B4-BE49-F238E27FC236}">
                <a16:creationId xmlns:a16="http://schemas.microsoft.com/office/drawing/2014/main" id="{6E192C3E-C471-2222-E2F6-95FC0767225E}"/>
              </a:ext>
            </a:extLst>
          </p:cNvPr>
          <p:cNvSpPr/>
          <p:nvPr/>
        </p:nvSpPr>
        <p:spPr>
          <a:xfrm rot="16200000">
            <a:off x="10201109" y="4862024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9FB993-3C58-18F2-DC51-BAFF3DC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Links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29C7F-0AB5-EFA2-8C30-C57FBBAD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r>
              <a:rPr lang="fr-FR" dirty="0"/>
              <a:t> : </a:t>
            </a:r>
            <a:r>
              <a:rPr lang="fr-FR" dirty="0" err="1">
                <a:hlinkClick r:id="rId2"/>
              </a:rPr>
              <a:t>openmv</a:t>
            </a:r>
            <a:r>
              <a:rPr lang="fr-FR" dirty="0">
                <a:hlinkClick r:id="rId2"/>
              </a:rPr>
              <a:t>/</a:t>
            </a:r>
            <a:r>
              <a:rPr lang="fr-FR" dirty="0" err="1">
                <a:hlinkClick r:id="rId2"/>
              </a:rPr>
              <a:t>openmv</a:t>
            </a:r>
            <a:r>
              <a:rPr lang="fr-FR" dirty="0">
                <a:hlinkClick r:id="rId2"/>
              </a:rPr>
              <a:t>: </a:t>
            </a:r>
            <a:r>
              <a:rPr lang="fr-FR" dirty="0" err="1">
                <a:hlinkClick r:id="rId2"/>
              </a:rPr>
              <a:t>OpenMV</a:t>
            </a:r>
            <a:r>
              <a:rPr lang="fr-FR" dirty="0">
                <a:hlinkClick r:id="rId2"/>
              </a:rPr>
              <a:t> Camera Module (github.com)</a:t>
            </a:r>
            <a:endParaRPr lang="fr-FR" dirty="0"/>
          </a:p>
          <a:p>
            <a:r>
              <a:rPr lang="fr-FR" dirty="0"/>
              <a:t>Datasheet : </a:t>
            </a:r>
            <a:r>
              <a:rPr lang="fr-FR" dirty="0">
                <a:hlinkClick r:id="rId3"/>
              </a:rPr>
              <a:t>OpenMV-H7 Datasheet (sparkfun.com)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4586C-07AF-11EB-A1B8-97E39454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b="1" smtClean="0"/>
              <a:t>6</a:t>
            </a:fld>
            <a:endParaRPr lang="fr-FR" b="1" dirty="0"/>
          </a:p>
        </p:txBody>
      </p:sp>
      <p:pic>
        <p:nvPicPr>
          <p:cNvPr id="5" name="Picture 6" descr="Résultat d’images pour ulster university">
            <a:extLst>
              <a:ext uri="{FF2B5EF4-FFF2-40B4-BE49-F238E27FC236}">
                <a16:creationId xmlns:a16="http://schemas.microsoft.com/office/drawing/2014/main" id="{6F617CB4-B3CD-B994-4862-A3343700C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5912627"/>
            <a:ext cx="942680" cy="88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13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5F7D3A-55E2-7C28-3995-F7FF3CB34DF9}"/>
              </a:ext>
            </a:extLst>
          </p:cNvPr>
          <p:cNvSpPr txBox="1"/>
          <p:nvPr/>
        </p:nvSpPr>
        <p:spPr>
          <a:xfrm>
            <a:off x="-3345156" y="182112"/>
            <a:ext cx="11089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err="1">
                <a:solidFill>
                  <a:srgbClr val="002060"/>
                </a:solidFill>
              </a:rPr>
              <a:t>Board</a:t>
            </a:r>
            <a:r>
              <a:rPr lang="fr-FR" sz="2800" b="1" u="sng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7B59-2A0E-F188-7BBC-AE7F3E60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7</a:t>
            </a:fld>
            <a:endParaRPr lang="fr-FR"/>
          </a:p>
        </p:txBody>
      </p:sp>
      <p:sp>
        <p:nvSpPr>
          <p:cNvPr id="2" name="Right Triangle 4">
            <a:extLst>
              <a:ext uri="{FF2B5EF4-FFF2-40B4-BE49-F238E27FC236}">
                <a16:creationId xmlns:a16="http://schemas.microsoft.com/office/drawing/2014/main" id="{8C2A14EF-027A-374A-FF8A-196CDD5B1326}"/>
              </a:ext>
            </a:extLst>
          </p:cNvPr>
          <p:cNvSpPr/>
          <p:nvPr/>
        </p:nvSpPr>
        <p:spPr>
          <a:xfrm>
            <a:off x="54247" y="5143042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6" descr="Résultat d’images pour ulster university">
            <a:extLst>
              <a:ext uri="{FF2B5EF4-FFF2-40B4-BE49-F238E27FC236}">
                <a16:creationId xmlns:a16="http://schemas.microsoft.com/office/drawing/2014/main" id="{76463962-9437-649F-93BD-17E309373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94603" cy="112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8E8C4D-4CBB-D7F8-CFE6-63AD4BA7FFC6}"/>
              </a:ext>
            </a:extLst>
          </p:cNvPr>
          <p:cNvSpPr/>
          <p:nvPr/>
        </p:nvSpPr>
        <p:spPr>
          <a:xfrm>
            <a:off x="3664937" y="159318"/>
            <a:ext cx="4195616" cy="653936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4F493-0FEA-BB25-67C8-15A4ADE7BFCE}"/>
              </a:ext>
            </a:extLst>
          </p:cNvPr>
          <p:cNvSpPr/>
          <p:nvPr/>
        </p:nvSpPr>
        <p:spPr>
          <a:xfrm rot="16200000">
            <a:off x="6924107" y="4465531"/>
            <a:ext cx="1216058" cy="5604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USB-C </a:t>
            </a:r>
            <a:r>
              <a:rPr lang="fr-FR" b="1" dirty="0" err="1"/>
              <a:t>connector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51E6C-65F4-74FA-3138-11B7AECEAA1B}"/>
              </a:ext>
            </a:extLst>
          </p:cNvPr>
          <p:cNvSpPr/>
          <p:nvPr/>
        </p:nvSpPr>
        <p:spPr>
          <a:xfrm>
            <a:off x="5251555" y="4249039"/>
            <a:ext cx="1412553" cy="523220"/>
          </a:xfrm>
          <a:prstGeom prst="rect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Regulator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51CB64-1795-0B36-E5A4-8384253D0BFB}"/>
              </a:ext>
            </a:extLst>
          </p:cNvPr>
          <p:cNvSpPr/>
          <p:nvPr/>
        </p:nvSpPr>
        <p:spPr>
          <a:xfrm>
            <a:off x="5251555" y="1265990"/>
            <a:ext cx="1412553" cy="5604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DC-DC </a:t>
            </a:r>
            <a:r>
              <a:rPr lang="fr-FR" b="1" dirty="0"/>
              <a:t>Converter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AC06C9-255C-8FA0-E754-C1606D6F4D98}"/>
                  </a:ext>
                </a:extLst>
              </p:cNvPr>
              <p:cNvSpPr/>
              <p:nvPr/>
            </p:nvSpPr>
            <p:spPr>
              <a:xfrm rot="5400000">
                <a:off x="3349761" y="1234775"/>
                <a:ext cx="1382598" cy="4401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fr-FR" sz="2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LED</m:t>
                      </m:r>
                    </m:oMath>
                  </m:oMathPara>
                </a14:m>
                <a:endParaRPr lang="fr-FR" sz="10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AC06C9-255C-8FA0-E754-C1606D6F4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349761" y="1234775"/>
                <a:ext cx="1382598" cy="4401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66FC345-4313-7F82-DD9E-1005A88318AA}"/>
                  </a:ext>
                </a:extLst>
              </p:cNvPr>
              <p:cNvSpPr/>
              <p:nvPr/>
            </p:nvSpPr>
            <p:spPr>
              <a:xfrm>
                <a:off x="4983729" y="2337046"/>
                <a:ext cx="1680379" cy="149881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fr-FR" sz="2800" b="1" i="1" dirty="0">
                    <a:solidFill>
                      <a:schemeClr val="accent6"/>
                    </a:solidFill>
                  </a:rPr>
                  <a:t>C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66FC345-4313-7F82-DD9E-1005A8831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29" y="2337046"/>
                <a:ext cx="1680379" cy="1498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9F07044-CA37-ED6D-31DA-55DA66A6F3D5}"/>
              </a:ext>
            </a:extLst>
          </p:cNvPr>
          <p:cNvSpPr/>
          <p:nvPr/>
        </p:nvSpPr>
        <p:spPr>
          <a:xfrm>
            <a:off x="4809294" y="5708659"/>
            <a:ext cx="1901912" cy="961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Sensor</a:t>
            </a:r>
            <a:r>
              <a:rPr lang="fr-FR" b="1" dirty="0"/>
              <a:t> for the camera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17C15A-3439-D211-9401-34AA1B066AD6}"/>
              </a:ext>
            </a:extLst>
          </p:cNvPr>
          <p:cNvSpPr/>
          <p:nvPr/>
        </p:nvSpPr>
        <p:spPr>
          <a:xfrm>
            <a:off x="3723140" y="4207209"/>
            <a:ext cx="1189744" cy="880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 pads (GPIO unused)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9DB4DD-2BBB-64E9-EC58-462859FBBBA5}"/>
              </a:ext>
            </a:extLst>
          </p:cNvPr>
          <p:cNvSpPr/>
          <p:nvPr/>
        </p:nvSpPr>
        <p:spPr>
          <a:xfrm rot="16200000">
            <a:off x="6918373" y="3117379"/>
            <a:ext cx="1189744" cy="560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 pads</a:t>
            </a:r>
          </a:p>
          <a:p>
            <a:pPr algn="ctr"/>
            <a:r>
              <a:rPr lang="fr-FR" b="1" dirty="0"/>
              <a:t>Battery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D73E28-5471-771D-F4F1-29343B32FC81}"/>
              </a:ext>
            </a:extLst>
          </p:cNvPr>
          <p:cNvSpPr/>
          <p:nvPr/>
        </p:nvSpPr>
        <p:spPr>
          <a:xfrm rot="5400000">
            <a:off x="3368898" y="2747436"/>
            <a:ext cx="1511908" cy="803424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Programming</a:t>
            </a:r>
            <a:r>
              <a:rPr lang="fr-FR" b="1" dirty="0"/>
              <a:t> pins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5AAF1C2-286B-E5EA-983E-360C0D39A524}"/>
                  </a:ext>
                </a:extLst>
              </p:cNvPr>
              <p:cNvSpPr/>
              <p:nvPr/>
            </p:nvSpPr>
            <p:spPr>
              <a:xfrm>
                <a:off x="4782135" y="182112"/>
                <a:ext cx="1956232" cy="5604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𝐁𝐥𝐮𝐞𝐭𝐨𝐨𝐭𝐡</m:t>
                      </m:r>
                      <m:r>
                        <a:rPr lang="fr-FR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𝐦𝐨𝐝𝐮𝐥𝐞</m:t>
                      </m:r>
                    </m:oMath>
                  </m:oMathPara>
                </a14:m>
                <a:endParaRPr lang="fr-FR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5AAF1C2-286B-E5EA-983E-360C0D39A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135" y="182112"/>
                <a:ext cx="1956232" cy="560407"/>
              </a:xfrm>
              <a:prstGeom prst="rect">
                <a:avLst/>
              </a:prstGeom>
              <a:blipFill>
                <a:blip r:embed="rId5"/>
                <a:stretch>
                  <a:fillRect l="-4281" r="-2141"/>
                </a:stretch>
              </a:blipFill>
              <a:ln w="38100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22D612F8-CE26-B5F9-88DF-17A6DA52C459}"/>
              </a:ext>
            </a:extLst>
          </p:cNvPr>
          <p:cNvSpPr/>
          <p:nvPr/>
        </p:nvSpPr>
        <p:spPr>
          <a:xfrm>
            <a:off x="3708163" y="182112"/>
            <a:ext cx="467597" cy="45796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2,8mm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4E42F15-0EBC-4C06-94AD-6312E966BB61}"/>
              </a:ext>
            </a:extLst>
          </p:cNvPr>
          <p:cNvSpPr/>
          <p:nvPr/>
        </p:nvSpPr>
        <p:spPr>
          <a:xfrm>
            <a:off x="7344742" y="182112"/>
            <a:ext cx="467597" cy="45796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2,8mm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3F3D407-619A-449C-F796-E2CFB3DC6A80}"/>
              </a:ext>
            </a:extLst>
          </p:cNvPr>
          <p:cNvSpPr/>
          <p:nvPr/>
        </p:nvSpPr>
        <p:spPr>
          <a:xfrm>
            <a:off x="3708162" y="6217921"/>
            <a:ext cx="467597" cy="45796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2,8mm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3066808-248D-1218-7A4D-DBB36AFAD41B}"/>
              </a:ext>
            </a:extLst>
          </p:cNvPr>
          <p:cNvSpPr/>
          <p:nvPr/>
        </p:nvSpPr>
        <p:spPr>
          <a:xfrm>
            <a:off x="7344742" y="6217921"/>
            <a:ext cx="467597" cy="45796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2,8mm</a:t>
            </a:r>
          </a:p>
        </p:txBody>
      </p:sp>
    </p:spTree>
    <p:extLst>
      <p:ext uri="{BB962C8B-B14F-4D97-AF65-F5344CB8AC3E}">
        <p14:creationId xmlns:p14="http://schemas.microsoft.com/office/powerpoint/2010/main" val="218199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4">
            <a:extLst>
              <a:ext uri="{FF2B5EF4-FFF2-40B4-BE49-F238E27FC236}">
                <a16:creationId xmlns:a16="http://schemas.microsoft.com/office/drawing/2014/main" id="{8C2A14EF-027A-374A-FF8A-196CDD5B1326}"/>
              </a:ext>
            </a:extLst>
          </p:cNvPr>
          <p:cNvSpPr/>
          <p:nvPr/>
        </p:nvSpPr>
        <p:spPr>
          <a:xfrm>
            <a:off x="54247" y="5143042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6" descr="Résultat d’images pour ulster university">
            <a:extLst>
              <a:ext uri="{FF2B5EF4-FFF2-40B4-BE49-F238E27FC236}">
                <a16:creationId xmlns:a16="http://schemas.microsoft.com/office/drawing/2014/main" id="{76463962-9437-649F-93BD-17E309373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94603" cy="112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8367BFC-0D62-549A-1D6F-9BD35795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804" y="45041"/>
            <a:ext cx="2902505" cy="670017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0785990-B86E-F3F5-0032-DA668BBB238F}"/>
              </a:ext>
            </a:extLst>
          </p:cNvPr>
          <p:cNvSpPr/>
          <p:nvPr/>
        </p:nvSpPr>
        <p:spPr>
          <a:xfrm>
            <a:off x="5141356" y="2582333"/>
            <a:ext cx="1803400" cy="193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/>
              <a:t>STM32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</a:t>
            </a:r>
            <a:r>
              <a:rPr lang="fr-FR" sz="2400" dirty="0"/>
              <a:t>STM32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07C991-F365-D91C-3D01-3479DAD8B624}"/>
              </a:ext>
            </a:extLst>
          </p:cNvPr>
          <p:cNvSpPr/>
          <p:nvPr/>
        </p:nvSpPr>
        <p:spPr>
          <a:xfrm>
            <a:off x="5461000" y="3005667"/>
            <a:ext cx="1143000" cy="10837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Image </a:t>
            </a:r>
            <a:r>
              <a:rPr lang="fr-FR" sz="2000" dirty="0" err="1"/>
              <a:t>sensor</a:t>
            </a:r>
            <a:endParaRPr lang="fr-FR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AF5EB-BC0A-8F48-5FBF-019C14CFEA5B}"/>
              </a:ext>
            </a:extLst>
          </p:cNvPr>
          <p:cNvSpPr/>
          <p:nvPr/>
        </p:nvSpPr>
        <p:spPr>
          <a:xfrm>
            <a:off x="6011333" y="112784"/>
            <a:ext cx="933423" cy="564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USB-C Port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BFDE81-226B-D39C-DDB1-2CBB6CDEDEE4}"/>
              </a:ext>
            </a:extLst>
          </p:cNvPr>
          <p:cNvSpPr/>
          <p:nvPr/>
        </p:nvSpPr>
        <p:spPr>
          <a:xfrm>
            <a:off x="6502341" y="5410130"/>
            <a:ext cx="767333" cy="564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Antenna</a:t>
            </a:r>
            <a:r>
              <a:rPr lang="fr-FR" sz="1100" dirty="0"/>
              <a:t> </a:t>
            </a:r>
            <a:r>
              <a:rPr lang="fr-FR" sz="1100" dirty="0" err="1"/>
              <a:t>connector</a:t>
            </a:r>
            <a:endParaRPr lang="fr-FR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46B60A-0D54-F854-D392-5CFEA30E23A4}"/>
              </a:ext>
            </a:extLst>
          </p:cNvPr>
          <p:cNvSpPr/>
          <p:nvPr/>
        </p:nvSpPr>
        <p:spPr>
          <a:xfrm>
            <a:off x="5227716" y="5026395"/>
            <a:ext cx="1022901" cy="14450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Bluetooth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DE4C80-9778-B498-583B-D5A65233FD53}"/>
              </a:ext>
            </a:extLst>
          </p:cNvPr>
          <p:cNvSpPr/>
          <p:nvPr/>
        </p:nvSpPr>
        <p:spPr>
          <a:xfrm>
            <a:off x="6690361" y="1952024"/>
            <a:ext cx="426720" cy="4000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LED</a:t>
            </a:r>
            <a:endParaRPr lang="fr-FR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9C37AF-B2A3-C75C-2086-D58D47BB0D52}"/>
              </a:ext>
            </a:extLst>
          </p:cNvPr>
          <p:cNvSpPr/>
          <p:nvPr/>
        </p:nvSpPr>
        <p:spPr>
          <a:xfrm>
            <a:off x="5406390" y="5058056"/>
            <a:ext cx="763468" cy="203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/>
              <a:t>Converter</a:t>
            </a:r>
            <a:r>
              <a:rPr lang="fr-FR" sz="1400" dirty="0"/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EBD236-F761-AEC9-B648-8D143F09E0FC}"/>
              </a:ext>
            </a:extLst>
          </p:cNvPr>
          <p:cNvSpPr/>
          <p:nvPr/>
        </p:nvSpPr>
        <p:spPr>
          <a:xfrm rot="5400000">
            <a:off x="6003890" y="5638869"/>
            <a:ext cx="745178" cy="203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/>
              <a:t>Regulator</a:t>
            </a:r>
            <a:r>
              <a:rPr lang="fr-FR" sz="1400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4238B5-E3E5-EF29-BAF4-7619A985EA51}"/>
              </a:ext>
            </a:extLst>
          </p:cNvPr>
          <p:cNvSpPr/>
          <p:nvPr/>
        </p:nvSpPr>
        <p:spPr>
          <a:xfrm rot="5400000">
            <a:off x="4555353" y="5404684"/>
            <a:ext cx="916624" cy="3443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GPIO unused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D3D0DF-A162-AE48-6903-0822C7DBF730}"/>
              </a:ext>
            </a:extLst>
          </p:cNvPr>
          <p:cNvSpPr/>
          <p:nvPr/>
        </p:nvSpPr>
        <p:spPr>
          <a:xfrm>
            <a:off x="8196976" y="1993776"/>
            <a:ext cx="314564" cy="248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9B4A-147D-CBDD-D58C-8703A60463EA}"/>
              </a:ext>
            </a:extLst>
          </p:cNvPr>
          <p:cNvSpPr/>
          <p:nvPr/>
        </p:nvSpPr>
        <p:spPr>
          <a:xfrm>
            <a:off x="8196976" y="2321789"/>
            <a:ext cx="314564" cy="2480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7A309A5-7842-34F9-89DE-679F1142FC33}"/>
              </a:ext>
            </a:extLst>
          </p:cNvPr>
          <p:cNvSpPr txBox="1"/>
          <p:nvPr/>
        </p:nvSpPr>
        <p:spPr>
          <a:xfrm>
            <a:off x="8511540" y="1933147"/>
            <a:ext cx="314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Bottom layer components 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B02CAA-FA00-6834-D0EC-D1E25FABD61C}"/>
              </a:ext>
            </a:extLst>
          </p:cNvPr>
          <p:cNvSpPr txBox="1"/>
          <p:nvPr/>
        </p:nvSpPr>
        <p:spPr>
          <a:xfrm>
            <a:off x="8511540" y="2261160"/>
            <a:ext cx="314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Top layer components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D103C3-256A-398A-6838-20421C2C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872-45A8-4B48-84A1-F632C478A47E}" type="slidenum">
              <a:rPr lang="fr-FR" smtClean="0"/>
              <a:t>8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DFB10D-8CF3-6EA0-9036-19F5E17D7686}"/>
              </a:ext>
            </a:extLst>
          </p:cNvPr>
          <p:cNvSpPr txBox="1"/>
          <p:nvPr/>
        </p:nvSpPr>
        <p:spPr>
          <a:xfrm rot="5400000">
            <a:off x="4681991" y="1400428"/>
            <a:ext cx="689640" cy="276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200" dirty="0"/>
              <a:t>Battery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7400840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</Words>
  <Application>Microsoft Office PowerPoint</Application>
  <PresentationFormat>Grand écran</PresentationFormat>
  <Paragraphs>98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Links :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Fannie BICHEMIN</dc:creator>
  <cp:lastModifiedBy>Fannie BICHEMIN</cp:lastModifiedBy>
  <cp:revision>68</cp:revision>
  <dcterms:created xsi:type="dcterms:W3CDTF">2024-04-16T14:33:09Z</dcterms:created>
  <dcterms:modified xsi:type="dcterms:W3CDTF">2024-06-24T12:36:05Z</dcterms:modified>
</cp:coreProperties>
</file>