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0979-5317-404D-8C25-D3A65E187A7E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EAAB2-94BD-494B-A0E5-7276DF3BF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23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2158D-0529-05B1-80AC-EDDCFB76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C6D0D1-7B89-469C-8393-6D092E71E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CFC62-3701-3BDB-2B0D-2078912C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E2F102-8657-AB44-2129-AA60DBDA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DC70E-2D6A-CB83-76FD-6A0D2FE9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33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430FF-ED44-4395-4706-996D5FDA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7F404-4800-081E-9AB3-47812F49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409EE-0429-64C0-286E-869F49D3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DDB47-458D-A937-E68E-A8C791E2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563056-C6E1-E724-92BC-A5BB61FD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24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207BD3-06CF-90FE-86ED-A93291F5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6562F-EBF5-E5EB-C672-14B02C8C8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D602B-17D4-AB38-0EF7-DD26A85D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69837-016B-5A4D-4FF6-B10D1D49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3F02B-E170-F6D3-08FA-54183538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9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C4765-0C1A-8419-6A9E-63E45CE4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51827-BC95-6240-E505-12BE8130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2592A-BEF7-95D3-E752-D6498E17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464D1F-A21D-A869-E5D6-FEDE8368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443CD-CA19-B56C-BABD-A4A4D574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2F281-8498-82BA-283C-B4CF7D3C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6B482-0543-8C4D-4233-D0B45AF4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E319E4-059F-159F-D7E3-CE0642FA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5DDFC-4C35-FEAB-17E5-6A832A69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2A76BA-608A-40FB-7083-CC5415D1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7CBCE-7633-5D96-787D-9DFF929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67B2AC-2F16-C2B3-AE23-03FE1AED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55FC1-ADBA-9623-A71E-7349A546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C285AC-A726-9ECF-A6D2-8ECD94C2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4009CF-ADCD-512D-824A-C7F8B98D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095EB3-9FC7-9DAD-EE73-15339E8E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9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72A1B-8968-84A8-D442-9980E993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D18178-1DB4-CE17-CE24-160F293E9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70FE1F-45DD-6943-83AB-15BD6140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FFBE30-7E8E-68FA-8626-D6CD64669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F8F4EB-D575-4627-A883-C32A59A2A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46B66C-596C-B5A7-5752-25AC538F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876CAB-3F6D-E051-63A3-CCDEF184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223436-B7E3-8B07-B17C-1EBD6F7D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C2D83-D6B9-73B4-DED6-97E2786A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739C20-D7B6-8475-BD03-FAD62B57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C652C7-6DF7-DE67-74D5-827E895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F3DBA0-296F-D944-654E-2D037CE5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07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C8C217-9644-19FF-0AA8-519C6F64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59683-11FF-4BC6-71C7-4C0C9178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53212D-E35F-E4BC-A9AD-DC1334EF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0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E1EE6-5872-37F3-EA29-CAD915AC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90DBB-DB07-A724-B7FC-7FC7D788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F60D11-14CD-01E8-1E1A-3F5ED9DD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B28171-3F26-7271-D99E-D4B025E8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D2A09-63D4-4014-C370-D63DC345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F8921-8AE3-AC2B-BF0E-B71DBF6F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66089-8677-06B5-D35F-9CCEC506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9524BF-09E5-AB79-4041-733B7B9CA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90F208-ECBE-29D4-8061-EDF241D1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D592C-766A-1741-12A8-2526E8F1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824061-52D3-7843-0B42-9F058F0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297567-385D-B4BF-C62F-74E86EED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7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319C2D-2E77-5D69-ABA1-A72C2E5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E25BF-FF45-133B-21E5-9FFBDC99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0A5180-7BD1-25BD-6C98-9C452FA8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CA83-1D2C-4B39-97D4-52447E23429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989F35-B854-213B-C0F3-B2BAF4F9C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F7E3B7-EFEF-3D67-0EE1-9E9BE373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7CC6-6800-4B55-A0A9-A94087448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42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E6CFE77-3086-6C04-F859-45FF642C3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9564"/>
            <a:ext cx="9144000" cy="250988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sz="48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fr-FR" sz="48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8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fr-FR" sz="48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</a:p>
          <a:p>
            <a:pPr>
              <a:lnSpc>
                <a:spcPct val="170000"/>
              </a:lnSpc>
            </a:pPr>
            <a:r>
              <a:rPr lang="fr-FR" sz="4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(GATT) </a:t>
            </a:r>
          </a:p>
        </p:txBody>
      </p:sp>
      <p:pic>
        <p:nvPicPr>
          <p:cNvPr id="4" name="Picture 6" descr="Résultat d’images pour ulster university">
            <a:extLst>
              <a:ext uri="{FF2B5EF4-FFF2-40B4-BE49-F238E27FC236}">
                <a16:creationId xmlns:a16="http://schemas.microsoft.com/office/drawing/2014/main" id="{95C82CE2-5C62-2788-A525-EBE679A0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6"/>
            <a:ext cx="1689783" cy="159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D3631744-202C-C3D8-8F20-93B46BE5B2EE}"/>
              </a:ext>
            </a:extLst>
          </p:cNvPr>
          <p:cNvSpPr/>
          <p:nvPr/>
        </p:nvSpPr>
        <p:spPr>
          <a:xfrm rot="10800000">
            <a:off x="9982200" y="2741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4">
            <a:extLst>
              <a:ext uri="{FF2B5EF4-FFF2-40B4-BE49-F238E27FC236}">
                <a16:creationId xmlns:a16="http://schemas.microsoft.com/office/drawing/2014/main" id="{C6A12779-2170-92A9-29C9-8E15EBA7AA99}"/>
              </a:ext>
            </a:extLst>
          </p:cNvPr>
          <p:cNvSpPr/>
          <p:nvPr/>
        </p:nvSpPr>
        <p:spPr>
          <a:xfrm>
            <a:off x="103696" y="5072323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99D191-DE64-DB34-D6C8-7CD39335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151" y="297032"/>
            <a:ext cx="2537680" cy="68585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B2620E2-B75C-F1FE-CF2F-AFD67D2E3B2D}"/>
              </a:ext>
            </a:extLst>
          </p:cNvPr>
          <p:cNvSpPr txBox="1"/>
          <p:nvPr/>
        </p:nvSpPr>
        <p:spPr>
          <a:xfrm>
            <a:off x="2745557" y="461065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Generic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ATTribute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Profile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and it defines the way that two Bluetooth Low Energy devices transfer data back and forth using concepts called Services and Characteristics.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99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ésultat d’images pour ulster university">
            <a:extLst>
              <a:ext uri="{FF2B5EF4-FFF2-40B4-BE49-F238E27FC236}">
                <a16:creationId xmlns:a16="http://schemas.microsoft.com/office/drawing/2014/main" id="{95C82CE2-5C62-2788-A525-EBE679A0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6058" cy="11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D3631744-202C-C3D8-8F20-93B46BE5B2EE}"/>
              </a:ext>
            </a:extLst>
          </p:cNvPr>
          <p:cNvSpPr/>
          <p:nvPr/>
        </p:nvSpPr>
        <p:spPr>
          <a:xfrm rot="10800000">
            <a:off x="9982200" y="2741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4">
            <a:extLst>
              <a:ext uri="{FF2B5EF4-FFF2-40B4-BE49-F238E27FC236}">
                <a16:creationId xmlns:a16="http://schemas.microsoft.com/office/drawing/2014/main" id="{C6A12779-2170-92A9-29C9-8E15EBA7AA99}"/>
              </a:ext>
            </a:extLst>
          </p:cNvPr>
          <p:cNvSpPr/>
          <p:nvPr/>
        </p:nvSpPr>
        <p:spPr>
          <a:xfrm>
            <a:off x="103696" y="5072323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C784A278-B99D-0945-560E-4DBB364C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24" y="1600431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GATT :  </a:t>
            </a:r>
            <a:r>
              <a:rPr lang="fr-FR" sz="1800" b="1" dirty="0">
                <a:solidFill>
                  <a:schemeClr val="accent4">
                    <a:lumMod val="50000"/>
                  </a:schemeClr>
                </a:solidFill>
              </a:rPr>
              <a:t>→ </a:t>
            </a:r>
            <a:r>
              <a:rPr lang="fr-FR" sz="1800" b="1" dirty="0" err="1">
                <a:solidFill>
                  <a:srgbClr val="002060"/>
                </a:solidFill>
              </a:rPr>
              <a:t>Defines</a:t>
            </a:r>
            <a:r>
              <a:rPr lang="fr-FR" sz="1800" b="1" dirty="0">
                <a:solidFill>
                  <a:srgbClr val="002060"/>
                </a:solidFill>
              </a:rPr>
              <a:t> the </a:t>
            </a:r>
            <a:r>
              <a:rPr lang="fr-FR" sz="1800" b="1" dirty="0" err="1">
                <a:solidFill>
                  <a:srgbClr val="002060"/>
                </a:solidFill>
              </a:rPr>
              <a:t>way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b="1" dirty="0" err="1">
                <a:solidFill>
                  <a:srgbClr val="002060"/>
                </a:solidFill>
              </a:rPr>
              <a:t>that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b="1" dirty="0" err="1">
                <a:solidFill>
                  <a:srgbClr val="002060"/>
                </a:solidFill>
              </a:rPr>
              <a:t>two</a:t>
            </a:r>
            <a:r>
              <a:rPr lang="fr-FR" sz="1800" b="1" dirty="0">
                <a:solidFill>
                  <a:srgbClr val="002060"/>
                </a:solidFill>
              </a:rPr>
              <a:t> Bluetooth </a:t>
            </a:r>
            <a:r>
              <a:rPr lang="fr-FR" sz="1800" b="1" dirty="0" err="1">
                <a:solidFill>
                  <a:srgbClr val="002060"/>
                </a:solidFill>
              </a:rPr>
              <a:t>devices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b="1" dirty="0" err="1">
                <a:solidFill>
                  <a:srgbClr val="002060"/>
                </a:solidFill>
              </a:rPr>
              <a:t>transfer</a:t>
            </a:r>
            <a:r>
              <a:rPr lang="fr-FR" sz="1800" b="1" dirty="0">
                <a:solidFill>
                  <a:srgbClr val="002060"/>
                </a:solidFill>
              </a:rPr>
              <a:t> data </a:t>
            </a:r>
          </a:p>
          <a:p>
            <a:pPr algn="just"/>
            <a:r>
              <a:rPr lang="fr-FR" sz="1800" b="1" dirty="0">
                <a:solidFill>
                  <a:srgbClr val="002060"/>
                </a:solidFill>
              </a:rPr>
              <a:t>                  </a:t>
            </a:r>
            <a:r>
              <a:rPr lang="fr-FR" sz="1800" b="1" dirty="0">
                <a:solidFill>
                  <a:schemeClr val="accent4">
                    <a:lumMod val="50000"/>
                  </a:schemeClr>
                </a:solidFill>
              </a:rPr>
              <a:t>→ </a:t>
            </a:r>
            <a:r>
              <a:rPr lang="fr-FR" sz="1800" b="1" dirty="0">
                <a:solidFill>
                  <a:srgbClr val="002060"/>
                </a:solidFill>
              </a:rPr>
              <a:t>GATT server = pulse </a:t>
            </a:r>
            <a:r>
              <a:rPr lang="fr-FR" sz="1800" b="1" dirty="0" err="1">
                <a:solidFill>
                  <a:srgbClr val="002060"/>
                </a:solidFill>
              </a:rPr>
              <a:t>sensor</a:t>
            </a:r>
            <a:endParaRPr lang="fr-FR" sz="1800" b="1" dirty="0">
              <a:solidFill>
                <a:srgbClr val="002060"/>
              </a:solidFill>
            </a:endParaRPr>
          </a:p>
          <a:p>
            <a:pPr algn="just"/>
            <a:r>
              <a:rPr lang="fr-FR" sz="1800" b="1" dirty="0">
                <a:solidFill>
                  <a:schemeClr val="accent4">
                    <a:lumMod val="50000"/>
                  </a:schemeClr>
                </a:solidFill>
              </a:rPr>
              <a:t>                  → </a:t>
            </a:r>
            <a:r>
              <a:rPr lang="fr-FR" sz="1800" b="1" dirty="0">
                <a:solidFill>
                  <a:srgbClr val="002060"/>
                </a:solidFill>
              </a:rPr>
              <a:t>GATT client =  </a:t>
            </a:r>
            <a:r>
              <a:rPr lang="fr-FR" sz="1800" b="1" dirty="0" err="1">
                <a:solidFill>
                  <a:srgbClr val="002060"/>
                </a:solidFill>
              </a:rPr>
              <a:t>board</a:t>
            </a:r>
            <a:endParaRPr lang="fr-FR" sz="1800" b="1" dirty="0">
              <a:solidFill>
                <a:srgbClr val="002060"/>
              </a:solidFill>
            </a:endParaRPr>
          </a:p>
          <a:p>
            <a:pPr algn="just"/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C71518-BED4-3477-D9E8-4D5026D0439E}"/>
              </a:ext>
            </a:extLst>
          </p:cNvPr>
          <p:cNvSpPr txBox="1"/>
          <p:nvPr/>
        </p:nvSpPr>
        <p:spPr>
          <a:xfrm>
            <a:off x="172824" y="1035493"/>
            <a:ext cx="552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fr-FR" sz="28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fr-FR" b="1" u="sng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718E40-138C-7262-5620-BDB99F1EE455}"/>
              </a:ext>
            </a:extLst>
          </p:cNvPr>
          <p:cNvSpPr txBox="1"/>
          <p:nvPr/>
        </p:nvSpPr>
        <p:spPr>
          <a:xfrm>
            <a:off x="172823" y="3036301"/>
            <a:ext cx="839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</a:t>
            </a:r>
            <a:r>
              <a:rPr lang="fr-FR" sz="2800" b="1" u="sng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fr-FR" sz="28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2800" b="1" u="sng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unbonded</a:t>
            </a:r>
            <a:r>
              <a:rPr lang="fr-FR" sz="28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u="sng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fr-FR" sz="28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fr-FR" b="1" u="sng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ous-titre 6">
            <a:extLst>
              <a:ext uri="{FF2B5EF4-FFF2-40B4-BE49-F238E27FC236}">
                <a16:creationId xmlns:a16="http://schemas.microsoft.com/office/drawing/2014/main" id="{A197F85D-526E-3FAF-6B3E-B9211A36896D}"/>
              </a:ext>
            </a:extLst>
          </p:cNvPr>
          <p:cNvSpPr txBox="1">
            <a:spLocks/>
          </p:cNvSpPr>
          <p:nvPr/>
        </p:nvSpPr>
        <p:spPr>
          <a:xfrm>
            <a:off x="172823" y="3830469"/>
            <a:ext cx="1195450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General Connection Establishment </a:t>
            </a:r>
            <a:r>
              <a:rPr lang="fr-FR" sz="2000" b="1" dirty="0" err="1">
                <a:solidFill>
                  <a:schemeClr val="accent4">
                    <a:lumMod val="50000"/>
                  </a:schemeClr>
                </a:solidFill>
              </a:rPr>
              <a:t>procedure</a:t>
            </a:r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 :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fr-FR" sz="1800" b="1" dirty="0">
                <a:solidFill>
                  <a:schemeClr val="accent4">
                    <a:lumMod val="50000"/>
                  </a:schemeClr>
                </a:solidFill>
              </a:rPr>
              <a:t>→</a:t>
            </a:r>
            <a:r>
              <a:rPr lang="fr-FR" sz="1800" b="1" dirty="0" err="1">
                <a:solidFill>
                  <a:srgbClr val="002060"/>
                </a:solidFill>
              </a:rPr>
              <a:t>Measurements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b="1" dirty="0" err="1">
                <a:solidFill>
                  <a:srgbClr val="002060"/>
                </a:solidFill>
              </a:rPr>
              <a:t>from</a:t>
            </a:r>
            <a:r>
              <a:rPr lang="fr-FR" sz="1800" b="1" dirty="0">
                <a:solidFill>
                  <a:srgbClr val="002060"/>
                </a:solidFill>
              </a:rPr>
              <a:t> one or more </a:t>
            </a:r>
            <a:r>
              <a:rPr lang="fr-FR" sz="1800" b="1" dirty="0" err="1">
                <a:solidFill>
                  <a:srgbClr val="002060"/>
                </a:solidFill>
              </a:rPr>
              <a:t>sensors</a:t>
            </a:r>
            <a:r>
              <a:rPr lang="fr-FR" sz="1800" b="1" dirty="0">
                <a:solidFill>
                  <a:srgbClr val="002060"/>
                </a:solidFill>
              </a:rPr>
              <a:t> (</a:t>
            </a:r>
            <a:r>
              <a:rPr lang="fr-FR" sz="1800" b="1" dirty="0" err="1">
                <a:solidFill>
                  <a:srgbClr val="002060"/>
                </a:solidFill>
              </a:rPr>
              <a:t>without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b="1" dirty="0" err="1">
                <a:solidFill>
                  <a:srgbClr val="002060"/>
                </a:solidFill>
              </a:rPr>
              <a:t>using</a:t>
            </a:r>
            <a:r>
              <a:rPr lang="fr-FR" sz="1800" b="1" dirty="0">
                <a:solidFill>
                  <a:srgbClr val="002060"/>
                </a:solidFill>
              </a:rPr>
              <a:t> the white </a:t>
            </a:r>
            <a:r>
              <a:rPr lang="fr-FR" sz="1800" b="1" dirty="0" err="1">
                <a:solidFill>
                  <a:srgbClr val="002060"/>
                </a:solidFill>
              </a:rPr>
              <a:t>list</a:t>
            </a:r>
            <a:r>
              <a:rPr lang="fr-FR" sz="1800" b="1" dirty="0">
                <a:solidFill>
                  <a:srgbClr val="002060"/>
                </a:solidFill>
              </a:rPr>
              <a:t>)</a:t>
            </a:r>
          </a:p>
          <a:p>
            <a:pPr algn="just"/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Direct Connection Establishment </a:t>
            </a:r>
            <a:r>
              <a:rPr lang="fr-FR" sz="2000" b="1" dirty="0" err="1">
                <a:solidFill>
                  <a:schemeClr val="accent4">
                    <a:lumMod val="50000"/>
                  </a:schemeClr>
                </a:solidFill>
              </a:rPr>
              <a:t>procedure</a:t>
            </a:r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 : </a:t>
            </a:r>
            <a:r>
              <a:rPr lang="fr-FR" sz="1800" b="1" dirty="0">
                <a:solidFill>
                  <a:schemeClr val="accent4">
                    <a:lumMod val="50000"/>
                  </a:schemeClr>
                </a:solidFill>
              </a:rPr>
              <a:t>→</a:t>
            </a:r>
            <a:r>
              <a:rPr lang="fr-FR" sz="1800" b="1" dirty="0" err="1">
                <a:solidFill>
                  <a:srgbClr val="002060"/>
                </a:solidFill>
              </a:rPr>
              <a:t>Measurements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b="1" dirty="0" err="1">
                <a:solidFill>
                  <a:srgbClr val="002060"/>
                </a:solidFill>
              </a:rPr>
              <a:t>from</a:t>
            </a:r>
            <a:r>
              <a:rPr lang="fr-FR" sz="1800" b="1" dirty="0">
                <a:solidFill>
                  <a:srgbClr val="002060"/>
                </a:solidFill>
              </a:rPr>
              <a:t> one or more </a:t>
            </a:r>
            <a:r>
              <a:rPr lang="fr-FR" sz="1800" b="1" dirty="0" err="1">
                <a:solidFill>
                  <a:srgbClr val="002060"/>
                </a:solidFill>
              </a:rPr>
              <a:t>sensors</a:t>
            </a:r>
            <a:endParaRPr lang="fr-FR" sz="1800" b="1" dirty="0">
              <a:solidFill>
                <a:srgbClr val="002060"/>
              </a:solidFill>
            </a:endParaRPr>
          </a:p>
          <a:p>
            <a:pPr algn="just"/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Auto Connection Establishment </a:t>
            </a:r>
            <a:r>
              <a:rPr lang="fr-FR" sz="2000" b="1" dirty="0" err="1">
                <a:solidFill>
                  <a:schemeClr val="accent4">
                    <a:lumMod val="50000"/>
                  </a:schemeClr>
                </a:solidFill>
              </a:rPr>
              <a:t>procedure</a:t>
            </a:r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 : </a:t>
            </a:r>
            <a:r>
              <a:rPr lang="fr-FR" sz="1800" b="1" dirty="0">
                <a:solidFill>
                  <a:srgbClr val="002060"/>
                </a:solidFill>
              </a:rPr>
              <a:t>→</a:t>
            </a:r>
            <a:r>
              <a:rPr lang="fr-FR" sz="1800" b="1" dirty="0" err="1">
                <a:solidFill>
                  <a:srgbClr val="002060"/>
                </a:solidFill>
              </a:rPr>
              <a:t>Measurements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b="1" dirty="0" err="1">
                <a:solidFill>
                  <a:srgbClr val="002060"/>
                </a:solidFill>
              </a:rPr>
              <a:t>from</a:t>
            </a:r>
            <a:r>
              <a:rPr lang="fr-FR" sz="1800" b="1" dirty="0">
                <a:solidFill>
                  <a:srgbClr val="002060"/>
                </a:solidFill>
              </a:rPr>
              <a:t> one or more </a:t>
            </a:r>
            <a:r>
              <a:rPr lang="fr-FR" sz="1800" b="1" dirty="0" err="1">
                <a:solidFill>
                  <a:srgbClr val="002060"/>
                </a:solidFill>
              </a:rPr>
              <a:t>sensors</a:t>
            </a:r>
            <a:r>
              <a:rPr lang="fr-FR" sz="1800" b="1" dirty="0">
                <a:solidFill>
                  <a:srgbClr val="002060"/>
                </a:solidFill>
              </a:rPr>
              <a:t> (</a:t>
            </a:r>
            <a:r>
              <a:rPr lang="fr-FR" sz="1800" b="1" dirty="0" err="1">
                <a:solidFill>
                  <a:srgbClr val="002060"/>
                </a:solidFill>
              </a:rPr>
              <a:t>using</a:t>
            </a:r>
            <a:r>
              <a:rPr lang="fr-FR" sz="1800" b="1" dirty="0">
                <a:solidFill>
                  <a:srgbClr val="002060"/>
                </a:solidFill>
              </a:rPr>
              <a:t> the white </a:t>
            </a:r>
            <a:r>
              <a:rPr lang="fr-FR" sz="1800" b="1" dirty="0" err="1">
                <a:solidFill>
                  <a:srgbClr val="002060"/>
                </a:solidFill>
              </a:rPr>
              <a:t>list</a:t>
            </a:r>
            <a:r>
              <a:rPr lang="fr-FR" sz="1800" b="1" dirty="0">
                <a:solidFill>
                  <a:srgbClr val="002060"/>
                </a:solidFill>
              </a:rPr>
              <a:t>)</a:t>
            </a:r>
          </a:p>
          <a:p>
            <a:pPr algn="just"/>
            <a:endParaRPr lang="fr-F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8EF323D-A81E-61F6-F33A-5042E150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ésultat d’images pour ulster university">
            <a:extLst>
              <a:ext uri="{FF2B5EF4-FFF2-40B4-BE49-F238E27FC236}">
                <a16:creationId xmlns:a16="http://schemas.microsoft.com/office/drawing/2014/main" id="{95C82CE2-5C62-2788-A525-EBE679A0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6058" cy="11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D3631744-202C-C3D8-8F20-93B46BE5B2EE}"/>
              </a:ext>
            </a:extLst>
          </p:cNvPr>
          <p:cNvSpPr/>
          <p:nvPr/>
        </p:nvSpPr>
        <p:spPr>
          <a:xfrm rot="10800000">
            <a:off x="9982200" y="2741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4">
            <a:extLst>
              <a:ext uri="{FF2B5EF4-FFF2-40B4-BE49-F238E27FC236}">
                <a16:creationId xmlns:a16="http://schemas.microsoft.com/office/drawing/2014/main" id="{C6A12779-2170-92A9-29C9-8E15EBA7AA99}"/>
              </a:ext>
            </a:extLst>
          </p:cNvPr>
          <p:cNvSpPr/>
          <p:nvPr/>
        </p:nvSpPr>
        <p:spPr>
          <a:xfrm>
            <a:off x="103696" y="5072323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C71518-BED4-3477-D9E8-4D5026D0439E}"/>
              </a:ext>
            </a:extLst>
          </p:cNvPr>
          <p:cNvSpPr txBox="1"/>
          <p:nvPr/>
        </p:nvSpPr>
        <p:spPr>
          <a:xfrm>
            <a:off x="2248825" y="432178"/>
            <a:ext cx="77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fr-FR" sz="28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TSS (Test Suite Structure) :</a:t>
            </a:r>
            <a:endParaRPr lang="fr-FR" b="1" u="sng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8EF323D-A81E-61F6-F33A-5042E150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7CC6-6800-4B55-A0A9-A94087448CE4}" type="slidenum">
              <a:rPr lang="fr-FR" smtClean="0"/>
              <a:t>3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21654BB-F1C1-C650-C880-37040ED8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18" y="1267488"/>
            <a:ext cx="5122509" cy="387155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B1657F6-513B-20A7-9836-7D38E13EE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80" y="1602557"/>
            <a:ext cx="6156426" cy="34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0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C46B2564E542498B512254273C33BF" ma:contentTypeVersion="8" ma:contentTypeDescription="Crée un document." ma:contentTypeScope="" ma:versionID="c9dae111c98d0dc0230370b9705f65a8">
  <xsd:schema xmlns:xsd="http://www.w3.org/2001/XMLSchema" xmlns:xs="http://www.w3.org/2001/XMLSchema" xmlns:p="http://schemas.microsoft.com/office/2006/metadata/properties" xmlns:ns3="2baeb80b-c263-4578-a03e-e27f9a854226" xmlns:ns4="616ac047-cd5c-4c2e-8bd2-1a48e3a17914" targetNamespace="http://schemas.microsoft.com/office/2006/metadata/properties" ma:root="true" ma:fieldsID="e68360b6c9ee7e3a4ae8d4a3abf315f1" ns3:_="" ns4:_="">
    <xsd:import namespace="2baeb80b-c263-4578-a03e-e27f9a854226"/>
    <xsd:import namespace="616ac047-cd5c-4c2e-8bd2-1a48e3a179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aeb80b-c263-4578-a03e-e27f9a854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ac047-cd5c-4c2e-8bd2-1a48e3a1791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aeb80b-c263-4578-a03e-e27f9a854226" xsi:nil="true"/>
  </documentManagement>
</p:properties>
</file>

<file path=customXml/itemProps1.xml><?xml version="1.0" encoding="utf-8"?>
<ds:datastoreItem xmlns:ds="http://schemas.openxmlformats.org/officeDocument/2006/customXml" ds:itemID="{F9A90F60-90B7-4A9F-A959-B4C81BB626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aeb80b-c263-4578-a03e-e27f9a854226"/>
    <ds:schemaRef ds:uri="616ac047-cd5c-4c2e-8bd2-1a48e3a179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D0BC75-AC86-4C61-B10B-0C3E84B6F5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B2DA51-7822-462F-875D-F7242E963783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baeb80b-c263-4578-a03e-e27f9a854226"/>
    <ds:schemaRef ds:uri="http://purl.org/dc/dcmitype/"/>
    <ds:schemaRef ds:uri="http://schemas.microsoft.com/office/2006/metadata/properties"/>
    <ds:schemaRef ds:uri="http://schemas.microsoft.com/office/infopath/2007/PartnerControls"/>
    <ds:schemaRef ds:uri="616ac047-cd5c-4c2e-8bd2-1a48e3a1791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Fannie BICHEMIN</dc:creator>
  <cp:lastModifiedBy>Fannie BICHEMIN</cp:lastModifiedBy>
  <cp:revision>4</cp:revision>
  <dcterms:created xsi:type="dcterms:W3CDTF">2024-05-02T08:44:48Z</dcterms:created>
  <dcterms:modified xsi:type="dcterms:W3CDTF">2024-05-02T15:40:29Z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0x01010066C46B2564E542498B512254273C33BF</vt:lpwstr>
  </property>
</Properties>
</file>