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1AF76-60BC-4160-9857-4C5F0427C81F}" type="datetimeFigureOut">
              <a:rPr lang="fr-FR" smtClean="0"/>
              <a:t>19/04/2024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8245A-440D-4D46-8AB7-F63A856E65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221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3F58CF-C2F2-9912-5B6D-6B7C152CB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E9C71C-C063-40F7-A994-C278623BB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0A182C-CD56-2ED5-A9F0-6AEB34E50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66A5-88FC-4AE0-9677-8FE6192D2DE6}" type="datetime1">
              <a:rPr lang="fr-FR" smtClean="0"/>
              <a:t>19/04/2024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79D2B1-643B-4A55-6C30-38B150C4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281FB8-83BE-F2F9-543D-33E4DD92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CC01-CFC2-4494-A8F4-3B8CC1E32D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16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77EA4-730E-0D09-F07B-1BE01557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111ADC-4782-D96F-21BA-4F4633363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B843B9-DFD5-4E1D-971E-6C8A7120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60A7-86C5-4AEE-81A7-799DCB80131E}" type="datetime1">
              <a:rPr lang="fr-FR" smtClean="0"/>
              <a:t>19/04/2024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3A648F-2AF9-00AB-BCEF-D1E7D04F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F56F8A-76AC-AEE2-3D48-BF0CE89E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CC01-CFC2-4494-A8F4-3B8CC1E32D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89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54B3735-CEB8-02CC-0784-1558CB409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0A109C-80B6-189A-3EDE-413F37545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265C5A-C57E-631E-54A7-A1995D17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CB1D-068B-495F-8AB4-4DB7B9B2600E}" type="datetime1">
              <a:rPr lang="fr-FR" smtClean="0"/>
              <a:t>19/04/2024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34FC19-BCF1-C635-1477-3EB0CB11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0C6803-DA52-8083-1643-D3C8D81E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CC01-CFC2-4494-A8F4-3B8CC1E32D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89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D2D46F-0178-159B-4DA6-7153A244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791C46-F5CC-02F1-02AD-B1E510BC7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F8EBE4-34BB-DA6C-3FEC-BA924324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B3B0-0314-4103-B3F0-AEDE2EE2429A}" type="datetime1">
              <a:rPr lang="fr-FR" smtClean="0"/>
              <a:t>19/04/2024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43BE30-6F05-C901-47D5-EB800BE4C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56C529-905D-3281-D223-D00FAE82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CC01-CFC2-4494-A8F4-3B8CC1E32D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62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EE171-325F-F315-5629-D1C54835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A8F222-840C-A9B6-B18C-F2BB7588A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089EDC-B8B4-FD46-59C6-9587581D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8A42-EBA3-4675-B697-E9D00BE5C409}" type="datetime1">
              <a:rPr lang="fr-FR" smtClean="0"/>
              <a:t>19/04/2024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1B7CEA-3CFF-14E2-D1F7-9C761017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1428F3-048A-675B-191E-BD33B1B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CC01-CFC2-4494-A8F4-3B8CC1E32D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85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D4F077-5D56-3859-B52E-28CD66C4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B09A09-7280-1B98-9073-E67D8CBE9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ED1367-3773-A98D-AC9E-36D556793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8BC3DC-E871-4324-E248-73117C4D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DD4E-B118-468D-B36F-74043B09F7E9}" type="datetime1">
              <a:rPr lang="fr-FR" smtClean="0"/>
              <a:t>19/04/2024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214759-43E8-7260-FF15-414D3AC52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A13AB7-ECF6-0868-CD91-0E3A035B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CC01-CFC2-4494-A8F4-3B8CC1E32D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07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9C70A6-D049-05A6-A5B4-7BAC1D6C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0EF886-D8EC-F91B-025C-C7F44EB81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5AEC2D-2791-2220-E3A0-DC040A8C2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1D2F89F-1051-6A2D-96D3-2E1AF17F9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0926421-AB74-82B6-62B2-2F8353DCE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C0D1685-091C-B6B7-EDBE-25198F803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C823-A7BA-49B0-BB4D-691D3B079023}" type="datetime1">
              <a:rPr lang="fr-FR" smtClean="0"/>
              <a:t>19/04/2024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2BFA406-3FED-9488-8514-9A069852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24433FB-96E0-3270-E182-FBC27D9B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CC01-CFC2-4494-A8F4-3B8CC1E32D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42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5A09F9-21CB-C0DD-C9E4-7D7A263B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E684D1-0170-CA45-EEA4-55151F28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EEA5-399A-44F9-91CB-1211EEA2EC37}" type="datetime1">
              <a:rPr lang="fr-FR" smtClean="0"/>
              <a:t>19/04/2024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99A951A-EA6F-80B4-663F-B63E059D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846C2-19B4-63ED-D68D-D42F7838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CC01-CFC2-4494-A8F4-3B8CC1E32D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9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027473-A701-D9B7-CF06-47CF82BA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F6AB-4282-4FDD-A374-4F5E356C5B7E}" type="datetime1">
              <a:rPr lang="fr-FR" smtClean="0"/>
              <a:t>19/04/2024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998819B-3113-B82C-B8FE-3F2D4944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B80024-C725-4025-903C-5AA9F22B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CC01-CFC2-4494-A8F4-3B8CC1E32D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32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137D7-30DD-77E1-AC1D-96C873C3B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9ED04B-31BF-085E-CF0A-8DFF359B6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B66F10-D444-221E-9893-6E261FBD3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5F9560-9E41-A120-D005-44E25952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92DF-E359-41C7-9387-9AD8517F5C31}" type="datetime1">
              <a:rPr lang="fr-FR" smtClean="0"/>
              <a:t>19/04/2024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58F5A8-CC8D-ED5D-C849-99839DFC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3794D2-B3B4-EED7-C320-FBFE6B08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CC01-CFC2-4494-A8F4-3B8CC1E32D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85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578F40-AE5B-B3E8-68E2-9A66697D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BCB681F-B394-206B-5442-D7BD156EF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2B4904-BD07-8C86-6697-BC7C4A8DE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41BD88-36DF-7868-71F2-9B11D4D7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1C79-0BF3-4C3A-8D86-5BD5A5AF05F1}" type="datetime1">
              <a:rPr lang="fr-FR" smtClean="0"/>
              <a:t>19/04/2024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C91A2E-A425-EC92-C835-4140F044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B43D84-8643-437E-17C3-71A57EB7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CC01-CFC2-4494-A8F4-3B8CC1E32D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08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53C39B8-F6E1-CF3F-1E94-18DF6FFA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EBE6E6-9C1B-BB8D-08D3-984A3373F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EE3CA3-E59B-8DCD-02BB-8B183A399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90998-3DAB-48FA-9B23-52457BFFD0B1}" type="datetime1">
              <a:rPr lang="fr-FR" smtClean="0"/>
              <a:t>19/04/2024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D447C7-9EDC-787B-32FD-3A8E2ADD5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E18A53-F7FD-84B9-1009-4E270B210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4CC01-CFC2-4494-A8F4-3B8CC1E32D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52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devzone.nordicsemi.com/guides/short-range-guides/b/bluetooth-low-energy/posts/ble-services-a-beginners-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nfocenter.nordicsemi.com/topic/com.nordic.infocenter.s110.api.v8.0.0/group___b_l_e___g_a_p___f_u_n_c_t_i_o_n_s.html#gab82c978db30188c7f4fbf2dac1d97720" TargetMode="External"/><Relationship Id="rId2" Type="http://schemas.openxmlformats.org/officeDocument/2006/relationships/hyperlink" Target="http://infocenter.nordicsemi.com/topic/com.nordic.infocenter.s110.api.v8.0.0/group___b_l_e___g_a_p___f_u_n_c_t_i_o_n_s.html#gaddbb12e078d536ef2e93b41d77ff624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rdicsemi.com/Products/Development-hardware/nRF52-DK" TargetMode="External"/><Relationship Id="rId2" Type="http://schemas.openxmlformats.org/officeDocument/2006/relationships/hyperlink" Target="https://www.nordicsemi.com/Products/Development-hardware/nrf52840-dongl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devzone.nordicsemi.com/guides/short-range-guides/b/bluetooth-low-energy/posts/bluetooth-smart-and-the-nordics-softdevices-part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515DF-CD25-6F97-A137-FA887EE4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3536" y="1725105"/>
            <a:ext cx="5520965" cy="2036189"/>
          </a:xfrm>
        </p:spPr>
        <p:txBody>
          <a:bodyPr/>
          <a:lstStyle/>
          <a:p>
            <a:r>
              <a:rPr lang="fr-FR" b="1" dirty="0">
                <a:solidFill>
                  <a:srgbClr val="002060"/>
                </a:solidFill>
              </a:rPr>
              <a:t>Module </a:t>
            </a:r>
            <a:r>
              <a:rPr lang="fr-FR" b="1" dirty="0" err="1">
                <a:solidFill>
                  <a:srgbClr val="002060"/>
                </a:solidFill>
              </a:rPr>
              <a:t>Programming</a:t>
            </a:r>
            <a:r>
              <a:rPr lang="fr-FR" b="1" dirty="0">
                <a:solidFill>
                  <a:srgbClr val="002060"/>
                </a:solidFill>
              </a:rPr>
              <a:t> </a:t>
            </a:r>
          </a:p>
        </p:txBody>
      </p:sp>
      <p:pic>
        <p:nvPicPr>
          <p:cNvPr id="1026" name="Picture 2" descr="pir">
            <a:extLst>
              <a:ext uri="{FF2B5EF4-FFF2-40B4-BE49-F238E27FC236}">
                <a16:creationId xmlns:a16="http://schemas.microsoft.com/office/drawing/2014/main" id="{53C3089C-FB6F-75F8-86D6-65643089FD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3" t="13702" r="28655" b="11680"/>
          <a:stretch/>
        </p:blipFill>
        <p:spPr bwMode="auto">
          <a:xfrm>
            <a:off x="1976488" y="2030023"/>
            <a:ext cx="3302522" cy="423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80982D-E91F-B605-EA55-E6DC167A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CC01-CFC2-4494-A8F4-3B8CC1E32DDB}" type="slidenum">
              <a:rPr lang="fr-FR" smtClean="0"/>
              <a:t>1</a:t>
            </a:fld>
            <a:endParaRPr lang="fr-FR"/>
          </a:p>
        </p:txBody>
      </p:sp>
      <p:pic>
        <p:nvPicPr>
          <p:cNvPr id="1030" name="Picture 6" descr="Résultat d’images pour ulster university">
            <a:extLst>
              <a:ext uri="{FF2B5EF4-FFF2-40B4-BE49-F238E27FC236}">
                <a16:creationId xmlns:a16="http://schemas.microsoft.com/office/drawing/2014/main" id="{D3D3DD31-F45D-9879-FF93-AA3518F4B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34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CD517E-4725-FA1D-817F-FD042C7F2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037"/>
            <a:ext cx="10515600" cy="1325563"/>
          </a:xfrm>
        </p:spPr>
        <p:txBody>
          <a:bodyPr/>
          <a:lstStyle/>
          <a:p>
            <a:r>
              <a:rPr lang="fr-FR" b="1" u="sng" dirty="0">
                <a:solidFill>
                  <a:srgbClr val="002060"/>
                </a:solidFill>
              </a:rPr>
              <a:t>How to program the Bluetooth module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1E2CB5-FACE-6CC8-EE67-290E33665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322" y="2479250"/>
            <a:ext cx="6030259" cy="4351338"/>
          </a:xfrm>
        </p:spPr>
        <p:txBody>
          <a:bodyPr/>
          <a:lstStyle/>
          <a:p>
            <a:r>
              <a:rPr lang="fr-FR" dirty="0" err="1"/>
              <a:t>Tutorials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thanks</a:t>
            </a:r>
            <a:r>
              <a:rPr lang="fr-FR" dirty="0"/>
              <a:t> to the </a:t>
            </a:r>
            <a:r>
              <a:rPr lang="fr-FR" dirty="0" err="1"/>
              <a:t>following</a:t>
            </a:r>
            <a:r>
              <a:rPr lang="fr-FR" dirty="0"/>
              <a:t> </a:t>
            </a:r>
            <a:r>
              <a:rPr lang="fr-FR" dirty="0" err="1"/>
              <a:t>link</a:t>
            </a:r>
            <a:r>
              <a:rPr lang="fr-FR" dirty="0"/>
              <a:t>: </a:t>
            </a:r>
          </a:p>
          <a:p>
            <a:pPr marL="0" indent="0">
              <a:buNone/>
            </a:pPr>
            <a:r>
              <a:rPr lang="fr-FR" dirty="0">
                <a:hlinkClick r:id="rId2"/>
              </a:rPr>
              <a:t>Bluetooth </a:t>
            </a:r>
            <a:r>
              <a:rPr lang="fr-FR" dirty="0" err="1">
                <a:hlinkClick r:id="rId2"/>
              </a:rPr>
              <a:t>low</a:t>
            </a:r>
            <a:r>
              <a:rPr lang="fr-FR" dirty="0">
                <a:hlinkClick r:id="rId2"/>
              </a:rPr>
              <a:t> </a:t>
            </a:r>
            <a:r>
              <a:rPr lang="fr-FR" dirty="0" err="1">
                <a:hlinkClick r:id="rId2"/>
              </a:rPr>
              <a:t>energy</a:t>
            </a:r>
            <a:r>
              <a:rPr lang="fr-FR" dirty="0">
                <a:hlinkClick r:id="rId2"/>
              </a:rPr>
              <a:t> Services, a </a:t>
            </a:r>
            <a:r>
              <a:rPr lang="fr-FR" dirty="0" err="1">
                <a:hlinkClick r:id="rId2"/>
              </a:rPr>
              <a:t>beginner's</a:t>
            </a:r>
            <a:r>
              <a:rPr lang="fr-FR" dirty="0">
                <a:hlinkClick r:id="rId2"/>
              </a:rPr>
              <a:t> tutorial - Bluetooth </a:t>
            </a:r>
            <a:r>
              <a:rPr lang="fr-FR" dirty="0" err="1">
                <a:hlinkClick r:id="rId2"/>
              </a:rPr>
              <a:t>low</a:t>
            </a:r>
            <a:r>
              <a:rPr lang="fr-FR" dirty="0">
                <a:hlinkClick r:id="rId2"/>
              </a:rPr>
              <a:t> </a:t>
            </a:r>
            <a:r>
              <a:rPr lang="fr-FR" dirty="0" err="1">
                <a:hlinkClick r:id="rId2"/>
              </a:rPr>
              <a:t>energy</a:t>
            </a:r>
            <a:r>
              <a:rPr lang="fr-FR" dirty="0">
                <a:hlinkClick r:id="rId2"/>
              </a:rPr>
              <a:t> - nRF5 SDK guides - Nordic </a:t>
            </a:r>
            <a:r>
              <a:rPr lang="fr-FR" dirty="0" err="1">
                <a:hlinkClick r:id="rId2"/>
              </a:rPr>
              <a:t>DevZone</a:t>
            </a:r>
            <a:r>
              <a:rPr lang="fr-FR" dirty="0">
                <a:hlinkClick r:id="rId2"/>
              </a:rPr>
              <a:t> (nordicsemi.com)</a:t>
            </a:r>
            <a:endParaRPr lang="fr-FR" dirty="0"/>
          </a:p>
          <a:p>
            <a:endParaRPr lang="fr-FR" dirty="0"/>
          </a:p>
        </p:txBody>
      </p:sp>
      <p:pic>
        <p:nvPicPr>
          <p:cNvPr id="1028" name="Picture 4" descr="pir">
            <a:extLst>
              <a:ext uri="{FF2B5EF4-FFF2-40B4-BE49-F238E27FC236}">
                <a16:creationId xmlns:a16="http://schemas.microsoft.com/office/drawing/2014/main" id="{92D1978E-12BC-17E5-6AB6-FE7AA5650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9" y="2479250"/>
            <a:ext cx="4367272" cy="218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47FF38-D17D-771A-733A-05E118F0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CC01-CFC2-4494-A8F4-3B8CC1E32DDB}" type="slidenum">
              <a:rPr lang="fr-FR" smtClean="0"/>
              <a:t>2</a:t>
            </a:fld>
            <a:endParaRPr lang="fr-FR"/>
          </a:p>
        </p:txBody>
      </p:sp>
      <p:pic>
        <p:nvPicPr>
          <p:cNvPr id="5" name="Picture 6" descr="Résultat d’images pour ulster university">
            <a:extLst>
              <a:ext uri="{FF2B5EF4-FFF2-40B4-BE49-F238E27FC236}">
                <a16:creationId xmlns:a16="http://schemas.microsoft.com/office/drawing/2014/main" id="{F60282E3-BF88-1498-9386-B2718A032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20339"/>
            <a:ext cx="1527142" cy="143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Triangle 4">
            <a:extLst>
              <a:ext uri="{FF2B5EF4-FFF2-40B4-BE49-F238E27FC236}">
                <a16:creationId xmlns:a16="http://schemas.microsoft.com/office/drawing/2014/main" id="{5B831470-45B3-2DE0-8905-D0588C4757C4}"/>
              </a:ext>
            </a:extLst>
          </p:cNvPr>
          <p:cNvSpPr/>
          <p:nvPr/>
        </p:nvSpPr>
        <p:spPr>
          <a:xfrm rot="10800000">
            <a:off x="9982200" y="27412"/>
            <a:ext cx="2145129" cy="1663276"/>
          </a:xfrm>
          <a:prstGeom prst="rt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0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D364E7-C12E-539E-CE31-A566626F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2714"/>
          </a:xfrm>
        </p:spPr>
        <p:txBody>
          <a:bodyPr>
            <a:normAutofit/>
          </a:bodyPr>
          <a:lstStyle/>
          <a:p>
            <a:pPr algn="ctr"/>
            <a:r>
              <a:rPr lang="fr-FR" sz="2800" b="1" u="sng" dirty="0" err="1">
                <a:solidFill>
                  <a:srgbClr val="002060"/>
                </a:solidFill>
              </a:rPr>
              <a:t>What</a:t>
            </a:r>
            <a:r>
              <a:rPr lang="fr-FR" sz="2800" b="1" u="sng" dirty="0">
                <a:solidFill>
                  <a:srgbClr val="002060"/>
                </a:solidFill>
              </a:rPr>
              <a:t> </a:t>
            </a:r>
            <a:r>
              <a:rPr lang="fr-FR" sz="2800" b="1" u="sng" dirty="0" err="1">
                <a:solidFill>
                  <a:srgbClr val="002060"/>
                </a:solidFill>
              </a:rPr>
              <a:t>we</a:t>
            </a:r>
            <a:r>
              <a:rPr lang="fr-FR" sz="2800" b="1" u="sng" dirty="0">
                <a:solidFill>
                  <a:srgbClr val="002060"/>
                </a:solidFill>
              </a:rPr>
              <a:t> </a:t>
            </a:r>
            <a:r>
              <a:rPr lang="fr-FR" sz="2800" b="1" u="sng" dirty="0" err="1">
                <a:solidFill>
                  <a:srgbClr val="002060"/>
                </a:solidFill>
              </a:rPr>
              <a:t>need</a:t>
            </a:r>
            <a:r>
              <a:rPr lang="fr-FR" sz="2800" b="1" u="sng" dirty="0">
                <a:solidFill>
                  <a:srgbClr val="002060"/>
                </a:solidFill>
              </a:rPr>
              <a:t> to know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9522B1-7FF2-67FE-D3E7-B08F13C85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8095"/>
            <a:ext cx="10515600" cy="5158868"/>
          </a:xfrm>
        </p:spPr>
        <p:txBody>
          <a:bodyPr/>
          <a:lstStyle/>
          <a:p>
            <a:r>
              <a:rPr lang="fr-FR" b="1" u="sng" dirty="0">
                <a:solidFill>
                  <a:srgbClr val="002060"/>
                </a:solidFill>
              </a:rPr>
              <a:t> </a:t>
            </a:r>
            <a:r>
              <a:rPr lang="en-US" b="1" u="sng" dirty="0">
                <a:solidFill>
                  <a:srgbClr val="002060"/>
                </a:solidFill>
                <a:highlight>
                  <a:srgbClr val="FFFFFF"/>
                </a:highlight>
                <a:latin typeface="GT Eesti"/>
              </a:rPr>
              <a:t>T</a:t>
            </a:r>
            <a:r>
              <a:rPr lang="en-US" b="1" i="0" u="sng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T Eesti"/>
              </a:rPr>
              <a:t>ypes of Advertising :</a:t>
            </a:r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r>
              <a:rPr lang="fr-FR" sz="2000" b="1" dirty="0">
                <a:solidFill>
                  <a:srgbClr val="002060"/>
                </a:solidFill>
              </a:rPr>
              <a:t>→</a:t>
            </a:r>
            <a:r>
              <a:rPr lang="fr-FR" sz="2000" dirty="0">
                <a:solidFill>
                  <a:srgbClr val="002060"/>
                </a:solidFill>
              </a:rPr>
              <a:t> Connectable </a:t>
            </a:r>
            <a:r>
              <a:rPr lang="fr-FR" sz="2000" dirty="0" err="1">
                <a:solidFill>
                  <a:srgbClr val="002060"/>
                </a:solidFill>
              </a:rPr>
              <a:t>undirected</a:t>
            </a:r>
            <a:r>
              <a:rPr lang="fr-FR" sz="2000" dirty="0">
                <a:solidFill>
                  <a:srgbClr val="002060"/>
                </a:solidFill>
              </a:rPr>
              <a:t> </a:t>
            </a:r>
            <a:r>
              <a:rPr lang="fr-FR" sz="2000" dirty="0" err="1">
                <a:solidFill>
                  <a:srgbClr val="002060"/>
                </a:solidFill>
              </a:rPr>
              <a:t>advertising</a:t>
            </a:r>
            <a:r>
              <a:rPr lang="fr-FR" sz="2000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002060"/>
                </a:solidFill>
              </a:rPr>
              <a:t>→</a:t>
            </a:r>
            <a:r>
              <a:rPr lang="fr-FR" sz="2000" dirty="0">
                <a:solidFill>
                  <a:srgbClr val="002060"/>
                </a:solidFill>
              </a:rPr>
              <a:t> Connectable </a:t>
            </a:r>
            <a:r>
              <a:rPr lang="fr-FR" sz="2000" dirty="0" err="1">
                <a:solidFill>
                  <a:srgbClr val="002060"/>
                </a:solidFill>
              </a:rPr>
              <a:t>directed</a:t>
            </a:r>
            <a:r>
              <a:rPr lang="fr-FR" sz="2000" dirty="0">
                <a:solidFill>
                  <a:srgbClr val="002060"/>
                </a:solidFill>
              </a:rPr>
              <a:t> </a:t>
            </a:r>
            <a:r>
              <a:rPr lang="fr-FR" sz="2000" dirty="0" err="1">
                <a:solidFill>
                  <a:srgbClr val="002060"/>
                </a:solidFill>
              </a:rPr>
              <a:t>advertising</a:t>
            </a:r>
            <a:endParaRPr lang="fr-FR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fr-FR" sz="2000" b="1" dirty="0">
                <a:solidFill>
                  <a:srgbClr val="002060"/>
                </a:solidFill>
              </a:rPr>
              <a:t>→</a:t>
            </a:r>
            <a:r>
              <a:rPr lang="fr-FR" sz="2000" dirty="0">
                <a:solidFill>
                  <a:srgbClr val="002060"/>
                </a:solidFill>
              </a:rPr>
              <a:t> </a:t>
            </a:r>
            <a:r>
              <a:rPr lang="fr-FR" sz="2000" dirty="0" err="1">
                <a:solidFill>
                  <a:srgbClr val="002060"/>
                </a:solidFill>
              </a:rPr>
              <a:t>Scannable</a:t>
            </a:r>
            <a:r>
              <a:rPr lang="fr-FR" sz="2000" dirty="0">
                <a:solidFill>
                  <a:srgbClr val="002060"/>
                </a:solidFill>
              </a:rPr>
              <a:t> </a:t>
            </a:r>
            <a:r>
              <a:rPr lang="fr-FR" sz="2000" dirty="0" err="1">
                <a:solidFill>
                  <a:srgbClr val="002060"/>
                </a:solidFill>
              </a:rPr>
              <a:t>undirected</a:t>
            </a:r>
            <a:r>
              <a:rPr lang="fr-FR" sz="2000" dirty="0">
                <a:solidFill>
                  <a:srgbClr val="002060"/>
                </a:solidFill>
              </a:rPr>
              <a:t> </a:t>
            </a:r>
            <a:r>
              <a:rPr lang="fr-FR" sz="2000" dirty="0" err="1">
                <a:solidFill>
                  <a:srgbClr val="002060"/>
                </a:solidFill>
              </a:rPr>
              <a:t>advertising</a:t>
            </a:r>
            <a:endParaRPr lang="fr-FR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fr-FR" sz="2000" b="1" dirty="0">
                <a:solidFill>
                  <a:srgbClr val="002060"/>
                </a:solidFill>
              </a:rPr>
              <a:t>→ </a:t>
            </a:r>
            <a:r>
              <a:rPr lang="fr-FR" sz="2000" dirty="0">
                <a:solidFill>
                  <a:srgbClr val="002060"/>
                </a:solidFill>
              </a:rPr>
              <a:t>Non-connectable </a:t>
            </a:r>
            <a:r>
              <a:rPr lang="fr-FR" sz="2000" dirty="0" err="1">
                <a:solidFill>
                  <a:srgbClr val="002060"/>
                </a:solidFill>
              </a:rPr>
              <a:t>undirected</a:t>
            </a:r>
            <a:r>
              <a:rPr lang="fr-FR" sz="2000" dirty="0">
                <a:solidFill>
                  <a:srgbClr val="002060"/>
                </a:solidFill>
              </a:rPr>
              <a:t> </a:t>
            </a:r>
            <a:r>
              <a:rPr lang="fr-FR" sz="2000" dirty="0" err="1">
                <a:solidFill>
                  <a:srgbClr val="002060"/>
                </a:solidFill>
              </a:rPr>
              <a:t>advertising</a:t>
            </a:r>
            <a:r>
              <a:rPr lang="fr-FR" sz="2000" dirty="0">
                <a:solidFill>
                  <a:srgbClr val="002060"/>
                </a:solidFill>
              </a:rPr>
              <a:t> 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002060"/>
                </a:solidFill>
              </a:rPr>
              <a:t>→ </a:t>
            </a:r>
            <a:r>
              <a:rPr lang="fr-FR" sz="2000" dirty="0" err="1">
                <a:solidFill>
                  <a:srgbClr val="002060"/>
                </a:solidFill>
              </a:rPr>
              <a:t>Advertise</a:t>
            </a:r>
            <a:r>
              <a:rPr lang="fr-FR" sz="2000" dirty="0">
                <a:solidFill>
                  <a:srgbClr val="002060"/>
                </a:solidFill>
              </a:rPr>
              <a:t> </a:t>
            </a:r>
            <a:r>
              <a:rPr lang="fr-FR" sz="2000" dirty="0" err="1">
                <a:solidFill>
                  <a:srgbClr val="002060"/>
                </a:solidFill>
              </a:rPr>
              <a:t>with</a:t>
            </a:r>
            <a:r>
              <a:rPr lang="fr-FR" sz="2000" dirty="0">
                <a:solidFill>
                  <a:srgbClr val="002060"/>
                </a:solidFill>
              </a:rPr>
              <a:t> Whitelist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4B06BA-7490-8E6A-57DF-071BC2A8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CC01-CFC2-4494-A8F4-3B8CC1E32DDB}" type="slidenum">
              <a:rPr lang="fr-FR" smtClean="0"/>
              <a:t>3</a:t>
            </a:fld>
            <a:endParaRPr lang="fr-FR"/>
          </a:p>
        </p:txBody>
      </p:sp>
      <p:pic>
        <p:nvPicPr>
          <p:cNvPr id="5" name="Picture 6" descr="Résultat d’images pour ulster university">
            <a:extLst>
              <a:ext uri="{FF2B5EF4-FFF2-40B4-BE49-F238E27FC236}">
                <a16:creationId xmlns:a16="http://schemas.microsoft.com/office/drawing/2014/main" id="{4F1E763D-1E06-5806-5A54-6F9A79757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20339"/>
            <a:ext cx="1527142" cy="143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Triangle 4">
            <a:extLst>
              <a:ext uri="{FF2B5EF4-FFF2-40B4-BE49-F238E27FC236}">
                <a16:creationId xmlns:a16="http://schemas.microsoft.com/office/drawing/2014/main" id="{E0A6A048-868B-3D26-9924-1003CB41EDBA}"/>
              </a:ext>
            </a:extLst>
          </p:cNvPr>
          <p:cNvSpPr/>
          <p:nvPr/>
        </p:nvSpPr>
        <p:spPr>
          <a:xfrm rot="10800000">
            <a:off x="9982200" y="27412"/>
            <a:ext cx="2145129" cy="1663276"/>
          </a:xfrm>
          <a:prstGeom prst="rt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3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D96CA-11DD-DBF8-B148-3F8978AD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b="1" u="sng" dirty="0">
                <a:solidFill>
                  <a:srgbClr val="002060"/>
                </a:solidFill>
              </a:rPr>
              <a:t>Programs</a:t>
            </a:r>
            <a:r>
              <a:rPr lang="fr-FR" dirty="0"/>
              <a:t>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7CC0C5-405D-A959-F4DA-4057E8F79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http://infocenter.nordicsemi.com/topic/com.nordic.infocenter.s110.api.v8.0.0/group___b_l_e___g_a_p___f_u_n_c_t_i_o_n_s.html#gaddbb12e078d536ef2e93b41d77ff6243</a:t>
            </a:r>
            <a:endParaRPr lang="fr-FR" dirty="0"/>
          </a:p>
          <a:p>
            <a:r>
              <a:rPr lang="fr-FR" b="0" i="0" u="sng" dirty="0" err="1">
                <a:solidFill>
                  <a:srgbClr val="5BD2E2"/>
                </a:solidFill>
                <a:effectLst/>
                <a:highlight>
                  <a:srgbClr val="FFFFFF"/>
                </a:highlight>
                <a:latin typeface="GT Eesti"/>
                <a:hlinkClick r:id="rId3"/>
              </a:rPr>
              <a:t>sd_ble_gap_adv_start</a:t>
            </a:r>
            <a:r>
              <a:rPr lang="fr-FR" b="0" i="0" u="sng" dirty="0">
                <a:solidFill>
                  <a:srgbClr val="5BD2E2"/>
                </a:solidFill>
                <a:effectLst/>
                <a:highlight>
                  <a:srgbClr val="FFFFFF"/>
                </a:highlight>
                <a:latin typeface="GT Eesti"/>
                <a:hlinkClick r:id="rId3"/>
              </a:rPr>
              <a:t>(</a:t>
            </a:r>
            <a:r>
              <a:rPr lang="fr-FR" b="0" i="0" u="sng" dirty="0" err="1">
                <a:solidFill>
                  <a:srgbClr val="5BD2E2"/>
                </a:solidFill>
                <a:effectLst/>
                <a:highlight>
                  <a:srgbClr val="FFFFFF"/>
                </a:highlight>
                <a:latin typeface="GT Eesti"/>
                <a:hlinkClick r:id="rId3"/>
              </a:rPr>
              <a:t>ble_gap_adv_params_t</a:t>
            </a:r>
            <a:r>
              <a:rPr lang="fr-FR" b="0" i="0" u="sng" dirty="0">
                <a:solidFill>
                  <a:srgbClr val="5BD2E2"/>
                </a:solidFill>
                <a:effectLst/>
                <a:highlight>
                  <a:srgbClr val="FFFFFF"/>
                </a:highlight>
                <a:latin typeface="GT Eesti"/>
                <a:hlinkClick r:id="rId3"/>
              </a:rPr>
              <a:t> </a:t>
            </a:r>
            <a:r>
              <a:rPr lang="fr-FR" b="0" i="0" u="sng" dirty="0" err="1">
                <a:solidFill>
                  <a:srgbClr val="5BD2E2"/>
                </a:solidFill>
                <a:effectLst/>
                <a:highlight>
                  <a:srgbClr val="FFFFFF"/>
                </a:highlight>
                <a:latin typeface="GT Eesti"/>
                <a:hlinkClick r:id="rId3"/>
              </a:rPr>
              <a:t>const</a:t>
            </a:r>
            <a:r>
              <a:rPr lang="fr-FR" b="0" i="0" u="sng" dirty="0">
                <a:solidFill>
                  <a:srgbClr val="5BD2E2"/>
                </a:solidFill>
                <a:effectLst/>
                <a:highlight>
                  <a:srgbClr val="FFFFFF"/>
                </a:highlight>
                <a:latin typeface="GT Eesti"/>
                <a:hlinkClick r:id="rId3"/>
              </a:rPr>
              <a:t> *</a:t>
            </a:r>
            <a:r>
              <a:rPr lang="fr-FR" b="0" i="0" u="sng" dirty="0" err="1">
                <a:solidFill>
                  <a:srgbClr val="5BD2E2"/>
                </a:solidFill>
                <a:effectLst/>
                <a:highlight>
                  <a:srgbClr val="FFFFFF"/>
                </a:highlight>
                <a:latin typeface="GT Eesti"/>
                <a:hlinkClick r:id="rId3"/>
              </a:rPr>
              <a:t>p_adv_params</a:t>
            </a:r>
            <a:r>
              <a:rPr lang="fr-FR" b="0" i="0" u="sng" dirty="0">
                <a:solidFill>
                  <a:srgbClr val="5BD2E2"/>
                </a:solidFill>
                <a:effectLst/>
                <a:highlight>
                  <a:srgbClr val="FFFFFF"/>
                </a:highlight>
                <a:latin typeface="GT Eesti"/>
                <a:hlinkClick r:id="rId3"/>
              </a:rPr>
              <a:t>)</a:t>
            </a:r>
            <a:endParaRPr lang="fr-FR" b="0" i="0" u="sng" dirty="0">
              <a:solidFill>
                <a:srgbClr val="5BD2E2"/>
              </a:solidFill>
              <a:effectLst/>
              <a:highlight>
                <a:srgbClr val="FFFFFF"/>
              </a:highlight>
              <a:latin typeface="GT Eesti"/>
            </a:endParaRP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144F5B-6878-67BD-C64B-52BBF709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CC01-CFC2-4494-A8F4-3B8CC1E32DDB}" type="slidenum">
              <a:rPr lang="fr-FR" smtClean="0"/>
              <a:t>4</a:t>
            </a:fld>
            <a:endParaRPr lang="fr-FR"/>
          </a:p>
        </p:txBody>
      </p:sp>
      <p:pic>
        <p:nvPicPr>
          <p:cNvPr id="5" name="Picture 6" descr="Résultat d’images pour ulster university">
            <a:extLst>
              <a:ext uri="{FF2B5EF4-FFF2-40B4-BE49-F238E27FC236}">
                <a16:creationId xmlns:a16="http://schemas.microsoft.com/office/drawing/2014/main" id="{73D6AF21-AE62-84B3-917A-D4FC74FDE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20339"/>
            <a:ext cx="1527142" cy="143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Triangle 4">
            <a:extLst>
              <a:ext uri="{FF2B5EF4-FFF2-40B4-BE49-F238E27FC236}">
                <a16:creationId xmlns:a16="http://schemas.microsoft.com/office/drawing/2014/main" id="{FDC1EC0C-CF19-954A-69AC-8C405122BFE5}"/>
              </a:ext>
            </a:extLst>
          </p:cNvPr>
          <p:cNvSpPr/>
          <p:nvPr/>
        </p:nvSpPr>
        <p:spPr>
          <a:xfrm rot="10800000">
            <a:off x="9982200" y="27412"/>
            <a:ext cx="2145129" cy="1663276"/>
          </a:xfrm>
          <a:prstGeom prst="rt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8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445E8-F942-7ED4-1634-AEDAF381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002060"/>
                </a:solidFill>
              </a:rPr>
              <a:t>Links</a:t>
            </a:r>
            <a:r>
              <a:rPr lang="fr-FR" dirty="0">
                <a:solidFill>
                  <a:srgbClr val="002060"/>
                </a:solidFill>
              </a:rPr>
              <a:t>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03D301-C509-479E-EE8F-CA8BD70B0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Development</a:t>
            </a:r>
            <a:r>
              <a:rPr lang="fr-FR" dirty="0"/>
              <a:t> kit : </a:t>
            </a:r>
            <a:r>
              <a:rPr lang="fr-FR" dirty="0">
                <a:hlinkClick r:id="rId2"/>
              </a:rPr>
              <a:t>nRF52840 </a:t>
            </a:r>
            <a:r>
              <a:rPr lang="fr-FR" dirty="0" err="1">
                <a:hlinkClick r:id="rId2"/>
              </a:rPr>
              <a:t>Dongle</a:t>
            </a:r>
            <a:r>
              <a:rPr lang="fr-FR" dirty="0">
                <a:hlinkClick r:id="rId2"/>
              </a:rPr>
              <a:t> - nordicsemi.com</a:t>
            </a:r>
            <a:endParaRPr lang="fr-FR" dirty="0"/>
          </a:p>
          <a:p>
            <a:r>
              <a:rPr lang="fr-FR" dirty="0" err="1"/>
              <a:t>Development</a:t>
            </a:r>
            <a:r>
              <a:rPr lang="fr-FR" dirty="0"/>
              <a:t> kit : </a:t>
            </a:r>
            <a:r>
              <a:rPr lang="en-US" dirty="0">
                <a:hlinkClick r:id="rId3"/>
              </a:rPr>
              <a:t>nRF52 DK - Development kit for Bluetooth Low Energy and Bluetooth mesh - nordicsemi.com</a:t>
            </a:r>
            <a:endParaRPr lang="fr-FR" dirty="0"/>
          </a:p>
          <a:p>
            <a:r>
              <a:rPr lang="fr-FR" dirty="0"/>
              <a:t>Tutorial : </a:t>
            </a:r>
            <a:r>
              <a:rPr lang="fr-FR" dirty="0">
                <a:hlinkClick r:id="rId4"/>
              </a:rPr>
              <a:t>Bluetooth Smart and the </a:t>
            </a:r>
            <a:r>
              <a:rPr lang="fr-FR" dirty="0" err="1">
                <a:hlinkClick r:id="rId4"/>
              </a:rPr>
              <a:t>Nordic's</a:t>
            </a:r>
            <a:r>
              <a:rPr lang="fr-FR" dirty="0">
                <a:hlinkClick r:id="rId4"/>
              </a:rPr>
              <a:t> </a:t>
            </a:r>
            <a:r>
              <a:rPr lang="fr-FR" dirty="0" err="1">
                <a:hlinkClick r:id="rId4"/>
              </a:rPr>
              <a:t>Softdevices</a:t>
            </a:r>
            <a:r>
              <a:rPr lang="fr-FR" dirty="0">
                <a:hlinkClick r:id="rId4"/>
              </a:rPr>
              <a:t> - Part 1 GAP Advertising - Bluetooth </a:t>
            </a:r>
            <a:r>
              <a:rPr lang="fr-FR" dirty="0" err="1">
                <a:hlinkClick r:id="rId4"/>
              </a:rPr>
              <a:t>low</a:t>
            </a:r>
            <a:r>
              <a:rPr lang="fr-FR" dirty="0">
                <a:hlinkClick r:id="rId4"/>
              </a:rPr>
              <a:t> </a:t>
            </a:r>
            <a:r>
              <a:rPr lang="fr-FR" dirty="0" err="1">
                <a:hlinkClick r:id="rId4"/>
              </a:rPr>
              <a:t>energy</a:t>
            </a:r>
            <a:r>
              <a:rPr lang="fr-FR" dirty="0">
                <a:hlinkClick r:id="rId4"/>
              </a:rPr>
              <a:t> - nRF5 SDK guides - Nordic </a:t>
            </a:r>
            <a:r>
              <a:rPr lang="fr-FR" dirty="0" err="1">
                <a:hlinkClick r:id="rId4"/>
              </a:rPr>
              <a:t>DevZone</a:t>
            </a:r>
            <a:r>
              <a:rPr lang="fr-FR" dirty="0">
                <a:hlinkClick r:id="rId4"/>
              </a:rPr>
              <a:t> (nordicsemi.com)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348314-3777-1704-B736-D27FEAD6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CC01-CFC2-4494-A8F4-3B8CC1E32DDB}" type="slidenum">
              <a:rPr lang="fr-FR" smtClean="0"/>
              <a:t>5</a:t>
            </a:fld>
            <a:endParaRPr lang="fr-FR"/>
          </a:p>
        </p:txBody>
      </p:sp>
      <p:pic>
        <p:nvPicPr>
          <p:cNvPr id="5" name="Picture 6" descr="Résultat d’images pour ulster university">
            <a:extLst>
              <a:ext uri="{FF2B5EF4-FFF2-40B4-BE49-F238E27FC236}">
                <a16:creationId xmlns:a16="http://schemas.microsoft.com/office/drawing/2014/main" id="{6349FB4D-BAE4-FEE1-3D7C-D63DD4CCF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20339"/>
            <a:ext cx="1527142" cy="143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Triangle 4">
            <a:extLst>
              <a:ext uri="{FF2B5EF4-FFF2-40B4-BE49-F238E27FC236}">
                <a16:creationId xmlns:a16="http://schemas.microsoft.com/office/drawing/2014/main" id="{890FE7AE-DD77-3471-2245-7EBE1A7FDBBD}"/>
              </a:ext>
            </a:extLst>
          </p:cNvPr>
          <p:cNvSpPr/>
          <p:nvPr/>
        </p:nvSpPr>
        <p:spPr>
          <a:xfrm rot="10800000">
            <a:off x="9982200" y="27412"/>
            <a:ext cx="2145129" cy="1663276"/>
          </a:xfrm>
          <a:prstGeom prst="rt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378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Grand écran</PresentationFormat>
  <Paragraphs>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GT Eesti</vt:lpstr>
      <vt:lpstr>Arial</vt:lpstr>
      <vt:lpstr>Calibri</vt:lpstr>
      <vt:lpstr>Calibri Light</vt:lpstr>
      <vt:lpstr>Thème Office</vt:lpstr>
      <vt:lpstr>Module Programming </vt:lpstr>
      <vt:lpstr>How to program the Bluetooth module :</vt:lpstr>
      <vt:lpstr>What we need to know :</vt:lpstr>
      <vt:lpstr>Programs:</vt:lpstr>
      <vt:lpstr>Links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Fannie BICHEMIN</dc:creator>
  <cp:lastModifiedBy>Fannie BICHEMIN</cp:lastModifiedBy>
  <cp:revision>6</cp:revision>
  <dcterms:created xsi:type="dcterms:W3CDTF">2024-04-19T09:06:58Z</dcterms:created>
  <dcterms:modified xsi:type="dcterms:W3CDTF">2024-04-19T14:40:28Z</dcterms:modified>
</cp:coreProperties>
</file>