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2" r:id="rId4"/>
    <p:sldId id="260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7284" y="639097"/>
            <a:ext cx="6425787" cy="3686015"/>
          </a:xfrm>
        </p:spPr>
        <p:txBody>
          <a:bodyPr>
            <a:normAutofit/>
          </a:bodyPr>
          <a:lstStyle/>
          <a:p>
            <a:r>
              <a:rPr lang="en-GB" sz="5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Capstone Project </a:t>
            </a:r>
            <a:br>
              <a:rPr lang="en-GB" sz="5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5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5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 accident severity</a:t>
            </a:r>
            <a:br>
              <a:rPr lang="en-GB" sz="5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Bart Fischer 09-10-2020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565-DC38-4DC0-AB6C-5BFE429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2021"/>
          </a:xfrm>
        </p:spPr>
        <p:txBody>
          <a:bodyPr>
            <a:normAutofit/>
          </a:bodyPr>
          <a:lstStyle/>
          <a:p>
            <a:r>
              <a:rPr lang="en-GB" dirty="0"/>
              <a:t>Discussion 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1AA4F-6950-41E8-A43A-5267CACB8E44}"/>
              </a:ext>
            </a:extLst>
          </p:cNvPr>
          <p:cNvSpPr/>
          <p:nvPr/>
        </p:nvSpPr>
        <p:spPr>
          <a:xfrm>
            <a:off x="1097280" y="1812022"/>
            <a:ext cx="10143968" cy="11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4E17B6-3D88-46DD-8693-8FE6472F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F1199-988E-41C9-8EB5-A78F9D9EBC35}"/>
              </a:ext>
            </a:extLst>
          </p:cNvPr>
          <p:cNvSpPr txBox="1">
            <a:spLocks/>
          </p:cNvSpPr>
          <p:nvPr/>
        </p:nvSpPr>
        <p:spPr>
          <a:xfrm>
            <a:off x="1097279" y="1336414"/>
            <a:ext cx="10915755" cy="3760891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There is a decrease of total amount of cases over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 Injuries didn’t decrease as much collisions, as the ratio shows.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A pattern of summer/winter highs and lows needs to further investigated.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The OBJECT parameters can be further explored with grouping.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Example with “Weather” &amp; “Road Conditions”</a:t>
            </a:r>
          </a:p>
          <a:p>
            <a:pPr marL="201168" lvl="1" indent="0">
              <a:buNone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6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565-DC38-4DC0-AB6C-5BFE429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2021"/>
          </a:xfrm>
        </p:spPr>
        <p:txBody>
          <a:bodyPr>
            <a:normAutofit/>
          </a:bodyPr>
          <a:lstStyle/>
          <a:p>
            <a:r>
              <a:rPr lang="en-GB" dirty="0"/>
              <a:t>Discussion 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1AA4F-6950-41E8-A43A-5267CACB8E44}"/>
              </a:ext>
            </a:extLst>
          </p:cNvPr>
          <p:cNvSpPr/>
          <p:nvPr/>
        </p:nvSpPr>
        <p:spPr>
          <a:xfrm>
            <a:off x="1097280" y="1812022"/>
            <a:ext cx="10143968" cy="11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4E17B6-3D88-46DD-8693-8FE6472F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F1199-988E-41C9-8EB5-A78F9D9EBC35}"/>
              </a:ext>
            </a:extLst>
          </p:cNvPr>
          <p:cNvSpPr txBox="1">
            <a:spLocks/>
          </p:cNvSpPr>
          <p:nvPr/>
        </p:nvSpPr>
        <p:spPr>
          <a:xfrm>
            <a:off x="1097279" y="1336414"/>
            <a:ext cx="10915755" cy="3760891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AFEF3E-F431-411C-9CD1-2728B2FF00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09466" y="1336414"/>
            <a:ext cx="5480199" cy="3568805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88FBFA-5877-49D7-B919-7735FE727550}"/>
              </a:ext>
            </a:extLst>
          </p:cNvPr>
          <p:cNvSpPr txBox="1">
            <a:spLocks/>
          </p:cNvSpPr>
          <p:nvPr/>
        </p:nvSpPr>
        <p:spPr>
          <a:xfrm>
            <a:off x="6978802" y="1260958"/>
            <a:ext cx="4574632" cy="356880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Heat map of the grouping with 2 OBJECT attributes as example for further exploration. </a:t>
            </a:r>
          </a:p>
          <a:p>
            <a:pPr marL="0" indent="0" algn="ctr">
              <a:buNone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‘Partly Clouded’ &amp; ‘Wet’ has a blue value of 2, indication that with these conditions only severity code 2 accidents occur. Whilst ‘Partly Clouded’ and all other Road Condition parameters show a white value of 1.5 indicating a 1/1 ratio between code 1 and code 2 accidents. </a:t>
            </a:r>
          </a:p>
        </p:txBody>
      </p:sp>
    </p:spTree>
    <p:extLst>
      <p:ext uri="{BB962C8B-B14F-4D97-AF65-F5344CB8AC3E}">
        <p14:creationId xmlns:p14="http://schemas.microsoft.com/office/powerpoint/2010/main" val="2534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565-DC38-4DC0-AB6C-5BFE429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2021"/>
          </a:xfrm>
        </p:spPr>
        <p:txBody>
          <a:bodyPr>
            <a:normAutofit/>
          </a:bodyPr>
          <a:lstStyle/>
          <a:p>
            <a:r>
              <a:rPr lang="en-GB" dirty="0"/>
              <a:t>Conclusion 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1AA4F-6950-41E8-A43A-5267CACB8E44}"/>
              </a:ext>
            </a:extLst>
          </p:cNvPr>
          <p:cNvSpPr/>
          <p:nvPr/>
        </p:nvSpPr>
        <p:spPr>
          <a:xfrm>
            <a:off x="1097280" y="1812022"/>
            <a:ext cx="10143968" cy="11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4E17B6-3D88-46DD-8693-8FE6472F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F1199-988E-41C9-8EB5-A78F9D9EBC35}"/>
              </a:ext>
            </a:extLst>
          </p:cNvPr>
          <p:cNvSpPr txBox="1">
            <a:spLocks/>
          </p:cNvSpPr>
          <p:nvPr/>
        </p:nvSpPr>
        <p:spPr>
          <a:xfrm>
            <a:off x="1097279" y="1336414"/>
            <a:ext cx="10915755" cy="3760891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569943-9C1A-4DC1-B79A-9A30A293ED75}"/>
              </a:ext>
            </a:extLst>
          </p:cNvPr>
          <p:cNvSpPr txBox="1">
            <a:spLocks/>
          </p:cNvSpPr>
          <p:nvPr/>
        </p:nvSpPr>
        <p:spPr>
          <a:xfrm>
            <a:off x="1249679" y="1488814"/>
            <a:ext cx="10915755" cy="3760891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Much more can be investigated, but wasn’t possible due to time limits.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The creation of additional parameters,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[‘Ratio’], is useful,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	From this parameter an indicator is  the focus should shift more to injuries 	response than collateral damage response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The OBJECT parameters can be further explored with grouping.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The location parameters should be further </a:t>
            </a:r>
            <a:r>
              <a:rPr lang="en-GB" sz="2800">
                <a:latin typeface="Calibri" panose="020F0502020204030204" pitchFamily="34" charset="0"/>
                <a:cs typeface="Calibri" panose="020F0502020204030204" pitchFamily="34" charset="0"/>
              </a:rPr>
              <a:t>explored with FOLIUM.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1168" lvl="1" indent="0">
              <a:buNone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98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565-DC38-4DC0-AB6C-5BFE429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2021"/>
          </a:xfrm>
        </p:spPr>
        <p:txBody>
          <a:bodyPr/>
          <a:lstStyle/>
          <a:p>
            <a:r>
              <a:rPr lang="en-GB" dirty="0"/>
              <a:t>Introduction  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FD4C-68BB-4127-B12F-DF2CDF01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36414"/>
            <a:ext cx="10058400" cy="3760891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Worldwide goal is a reductions of traffic accidents.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 In 2013 =&gt; 1.25 million traffic accident deaths.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There’s a need to predict accidents and accident severity for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Safer routes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Optimize public transport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Improvement on infrastructure costs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 Relevant for drivers, public transport officials and  first responders</a:t>
            </a:r>
          </a:p>
          <a:p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endParaRPr lang="nl-N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9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565-DC38-4DC0-AB6C-5BFE429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2021"/>
          </a:xfrm>
        </p:spPr>
        <p:txBody>
          <a:bodyPr/>
          <a:lstStyle/>
          <a:p>
            <a:r>
              <a:rPr lang="en-GB" dirty="0"/>
              <a:t>Goal  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FD4C-68BB-4127-B12F-DF2CDF01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36414"/>
            <a:ext cx="10058400" cy="3760891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Investigate a road accident dataset with a binary severity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Try to predict the severity of an accident,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Severity being  property damage or injury.</a:t>
            </a:r>
          </a:p>
          <a:p>
            <a:pPr marL="0" indent="0">
              <a:buNone/>
            </a:pPr>
            <a:endParaRPr lang="nl-N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0FC5DB-B50A-4571-B881-20122341A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97" y="3144932"/>
            <a:ext cx="4557810" cy="303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B904018-B8A1-4802-ABCF-41882E76D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563" y="3144932"/>
            <a:ext cx="4557812" cy="303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87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565-DC38-4DC0-AB6C-5BFE429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2021"/>
          </a:xfrm>
        </p:spPr>
        <p:txBody>
          <a:bodyPr/>
          <a:lstStyle/>
          <a:p>
            <a:r>
              <a:rPr lang="en-GB" dirty="0"/>
              <a:t>Data provided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1AA4F-6950-41E8-A43A-5267CACB8E44}"/>
              </a:ext>
            </a:extLst>
          </p:cNvPr>
          <p:cNvSpPr/>
          <p:nvPr/>
        </p:nvSpPr>
        <p:spPr>
          <a:xfrm>
            <a:off x="1097280" y="1812022"/>
            <a:ext cx="10143968" cy="11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231B30-7B02-445A-AE60-F99C6EE98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7F4B0E-4504-4F7F-AC42-AE0E86F22F00}"/>
              </a:ext>
            </a:extLst>
          </p:cNvPr>
          <p:cNvSpPr txBox="1">
            <a:spLocks/>
          </p:cNvSpPr>
          <p:nvPr/>
        </p:nvSpPr>
        <p:spPr>
          <a:xfrm>
            <a:off x="1097280" y="1336414"/>
            <a:ext cx="10058400" cy="3760891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Accident from </a:t>
            </a:r>
            <a:r>
              <a:rPr lang="en-GB" sz="2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Jan-2004 to May-2020 in the Seattle (USA) area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Total of 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194673 collisions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Total of  38 attributes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severity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Determine: Relevant and Non-relevant attributes</a:t>
            </a:r>
          </a:p>
        </p:txBody>
      </p:sp>
    </p:spTree>
    <p:extLst>
      <p:ext uri="{BB962C8B-B14F-4D97-AF65-F5344CB8AC3E}">
        <p14:creationId xmlns:p14="http://schemas.microsoft.com/office/powerpoint/2010/main" val="349793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565-DC38-4DC0-AB6C-5BFE429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2021"/>
          </a:xfrm>
        </p:spPr>
        <p:txBody>
          <a:bodyPr/>
          <a:lstStyle/>
          <a:p>
            <a:r>
              <a:rPr lang="en-GB" dirty="0"/>
              <a:t>Data cleaned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1AA4F-6950-41E8-A43A-5267CACB8E44}"/>
              </a:ext>
            </a:extLst>
          </p:cNvPr>
          <p:cNvSpPr/>
          <p:nvPr/>
        </p:nvSpPr>
        <p:spPr>
          <a:xfrm>
            <a:off x="1097280" y="1812022"/>
            <a:ext cx="10143968" cy="11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231B30-7B02-445A-AE60-F99C6EE98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7F4B0E-4504-4F7F-AC42-AE0E86F22F00}"/>
              </a:ext>
            </a:extLst>
          </p:cNvPr>
          <p:cNvSpPr txBox="1">
            <a:spLocks/>
          </p:cNvSpPr>
          <p:nvPr/>
        </p:nvSpPr>
        <p:spPr>
          <a:xfrm>
            <a:off x="1097280" y="1048624"/>
            <a:ext cx="10058400" cy="3760891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All non-relevant attributes dropped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Final data 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189339 </a:t>
            </a: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collisions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132221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Sev.Class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&amp; 57118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Sev.Class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 remaining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Binary severity classification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Locations attributes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related attributes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Accident specific attributes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Additional attributes created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[‘Ratio’] = #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Sev.Code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1/ #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Sev.Code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63E99-2E2D-41CF-900E-2AFA5C7936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67537" y="1336414"/>
            <a:ext cx="3832921" cy="386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7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565-DC38-4DC0-AB6C-5BFE429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2021"/>
          </a:xfrm>
        </p:spPr>
        <p:txBody>
          <a:bodyPr/>
          <a:lstStyle/>
          <a:p>
            <a:r>
              <a:rPr lang="en-GB" dirty="0"/>
              <a:t>Methodology 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1AA4F-6950-41E8-A43A-5267CACB8E44}"/>
              </a:ext>
            </a:extLst>
          </p:cNvPr>
          <p:cNvSpPr/>
          <p:nvPr/>
        </p:nvSpPr>
        <p:spPr>
          <a:xfrm>
            <a:off x="1097280" y="1812022"/>
            <a:ext cx="10143968" cy="11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115F6-0188-4BA2-B8F2-30CEFBC30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009" y="5656579"/>
            <a:ext cx="7059495" cy="1294317"/>
          </a:xfrm>
        </p:spPr>
        <p:txBody>
          <a:bodyPr/>
          <a:lstStyle/>
          <a:p>
            <a:pPr algn="ctr"/>
            <a:r>
              <a:rPr lang="en-GB" dirty="0"/>
              <a:t>Both types of severity over time.                                                        Note the yearly </a:t>
            </a:r>
            <a:r>
              <a:rPr lang="en-GB" dirty="0">
                <a:solidFill>
                  <a:srgbClr val="FF0000"/>
                </a:solidFill>
              </a:rPr>
              <a:t>dip</a:t>
            </a:r>
            <a:r>
              <a:rPr lang="en-GB" dirty="0"/>
              <a:t> in winter compared to summer </a:t>
            </a:r>
            <a:r>
              <a:rPr lang="en-GB" dirty="0">
                <a:solidFill>
                  <a:srgbClr val="00B050"/>
                </a:solidFill>
              </a:rPr>
              <a:t>high</a:t>
            </a:r>
            <a:r>
              <a:rPr lang="en-GB" dirty="0"/>
              <a:t> of the years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A5F41-0A8A-413C-BA8C-FEB2CBC88A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9831" y="988907"/>
            <a:ext cx="7507533" cy="46125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555EEA-EC14-4BC2-A867-041DCAA21E21}"/>
              </a:ext>
            </a:extLst>
          </p:cNvPr>
          <p:cNvCxnSpPr>
            <a:cxnSpLocks/>
          </p:cNvCxnSpPr>
          <p:nvPr/>
        </p:nvCxnSpPr>
        <p:spPr>
          <a:xfrm flipV="1">
            <a:off x="3481431" y="4236440"/>
            <a:ext cx="184558" cy="52431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3E77E-658B-4323-A838-1EEE550CE150}"/>
              </a:ext>
            </a:extLst>
          </p:cNvPr>
          <p:cNvCxnSpPr>
            <a:cxnSpLocks/>
          </p:cNvCxnSpPr>
          <p:nvPr/>
        </p:nvCxnSpPr>
        <p:spPr>
          <a:xfrm flipV="1">
            <a:off x="4244149" y="4404220"/>
            <a:ext cx="184558" cy="52431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74933B-51DF-43C8-90B9-DE0500C72DB4}"/>
              </a:ext>
            </a:extLst>
          </p:cNvPr>
          <p:cNvCxnSpPr>
            <a:cxnSpLocks/>
          </p:cNvCxnSpPr>
          <p:nvPr/>
        </p:nvCxnSpPr>
        <p:spPr>
          <a:xfrm flipV="1">
            <a:off x="4325533" y="2947522"/>
            <a:ext cx="184558" cy="52431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1EF378-9A93-452E-AC16-5CE76765C722}"/>
              </a:ext>
            </a:extLst>
          </p:cNvPr>
          <p:cNvCxnSpPr>
            <a:cxnSpLocks/>
          </p:cNvCxnSpPr>
          <p:nvPr/>
        </p:nvCxnSpPr>
        <p:spPr>
          <a:xfrm flipV="1">
            <a:off x="7299820" y="3033013"/>
            <a:ext cx="184558" cy="52431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89DC91-BB38-482A-B4A8-091A2EA2B2D5}"/>
              </a:ext>
            </a:extLst>
          </p:cNvPr>
          <p:cNvCxnSpPr>
            <a:cxnSpLocks/>
          </p:cNvCxnSpPr>
          <p:nvPr/>
        </p:nvCxnSpPr>
        <p:spPr>
          <a:xfrm>
            <a:off x="3204594" y="3192754"/>
            <a:ext cx="276837" cy="5581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C0C374-D7E8-4BBA-86BD-98E50F43FF79}"/>
              </a:ext>
            </a:extLst>
          </p:cNvPr>
          <p:cNvCxnSpPr>
            <a:cxnSpLocks/>
          </p:cNvCxnSpPr>
          <p:nvPr/>
        </p:nvCxnSpPr>
        <p:spPr>
          <a:xfrm>
            <a:off x="4058751" y="3304595"/>
            <a:ext cx="276837" cy="5581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D5DC03-6619-46B2-A825-BE9F5673B848}"/>
              </a:ext>
            </a:extLst>
          </p:cNvPr>
          <p:cNvCxnSpPr>
            <a:cxnSpLocks/>
          </p:cNvCxnSpPr>
          <p:nvPr/>
        </p:nvCxnSpPr>
        <p:spPr>
          <a:xfrm>
            <a:off x="4040307" y="1423884"/>
            <a:ext cx="276837" cy="5581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CBD65E-6285-4A68-BD77-AC715A5858C5}"/>
              </a:ext>
            </a:extLst>
          </p:cNvPr>
          <p:cNvCxnSpPr>
            <a:cxnSpLocks/>
          </p:cNvCxnSpPr>
          <p:nvPr/>
        </p:nvCxnSpPr>
        <p:spPr>
          <a:xfrm>
            <a:off x="7022983" y="1532941"/>
            <a:ext cx="276837" cy="5581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68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565-DC38-4DC0-AB6C-5BFE429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2021"/>
          </a:xfrm>
        </p:spPr>
        <p:txBody>
          <a:bodyPr/>
          <a:lstStyle/>
          <a:p>
            <a:r>
              <a:rPr lang="en-GB" dirty="0"/>
              <a:t>Methodology 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1AA4F-6950-41E8-A43A-5267CACB8E44}"/>
              </a:ext>
            </a:extLst>
          </p:cNvPr>
          <p:cNvSpPr/>
          <p:nvPr/>
        </p:nvSpPr>
        <p:spPr>
          <a:xfrm>
            <a:off x="1097280" y="1812022"/>
            <a:ext cx="10143968" cy="11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115F6-0188-4BA2-B8F2-30CEFBC30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024" y="5809376"/>
            <a:ext cx="5721294" cy="511728"/>
          </a:xfrm>
        </p:spPr>
        <p:txBody>
          <a:bodyPr/>
          <a:lstStyle/>
          <a:p>
            <a:r>
              <a:rPr lang="en-GB" dirty="0"/>
              <a:t>Collision ratio of </a:t>
            </a:r>
            <a:r>
              <a:rPr lang="en-GB" dirty="0" err="1"/>
              <a:t>Sev</a:t>
            </a:r>
            <a:r>
              <a:rPr lang="en-GB" dirty="0"/>
              <a:t>. Code 1 / </a:t>
            </a:r>
            <a:r>
              <a:rPr lang="en-GB" dirty="0" err="1"/>
              <a:t>Sev</a:t>
            </a:r>
            <a:r>
              <a:rPr lang="en-GB" dirty="0"/>
              <a:t>. Code 2  over time.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76800C-36DC-4F25-BBC7-68B0828EA6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1172" y="1331700"/>
            <a:ext cx="6626998" cy="41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6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565-DC38-4DC0-AB6C-5BFE429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2021"/>
          </a:xfrm>
        </p:spPr>
        <p:txBody>
          <a:bodyPr>
            <a:normAutofit/>
          </a:bodyPr>
          <a:lstStyle/>
          <a:p>
            <a:r>
              <a:rPr lang="en-GB" dirty="0"/>
              <a:t>Analysis 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1AA4F-6950-41E8-A43A-5267CACB8E44}"/>
              </a:ext>
            </a:extLst>
          </p:cNvPr>
          <p:cNvSpPr/>
          <p:nvPr/>
        </p:nvSpPr>
        <p:spPr>
          <a:xfrm>
            <a:off x="1097280" y="1812022"/>
            <a:ext cx="10143968" cy="11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4E17B6-3D88-46DD-8693-8FE6472F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9D1FEA-1653-4AEB-88CE-3E0F2C7ABD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617" y="2021746"/>
            <a:ext cx="5206995" cy="33639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D7692D-495A-498B-BE1A-3770607F92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27192" y="1912688"/>
            <a:ext cx="5067528" cy="3582099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19C3C4C-8F08-4AC5-94BD-D7E035037813}"/>
              </a:ext>
            </a:extLst>
          </p:cNvPr>
          <p:cNvSpPr txBox="1">
            <a:spLocks/>
          </p:cNvSpPr>
          <p:nvPr/>
        </p:nvSpPr>
        <p:spPr>
          <a:xfrm>
            <a:off x="1522881" y="5809376"/>
            <a:ext cx="9571839" cy="7620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Linear Regression of collision cases of </a:t>
            </a:r>
            <a:r>
              <a:rPr lang="en-GB" dirty="0" err="1"/>
              <a:t>Sev</a:t>
            </a:r>
            <a:r>
              <a:rPr lang="en-GB" dirty="0"/>
              <a:t>. Code 1 (left) and  </a:t>
            </a:r>
            <a:r>
              <a:rPr lang="en-GB" dirty="0" err="1"/>
              <a:t>Sev</a:t>
            </a:r>
            <a:r>
              <a:rPr lang="en-GB" dirty="0"/>
              <a:t>. Code 2 (right) over time.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661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565-DC38-4DC0-AB6C-5BFE429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2021"/>
          </a:xfrm>
        </p:spPr>
        <p:txBody>
          <a:bodyPr>
            <a:normAutofit/>
          </a:bodyPr>
          <a:lstStyle/>
          <a:p>
            <a:r>
              <a:rPr lang="en-GB" dirty="0"/>
              <a:t>Analysis 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1AA4F-6950-41E8-A43A-5267CACB8E44}"/>
              </a:ext>
            </a:extLst>
          </p:cNvPr>
          <p:cNvSpPr/>
          <p:nvPr/>
        </p:nvSpPr>
        <p:spPr>
          <a:xfrm>
            <a:off x="1097280" y="1812022"/>
            <a:ext cx="10143968" cy="11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4E17B6-3D88-46DD-8693-8FE6472F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19C3C4C-8F08-4AC5-94BD-D7E035037813}"/>
              </a:ext>
            </a:extLst>
          </p:cNvPr>
          <p:cNvSpPr txBox="1">
            <a:spLocks/>
          </p:cNvSpPr>
          <p:nvPr/>
        </p:nvSpPr>
        <p:spPr>
          <a:xfrm>
            <a:off x="1522881" y="5809376"/>
            <a:ext cx="9571839" cy="7620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  Linear Regression of collision cases ratio of </a:t>
            </a:r>
            <a:r>
              <a:rPr lang="en-GB" dirty="0" err="1"/>
              <a:t>Sev</a:t>
            </a:r>
            <a:r>
              <a:rPr lang="en-GB" dirty="0"/>
              <a:t>. Code 1 /  </a:t>
            </a:r>
            <a:r>
              <a:rPr lang="en-GB" dirty="0" err="1"/>
              <a:t>Sev</a:t>
            </a:r>
            <a:r>
              <a:rPr lang="en-GB" dirty="0"/>
              <a:t>. Code 2 over time.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E16144-4270-41A9-85F7-008BA33288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47953" y="1679895"/>
            <a:ext cx="4999075" cy="349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9132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{C7BB1A90-982C-4119-A497-80D2A2723F1A}tf56160789_win32</Template>
  <TotalTime>51</TotalTime>
  <Words>477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Bookman Old Style</vt:lpstr>
      <vt:lpstr>Calibri</vt:lpstr>
      <vt:lpstr>Cambria</vt:lpstr>
      <vt:lpstr>Franklin Gothic Book</vt:lpstr>
      <vt:lpstr>Wingdings</vt:lpstr>
      <vt:lpstr>1_RetrospectVTI</vt:lpstr>
      <vt:lpstr>Capstone Project   Car accident severity </vt:lpstr>
      <vt:lpstr>Introduction  </vt:lpstr>
      <vt:lpstr>Goal  </vt:lpstr>
      <vt:lpstr>Data provided</vt:lpstr>
      <vt:lpstr>Data cleaned</vt:lpstr>
      <vt:lpstr>Methodology </vt:lpstr>
      <vt:lpstr>Methodology </vt:lpstr>
      <vt:lpstr>Analysis </vt:lpstr>
      <vt:lpstr>Analysis </vt:lpstr>
      <vt:lpstr>Discussion </vt:lpstr>
      <vt:lpstr>Discussion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 Car accident severity</dc:title>
  <dc:creator>Fischer, B.A. (TNW)</dc:creator>
  <cp:lastModifiedBy>Fischer, B.A. (TNW)</cp:lastModifiedBy>
  <cp:revision>7</cp:revision>
  <dcterms:created xsi:type="dcterms:W3CDTF">2020-10-09T09:10:48Z</dcterms:created>
  <dcterms:modified xsi:type="dcterms:W3CDTF">2020-10-09T10:02:18Z</dcterms:modified>
</cp:coreProperties>
</file>