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5" r:id="rId9"/>
    <p:sldId id="266" r:id="rId10"/>
    <p:sldId id="267" r:id="rId11"/>
    <p:sldId id="269" r:id="rId12"/>
    <p:sldId id="270" r:id="rId13"/>
    <p:sldId id="268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1" r:id="rId23"/>
    <p:sldId id="282" r:id="rId24"/>
    <p:sldId id="280" r:id="rId25"/>
    <p:sldId id="283" r:id="rId26"/>
    <p:sldId id="285" r:id="rId27"/>
    <p:sldId id="286" r:id="rId28"/>
    <p:sldId id="287" r:id="rId29"/>
    <p:sldId id="288" r:id="rId30"/>
    <p:sldId id="289" r:id="rId31"/>
    <p:sldId id="271" r:id="rId32"/>
    <p:sldId id="284" r:id="rId33"/>
    <p:sldId id="290" r:id="rId34"/>
    <p:sldId id="26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9AD6-CD74-F340-8396-306E22672A30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F511-EBC8-C940-ADDB-7EF0D98A2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77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9AD6-CD74-F340-8396-306E22672A30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F511-EBC8-C940-ADDB-7EF0D98A2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9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9AD6-CD74-F340-8396-306E22672A30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F511-EBC8-C940-ADDB-7EF0D98A2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40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9AD6-CD74-F340-8396-306E22672A30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F511-EBC8-C940-ADDB-7EF0D98A2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81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9AD6-CD74-F340-8396-306E22672A30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F511-EBC8-C940-ADDB-7EF0D98A2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6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9AD6-CD74-F340-8396-306E22672A30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F511-EBC8-C940-ADDB-7EF0D98A2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5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9AD6-CD74-F340-8396-306E22672A30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F511-EBC8-C940-ADDB-7EF0D98A2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06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9AD6-CD74-F340-8396-306E22672A30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F511-EBC8-C940-ADDB-7EF0D98A2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7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9AD6-CD74-F340-8396-306E22672A30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F511-EBC8-C940-ADDB-7EF0D98A2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90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9AD6-CD74-F340-8396-306E22672A30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F511-EBC8-C940-ADDB-7EF0D98A2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0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9AD6-CD74-F340-8396-306E22672A30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F511-EBC8-C940-ADDB-7EF0D98A2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14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29AD6-CD74-F340-8396-306E22672A30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CF511-EBC8-C940-ADDB-7EF0D98A2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13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USERNAME/PROJECTNAME.git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try.github.io/levels/1/challenges/1" TargetMode="External"/><Relationship Id="rId4" Type="http://schemas.openxmlformats.org/officeDocument/2006/relationships/hyperlink" Target="http://learngitbranching.js.org/" TargetMode="External"/><Relationship Id="rId5" Type="http://schemas.openxmlformats.org/officeDocument/2006/relationships/hyperlink" Target="http://stackoverflow.com/questions/315911/git-for-beginners-the-definitive-practical-guide" TargetMode="External"/><Relationship Id="rId6" Type="http://schemas.openxmlformats.org/officeDocument/2006/relationships/hyperlink" Target="https://www.atlassian.com/git/tutorials/advanced-overview/" TargetMode="External"/><Relationship Id="rId7" Type="http://schemas.openxmlformats.org/officeDocument/2006/relationships/hyperlink" Target="http://gitimmersion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ervices.github.com/kit/downloads/github-git-cheat-sheet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89018"/>
            <a:ext cx="9144000" cy="1793839"/>
          </a:xfrm>
        </p:spPr>
        <p:txBody>
          <a:bodyPr>
            <a:normAutofit/>
          </a:bodyPr>
          <a:lstStyle/>
          <a:p>
            <a:r>
              <a:rPr lang="en-US" dirty="0" smtClean="0"/>
              <a:t>Managing </a:t>
            </a:r>
            <a:r>
              <a:rPr lang="en-US" smtClean="0"/>
              <a:t>your source code </a:t>
            </a:r>
            <a:r>
              <a:rPr lang="en-US" dirty="0" smtClean="0"/>
              <a:t>with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74302"/>
            <a:ext cx="9144000" cy="1028097"/>
          </a:xfrm>
        </p:spPr>
        <p:txBody>
          <a:bodyPr>
            <a:normAutofit/>
          </a:bodyPr>
          <a:lstStyle/>
          <a:p>
            <a:r>
              <a:rPr lang="en-US" dirty="0" smtClean="0"/>
              <a:t>Louis-Emmanuel Martinet</a:t>
            </a:r>
          </a:p>
          <a:p>
            <a:r>
              <a:rPr lang="en-US" dirty="0" err="1" smtClean="0"/>
              <a:t>lemart@bu.edu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885" y="4302399"/>
            <a:ext cx="3581115" cy="20949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947645"/>
            <a:ext cx="2107201" cy="87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80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start a new project on </a:t>
            </a:r>
            <a:r>
              <a:rPr lang="en-US" dirty="0" err="1" smtClean="0"/>
              <a:t>github.com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084" y="1690688"/>
            <a:ext cx="6077831" cy="479421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431586" y="2602198"/>
            <a:ext cx="1664413" cy="4140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057084" y="4336525"/>
            <a:ext cx="1664413" cy="4140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057084" y="4901897"/>
            <a:ext cx="538871" cy="4140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32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start a new project on </a:t>
            </a:r>
            <a:r>
              <a:rPr lang="en-US" dirty="0" err="1" smtClean="0"/>
              <a:t>github.com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791" y="1690688"/>
            <a:ext cx="8010418" cy="4448473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7033183" y="4090239"/>
            <a:ext cx="2758089" cy="4140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90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start a new project on </a:t>
            </a:r>
            <a:r>
              <a:rPr lang="en-US" dirty="0" err="1" smtClean="0"/>
              <a:t>github.com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In your terminal</a:t>
            </a:r>
            <a:br>
              <a:rPr lang="en-US" dirty="0" smtClean="0"/>
            </a:br>
            <a:r>
              <a:rPr lang="en-US" i="1" dirty="0" smtClean="0">
                <a:solidFill>
                  <a:srgbClr val="FF0000"/>
                </a:solidFill>
              </a:rPr>
              <a:t>cd </a:t>
            </a:r>
            <a:r>
              <a:rPr lang="en-US" i="1" dirty="0" err="1" smtClean="0">
                <a:solidFill>
                  <a:srgbClr val="FF0000"/>
                </a:solidFill>
              </a:rPr>
              <a:t>your_code_folder</a:t>
            </a:r>
            <a:r>
              <a:rPr lang="en-US" i="1" dirty="0" smtClean="0">
                <a:solidFill>
                  <a:srgbClr val="FF0000"/>
                </a:solidFill>
              </a:rPr>
              <a:t/>
            </a:r>
            <a:br>
              <a:rPr lang="en-US" i="1" dirty="0" smtClean="0">
                <a:solidFill>
                  <a:srgbClr val="FF0000"/>
                </a:solidFill>
              </a:rPr>
            </a:br>
            <a:r>
              <a:rPr lang="en-US" i="1" dirty="0" err="1" smtClean="0">
                <a:solidFill>
                  <a:srgbClr val="FF0000"/>
                </a:solidFill>
              </a:rPr>
              <a:t>git</a:t>
            </a:r>
            <a:r>
              <a:rPr lang="en-US" i="1" dirty="0" smtClean="0">
                <a:solidFill>
                  <a:srgbClr val="FF0000"/>
                </a:solidFill>
              </a:rPr>
              <a:t> clone </a:t>
            </a:r>
            <a:r>
              <a:rPr lang="en-US" i="1" dirty="0" smtClean="0">
                <a:solidFill>
                  <a:srgbClr val="FF0000"/>
                </a:solidFill>
                <a:hlinkClick r:id="rId2"/>
              </a:rPr>
              <a:t>https://github.com/USERNAME/PROJECTNAME.git</a:t>
            </a:r>
            <a:endParaRPr lang="en-US" i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Creates a folder PROJECTNAME with the repository files inside (here, only </a:t>
            </a:r>
            <a:r>
              <a:rPr lang="en-US" dirty="0" err="1" smtClean="0"/>
              <a:t>README.md</a:t>
            </a:r>
            <a:r>
              <a:rPr lang="en-US" dirty="0" smtClean="0"/>
              <a:t>)</a:t>
            </a:r>
          </a:p>
          <a:p>
            <a:r>
              <a:rPr lang="en-US" dirty="0" smtClean="0"/>
              <a:t>Run</a:t>
            </a:r>
            <a:br>
              <a:rPr lang="en-US" dirty="0" smtClean="0"/>
            </a:br>
            <a:r>
              <a:rPr lang="en-US" i="1" dirty="0" smtClean="0">
                <a:solidFill>
                  <a:srgbClr val="FF0000"/>
                </a:solidFill>
              </a:rPr>
              <a:t>cd PROJECTNAME</a:t>
            </a:r>
            <a:br>
              <a:rPr lang="en-US" i="1" dirty="0" smtClean="0">
                <a:solidFill>
                  <a:srgbClr val="FF0000"/>
                </a:solidFill>
              </a:rPr>
            </a:br>
            <a:r>
              <a:rPr lang="en-US" i="1" dirty="0" smtClean="0">
                <a:solidFill>
                  <a:srgbClr val="FF0000"/>
                </a:solidFill>
              </a:rPr>
              <a:t>ls -a</a:t>
            </a:r>
          </a:p>
          <a:p>
            <a:r>
              <a:rPr lang="en-US" dirty="0" smtClean="0"/>
              <a:t>The folder .</a:t>
            </a:r>
            <a:r>
              <a:rPr lang="en-US" dirty="0" err="1" smtClean="0"/>
              <a:t>git</a:t>
            </a:r>
            <a:r>
              <a:rPr lang="en-US" dirty="0" smtClean="0"/>
              <a:t> contains all the information about your code history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256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start a new project on </a:t>
            </a:r>
            <a:r>
              <a:rPr lang="en-US" dirty="0" err="1" smtClean="0"/>
              <a:t>github.com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9"/>
          </a:xfrm>
        </p:spPr>
        <p:txBody>
          <a:bodyPr/>
          <a:lstStyle/>
          <a:p>
            <a:r>
              <a:rPr lang="en-US" dirty="0" smtClean="0"/>
              <a:t>Note: you can also start an empty local repository on your computer without </a:t>
            </a:r>
            <a:r>
              <a:rPr lang="en-US" dirty="0" err="1" smtClean="0"/>
              <a:t>github</a:t>
            </a:r>
            <a:r>
              <a:rPr lang="en-US" dirty="0" smtClean="0"/>
              <a:t> using:</a:t>
            </a:r>
            <a:br>
              <a:rPr lang="en-US" dirty="0" smtClean="0"/>
            </a:br>
            <a:r>
              <a:rPr lang="en-US" i="1" dirty="0" err="1" smtClean="0">
                <a:solidFill>
                  <a:srgbClr val="FF0000"/>
                </a:solidFill>
              </a:rPr>
              <a:t>mkdir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myproject</a:t>
            </a:r>
            <a:r>
              <a:rPr lang="en-US" i="1" dirty="0" smtClean="0">
                <a:solidFill>
                  <a:srgbClr val="FF0000"/>
                </a:solidFill>
              </a:rPr>
              <a:t/>
            </a:r>
            <a:br>
              <a:rPr lang="en-US" i="1" dirty="0" smtClean="0">
                <a:solidFill>
                  <a:srgbClr val="FF0000"/>
                </a:solidFill>
              </a:rPr>
            </a:br>
            <a:r>
              <a:rPr lang="en-US" i="1" dirty="0" smtClean="0">
                <a:solidFill>
                  <a:srgbClr val="FF0000"/>
                </a:solidFill>
              </a:rPr>
              <a:t>cd </a:t>
            </a:r>
            <a:r>
              <a:rPr lang="en-US" i="1" dirty="0" err="1" smtClean="0">
                <a:solidFill>
                  <a:srgbClr val="FF0000"/>
                </a:solidFill>
              </a:rPr>
              <a:t>myproject</a:t>
            </a:r>
            <a:r>
              <a:rPr lang="en-US" i="1" dirty="0" smtClean="0">
                <a:solidFill>
                  <a:srgbClr val="FF0000"/>
                </a:solidFill>
              </a:rPr>
              <a:t/>
            </a:r>
            <a:br>
              <a:rPr lang="en-US" i="1" dirty="0" smtClean="0">
                <a:solidFill>
                  <a:srgbClr val="FF0000"/>
                </a:solidFill>
              </a:rPr>
            </a:br>
            <a:r>
              <a:rPr lang="en-US" i="1" dirty="0" err="1" smtClean="0">
                <a:solidFill>
                  <a:srgbClr val="FF0000"/>
                </a:solidFill>
              </a:rPr>
              <a:t>git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init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181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add a file to the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a new file inside the project folder, for example file1.m</a:t>
            </a:r>
            <a:br>
              <a:rPr lang="en-US" dirty="0" smtClean="0"/>
            </a:br>
            <a:r>
              <a:rPr lang="en-US" i="1" dirty="0" smtClean="0">
                <a:solidFill>
                  <a:srgbClr val="FF0000"/>
                </a:solidFill>
              </a:rPr>
              <a:t>touch file1.m</a:t>
            </a:r>
          </a:p>
          <a:p>
            <a:r>
              <a:rPr lang="en-US" dirty="0" smtClean="0"/>
              <a:t>Check the status of the repository</a:t>
            </a:r>
            <a:r>
              <a:rPr lang="en-US" i="1" dirty="0" smtClean="0">
                <a:solidFill>
                  <a:srgbClr val="FF0000"/>
                </a:solidFill>
              </a:rPr>
              <a:t/>
            </a:r>
            <a:br>
              <a:rPr lang="en-US" i="1" dirty="0" smtClean="0">
                <a:solidFill>
                  <a:srgbClr val="FF0000"/>
                </a:solidFill>
              </a:rPr>
            </a:br>
            <a:r>
              <a:rPr lang="en-US" i="1" dirty="0" err="1" smtClean="0">
                <a:solidFill>
                  <a:srgbClr val="FF0000"/>
                </a:solidFill>
              </a:rPr>
              <a:t>git</a:t>
            </a:r>
            <a:r>
              <a:rPr lang="en-US" i="1" dirty="0" smtClean="0">
                <a:solidFill>
                  <a:srgbClr val="FF0000"/>
                </a:solidFill>
              </a:rPr>
              <a:t> status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accent1"/>
                </a:solidFill>
              </a:rPr>
              <a:t>On branch master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accent1"/>
                </a:solidFill>
              </a:rPr>
              <a:t>Your branch is up-to-date with 'origin/master'.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accent1"/>
                </a:solidFill>
              </a:rPr>
              <a:t>Untracked files: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accent1"/>
                </a:solidFill>
              </a:rPr>
              <a:t>  (use "</a:t>
            </a:r>
            <a:r>
              <a:rPr lang="en-US" sz="2100" dirty="0" err="1">
                <a:solidFill>
                  <a:schemeClr val="accent1"/>
                </a:solidFill>
              </a:rPr>
              <a:t>git</a:t>
            </a:r>
            <a:r>
              <a:rPr lang="en-US" sz="2100" dirty="0">
                <a:solidFill>
                  <a:schemeClr val="accent1"/>
                </a:solidFill>
              </a:rPr>
              <a:t> add &lt;file&gt;..." to include in what will be committed)</a:t>
            </a:r>
          </a:p>
          <a:p>
            <a:pPr marL="0" indent="0">
              <a:buNone/>
            </a:pPr>
            <a:endParaRPr lang="en-US" sz="21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100" dirty="0">
                <a:solidFill>
                  <a:schemeClr val="accent1"/>
                </a:solidFill>
              </a:rPr>
              <a:t>	file1.m</a:t>
            </a:r>
          </a:p>
          <a:p>
            <a:pPr marL="0" indent="0">
              <a:buNone/>
            </a:pPr>
            <a:endParaRPr lang="en-US" sz="21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100" dirty="0">
                <a:solidFill>
                  <a:schemeClr val="accent1"/>
                </a:solidFill>
              </a:rPr>
              <a:t>nothing added to commit but untracked files present (use "</a:t>
            </a:r>
            <a:r>
              <a:rPr lang="en-US" sz="2100" dirty="0" err="1">
                <a:solidFill>
                  <a:schemeClr val="accent1"/>
                </a:solidFill>
              </a:rPr>
              <a:t>git</a:t>
            </a:r>
            <a:r>
              <a:rPr lang="en-US" sz="2100" dirty="0">
                <a:solidFill>
                  <a:schemeClr val="accent1"/>
                </a:solidFill>
              </a:rPr>
              <a:t> add" to track</a:t>
            </a:r>
            <a:r>
              <a:rPr lang="en-US" sz="2100" dirty="0" smtClean="0">
                <a:solidFill>
                  <a:schemeClr val="accent1"/>
                </a:solidFill>
              </a:rPr>
              <a:t>)</a:t>
            </a:r>
            <a:endParaRPr lang="en-US" sz="2100" i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806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add a file to the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err="1" smtClean="0">
                <a:solidFill>
                  <a:srgbClr val="FF0000"/>
                </a:solidFill>
              </a:rPr>
              <a:t>git</a:t>
            </a:r>
            <a:r>
              <a:rPr lang="en-US" i="1" dirty="0" smtClean="0">
                <a:solidFill>
                  <a:srgbClr val="FF0000"/>
                </a:solidFill>
              </a:rPr>
              <a:t> add file1.m</a:t>
            </a:r>
            <a:br>
              <a:rPr lang="en-US" i="1" dirty="0" smtClean="0">
                <a:solidFill>
                  <a:srgbClr val="FF0000"/>
                </a:solidFill>
              </a:rPr>
            </a:br>
            <a:r>
              <a:rPr lang="en-US" i="1" dirty="0" err="1" smtClean="0">
                <a:solidFill>
                  <a:srgbClr val="FF0000"/>
                </a:solidFill>
              </a:rPr>
              <a:t>git</a:t>
            </a:r>
            <a:r>
              <a:rPr lang="en-US" i="1" dirty="0" smtClean="0">
                <a:solidFill>
                  <a:srgbClr val="FF0000"/>
                </a:solidFill>
              </a:rPr>
              <a:t> status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On branch </a:t>
            </a:r>
            <a:r>
              <a:rPr lang="en-US" dirty="0" smtClean="0">
                <a:solidFill>
                  <a:schemeClr val="accent1"/>
                </a:solidFill>
              </a:rPr>
              <a:t>master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Your branch is up-to-date with 'origin/master'.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Changes </a:t>
            </a:r>
            <a:r>
              <a:rPr lang="en-US" dirty="0">
                <a:solidFill>
                  <a:schemeClr val="accent1"/>
                </a:solidFill>
              </a:rPr>
              <a:t>to be committed: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(use "</a:t>
            </a:r>
            <a:r>
              <a:rPr lang="en-US" dirty="0" err="1">
                <a:solidFill>
                  <a:schemeClr val="accent1"/>
                </a:solidFill>
              </a:rPr>
              <a:t>git</a:t>
            </a:r>
            <a:r>
              <a:rPr lang="en-US" dirty="0">
                <a:solidFill>
                  <a:schemeClr val="accent1"/>
                </a:solidFill>
              </a:rPr>
              <a:t> reset HEAD &lt;file&gt;..." to </a:t>
            </a:r>
            <a:r>
              <a:rPr lang="en-US" dirty="0" err="1">
                <a:solidFill>
                  <a:schemeClr val="accent1"/>
                </a:solidFill>
              </a:rPr>
              <a:t>unstage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	new file:   </a:t>
            </a:r>
            <a:r>
              <a:rPr lang="en-US" dirty="0" smtClean="0">
                <a:solidFill>
                  <a:schemeClr val="accent1"/>
                </a:solidFill>
              </a:rPr>
              <a:t>file1.m</a:t>
            </a:r>
          </a:p>
          <a:p>
            <a:r>
              <a:rPr lang="en-US" dirty="0" smtClean="0"/>
              <a:t>Note: you can add multiple files using for example</a:t>
            </a:r>
            <a:br>
              <a:rPr lang="en-US" dirty="0" smtClean="0"/>
            </a:br>
            <a:r>
              <a:rPr lang="en-US" i="1" dirty="0" err="1" smtClean="0">
                <a:solidFill>
                  <a:srgbClr val="FF0000"/>
                </a:solidFill>
              </a:rPr>
              <a:t>git</a:t>
            </a:r>
            <a:r>
              <a:rPr lang="en-US" i="1" dirty="0" smtClean="0">
                <a:solidFill>
                  <a:srgbClr val="FF0000"/>
                </a:solidFill>
              </a:rPr>
              <a:t> add *.m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90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Store the changes locally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 </a:t>
            </a:r>
            <a:r>
              <a:rPr lang="en-US" dirty="0" err="1" smtClean="0"/>
              <a:t>git</a:t>
            </a:r>
            <a:r>
              <a:rPr lang="en-US" dirty="0" smtClean="0"/>
              <a:t> to store the changes in the database</a:t>
            </a:r>
            <a:r>
              <a:rPr lang="en-US" i="1" dirty="0" smtClean="0">
                <a:solidFill>
                  <a:srgbClr val="FF0000"/>
                </a:solidFill>
              </a:rPr>
              <a:t/>
            </a:r>
            <a:br>
              <a:rPr lang="en-US" i="1" dirty="0" smtClean="0">
                <a:solidFill>
                  <a:srgbClr val="FF0000"/>
                </a:solidFill>
              </a:rPr>
            </a:br>
            <a:r>
              <a:rPr lang="en-US" i="1" dirty="0" err="1" smtClean="0">
                <a:solidFill>
                  <a:srgbClr val="FF0000"/>
                </a:solidFill>
              </a:rPr>
              <a:t>git</a:t>
            </a:r>
            <a:r>
              <a:rPr lang="en-US" i="1" dirty="0" smtClean="0">
                <a:solidFill>
                  <a:srgbClr val="FF0000"/>
                </a:solidFill>
              </a:rPr>
              <a:t> commit -m "New file added"</a:t>
            </a:r>
          </a:p>
          <a:p>
            <a:r>
              <a:rPr lang="en-US" dirty="0" smtClean="0"/>
              <a:t>Look at the history of the code</a:t>
            </a:r>
            <a:r>
              <a:rPr lang="en-US" i="1" dirty="0" smtClean="0">
                <a:solidFill>
                  <a:srgbClr val="FF0000"/>
                </a:solidFill>
              </a:rPr>
              <a:t/>
            </a:r>
            <a:br>
              <a:rPr lang="en-US" i="1" dirty="0" smtClean="0">
                <a:solidFill>
                  <a:srgbClr val="FF0000"/>
                </a:solidFill>
              </a:rPr>
            </a:br>
            <a:r>
              <a:rPr lang="en-US" i="1" dirty="0" err="1" smtClean="0">
                <a:solidFill>
                  <a:srgbClr val="FF0000"/>
                </a:solidFill>
              </a:rPr>
              <a:t>git</a:t>
            </a:r>
            <a:r>
              <a:rPr lang="en-US" i="1" dirty="0" smtClean="0">
                <a:solidFill>
                  <a:srgbClr val="FF0000"/>
                </a:solidFill>
              </a:rPr>
              <a:t> log</a:t>
            </a:r>
          </a:p>
          <a:p>
            <a:pPr marL="0" indent="0">
              <a:buNone/>
            </a:pPr>
            <a:endParaRPr lang="en-US" i="1" dirty="0" smtClean="0">
              <a:solidFill>
                <a:srgbClr val="FF0000"/>
              </a:solidFill>
            </a:endParaRPr>
          </a:p>
          <a:p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802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Store the changes locally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commit 2f77391614c61be5f3dc74a67131c3ca13e91242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Author: Louis-Emmanuel Martinet &lt;</a:t>
            </a:r>
            <a:r>
              <a:rPr lang="en-US" dirty="0" err="1">
                <a:solidFill>
                  <a:schemeClr val="accent1"/>
                </a:solidFill>
              </a:rPr>
              <a:t>louis.emmanuel.martinet@gmail.com</a:t>
            </a:r>
            <a:r>
              <a:rPr lang="en-US" dirty="0">
                <a:solidFill>
                  <a:schemeClr val="accent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Date:   Tue Oct 18 01:26:40 2016 -0400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    New file added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cs-CZ" dirty="0" err="1">
                <a:solidFill>
                  <a:schemeClr val="accent1"/>
                </a:solidFill>
              </a:rPr>
              <a:t>commit</a:t>
            </a:r>
            <a:r>
              <a:rPr lang="cs-CZ" dirty="0">
                <a:solidFill>
                  <a:schemeClr val="accent1"/>
                </a:solidFill>
              </a:rPr>
              <a:t> 1d13264d6d21fb3f8f81af121c893603b6fc1198</a:t>
            </a:r>
          </a:p>
          <a:p>
            <a:pPr marL="0" indent="0">
              <a:buNone/>
            </a:pPr>
            <a:r>
              <a:rPr lang="cs-CZ" dirty="0" err="1">
                <a:solidFill>
                  <a:schemeClr val="accent1"/>
                </a:solidFill>
              </a:rPr>
              <a:t>Author</a:t>
            </a:r>
            <a:r>
              <a:rPr lang="cs-CZ" dirty="0">
                <a:solidFill>
                  <a:schemeClr val="accent1"/>
                </a:solidFill>
              </a:rPr>
              <a:t>: </a:t>
            </a:r>
            <a:r>
              <a:rPr lang="cs-CZ" dirty="0" err="1">
                <a:solidFill>
                  <a:schemeClr val="accent1"/>
                </a:solidFill>
              </a:rPr>
              <a:t>lemartinet</a:t>
            </a:r>
            <a:r>
              <a:rPr lang="cs-CZ" dirty="0">
                <a:solidFill>
                  <a:schemeClr val="accent1"/>
                </a:solidFill>
              </a:rPr>
              <a:t> &lt;</a:t>
            </a:r>
            <a:r>
              <a:rPr lang="cs-CZ" dirty="0" err="1">
                <a:solidFill>
                  <a:schemeClr val="accent1"/>
                </a:solidFill>
              </a:rPr>
              <a:t>lemartinet@users.noreply.github.com</a:t>
            </a:r>
            <a:r>
              <a:rPr lang="cs-CZ" dirty="0">
                <a:solidFill>
                  <a:schemeClr val="accent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Date:   Tue Oct 18 00:59:31 2016 -0400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Initial commit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797977" y="1690688"/>
            <a:ext cx="6493268" cy="579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64791" y="1443744"/>
            <a:ext cx="1686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Identifier (hash)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39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Send the changes to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 err="1" smtClean="0">
                <a:solidFill>
                  <a:srgbClr val="FF0000"/>
                </a:solidFill>
              </a:rPr>
              <a:t>git</a:t>
            </a:r>
            <a:r>
              <a:rPr lang="en-US" i="1" dirty="0" smtClean="0">
                <a:solidFill>
                  <a:srgbClr val="FF0000"/>
                </a:solidFill>
              </a:rPr>
              <a:t> status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On branch master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Your branch is ahead of 'origin/master' by 1 commit.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  (use "</a:t>
            </a:r>
            <a:r>
              <a:rPr lang="en-US" sz="2000" dirty="0" err="1">
                <a:solidFill>
                  <a:schemeClr val="accent1"/>
                </a:solidFill>
              </a:rPr>
              <a:t>git</a:t>
            </a:r>
            <a:r>
              <a:rPr lang="en-US" sz="2000" dirty="0">
                <a:solidFill>
                  <a:schemeClr val="accent1"/>
                </a:solidFill>
              </a:rPr>
              <a:t> push" to publish your local commits)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nothing to commit, working directory clean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i="1" dirty="0" err="1" smtClean="0">
                <a:solidFill>
                  <a:srgbClr val="FF0000"/>
                </a:solidFill>
              </a:rPr>
              <a:t>git</a:t>
            </a:r>
            <a:r>
              <a:rPr lang="en-US" i="1" dirty="0" smtClean="0">
                <a:solidFill>
                  <a:srgbClr val="FF0000"/>
                </a:solidFill>
              </a:rPr>
              <a:t> push</a:t>
            </a:r>
          </a:p>
          <a:p>
            <a:r>
              <a:rPr lang="en-US" dirty="0" smtClean="0"/>
              <a:t>Check your repository on </a:t>
            </a:r>
            <a:r>
              <a:rPr lang="en-US" dirty="0" err="1" smtClean="0"/>
              <a:t>github.com</a:t>
            </a:r>
            <a:endParaRPr lang="en-US" dirty="0" smtClean="0"/>
          </a:p>
          <a:p>
            <a:r>
              <a:rPr lang="en-US" dirty="0" smtClean="0"/>
              <a:t>When you work with other people, you need to run</a:t>
            </a:r>
            <a:br>
              <a:rPr lang="en-US" dirty="0" smtClean="0"/>
            </a:br>
            <a:r>
              <a:rPr lang="en-US" i="1" dirty="0" err="1" smtClean="0">
                <a:solidFill>
                  <a:srgbClr val="FF0000"/>
                </a:solidFill>
              </a:rPr>
              <a:t>git</a:t>
            </a:r>
            <a:r>
              <a:rPr lang="en-US" i="1" dirty="0" smtClean="0">
                <a:solidFill>
                  <a:srgbClr val="FF0000"/>
                </a:solidFill>
              </a:rPr>
              <a:t> pull</a:t>
            </a:r>
            <a:br>
              <a:rPr lang="en-US" i="1" dirty="0" smtClean="0">
                <a:solidFill>
                  <a:srgbClr val="FF0000"/>
                </a:solidFill>
              </a:rPr>
            </a:br>
            <a:r>
              <a:rPr lang="en-US" dirty="0" smtClean="0"/>
              <a:t>before you push to get the last code updates (more later)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703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edit file1, commit and push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Add something within file1.m, e.g.:</a:t>
            </a:r>
            <a:br>
              <a:rPr lang="en-US" dirty="0" smtClean="0"/>
            </a:br>
            <a:r>
              <a:rPr lang="en-US" sz="2000" i="1" dirty="0" smtClean="0">
                <a:solidFill>
                  <a:srgbClr val="FF0000"/>
                </a:solidFill>
              </a:rPr>
              <a:t>function out = file1(in)</a:t>
            </a:r>
            <a:br>
              <a:rPr lang="en-US" sz="2000" i="1" dirty="0" smtClean="0">
                <a:solidFill>
                  <a:srgbClr val="FF0000"/>
                </a:solidFill>
              </a:rPr>
            </a:br>
            <a:r>
              <a:rPr lang="en-US" sz="2000" i="1" dirty="0" smtClean="0">
                <a:solidFill>
                  <a:srgbClr val="FF0000"/>
                </a:solidFill>
              </a:rPr>
              <a:t>out = in;</a:t>
            </a:r>
            <a:r>
              <a:rPr lang="en-US" sz="2000" i="1" dirty="0">
                <a:solidFill>
                  <a:srgbClr val="FF0000"/>
                </a:solidFill>
              </a:rPr>
              <a:t/>
            </a:r>
            <a:br>
              <a:rPr lang="en-US" sz="2000" i="1" dirty="0">
                <a:solidFill>
                  <a:srgbClr val="FF0000"/>
                </a:solidFill>
              </a:rPr>
            </a:br>
            <a:r>
              <a:rPr lang="en-US" sz="2000" i="1" dirty="0" smtClean="0">
                <a:solidFill>
                  <a:srgbClr val="FF0000"/>
                </a:solidFill>
              </a:rPr>
              <a:t>end</a:t>
            </a:r>
          </a:p>
          <a:p>
            <a:r>
              <a:rPr lang="en-US" dirty="0" smtClean="0"/>
              <a:t>What does </a:t>
            </a:r>
            <a:r>
              <a:rPr lang="en-US" dirty="0" err="1" smtClean="0"/>
              <a:t>git</a:t>
            </a:r>
            <a:r>
              <a:rPr lang="en-US" dirty="0" smtClean="0"/>
              <a:t> think about it? </a:t>
            </a:r>
            <a:r>
              <a:rPr lang="en-US" sz="2000" dirty="0">
                <a:solidFill>
                  <a:srgbClr val="FF0000"/>
                </a:solidFill>
              </a:rPr>
              <a:t/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i="1" dirty="0" err="1" smtClean="0">
                <a:solidFill>
                  <a:srgbClr val="FF0000"/>
                </a:solidFill>
              </a:rPr>
              <a:t>git</a:t>
            </a:r>
            <a:r>
              <a:rPr lang="en-US" sz="2000" i="1" dirty="0" smtClean="0">
                <a:solidFill>
                  <a:srgbClr val="FF0000"/>
                </a:solidFill>
              </a:rPr>
              <a:t> status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On branch master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Your branch is up-to-date with 'origin/master'.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Changes not staged for commit: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  (use "</a:t>
            </a:r>
            <a:r>
              <a:rPr lang="en-US" sz="1600" dirty="0" err="1">
                <a:solidFill>
                  <a:schemeClr val="accent1"/>
                </a:solidFill>
              </a:rPr>
              <a:t>git</a:t>
            </a:r>
            <a:r>
              <a:rPr lang="en-US" sz="1600" dirty="0">
                <a:solidFill>
                  <a:schemeClr val="accent1"/>
                </a:solidFill>
              </a:rPr>
              <a:t> add &lt;file&gt;..." to update what will be committed)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  (use "</a:t>
            </a:r>
            <a:r>
              <a:rPr lang="en-US" sz="1600" dirty="0" err="1">
                <a:solidFill>
                  <a:schemeClr val="accent1"/>
                </a:solidFill>
              </a:rPr>
              <a:t>git</a:t>
            </a:r>
            <a:r>
              <a:rPr lang="en-US" sz="1600" dirty="0">
                <a:solidFill>
                  <a:schemeClr val="accent1"/>
                </a:solidFill>
              </a:rPr>
              <a:t> checkout -- &lt;file&gt;..." to discard changes in working directory)</a:t>
            </a:r>
          </a:p>
          <a:p>
            <a:pPr marL="0" indent="0">
              <a:buNone/>
            </a:pPr>
            <a:endParaRPr lang="en-US" sz="1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	modified:   file1.m</a:t>
            </a:r>
          </a:p>
          <a:p>
            <a:pPr marL="0" indent="0">
              <a:buNone/>
            </a:pPr>
            <a:endParaRPr lang="en-US" sz="1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no changes added to commit (use "</a:t>
            </a:r>
            <a:r>
              <a:rPr lang="en-US" sz="1600" dirty="0" err="1">
                <a:solidFill>
                  <a:schemeClr val="accent1"/>
                </a:solidFill>
              </a:rPr>
              <a:t>git</a:t>
            </a:r>
            <a:r>
              <a:rPr lang="en-US" sz="1600" dirty="0">
                <a:solidFill>
                  <a:schemeClr val="accent1"/>
                </a:solidFill>
              </a:rPr>
              <a:t> add" and/or "</a:t>
            </a:r>
            <a:r>
              <a:rPr lang="en-US" sz="1600" dirty="0" err="1">
                <a:solidFill>
                  <a:schemeClr val="accent1"/>
                </a:solidFill>
              </a:rPr>
              <a:t>git</a:t>
            </a:r>
            <a:r>
              <a:rPr lang="en-US" sz="1600" dirty="0">
                <a:solidFill>
                  <a:schemeClr val="accent1"/>
                </a:solidFill>
              </a:rPr>
              <a:t> commit -a")</a:t>
            </a:r>
            <a:endParaRPr lang="en-US" sz="2000" i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65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version control? </a:t>
            </a:r>
            <a:r>
              <a:rPr lang="en-US" dirty="0"/>
              <a:t>W</a:t>
            </a:r>
            <a:r>
              <a:rPr lang="en-US" dirty="0" smtClean="0"/>
              <a:t>hy should I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idea: track changes to a file or set of files over time so that you can recall specific versions later (+ more advanced tools)</a:t>
            </a:r>
          </a:p>
          <a:p>
            <a:r>
              <a:rPr lang="en-US" dirty="0" smtClean="0"/>
              <a:t>Bad idea #1: quick and dumb</a:t>
            </a:r>
          </a:p>
          <a:p>
            <a:pPr lvl="1"/>
            <a:r>
              <a:rPr lang="en-US" dirty="0" smtClean="0"/>
              <a:t>my_awesome_function_v1.m</a:t>
            </a:r>
          </a:p>
          <a:p>
            <a:pPr lvl="1"/>
            <a:r>
              <a:rPr lang="en-US" dirty="0" smtClean="0"/>
              <a:t>my_awesome_function_v2.m</a:t>
            </a:r>
          </a:p>
          <a:p>
            <a:pPr lvl="1"/>
            <a:r>
              <a:rPr lang="en-US" dirty="0" smtClean="0"/>
              <a:t>my_awesome_function_v3.m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After a few days/weeks, your project is a mess</a:t>
            </a:r>
          </a:p>
          <a:p>
            <a:pPr lvl="1"/>
            <a:r>
              <a:rPr lang="en-US" dirty="0" smtClean="0"/>
              <a:t>What did you change between v1 and v3?</a:t>
            </a:r>
          </a:p>
          <a:p>
            <a:pPr lvl="1"/>
            <a:r>
              <a:rPr lang="en-US" dirty="0" smtClean="0"/>
              <a:t>Really hard to collaborate with other people</a:t>
            </a:r>
          </a:p>
        </p:txBody>
      </p:sp>
    </p:spTree>
    <p:extLst>
      <p:ext uri="{BB962C8B-B14F-4D97-AF65-F5344CB8AC3E}">
        <p14:creationId xmlns:p14="http://schemas.microsoft.com/office/powerpoint/2010/main" val="224129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edit file1.m, commit and push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Ask </a:t>
            </a:r>
            <a:r>
              <a:rPr lang="en-US" dirty="0" err="1" smtClean="0"/>
              <a:t>git</a:t>
            </a:r>
            <a:r>
              <a:rPr lang="en-US" dirty="0" smtClean="0"/>
              <a:t> to store those edits</a:t>
            </a:r>
          </a:p>
          <a:p>
            <a:pPr lvl="1"/>
            <a:r>
              <a:rPr lang="en-US" sz="2000" dirty="0" smtClean="0"/>
              <a:t>With two commands</a:t>
            </a:r>
            <a:r>
              <a:rPr lang="en-US" sz="2000" i="1" dirty="0" smtClean="0"/>
              <a:t/>
            </a:r>
            <a:br>
              <a:rPr lang="en-US" sz="2000" i="1" dirty="0" smtClean="0"/>
            </a:br>
            <a:r>
              <a:rPr lang="en-US" sz="2000" i="1" dirty="0" err="1" smtClean="0">
                <a:solidFill>
                  <a:srgbClr val="FF0000"/>
                </a:solidFill>
              </a:rPr>
              <a:t>git</a:t>
            </a:r>
            <a:r>
              <a:rPr lang="en-US" sz="2000" i="1" dirty="0" smtClean="0">
                <a:solidFill>
                  <a:srgbClr val="FF0000"/>
                </a:solidFill>
              </a:rPr>
              <a:t> add file1.m</a:t>
            </a:r>
            <a:br>
              <a:rPr lang="en-US" sz="2000" i="1" dirty="0" smtClean="0">
                <a:solidFill>
                  <a:srgbClr val="FF0000"/>
                </a:solidFill>
              </a:rPr>
            </a:br>
            <a:r>
              <a:rPr lang="en-US" sz="2000" i="1" dirty="0" err="1" smtClean="0">
                <a:solidFill>
                  <a:srgbClr val="FF0000"/>
                </a:solidFill>
              </a:rPr>
              <a:t>git</a:t>
            </a:r>
            <a:r>
              <a:rPr lang="en-US" sz="2000" i="1" dirty="0" smtClean="0">
                <a:solidFill>
                  <a:srgbClr val="FF0000"/>
                </a:solidFill>
              </a:rPr>
              <a:t> commit -m "Added some code"</a:t>
            </a:r>
          </a:p>
          <a:p>
            <a:pPr lvl="1"/>
            <a:r>
              <a:rPr lang="en-US" sz="2000" dirty="0" smtClean="0"/>
              <a:t>Using only one command</a:t>
            </a:r>
            <a:br>
              <a:rPr lang="en-US" sz="2000" dirty="0" smtClean="0"/>
            </a:br>
            <a:r>
              <a:rPr lang="en-US" sz="2000" i="1" dirty="0" err="1" smtClean="0">
                <a:solidFill>
                  <a:srgbClr val="FF0000"/>
                </a:solidFill>
              </a:rPr>
              <a:t>git</a:t>
            </a:r>
            <a:r>
              <a:rPr lang="en-US" sz="2000" i="1" dirty="0" smtClean="0">
                <a:solidFill>
                  <a:srgbClr val="FF0000"/>
                </a:solidFill>
              </a:rPr>
              <a:t> commit -am "Added some code"</a:t>
            </a:r>
            <a:r>
              <a:rPr lang="en-US" sz="2000" i="1" dirty="0" smtClean="0">
                <a:solidFill>
                  <a:schemeClr val="accent1"/>
                </a:solidFill>
              </a:rPr>
              <a:t/>
            </a:r>
            <a:br>
              <a:rPr lang="en-US" sz="2000" i="1" dirty="0" smtClean="0">
                <a:solidFill>
                  <a:schemeClr val="accent1"/>
                </a:solidFill>
              </a:rPr>
            </a:br>
            <a:endParaRPr lang="en-US" sz="2000" i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699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6: more edits, difference between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Edit file1.m, for example change line 2: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 smtClean="0">
                <a:solidFill>
                  <a:srgbClr val="FF0000"/>
                </a:solidFill>
              </a:rPr>
              <a:t>out </a:t>
            </a:r>
            <a:r>
              <a:rPr lang="en-US" i="1" dirty="0">
                <a:solidFill>
                  <a:srgbClr val="FF0000"/>
                </a:solidFill>
              </a:rPr>
              <a:t>= </a:t>
            </a:r>
            <a:r>
              <a:rPr lang="en-US" i="1" dirty="0" smtClean="0">
                <a:solidFill>
                  <a:srgbClr val="FF0000"/>
                </a:solidFill>
              </a:rPr>
              <a:t>in + 1;</a:t>
            </a:r>
          </a:p>
          <a:p>
            <a:r>
              <a:rPr lang="en-US" dirty="0" smtClean="0"/>
              <a:t>Ask </a:t>
            </a:r>
            <a:r>
              <a:rPr lang="en-US" dirty="0" err="1" smtClean="0"/>
              <a:t>git</a:t>
            </a:r>
            <a:r>
              <a:rPr lang="en-US" dirty="0" smtClean="0"/>
              <a:t> to show the difference with the last committed version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i="1" dirty="0" err="1" smtClean="0">
                <a:solidFill>
                  <a:srgbClr val="FF0000"/>
                </a:solidFill>
              </a:rPr>
              <a:t>git</a:t>
            </a:r>
            <a:r>
              <a:rPr lang="en-US" i="1" dirty="0" smtClean="0">
                <a:solidFill>
                  <a:srgbClr val="FF0000"/>
                </a:solidFill>
              </a:rPr>
              <a:t> diff</a:t>
            </a:r>
            <a:endParaRPr lang="en-US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700" b="1" dirty="0" smtClean="0">
                <a:solidFill>
                  <a:schemeClr val="accent1"/>
                </a:solidFill>
              </a:rPr>
              <a:t>diff </a:t>
            </a:r>
            <a:r>
              <a:rPr lang="en-US" sz="1700" b="1" dirty="0">
                <a:solidFill>
                  <a:schemeClr val="accent1"/>
                </a:solidFill>
              </a:rPr>
              <a:t>--</a:t>
            </a:r>
            <a:r>
              <a:rPr lang="en-US" sz="1700" b="1" dirty="0" err="1">
                <a:solidFill>
                  <a:schemeClr val="accent1"/>
                </a:solidFill>
              </a:rPr>
              <a:t>git</a:t>
            </a:r>
            <a:r>
              <a:rPr lang="en-US" sz="1700" b="1" dirty="0">
                <a:solidFill>
                  <a:schemeClr val="accent1"/>
                </a:solidFill>
              </a:rPr>
              <a:t> a/file1.m b/file1.m</a:t>
            </a:r>
            <a:endParaRPr lang="en-US" sz="17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de-DE" sz="1700" b="1" dirty="0" err="1">
                <a:solidFill>
                  <a:schemeClr val="accent1"/>
                </a:solidFill>
              </a:rPr>
              <a:t>index</a:t>
            </a:r>
            <a:r>
              <a:rPr lang="de-DE" sz="1700" b="1" dirty="0">
                <a:solidFill>
                  <a:schemeClr val="accent1"/>
                </a:solidFill>
              </a:rPr>
              <a:t> 94c4e4a..d1f9ba0 100644</a:t>
            </a:r>
            <a:endParaRPr lang="de-DE" sz="17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chemeClr val="accent1"/>
                </a:solidFill>
              </a:rPr>
              <a:t>--- a/file1.m</a:t>
            </a:r>
            <a:endParaRPr lang="en-US" sz="17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de-DE" sz="1700" b="1" dirty="0">
                <a:solidFill>
                  <a:schemeClr val="accent1"/>
                </a:solidFill>
              </a:rPr>
              <a:t>+++ b/file1.m</a:t>
            </a:r>
            <a:endParaRPr lang="de-DE" sz="17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de-DE" sz="1700" dirty="0">
                <a:solidFill>
                  <a:schemeClr val="accent1"/>
                </a:solidFill>
              </a:rPr>
              <a:t>@@ -1,4 +1,4 @@</a:t>
            </a:r>
          </a:p>
          <a:p>
            <a:pPr marL="0" indent="0">
              <a:buNone/>
            </a:pPr>
            <a:r>
              <a:rPr lang="de-DE" sz="1700" dirty="0">
                <a:solidFill>
                  <a:schemeClr val="accent1"/>
                </a:solidFill>
              </a:rPr>
              <a:t> </a:t>
            </a:r>
            <a:r>
              <a:rPr lang="de-DE" sz="1700" dirty="0" err="1">
                <a:solidFill>
                  <a:schemeClr val="accent1"/>
                </a:solidFill>
              </a:rPr>
              <a:t>function</a:t>
            </a:r>
            <a:r>
              <a:rPr lang="de-DE" sz="1700" dirty="0">
                <a:solidFill>
                  <a:schemeClr val="accent1"/>
                </a:solidFill>
              </a:rPr>
              <a:t> out = file1(in)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accent1"/>
                </a:solidFill>
              </a:rPr>
              <a:t>-out = in;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accent1"/>
                </a:solidFill>
              </a:rPr>
              <a:t>+out = in + 1;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accent1"/>
                </a:solidFill>
              </a:rPr>
              <a:t> </a:t>
            </a:r>
            <a:r>
              <a:rPr lang="en-US" sz="1700" dirty="0" smtClean="0">
                <a:solidFill>
                  <a:schemeClr val="accent1"/>
                </a:solidFill>
              </a:rPr>
              <a:t>end</a:t>
            </a:r>
          </a:p>
          <a:p>
            <a:r>
              <a:rPr lang="en-US" dirty="0" smtClean="0"/>
              <a:t>Note: you can compare any commits using their identifiers (found in the log), e.g.:</a:t>
            </a:r>
            <a:r>
              <a:rPr lang="en-US" dirty="0"/>
              <a:t/>
            </a:r>
            <a:br>
              <a:rPr lang="en-US" dirty="0"/>
            </a:br>
            <a:r>
              <a:rPr lang="en-US" sz="2100" i="1" dirty="0" err="1" smtClean="0">
                <a:solidFill>
                  <a:srgbClr val="FF0000"/>
                </a:solidFill>
              </a:rPr>
              <a:t>git</a:t>
            </a:r>
            <a:r>
              <a:rPr lang="en-US" sz="2100" i="1" dirty="0" smtClean="0">
                <a:solidFill>
                  <a:srgbClr val="FF0000"/>
                </a:solidFill>
              </a:rPr>
              <a:t> diff </a:t>
            </a:r>
            <a:r>
              <a:rPr lang="cs-CZ" sz="2100" dirty="0" smtClean="0">
                <a:solidFill>
                  <a:srgbClr val="FF0000"/>
                </a:solidFill>
              </a:rPr>
              <a:t>1d13 </a:t>
            </a:r>
            <a:r>
              <a:rPr lang="is-IS" sz="2100" dirty="0" smtClean="0">
                <a:solidFill>
                  <a:srgbClr val="FF0000"/>
                </a:solidFill>
              </a:rPr>
              <a:t>9da5</a:t>
            </a:r>
            <a:endParaRPr lang="en-US" sz="2100" i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444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7: cancel the 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</a:t>
            </a:r>
            <a:br>
              <a:rPr lang="en-US" dirty="0" smtClean="0"/>
            </a:br>
            <a:r>
              <a:rPr lang="en-US" i="1" dirty="0" err="1" smtClean="0">
                <a:solidFill>
                  <a:srgbClr val="FF0000"/>
                </a:solidFill>
              </a:rPr>
              <a:t>git</a:t>
            </a:r>
            <a:r>
              <a:rPr lang="en-US" i="1" dirty="0" smtClean="0">
                <a:solidFill>
                  <a:srgbClr val="FF0000"/>
                </a:solidFill>
              </a:rPr>
              <a:t> checkout -- file1.m</a:t>
            </a:r>
          </a:p>
          <a:p>
            <a:r>
              <a:rPr lang="en-US" dirty="0" smtClean="0"/>
              <a:t>File1.m is back to its previous state stored in the last commit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650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8: creating a new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branch?</a:t>
            </a:r>
          </a:p>
          <a:p>
            <a:pPr lvl="1"/>
            <a:r>
              <a:rPr lang="en-US" dirty="0" smtClean="0"/>
              <a:t>You can picture your code in </a:t>
            </a:r>
            <a:r>
              <a:rPr lang="en-US" dirty="0" err="1" smtClean="0"/>
              <a:t>git</a:t>
            </a:r>
            <a:r>
              <a:rPr lang="en-US" dirty="0" smtClean="0"/>
              <a:t> as a tree</a:t>
            </a:r>
          </a:p>
          <a:p>
            <a:pPr lvl="1"/>
            <a:r>
              <a:rPr lang="en-US" dirty="0" smtClean="0"/>
              <a:t>It starts from the trunk called the </a:t>
            </a:r>
            <a:r>
              <a:rPr lang="en-US" dirty="0" smtClean="0">
                <a:solidFill>
                  <a:srgbClr val="FF0000"/>
                </a:solidFill>
              </a:rPr>
              <a:t>master</a:t>
            </a:r>
            <a:r>
              <a:rPr lang="en-US" dirty="0" smtClean="0"/>
              <a:t> branch</a:t>
            </a:r>
          </a:p>
          <a:p>
            <a:pPr lvl="1"/>
            <a:r>
              <a:rPr lang="en-US" dirty="0" smtClean="0"/>
              <a:t>From there you can create a different version of the code in a different branch</a:t>
            </a:r>
          </a:p>
          <a:p>
            <a:pPr marL="457200" lvl="1" indent="0">
              <a:buNone/>
            </a:pPr>
            <a:r>
              <a:rPr lang="en-US" dirty="0" smtClean="0"/>
              <a:t>                         (commits)</a:t>
            </a:r>
          </a:p>
          <a:p>
            <a:pPr marL="0" indent="0">
              <a:buNone/>
            </a:pPr>
            <a:r>
              <a:rPr lang="en-US" i="1" dirty="0" smtClean="0"/>
              <a:t>Master</a:t>
            </a:r>
            <a:r>
              <a:rPr lang="en-US" dirty="0" smtClean="0"/>
              <a:t> 	C1 </a:t>
            </a:r>
            <a:r>
              <a:rPr lang="en-US" dirty="0" smtClean="0">
                <a:sym typeface="Wingdings"/>
              </a:rPr>
              <a:t> C2  C3</a:t>
            </a:r>
            <a:endParaRPr lang="en-US" dirty="0" smtClean="0"/>
          </a:p>
          <a:p>
            <a:pPr marL="0" indent="0">
              <a:buNone/>
            </a:pPr>
            <a:r>
              <a:rPr lang="en-US" i="1" dirty="0" err="1" smtClean="0"/>
              <a:t>versionA</a:t>
            </a:r>
            <a:r>
              <a:rPr lang="en-US" dirty="0" smtClean="0"/>
              <a:t>			       C4 </a:t>
            </a:r>
            <a:r>
              <a:rPr lang="en-US" dirty="0" smtClean="0">
                <a:sym typeface="Wingdings"/>
              </a:rPr>
              <a:t> C5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 rot="3026516">
            <a:off x="4696953" y="4176886"/>
            <a:ext cx="469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ym typeface="Wingdings"/>
              </a:rPr>
              <a:t>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077084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8: creating a new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Create a new branch in </a:t>
            </a:r>
            <a:r>
              <a:rPr lang="en-US" dirty="0" err="1" smtClean="0"/>
              <a:t>git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 err="1" smtClean="0">
                <a:solidFill>
                  <a:srgbClr val="FF0000"/>
                </a:solidFill>
              </a:rPr>
              <a:t>git</a:t>
            </a:r>
            <a:r>
              <a:rPr lang="en-US" i="1" dirty="0" smtClean="0">
                <a:solidFill>
                  <a:srgbClr val="FF0000"/>
                </a:solidFill>
              </a:rPr>
              <a:t> branch </a:t>
            </a:r>
            <a:r>
              <a:rPr lang="en-US" i="1" dirty="0" err="1" smtClean="0">
                <a:solidFill>
                  <a:srgbClr val="FF0000"/>
                </a:solidFill>
              </a:rPr>
              <a:t>versionA</a:t>
            </a:r>
            <a:r>
              <a:rPr lang="en-US" i="1" dirty="0" smtClean="0">
                <a:solidFill>
                  <a:srgbClr val="FF0000"/>
                </a:solidFill>
              </a:rPr>
              <a:t/>
            </a:r>
            <a:br>
              <a:rPr lang="en-US" i="1" dirty="0" smtClean="0">
                <a:solidFill>
                  <a:srgbClr val="FF0000"/>
                </a:solidFill>
              </a:rPr>
            </a:br>
            <a:r>
              <a:rPr lang="en-US" i="1" dirty="0" err="1" smtClean="0">
                <a:solidFill>
                  <a:srgbClr val="FF0000"/>
                </a:solidFill>
              </a:rPr>
              <a:t>git</a:t>
            </a:r>
            <a:r>
              <a:rPr lang="en-US" i="1" dirty="0" smtClean="0">
                <a:solidFill>
                  <a:srgbClr val="FF0000"/>
                </a:solidFill>
              </a:rPr>
              <a:t> branch</a:t>
            </a:r>
          </a:p>
          <a:p>
            <a:r>
              <a:rPr lang="en-US" dirty="0" smtClean="0"/>
              <a:t>Work in the new branch (i.e. HEAD points to </a:t>
            </a:r>
            <a:r>
              <a:rPr lang="en-US" dirty="0" err="1" smtClean="0"/>
              <a:t>versionA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 err="1" smtClean="0">
                <a:solidFill>
                  <a:srgbClr val="FF0000"/>
                </a:solidFill>
              </a:rPr>
              <a:t>git</a:t>
            </a:r>
            <a:r>
              <a:rPr lang="en-US" i="1" dirty="0" smtClean="0">
                <a:solidFill>
                  <a:srgbClr val="FF0000"/>
                </a:solidFill>
              </a:rPr>
              <a:t> checkout </a:t>
            </a:r>
            <a:r>
              <a:rPr lang="en-US" i="1" dirty="0" err="1" smtClean="0">
                <a:solidFill>
                  <a:srgbClr val="FF0000"/>
                </a:solidFill>
              </a:rPr>
              <a:t>versionA</a:t>
            </a:r>
            <a:endParaRPr lang="en-US" i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Make some edits (change line 2 again for example)</a:t>
            </a:r>
          </a:p>
          <a:p>
            <a:r>
              <a:rPr lang="en-US" dirty="0" smtClean="0"/>
              <a:t>Commit the changes</a:t>
            </a:r>
            <a:br>
              <a:rPr lang="en-US" dirty="0" smtClean="0"/>
            </a:br>
            <a:r>
              <a:rPr lang="en-US" i="1" dirty="0" err="1" smtClean="0">
                <a:solidFill>
                  <a:srgbClr val="FF0000"/>
                </a:solidFill>
              </a:rPr>
              <a:t>git</a:t>
            </a:r>
            <a:r>
              <a:rPr lang="en-US" i="1" dirty="0" smtClean="0">
                <a:solidFill>
                  <a:srgbClr val="FF0000"/>
                </a:solidFill>
              </a:rPr>
              <a:t> commit -am 'Edited file1'</a:t>
            </a:r>
          </a:p>
          <a:p>
            <a:r>
              <a:rPr lang="en-US" dirty="0" smtClean="0"/>
              <a:t>Return back to the master branch</a:t>
            </a:r>
            <a:br>
              <a:rPr lang="en-US" dirty="0" smtClean="0"/>
            </a:br>
            <a:r>
              <a:rPr lang="en-US" i="1" dirty="0" err="1" smtClean="0">
                <a:solidFill>
                  <a:srgbClr val="FF0000"/>
                </a:solidFill>
              </a:rPr>
              <a:t>git</a:t>
            </a:r>
            <a:r>
              <a:rPr lang="en-US" i="1" dirty="0" smtClean="0">
                <a:solidFill>
                  <a:srgbClr val="FF0000"/>
                </a:solidFill>
              </a:rPr>
              <a:t> checkout master</a:t>
            </a:r>
          </a:p>
          <a:p>
            <a:r>
              <a:rPr lang="en-US" dirty="0" smtClean="0"/>
              <a:t>What happened to file1.m?</a:t>
            </a:r>
          </a:p>
          <a:p>
            <a:pPr lvl="1"/>
            <a:r>
              <a:rPr lang="en-US" dirty="0" smtClean="0"/>
              <a:t>During the checkout, </a:t>
            </a:r>
            <a:r>
              <a:rPr lang="en-US" dirty="0" err="1" smtClean="0"/>
              <a:t>git</a:t>
            </a:r>
            <a:r>
              <a:rPr lang="en-US" dirty="0" smtClean="0"/>
              <a:t> replaced file1.m with the last version stored in master!</a:t>
            </a:r>
          </a:p>
          <a:p>
            <a:r>
              <a:rPr lang="en-US" dirty="0" smtClean="0"/>
              <a:t>Compare master and </a:t>
            </a:r>
            <a:r>
              <a:rPr lang="en-US" dirty="0" err="1" smtClean="0"/>
              <a:t>versionA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err="1" smtClean="0">
                <a:solidFill>
                  <a:srgbClr val="FF0000"/>
                </a:solidFill>
              </a:rPr>
              <a:t>git</a:t>
            </a:r>
            <a:r>
              <a:rPr lang="en-US" i="1" dirty="0" smtClean="0">
                <a:solidFill>
                  <a:srgbClr val="FF0000"/>
                </a:solidFill>
              </a:rPr>
              <a:t> diff </a:t>
            </a:r>
            <a:r>
              <a:rPr lang="en-US" i="1" dirty="0" err="1" smtClean="0">
                <a:solidFill>
                  <a:srgbClr val="FF0000"/>
                </a:solidFill>
              </a:rPr>
              <a:t>versionA</a:t>
            </a:r>
            <a:endParaRPr lang="en-US" i="1" dirty="0" smtClean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26439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9: Merging branches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422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When you’re happy with your code developed in another branch, you can merge it in the main branch, aka </a:t>
            </a:r>
            <a:r>
              <a:rPr lang="en-US" dirty="0" smtClean="0">
                <a:solidFill>
                  <a:srgbClr val="FF0000"/>
                </a:solidFill>
              </a:rPr>
              <a:t>master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i="1" dirty="0" err="1" smtClean="0">
                <a:solidFill>
                  <a:srgbClr val="FF0000"/>
                </a:solidFill>
              </a:rPr>
              <a:t>git</a:t>
            </a:r>
            <a:r>
              <a:rPr lang="en-US" i="1" dirty="0" smtClean="0">
                <a:solidFill>
                  <a:srgbClr val="FF0000"/>
                </a:solidFill>
              </a:rPr>
              <a:t> checkout master</a:t>
            </a:r>
            <a:br>
              <a:rPr lang="en-US" i="1" dirty="0" smtClean="0">
                <a:solidFill>
                  <a:srgbClr val="FF0000"/>
                </a:solidFill>
              </a:rPr>
            </a:br>
            <a:r>
              <a:rPr lang="en-US" i="1" dirty="0" err="1" smtClean="0">
                <a:solidFill>
                  <a:srgbClr val="FF0000"/>
                </a:solidFill>
              </a:rPr>
              <a:t>git</a:t>
            </a:r>
            <a:r>
              <a:rPr lang="en-US" i="1" dirty="0" smtClean="0">
                <a:solidFill>
                  <a:srgbClr val="FF0000"/>
                </a:solidFill>
              </a:rPr>
              <a:t> merge </a:t>
            </a:r>
            <a:r>
              <a:rPr lang="en-US" i="1" dirty="0" err="1" smtClean="0">
                <a:solidFill>
                  <a:srgbClr val="FF0000"/>
                </a:solidFill>
              </a:rPr>
              <a:t>versionA</a:t>
            </a:r>
            <a:endParaRPr lang="en-US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(you can check that master and </a:t>
            </a:r>
            <a:r>
              <a:rPr lang="en-US" dirty="0" err="1" smtClean="0"/>
              <a:t>versionA</a:t>
            </a:r>
            <a:r>
              <a:rPr lang="en-US" dirty="0" smtClean="0"/>
              <a:t> are identical using </a:t>
            </a:r>
            <a:r>
              <a:rPr lang="en-US" i="1" dirty="0" err="1" smtClean="0">
                <a:solidFill>
                  <a:srgbClr val="FF0000"/>
                </a:solidFill>
              </a:rPr>
              <a:t>git</a:t>
            </a:r>
            <a:r>
              <a:rPr lang="en-US" i="1" dirty="0" smtClean="0">
                <a:solidFill>
                  <a:srgbClr val="FF0000"/>
                </a:solidFill>
              </a:rPr>
              <a:t> diff </a:t>
            </a:r>
            <a:r>
              <a:rPr lang="en-US" i="1" dirty="0" err="1" smtClean="0">
                <a:solidFill>
                  <a:srgbClr val="FF0000"/>
                </a:solidFill>
              </a:rPr>
              <a:t>versionA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i="1" dirty="0" smtClean="0"/>
              <a:t>Master</a:t>
            </a:r>
            <a:r>
              <a:rPr lang="en-US" dirty="0" smtClean="0"/>
              <a:t> 	C1 </a:t>
            </a:r>
            <a:r>
              <a:rPr lang="en-US" dirty="0" smtClean="0">
                <a:sym typeface="Wingdings"/>
              </a:rPr>
              <a:t> C2  C3  </a:t>
            </a:r>
            <a:r>
              <a:rPr lang="en-US" dirty="0" smtClean="0"/>
              <a:t>C4 </a:t>
            </a:r>
            <a:r>
              <a:rPr lang="en-US" dirty="0" smtClean="0">
                <a:sym typeface="Wingdings"/>
              </a:rPr>
              <a:t> C5</a:t>
            </a:r>
            <a:endParaRPr lang="en-US" dirty="0" smtClean="0"/>
          </a:p>
          <a:p>
            <a:pPr marL="0" indent="0">
              <a:buNone/>
            </a:pPr>
            <a:r>
              <a:rPr lang="en-US" i="1" dirty="0" err="1" smtClean="0"/>
              <a:t>versionA</a:t>
            </a:r>
            <a:r>
              <a:rPr lang="en-US" dirty="0" smtClean="0"/>
              <a:t>			        C4 </a:t>
            </a:r>
            <a:r>
              <a:rPr lang="en-US" dirty="0" smtClean="0">
                <a:sym typeface="Wingdings"/>
              </a:rPr>
              <a:t> C5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You can delete the branch </a:t>
            </a:r>
            <a:r>
              <a:rPr lang="en-US" dirty="0" err="1" smtClean="0"/>
              <a:t>versionA</a:t>
            </a:r>
            <a:r>
              <a:rPr lang="en-US" dirty="0" smtClean="0"/>
              <a:t> now, since its changes are part of master</a:t>
            </a:r>
            <a:r>
              <a:rPr lang="en-US" i="1" dirty="0" smtClean="0">
                <a:solidFill>
                  <a:srgbClr val="FF0000"/>
                </a:solidFill>
              </a:rPr>
              <a:t/>
            </a:r>
            <a:br>
              <a:rPr lang="en-US" i="1" dirty="0" smtClean="0">
                <a:solidFill>
                  <a:srgbClr val="FF0000"/>
                </a:solidFill>
              </a:rPr>
            </a:br>
            <a:r>
              <a:rPr lang="en-US" i="1" dirty="0" err="1" smtClean="0">
                <a:solidFill>
                  <a:srgbClr val="FF0000"/>
                </a:solidFill>
              </a:rPr>
              <a:t>git</a:t>
            </a:r>
            <a:r>
              <a:rPr lang="en-US" i="1" dirty="0" smtClean="0">
                <a:solidFill>
                  <a:srgbClr val="FF0000"/>
                </a:solidFill>
              </a:rPr>
              <a:t> branch -d </a:t>
            </a:r>
            <a:r>
              <a:rPr lang="en-US" i="1" dirty="0" err="1" smtClean="0">
                <a:solidFill>
                  <a:srgbClr val="FF0000"/>
                </a:solidFill>
              </a:rPr>
              <a:t>versionA</a:t>
            </a:r>
            <a:endParaRPr lang="en-US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i="1" dirty="0" smtClean="0"/>
              <a:t>Master</a:t>
            </a:r>
            <a:r>
              <a:rPr lang="en-US" dirty="0" smtClean="0"/>
              <a:t> 	C1 </a:t>
            </a:r>
            <a:r>
              <a:rPr lang="en-US" dirty="0" smtClean="0">
                <a:sym typeface="Wingdings"/>
              </a:rPr>
              <a:t> C2  C3  </a:t>
            </a:r>
            <a:r>
              <a:rPr lang="en-US" dirty="0" smtClean="0"/>
              <a:t>C4 </a:t>
            </a:r>
            <a:r>
              <a:rPr lang="en-US" dirty="0" smtClean="0">
                <a:sym typeface="Wingdings"/>
              </a:rPr>
              <a:t> C5</a:t>
            </a:r>
            <a:endParaRPr lang="en-US" dirty="0" smtClean="0"/>
          </a:p>
          <a:p>
            <a:endParaRPr lang="en-US" i="1" dirty="0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3026516">
            <a:off x="4676404" y="3902201"/>
            <a:ext cx="469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ym typeface="Wingdings"/>
              </a:rPr>
              <a:t>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747042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10: dealing with conflicts while 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make changes to the same line of a given file in two different branches and try to merge them, you’ll get a conflict</a:t>
            </a:r>
          </a:p>
          <a:p>
            <a:r>
              <a:rPr lang="en-US" dirty="0" smtClean="0"/>
              <a:t>That can happen also when you work with other people on the same repository and make edits to the same file that are not compatible</a:t>
            </a:r>
          </a:p>
          <a:p>
            <a:r>
              <a:rPr lang="en-US" dirty="0" smtClean="0"/>
              <a:t>You need to select the part of the code you want to keep</a:t>
            </a:r>
          </a:p>
        </p:txBody>
      </p:sp>
    </p:spTree>
    <p:extLst>
      <p:ext uri="{BB962C8B-B14F-4D97-AF65-F5344CB8AC3E}">
        <p14:creationId xmlns:p14="http://schemas.microsoft.com/office/powerpoint/2010/main" val="4065927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10: dealing with conflicts while 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Quick exercise: try to generate a conflict and then solve it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reate a new branch from master called </a:t>
            </a:r>
            <a:r>
              <a:rPr lang="en-US" dirty="0" err="1" smtClean="0"/>
              <a:t>versionB</a:t>
            </a:r>
            <a:endParaRPr lang="en-US" dirty="0" smtClean="0"/>
          </a:p>
          <a:p>
            <a:pPr lvl="1"/>
            <a:r>
              <a:rPr lang="en-US" dirty="0" smtClean="0"/>
              <a:t>Edits file1.m in that branch (make sure you checkout first to </a:t>
            </a:r>
            <a:r>
              <a:rPr lang="en-US" dirty="0" err="1" smtClean="0"/>
              <a:t>versionB</a:t>
            </a:r>
            <a:r>
              <a:rPr lang="en-US" dirty="0" smtClean="0"/>
              <a:t>) and commit the changes</a:t>
            </a:r>
          </a:p>
          <a:p>
            <a:pPr lvl="1"/>
            <a:r>
              <a:rPr lang="en-US" dirty="0" smtClean="0"/>
              <a:t>Checkout back to master, edit file1.m at the same line you changed in </a:t>
            </a:r>
            <a:r>
              <a:rPr lang="en-US" dirty="0" err="1" smtClean="0"/>
              <a:t>versionB</a:t>
            </a:r>
            <a:r>
              <a:rPr lang="en-US" dirty="0" smtClean="0"/>
              <a:t> but using a different code and commit</a:t>
            </a:r>
          </a:p>
          <a:p>
            <a:pPr lvl="1"/>
            <a:r>
              <a:rPr lang="en-US" dirty="0" smtClean="0"/>
              <a:t>Now try to merge </a:t>
            </a:r>
            <a:r>
              <a:rPr lang="en-US" dirty="0" err="1" smtClean="0"/>
              <a:t>versionB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Auto-merging file1.m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CONFLICT (content): Merge conflict in file1.m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Automatic merge failed; fix conflicts and then commit the result.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4198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10: dealing with conflicts while 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Quick exercise: try to generate a conflict and then solve it</a:t>
            </a:r>
          </a:p>
          <a:p>
            <a:pPr lvl="1"/>
            <a:r>
              <a:rPr lang="en-US" dirty="0" smtClean="0"/>
              <a:t>Open file1.m, what do you see?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function out = file1(in)</a:t>
            </a:r>
          </a:p>
          <a:p>
            <a:pPr marL="0" indent="0">
              <a:buNone/>
            </a:pPr>
            <a:r>
              <a:rPr lang="hr-HR" sz="1800" dirty="0">
                <a:solidFill>
                  <a:schemeClr val="accent1"/>
                </a:solidFill>
              </a:rPr>
              <a:t>&lt;&lt;&lt;&lt;&lt;&lt;&lt; HEAD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out = in + 2;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=======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out = in + 3;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&gt;&gt;&gt;&gt;&gt;&gt;&gt; </a:t>
            </a:r>
            <a:r>
              <a:rPr lang="en-US" sz="1800" dirty="0" err="1">
                <a:solidFill>
                  <a:schemeClr val="accent1"/>
                </a:solidFill>
              </a:rPr>
              <a:t>versionA</a:t>
            </a:r>
            <a:endParaRPr lang="en-US" sz="1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End</a:t>
            </a:r>
          </a:p>
          <a:p>
            <a:pPr lvl="1"/>
            <a:r>
              <a:rPr lang="en-US" dirty="0" smtClean="0"/>
              <a:t>You need to edit the code to keep only what you want, and then commit: the conflict is solved!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9007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10: dealing with conflicts while 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Quick exercise #2: try to simulate a conflict between two people</a:t>
            </a:r>
          </a:p>
          <a:p>
            <a:pPr lvl="1"/>
            <a:r>
              <a:rPr lang="en-US" dirty="0" smtClean="0"/>
              <a:t>Clone your </a:t>
            </a:r>
            <a:r>
              <a:rPr lang="en-US" dirty="0" err="1" smtClean="0"/>
              <a:t>github</a:t>
            </a:r>
            <a:r>
              <a:rPr lang="en-US" dirty="0" smtClean="0"/>
              <a:t> repository into 2 different folders</a:t>
            </a:r>
          </a:p>
          <a:p>
            <a:pPr lvl="1"/>
            <a:r>
              <a:rPr lang="en-US" dirty="0" smtClean="0"/>
              <a:t>Edit the same line of the same file in each local repository and commit</a:t>
            </a:r>
          </a:p>
          <a:p>
            <a:pPr lvl="1"/>
            <a:r>
              <a:rPr lang="en-US" dirty="0" smtClean="0"/>
              <a:t>Try to push both of them to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What happens? </a:t>
            </a:r>
          </a:p>
          <a:p>
            <a:pPr lvl="2"/>
            <a:r>
              <a:rPr lang="en-US" dirty="0" smtClean="0"/>
              <a:t>CONFLICT</a:t>
            </a:r>
          </a:p>
          <a:p>
            <a:pPr lvl="1"/>
            <a:r>
              <a:rPr lang="en-US" dirty="0" smtClean="0"/>
              <a:t>What to do? </a:t>
            </a:r>
          </a:p>
          <a:p>
            <a:pPr lvl="2"/>
            <a:r>
              <a:rPr lang="en-US" dirty="0" smtClean="0"/>
              <a:t>You need to pull first to download the conflicting update, merge it and then push again. Try it!</a:t>
            </a:r>
          </a:p>
        </p:txBody>
      </p:sp>
    </p:spTree>
    <p:extLst>
      <p:ext uri="{BB962C8B-B14F-4D97-AF65-F5344CB8AC3E}">
        <p14:creationId xmlns:p14="http://schemas.microsoft.com/office/powerpoint/2010/main" val="685644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version control? </a:t>
            </a:r>
            <a:r>
              <a:rPr lang="en-US" dirty="0"/>
              <a:t>W</a:t>
            </a:r>
            <a:r>
              <a:rPr lang="en-US" dirty="0" smtClean="0"/>
              <a:t>hy should I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Bad idea #2: using only </a:t>
            </a:r>
            <a:r>
              <a:rPr lang="en-US" dirty="0" err="1" smtClean="0"/>
              <a:t>dropbox</a:t>
            </a:r>
            <a:r>
              <a:rPr lang="en-US" dirty="0" smtClean="0"/>
              <a:t> (better but still very limited)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Doesn’t save all the versions (or save versions that you don’t really want to save)</a:t>
            </a:r>
          </a:p>
          <a:p>
            <a:pPr lvl="1"/>
            <a:r>
              <a:rPr lang="en-US" dirty="0" smtClean="0"/>
              <a:t>What did you change between versions?</a:t>
            </a:r>
          </a:p>
          <a:p>
            <a:pPr lvl="1"/>
            <a:r>
              <a:rPr lang="en-US" dirty="0" smtClean="0"/>
              <a:t>No advanced tools (very limited collaboration)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26155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useful commands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delete a file from the repository, two options</a:t>
            </a:r>
          </a:p>
          <a:p>
            <a:pPr lvl="1"/>
            <a:r>
              <a:rPr lang="en-US" dirty="0" smtClean="0"/>
              <a:t>Delete both from </a:t>
            </a:r>
            <a:r>
              <a:rPr lang="en-US" dirty="0" err="1" smtClean="0"/>
              <a:t>git</a:t>
            </a:r>
            <a:r>
              <a:rPr lang="en-US" dirty="0" smtClean="0"/>
              <a:t> and from your computer (the file still exists in previous commits)</a:t>
            </a:r>
            <a:br>
              <a:rPr lang="en-US" dirty="0" smtClean="0"/>
            </a:br>
            <a:r>
              <a:rPr lang="en-US" i="1" dirty="0" err="1" smtClean="0">
                <a:solidFill>
                  <a:srgbClr val="FF0000"/>
                </a:solidFill>
              </a:rPr>
              <a:t>git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rm</a:t>
            </a:r>
            <a:r>
              <a:rPr lang="en-US" i="1" dirty="0" smtClean="0">
                <a:solidFill>
                  <a:srgbClr val="FF0000"/>
                </a:solidFill>
              </a:rPr>
              <a:t> FILE</a:t>
            </a:r>
          </a:p>
          <a:p>
            <a:pPr lvl="1"/>
            <a:r>
              <a:rPr lang="en-US" dirty="0" smtClean="0"/>
              <a:t>Delete only from </a:t>
            </a:r>
            <a:r>
              <a:rPr lang="en-US" dirty="0" err="1" smtClean="0"/>
              <a:t>git</a:t>
            </a:r>
            <a:r>
              <a:rPr lang="en-US" dirty="0" smtClean="0"/>
              <a:t> (i.e. the file is not tracked anymore)</a:t>
            </a:r>
            <a:br>
              <a:rPr lang="en-US" dirty="0" smtClean="0"/>
            </a:br>
            <a:r>
              <a:rPr lang="en-US" i="1" dirty="0" err="1" smtClean="0">
                <a:solidFill>
                  <a:srgbClr val="FF0000"/>
                </a:solidFill>
              </a:rPr>
              <a:t>git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rm</a:t>
            </a:r>
            <a:r>
              <a:rPr lang="en-US" i="1" dirty="0" smtClean="0">
                <a:solidFill>
                  <a:srgbClr val="FF0000"/>
                </a:solidFill>
              </a:rPr>
              <a:t> --cached FILE</a:t>
            </a:r>
          </a:p>
          <a:p>
            <a:r>
              <a:rPr lang="en-US" dirty="0" smtClean="0"/>
              <a:t>To move/rename files within the repository while keeping their history</a:t>
            </a:r>
            <a:br>
              <a:rPr lang="en-US" dirty="0" smtClean="0"/>
            </a:br>
            <a:r>
              <a:rPr lang="en-US" i="1" dirty="0" err="1" smtClean="0">
                <a:solidFill>
                  <a:srgbClr val="FF0000"/>
                </a:solidFill>
              </a:rPr>
              <a:t>git</a:t>
            </a:r>
            <a:r>
              <a:rPr lang="en-US" i="1" dirty="0" smtClean="0">
                <a:solidFill>
                  <a:srgbClr val="FF0000"/>
                </a:solidFill>
              </a:rPr>
              <a:t> mv FILE1 FILE2</a:t>
            </a:r>
          </a:p>
          <a:p>
            <a:r>
              <a:rPr lang="en-US" dirty="0" smtClean="0"/>
              <a:t>Create a .</a:t>
            </a:r>
            <a:r>
              <a:rPr lang="en-US" dirty="0" err="1" smtClean="0"/>
              <a:t>gitignore</a:t>
            </a:r>
            <a:r>
              <a:rPr lang="en-US" dirty="0" smtClean="0"/>
              <a:t> file containing file names, folder names or type of file to be ignored by </a:t>
            </a:r>
            <a:r>
              <a:rPr lang="en-US" dirty="0" err="1" smtClean="0"/>
              <a:t>git</a:t>
            </a:r>
            <a:r>
              <a:rPr lang="en-US" dirty="0" smtClean="0"/>
              <a:t> (one by line): for example</a:t>
            </a:r>
            <a:br>
              <a:rPr lang="en-US" dirty="0" smtClean="0"/>
            </a:br>
            <a:r>
              <a:rPr lang="en-US" i="1" dirty="0" err="1" smtClean="0">
                <a:solidFill>
                  <a:srgbClr val="FF0000"/>
                </a:solidFill>
              </a:rPr>
              <a:t>file_to_ignore.txt</a:t>
            </a:r>
            <a:r>
              <a:rPr lang="en-US" i="1" dirty="0" smtClean="0">
                <a:solidFill>
                  <a:srgbClr val="FF0000"/>
                </a:solidFill>
              </a:rPr>
              <a:t/>
            </a:r>
            <a:br>
              <a:rPr lang="en-US" i="1" dirty="0" smtClean="0">
                <a:solidFill>
                  <a:srgbClr val="FF0000"/>
                </a:solidFill>
              </a:rPr>
            </a:br>
            <a:r>
              <a:rPr lang="en-US" i="1" dirty="0" err="1" smtClean="0">
                <a:solidFill>
                  <a:srgbClr val="FF0000"/>
                </a:solidFill>
              </a:rPr>
              <a:t>folder_to_ignore</a:t>
            </a:r>
            <a:r>
              <a:rPr lang="en-US" i="1" dirty="0" smtClean="0">
                <a:solidFill>
                  <a:srgbClr val="FF0000"/>
                </a:solidFill>
              </a:rPr>
              <a:t>/</a:t>
            </a:r>
            <a:br>
              <a:rPr lang="en-US" i="1" dirty="0" smtClean="0">
                <a:solidFill>
                  <a:srgbClr val="FF0000"/>
                </a:solidFill>
              </a:rPr>
            </a:br>
            <a:r>
              <a:rPr lang="en-US" i="1" dirty="0" smtClean="0">
                <a:solidFill>
                  <a:srgbClr val="FF0000"/>
                </a:solidFill>
              </a:rPr>
              <a:t>*.m~</a:t>
            </a:r>
          </a:p>
        </p:txBody>
      </p:sp>
    </p:spTree>
    <p:extLst>
      <p:ext uri="{BB962C8B-B14F-4D97-AF65-F5344CB8AC3E}">
        <p14:creationId xmlns:p14="http://schemas.microsoft.com/office/powerpoint/2010/main" val="12691392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useful commands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 can give a name to your last commit using a tag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 err="1" smtClean="0">
                <a:solidFill>
                  <a:srgbClr val="FF0000"/>
                </a:solidFill>
              </a:rPr>
              <a:t>git</a:t>
            </a:r>
            <a:r>
              <a:rPr lang="en-US" i="1" dirty="0" smtClean="0">
                <a:solidFill>
                  <a:srgbClr val="FF0000"/>
                </a:solidFill>
              </a:rPr>
              <a:t> tag NAME</a:t>
            </a:r>
            <a:r>
              <a:rPr lang="en-US" i="1" dirty="0">
                <a:solidFill>
                  <a:srgbClr val="FF0000"/>
                </a:solidFill>
              </a:rPr>
              <a:t/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dirty="0" smtClean="0"/>
              <a:t>or to any commits using their identifier</a:t>
            </a:r>
            <a:r>
              <a:rPr lang="en-US" i="1" dirty="0" smtClean="0">
                <a:solidFill>
                  <a:srgbClr val="FF0000"/>
                </a:solidFill>
              </a:rPr>
              <a:t/>
            </a:r>
            <a:br>
              <a:rPr lang="en-US" i="1" dirty="0" smtClean="0">
                <a:solidFill>
                  <a:srgbClr val="FF0000"/>
                </a:solidFill>
              </a:rPr>
            </a:br>
            <a:r>
              <a:rPr lang="en-US" i="1" dirty="0" err="1" smtClean="0">
                <a:solidFill>
                  <a:srgbClr val="FF0000"/>
                </a:solidFill>
              </a:rPr>
              <a:t>git</a:t>
            </a:r>
            <a:r>
              <a:rPr lang="en-US" i="1" dirty="0" smtClean="0">
                <a:solidFill>
                  <a:srgbClr val="FF0000"/>
                </a:solidFill>
              </a:rPr>
              <a:t> tag NAME IDENTIFIER</a:t>
            </a:r>
            <a:br>
              <a:rPr lang="en-US" i="1" dirty="0" smtClean="0">
                <a:solidFill>
                  <a:srgbClr val="FF0000"/>
                </a:solidFill>
              </a:rPr>
            </a:br>
            <a:r>
              <a:rPr lang="en-US" dirty="0" smtClean="0"/>
              <a:t>Examples of use: tag the commit that you used to produce some results for a conference, tag releases of a software you develop (v1.0, v1.1, v1.2)</a:t>
            </a:r>
          </a:p>
          <a:p>
            <a:r>
              <a:rPr lang="en-US" dirty="0" smtClean="0"/>
              <a:t>If you realize you made a mistake in your code just after committing, you can edit your file and amend your commit as if it was right the first time: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 err="1" smtClean="0">
                <a:solidFill>
                  <a:srgbClr val="FF0000"/>
                </a:solidFill>
              </a:rPr>
              <a:t>git</a:t>
            </a:r>
            <a:r>
              <a:rPr lang="en-US" i="1" dirty="0" smtClean="0">
                <a:solidFill>
                  <a:srgbClr val="FF0000"/>
                </a:solidFill>
              </a:rPr>
              <a:t> commit --amend -m 'Message’ </a:t>
            </a:r>
            <a:r>
              <a:rPr lang="en-US" sz="2200" dirty="0" smtClean="0"/>
              <a:t>(it won’t work if you’ve already pushed to </a:t>
            </a:r>
            <a:r>
              <a:rPr lang="en-US" sz="2200" dirty="0" err="1" smtClean="0"/>
              <a:t>github</a:t>
            </a:r>
            <a:r>
              <a:rPr lang="en-US" sz="2200" dirty="0" smtClean="0"/>
              <a:t>)</a:t>
            </a:r>
            <a:endParaRPr lang="en-US" dirty="0" smtClean="0"/>
          </a:p>
          <a:p>
            <a:r>
              <a:rPr lang="en-US" dirty="0" smtClean="0"/>
              <a:t>When you push to </a:t>
            </a:r>
            <a:r>
              <a:rPr lang="en-US" dirty="0" err="1" smtClean="0"/>
              <a:t>github</a:t>
            </a:r>
            <a:r>
              <a:rPr lang="en-US" dirty="0" smtClean="0"/>
              <a:t>, only the master branch is sent. If you want to also send a particular branch to </a:t>
            </a:r>
            <a:r>
              <a:rPr lang="en-US" dirty="0" err="1" smtClean="0"/>
              <a:t>github</a:t>
            </a:r>
            <a:r>
              <a:rPr lang="en-US" dirty="0" smtClean="0"/>
              <a:t>, use:</a:t>
            </a:r>
            <a:r>
              <a:rPr lang="en-US" i="1" dirty="0">
                <a:solidFill>
                  <a:srgbClr val="FF0000"/>
                </a:solidFill>
              </a:rPr>
              <a:t/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i="1" dirty="0" err="1" smtClean="0">
                <a:solidFill>
                  <a:srgbClr val="FF0000"/>
                </a:solidFill>
              </a:rPr>
              <a:t>git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push -u origin </a:t>
            </a:r>
            <a:r>
              <a:rPr lang="en-US" i="1" dirty="0" smtClean="0">
                <a:solidFill>
                  <a:srgbClr val="FF0000"/>
                </a:solidFill>
              </a:rPr>
              <a:t>BRANCH </a:t>
            </a:r>
            <a:r>
              <a:rPr lang="en-US" dirty="0" smtClean="0"/>
              <a:t>(works also for tags)</a:t>
            </a:r>
            <a:endParaRPr lang="en-US" i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9012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</a:t>
            </a:r>
            <a:r>
              <a:rPr lang="en-US" dirty="0" smtClean="0"/>
              <a:t>comments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Recommended to have one repository by project, not a huge repository with all the code you’ve ever created.</a:t>
            </a:r>
          </a:p>
          <a:p>
            <a:r>
              <a:rPr lang="en-US" dirty="0" smtClean="0"/>
              <a:t>Write meaningful comments for commits, your future you will be thankful</a:t>
            </a:r>
          </a:p>
          <a:p>
            <a:r>
              <a:rPr lang="en-US" dirty="0" smtClean="0"/>
              <a:t>Don’t commit your code every 2 months! Try to commit as soon as you have a significant addition</a:t>
            </a:r>
          </a:p>
          <a:p>
            <a:r>
              <a:rPr lang="en-US" dirty="0" smtClean="0"/>
              <a:t>It is possible to have a </a:t>
            </a:r>
            <a:r>
              <a:rPr lang="en-US" dirty="0" err="1" smtClean="0"/>
              <a:t>git</a:t>
            </a:r>
            <a:r>
              <a:rPr lang="en-US" dirty="0" smtClean="0"/>
              <a:t> repository inside your </a:t>
            </a:r>
            <a:r>
              <a:rPr lang="en-US" dirty="0" err="1" smtClean="0"/>
              <a:t>dropbox</a:t>
            </a:r>
            <a:endParaRPr lang="en-US" dirty="0" smtClean="0"/>
          </a:p>
          <a:p>
            <a:pPr lvl="1"/>
            <a:r>
              <a:rPr lang="en-US" dirty="0" smtClean="0"/>
              <a:t>Provides another backup</a:t>
            </a:r>
          </a:p>
          <a:p>
            <a:pPr lvl="1"/>
            <a:r>
              <a:rPr lang="en-US" dirty="0" smtClean="0"/>
              <a:t>Gives you access to your last version of your files on another computer if you forgot to commit/push to </a:t>
            </a:r>
            <a:r>
              <a:rPr lang="en-US" dirty="0" err="1" smtClean="0"/>
              <a:t>github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69062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</a:t>
            </a:r>
            <a:r>
              <a:rPr lang="en-US" dirty="0" smtClean="0"/>
              <a:t>comments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</a:t>
            </a:r>
            <a:r>
              <a:rPr lang="en-US" dirty="0" smtClean="0"/>
              <a:t>GUI are available (from </a:t>
            </a:r>
            <a:r>
              <a:rPr lang="en-US" dirty="0" err="1" smtClean="0"/>
              <a:t>github</a:t>
            </a:r>
            <a:r>
              <a:rPr lang="en-US" dirty="0" smtClean="0"/>
              <a:t> or other ones)</a:t>
            </a:r>
          </a:p>
          <a:p>
            <a:r>
              <a:rPr lang="en-US" dirty="0" smtClean="0"/>
              <a:t>The most recent versions of </a:t>
            </a:r>
            <a:r>
              <a:rPr lang="en-US" dirty="0" err="1" smtClean="0"/>
              <a:t>Matlab</a:t>
            </a:r>
            <a:r>
              <a:rPr lang="en-US" dirty="0" smtClean="0"/>
              <a:t> integrate well with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r>
              <a:rPr lang="en-US" dirty="0" smtClean="0"/>
              <a:t> are made for source code (i.e. text files) but you can also add binary files like an image file from a figure or a </a:t>
            </a:r>
            <a:r>
              <a:rPr lang="en-US" dirty="0" err="1" smtClean="0"/>
              <a:t>matlab</a:t>
            </a:r>
            <a:r>
              <a:rPr lang="en-US" dirty="0" smtClean="0"/>
              <a:t> .mat file. However, it is not optimized for that and space is limited on </a:t>
            </a:r>
            <a:r>
              <a:rPr lang="en-US" dirty="0" err="1" smtClean="0"/>
              <a:t>github.com</a:t>
            </a:r>
            <a:endParaRPr lang="en-US" dirty="0" smtClean="0"/>
          </a:p>
          <a:p>
            <a:r>
              <a:rPr lang="en-US" dirty="0" smtClean="0"/>
              <a:t>If you want to collaborate but are not invited to a </a:t>
            </a:r>
            <a:r>
              <a:rPr lang="en-US" dirty="0" err="1" smtClean="0"/>
              <a:t>github</a:t>
            </a:r>
            <a:r>
              <a:rPr lang="en-US" dirty="0" smtClean="0"/>
              <a:t> repository, you can fork it and then send a pull request (more advanced topic, see resources).</a:t>
            </a:r>
          </a:p>
          <a:p>
            <a:endParaRPr lang="en-US" i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2471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Many, many resources on the internet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cheat sheet to print</a:t>
            </a:r>
          </a:p>
          <a:p>
            <a:pPr lvl="1"/>
            <a:r>
              <a:rPr lang="en-US" dirty="0" smtClean="0">
                <a:hlinkClick r:id="rId2"/>
              </a:rPr>
              <a:t>https://services.github.com/kit/downloads/github-git-cheat-sheet.pdf</a:t>
            </a:r>
            <a:endParaRPr lang="en-US" dirty="0" smtClean="0"/>
          </a:p>
          <a:p>
            <a:r>
              <a:rPr lang="en-US" dirty="0" smtClean="0"/>
              <a:t>Fun tutorial</a:t>
            </a:r>
          </a:p>
          <a:p>
            <a:pPr lvl="1"/>
            <a:r>
              <a:rPr lang="en-US" dirty="0" smtClean="0">
                <a:hlinkClick r:id="rId3"/>
              </a:rPr>
              <a:t>https://try.github.io/levels/1/challenges/1</a:t>
            </a:r>
            <a:endParaRPr lang="en-US" dirty="0" smtClean="0"/>
          </a:p>
          <a:p>
            <a:r>
              <a:rPr lang="en-US" dirty="0" smtClean="0"/>
              <a:t>Play </a:t>
            </a:r>
            <a:r>
              <a:rPr lang="en-US" smtClean="0"/>
              <a:t>with branching to better understand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http://learngitbranching.js.org/</a:t>
            </a:r>
            <a:endParaRPr lang="en-US" dirty="0" smtClean="0"/>
          </a:p>
          <a:p>
            <a:r>
              <a:rPr lang="en-US" dirty="0" smtClean="0"/>
              <a:t>FAQ on </a:t>
            </a:r>
            <a:r>
              <a:rPr lang="en-US" dirty="0" err="1" smtClean="0"/>
              <a:t>stackoverflow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http://stackoverflow.com/questions/315911/git-for-beginners-the-definitive-practical-guide</a:t>
            </a:r>
            <a:endParaRPr lang="en-US" dirty="0" smtClean="0"/>
          </a:p>
          <a:p>
            <a:r>
              <a:rPr lang="en-US" dirty="0" smtClean="0"/>
              <a:t>More advanced tutorials, for example</a:t>
            </a:r>
          </a:p>
          <a:p>
            <a:pPr lvl="1"/>
            <a:r>
              <a:rPr lang="en-US" dirty="0" smtClean="0">
                <a:hlinkClick r:id="rId6"/>
              </a:rPr>
              <a:t>https://www.atlassian.com/git/tutorials/advanced-overview/</a:t>
            </a:r>
            <a:endParaRPr lang="en-US" dirty="0" smtClean="0"/>
          </a:p>
          <a:p>
            <a:pPr lvl="1"/>
            <a:r>
              <a:rPr lang="en-US" dirty="0" smtClean="0">
                <a:hlinkClick r:id="rId7"/>
              </a:rPr>
              <a:t>http://gitimmersion.com/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1660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version control? Why should I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Your only hope: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		</a:t>
            </a:r>
            <a:r>
              <a:rPr lang="en-US" sz="5400" dirty="0" smtClean="0"/>
              <a:t> 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(in fact, there are other tools but these 2 are the most popular ones)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885" y="2586613"/>
            <a:ext cx="3581115" cy="20949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341" y="3303778"/>
            <a:ext cx="2107201" cy="8799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61006" y="4318645"/>
            <a:ext cx="100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software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867998" y="4318645"/>
            <a:ext cx="916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672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Manages a database (aka a </a:t>
            </a:r>
            <a:r>
              <a:rPr lang="en-US" i="1" dirty="0" smtClean="0"/>
              <a:t>repository</a:t>
            </a:r>
            <a:r>
              <a:rPr lang="en-US" dirty="0" smtClean="0"/>
              <a:t>) inside your code folder that stores changes made to your files (</a:t>
            </a:r>
            <a:r>
              <a:rPr lang="en-US" dirty="0" smtClean="0">
                <a:solidFill>
                  <a:srgbClr val="FF0000"/>
                </a:solidFill>
              </a:rPr>
              <a:t>commit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You can go back in time to see previous versions and which lines changed (</a:t>
            </a:r>
            <a:r>
              <a:rPr lang="en-US" dirty="0" smtClean="0">
                <a:solidFill>
                  <a:srgbClr val="FF0000"/>
                </a:solidFill>
              </a:rPr>
              <a:t>log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diff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You can develop in parallel several versions of a function while avoiding creating </a:t>
            </a:r>
            <a:r>
              <a:rPr lang="en-US" dirty="0" err="1" smtClean="0"/>
              <a:t>file_versionA.m</a:t>
            </a:r>
            <a:r>
              <a:rPr lang="en-US" dirty="0" smtClean="0"/>
              <a:t> </a:t>
            </a:r>
            <a:r>
              <a:rPr lang="en-US" dirty="0" err="1" smtClean="0"/>
              <a:t>file_versionB.m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FF0000"/>
                </a:solidFill>
              </a:rPr>
              <a:t>branch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You can collaborate efficiently! For example, easy to combine changes done to the same file by different people (</a:t>
            </a:r>
            <a:r>
              <a:rPr lang="en-US" dirty="0" smtClean="0">
                <a:solidFill>
                  <a:srgbClr val="FF0000"/>
                </a:solidFill>
              </a:rPr>
              <a:t>merge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And much more!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318" y="587941"/>
            <a:ext cx="2107201" cy="87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494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Github.com</a:t>
            </a:r>
            <a:endParaRPr lang="en-US" dirty="0" smtClean="0"/>
          </a:p>
          <a:p>
            <a:pPr lvl="1"/>
            <a:r>
              <a:rPr lang="en-US" dirty="0" smtClean="0"/>
              <a:t>Serves as a central repository to store your code </a:t>
            </a:r>
          </a:p>
          <a:p>
            <a:pPr lvl="1"/>
            <a:r>
              <a:rPr lang="en-US" dirty="0" smtClean="0"/>
              <a:t>At least one online backup of our code</a:t>
            </a:r>
          </a:p>
          <a:p>
            <a:pPr lvl="1"/>
            <a:r>
              <a:rPr lang="en-US" dirty="0" smtClean="0"/>
              <a:t>Nice visual interface to navigate your code and its history</a:t>
            </a:r>
          </a:p>
          <a:p>
            <a:pPr lvl="1"/>
            <a:r>
              <a:rPr lang="en-US" dirty="0" smtClean="0"/>
              <a:t>Easily invite people to download your code and collaborate</a:t>
            </a:r>
          </a:p>
          <a:p>
            <a:pPr lvl="1"/>
            <a:r>
              <a:rPr lang="en-US" dirty="0" smtClean="0"/>
              <a:t>And much more!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125" y="-133564"/>
            <a:ext cx="3581115" cy="209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970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Ok, that’s awesome, you convinced me.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That’s it for the general intro, let’s use </a:t>
            </a:r>
            <a:r>
              <a:rPr lang="en-US" dirty="0" err="1" smtClean="0"/>
              <a:t>git+github</a:t>
            </a:r>
            <a:r>
              <a:rPr lang="en-US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27113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0: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account on </a:t>
            </a:r>
            <a:r>
              <a:rPr lang="en-US" dirty="0" err="1" smtClean="0"/>
              <a:t>github.com</a:t>
            </a:r>
            <a:r>
              <a:rPr lang="en-US" dirty="0" smtClean="0"/>
              <a:t> if you don’t have one (with your BU email so you can have free private repositories)</a:t>
            </a:r>
          </a:p>
          <a:p>
            <a:r>
              <a:rPr lang="en-US" dirty="0" smtClean="0"/>
              <a:t>Download and install </a:t>
            </a:r>
            <a:r>
              <a:rPr lang="en-US" dirty="0" err="1" smtClean="0"/>
              <a:t>git</a:t>
            </a:r>
            <a:r>
              <a:rPr lang="en-US" dirty="0" smtClean="0"/>
              <a:t> on your computer (google ‘</a:t>
            </a:r>
            <a:r>
              <a:rPr lang="en-US" dirty="0" err="1" smtClean="0"/>
              <a:t>git</a:t>
            </a:r>
            <a:r>
              <a:rPr lang="en-US" dirty="0" smtClean="0"/>
              <a:t> download’)</a:t>
            </a:r>
          </a:p>
          <a:p>
            <a:pPr fontAlgn="base"/>
            <a:r>
              <a:rPr lang="en-US" dirty="0" smtClean="0"/>
              <a:t>Configure </a:t>
            </a:r>
            <a:r>
              <a:rPr lang="en-US" dirty="0" err="1" smtClean="0"/>
              <a:t>git</a:t>
            </a:r>
            <a:r>
              <a:rPr lang="en-US" dirty="0" smtClean="0"/>
              <a:t> on your computer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(name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and email)</a:t>
            </a:r>
            <a:br>
              <a:rPr lang="en-US" dirty="0" smtClean="0">
                <a:sym typeface="Wingdings"/>
              </a:rPr>
            </a:br>
            <a:r>
              <a:rPr lang="en-US" i="1" dirty="0" err="1" smtClean="0">
                <a:solidFill>
                  <a:srgbClr val="FF0000"/>
                </a:solidFill>
              </a:rPr>
              <a:t>git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config</a:t>
            </a:r>
            <a:r>
              <a:rPr lang="en-US" i="1" dirty="0">
                <a:solidFill>
                  <a:srgbClr val="FF0000"/>
                </a:solidFill>
              </a:rPr>
              <a:t> --global </a:t>
            </a:r>
            <a:r>
              <a:rPr lang="en-US" i="1" dirty="0" err="1">
                <a:solidFill>
                  <a:srgbClr val="FF0000"/>
                </a:solidFill>
              </a:rPr>
              <a:t>user.name</a:t>
            </a:r>
            <a:r>
              <a:rPr lang="en-US" i="1" dirty="0">
                <a:solidFill>
                  <a:srgbClr val="FF0000"/>
                </a:solidFill>
              </a:rPr>
              <a:t> "Your </a:t>
            </a:r>
            <a:r>
              <a:rPr lang="en-US" i="1" dirty="0" smtClean="0">
                <a:solidFill>
                  <a:srgbClr val="FF0000"/>
                </a:solidFill>
              </a:rPr>
              <a:t>Name”</a:t>
            </a:r>
            <a:br>
              <a:rPr lang="en-US" i="1" dirty="0" smtClean="0">
                <a:solidFill>
                  <a:srgbClr val="FF0000"/>
                </a:solidFill>
              </a:rPr>
            </a:br>
            <a:r>
              <a:rPr lang="en-US" i="1" dirty="0" err="1" smtClean="0">
                <a:solidFill>
                  <a:srgbClr val="FF0000"/>
                </a:solidFill>
              </a:rPr>
              <a:t>git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config</a:t>
            </a:r>
            <a:r>
              <a:rPr lang="en-US" i="1" dirty="0">
                <a:solidFill>
                  <a:srgbClr val="FF0000"/>
                </a:solidFill>
              </a:rPr>
              <a:t> --global </a:t>
            </a:r>
            <a:r>
              <a:rPr lang="en-US" i="1" dirty="0" err="1">
                <a:solidFill>
                  <a:srgbClr val="FF0000"/>
                </a:solidFill>
              </a:rPr>
              <a:t>user.email</a:t>
            </a:r>
            <a:r>
              <a:rPr lang="en-US" i="1" dirty="0">
                <a:solidFill>
                  <a:srgbClr val="FF0000"/>
                </a:solidFill>
              </a:rPr>
              <a:t> "</a:t>
            </a:r>
            <a:r>
              <a:rPr lang="en-US" i="1" dirty="0" err="1">
                <a:solidFill>
                  <a:srgbClr val="FF0000"/>
                </a:solidFill>
              </a:rPr>
              <a:t>your_email@whatever.com</a:t>
            </a:r>
            <a:r>
              <a:rPr lang="en-US" i="1" dirty="0" smtClean="0">
                <a:solidFill>
                  <a:srgbClr val="FF0000"/>
                </a:solidFill>
              </a:rPr>
              <a:t>"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102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start a new project on </a:t>
            </a:r>
            <a:r>
              <a:rPr lang="en-US" dirty="0" err="1" smtClean="0"/>
              <a:t>github.com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950" y="2687728"/>
            <a:ext cx="4610100" cy="2070100"/>
          </a:xfrm>
        </p:spPr>
      </p:pic>
      <p:sp>
        <p:nvSpPr>
          <p:cNvPr id="6" name="Oval 5"/>
          <p:cNvSpPr/>
          <p:nvPr/>
        </p:nvSpPr>
        <p:spPr>
          <a:xfrm>
            <a:off x="5363110" y="3308725"/>
            <a:ext cx="1664413" cy="4140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3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1369</Words>
  <Application>Microsoft Macintosh PowerPoint</Application>
  <PresentationFormat>Widescreen</PresentationFormat>
  <Paragraphs>225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Calibri</vt:lpstr>
      <vt:lpstr>Calibri Light</vt:lpstr>
      <vt:lpstr>Wingdings</vt:lpstr>
      <vt:lpstr>Arial</vt:lpstr>
      <vt:lpstr>Office Theme</vt:lpstr>
      <vt:lpstr>Managing your source code with git</vt:lpstr>
      <vt:lpstr>What is version control? Why should I care?</vt:lpstr>
      <vt:lpstr>What is version control? Why should I care?</vt:lpstr>
      <vt:lpstr>What is version control? Why should I care?</vt:lpstr>
      <vt:lpstr>How does it work?</vt:lpstr>
      <vt:lpstr>How does it work?</vt:lpstr>
      <vt:lpstr>Ok, that’s awesome, you convinced me. </vt:lpstr>
      <vt:lpstr>Step 0: setup</vt:lpstr>
      <vt:lpstr>Step 1: start a new project on github.com</vt:lpstr>
      <vt:lpstr>Step 1: start a new project on github.com</vt:lpstr>
      <vt:lpstr>Step 1: start a new project on github.com</vt:lpstr>
      <vt:lpstr>Step 1: start a new project on github.com</vt:lpstr>
      <vt:lpstr>Step 1: start a new project on github.com</vt:lpstr>
      <vt:lpstr>Step 2: add a file to the repository</vt:lpstr>
      <vt:lpstr>Step 2: add a file to the repository</vt:lpstr>
      <vt:lpstr>Step 3: Store the changes locally</vt:lpstr>
      <vt:lpstr>Step 3: Store the changes locally</vt:lpstr>
      <vt:lpstr>Step 4: Send the changes to github</vt:lpstr>
      <vt:lpstr>Step 5: edit file1, commit and push</vt:lpstr>
      <vt:lpstr>Step 5: edit file1.m, commit and push</vt:lpstr>
      <vt:lpstr>Step 6: more edits, difference between versions</vt:lpstr>
      <vt:lpstr>Step 7: cancel the edits</vt:lpstr>
      <vt:lpstr>Step 8: creating a new branch</vt:lpstr>
      <vt:lpstr>Step 8: creating a new branch</vt:lpstr>
      <vt:lpstr>Step 9: Merging branches </vt:lpstr>
      <vt:lpstr>Step 10: dealing with conflicts while merging</vt:lpstr>
      <vt:lpstr>Step 10: dealing with conflicts while merging</vt:lpstr>
      <vt:lpstr>Step 10: dealing with conflicts while merging</vt:lpstr>
      <vt:lpstr>Step 10: dealing with conflicts while merging</vt:lpstr>
      <vt:lpstr>Other useful commands (1/2)</vt:lpstr>
      <vt:lpstr>Other useful commands (1/2)</vt:lpstr>
      <vt:lpstr>Final comments (1/2)</vt:lpstr>
      <vt:lpstr>Final comments (2/2)</vt:lpstr>
      <vt:lpstr>More resources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your code wit</dc:title>
  <dc:creator>Louis-Emmanuel Martinet</dc:creator>
  <cp:lastModifiedBy>Louis-Emmanuel Martinet</cp:lastModifiedBy>
  <cp:revision>95</cp:revision>
  <dcterms:created xsi:type="dcterms:W3CDTF">2016-10-18T03:19:05Z</dcterms:created>
  <dcterms:modified xsi:type="dcterms:W3CDTF">2016-10-18T15:42:34Z</dcterms:modified>
</cp:coreProperties>
</file>