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74" r:id="rId2"/>
  </p:sldMasterIdLst>
  <p:notesMasterIdLst>
    <p:notesMasterId r:id="rId14"/>
  </p:notesMasterIdLst>
  <p:sldIdLst>
    <p:sldId id="310" r:id="rId3"/>
    <p:sldId id="325" r:id="rId4"/>
    <p:sldId id="311" r:id="rId5"/>
    <p:sldId id="324" r:id="rId6"/>
    <p:sldId id="257" r:id="rId7"/>
    <p:sldId id="330" r:id="rId8"/>
    <p:sldId id="326" r:id="rId9"/>
    <p:sldId id="329" r:id="rId10"/>
    <p:sldId id="327" r:id="rId11"/>
    <p:sldId id="331" r:id="rId12"/>
    <p:sldId id="32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, Fan" initials="BF" lastIdx="14" clrIdx="0">
    <p:extLst>
      <p:ext uri="{19B8F6BF-5375-455C-9EA6-DF929625EA0E}">
        <p15:presenceInfo xmlns:p15="http://schemas.microsoft.com/office/powerpoint/2012/main" userId="S-1-5-21-575922271-569720141-4272231626-12341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BFFEFC-B69B-448E-B8D8-9330FDA4FC5D}">
  <a:tblStyle styleId="{58BFFEFC-B69B-448E-B8D8-9330FDA4FC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5" autoAdjust="0"/>
  </p:normalViewPr>
  <p:slideViewPr>
    <p:cSldViewPr snapToGrid="0">
      <p:cViewPr varScale="1">
        <p:scale>
          <a:sx n="71" d="100"/>
          <a:sy n="71" d="100"/>
        </p:scale>
        <p:origin x="72" y="2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7T20:15:06.879" idx="2">
    <p:pos x="10" y="10"/>
    <p:text>Ranking is a good idea: compares the relative positioning of the vehicles, not absolute values, not too different than GFK</p:text>
    <p:extLst>
      <p:ext uri="{C676402C-5697-4E1C-873F-D02D1690AC5C}">
        <p15:threadingInfo xmlns:p15="http://schemas.microsoft.com/office/powerpoint/2012/main" timeZoneBias="420"/>
      </p:ext>
    </p:extLst>
  </p:cm>
  <p:cm authorId="1" dt="2022-07-17T20:15:43.349" idx="3">
    <p:pos x="3162" y="1327"/>
    <p:text>Correlation matrix:did not see it in the report</p:text>
    <p:extLst>
      <p:ext uri="{C676402C-5697-4E1C-873F-D02D1690AC5C}">
        <p15:threadingInfo xmlns:p15="http://schemas.microsoft.com/office/powerpoint/2012/main" timeZoneBias="420"/>
      </p:ext>
    </p:extLst>
  </p:cm>
  <p:cm authorId="1" dt="2022-07-17T20:16:43.447" idx="4">
    <p:pos x="1862" y="1426"/>
    <p:text>And</p:text>
    <p:extLst>
      <p:ext uri="{C676402C-5697-4E1C-873F-D02D1690AC5C}">
        <p15:threadingInfo xmlns:p15="http://schemas.microsoft.com/office/powerpoint/2012/main" timeZoneBias="420"/>
      </p:ext>
    </p:extLst>
  </p:cm>
  <p:cm authorId="1" dt="2022-07-17T20:17:46.778" idx="5">
    <p:pos x="1862" y="1522"/>
    <p:text>GTP-3 cannot provide a score between -1 to 1. Good at basic sentiment analysisClassification task: positive, negative, unknown(mixed)</p:text>
    <p:extLst>
      <p:ext uri="{C676402C-5697-4E1C-873F-D02D1690AC5C}">
        <p15:threadingInfo xmlns:p15="http://schemas.microsoft.com/office/powerpoint/2012/main" timeZoneBias="420">
          <p15:parentCm authorId="1" idx="4"/>
        </p15:threadingInfo>
      </p:ext>
    </p:extLst>
  </p:cm>
  <p:cm authorId="1" dt="2022-07-17T20:23:52.102" idx="6">
    <p:pos x="3874" y="2376"/>
    <p:text>It's possible, but this depends on data available.</p:text>
    <p:extLst>
      <p:ext uri="{C676402C-5697-4E1C-873F-D02D1690AC5C}">
        <p15:threadingInfo xmlns:p15="http://schemas.microsoft.com/office/powerpoint/2012/main" timeZoneBias="420"/>
      </p:ext>
    </p:extLst>
  </p:cm>
  <p:cm authorId="1" dt="2022-07-17T20:38:31.506" idx="8">
    <p:pos x="3874" y="2472"/>
    <p:text>Avoid Parsing data, Time consuming to parse data for different vehicles from multiple websites</p:text>
    <p:extLst>
      <p:ext uri="{C676402C-5697-4E1C-873F-D02D1690AC5C}">
        <p15:threadingInfo xmlns:p15="http://schemas.microsoft.com/office/powerpoint/2012/main" timeZoneBias="420">
          <p15:parentCm authorId="1" idx="6"/>
        </p15:threadingInfo>
      </p:ext>
    </p:extLst>
  </p:cm>
  <p:cm authorId="1" dt="2022-07-17T20:50:09.700" idx="9">
    <p:pos x="1915" y="2784"/>
    <p:text>beyond my scope. good to have API. Since I don't have experience on that, consult with Paul about whether it's possible and how long does that take</p:text>
    <p:extLst>
      <p:ext uri="{C676402C-5697-4E1C-873F-D02D1690AC5C}">
        <p15:threadingInfo xmlns:p15="http://schemas.microsoft.com/office/powerpoint/2012/main" timeZoneBias="420"/>
      </p:ext>
    </p:extLst>
  </p:cm>
  <p:cm authorId="1" dt="2022-07-17T21:14:23.742" idx="10">
    <p:pos x="4090" y="1666"/>
    <p:text>did not get reviews from Amazon/Google Reviews. Is there way to download reviews from these websites?</p:text>
    <p:extLst>
      <p:ext uri="{C676402C-5697-4E1C-873F-D02D1690AC5C}">
        <p15:threadingInfo xmlns:p15="http://schemas.microsoft.com/office/powerpoint/2012/main" timeZoneBias="420"/>
      </p:ext>
    </p:extLst>
  </p:cm>
  <p:cm authorId="1" dt="2022-07-17T21:24:38.035" idx="12">
    <p:pos x="2338" y="1862"/>
    <p:text>Use data parsed by Paul? (expert review?)</p:text>
    <p:extLst>
      <p:ext uri="{C676402C-5697-4E1C-873F-D02D1690AC5C}">
        <p15:threadingInfo xmlns:p15="http://schemas.microsoft.com/office/powerpoint/2012/main" timeZoneBias="420"/>
      </p:ext>
    </p:extLst>
  </p:cm>
  <p:cm authorId="1" dt="2022-07-17T21:32:53.690" idx="13">
    <p:pos x="3605" y="1762"/>
    <p:text>hard to know for sure if the person is owner, but can filter by keywords/ hastag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65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49f26d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49f26d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companies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measure the previously qualitative attributes quantitatively.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650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49f26d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49f26d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companies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measure the previously qualitative attributes quantitatively.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49f26d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49f26d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582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49f26d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49f26d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companies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measure the previously qualitative attributes quantitatively.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425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49f26d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49f26d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companies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measure the previously qualitative attributes quantitatively.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0971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49f26d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49f26d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companies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measure the previously qualitative attributes quantitatively.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3865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49f26d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49f26d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companies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measure the previously qualitative attributes quantitatively.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125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49f26d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49f26d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companies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measure the previously qualitative attributes quantitatively.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382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 hasCustomPrompt="1"/>
          </p:nvPr>
        </p:nvSpPr>
        <p:spPr>
          <a:xfrm>
            <a:off x="197644" y="156024"/>
            <a:ext cx="8748713" cy="422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1"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Title, Verdana Bold 28pt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202812" y="732258"/>
            <a:ext cx="8743544" cy="334543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 sz="1800" baseline="0"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Body Title, Verdana 24pt</a:t>
            </a:r>
            <a:endParaRPr kumimoji="1" lang="ja-JP" alt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202812" y="1066800"/>
            <a:ext cx="8743544" cy="34671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350" baseline="0"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Body Text, Verdana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45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19">
          <p15:clr>
            <a:srgbClr val="FBAE40"/>
          </p15:clr>
        </p15:guide>
        <p15:guide id="5" orient="horz" pos="61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liance_Labeling"/>
          <p:cNvSpPr txBox="1"/>
          <p:nvPr userDrawn="1"/>
        </p:nvSpPr>
        <p:spPr>
          <a:xfrm>
            <a:off x="7819324" y="4916407"/>
            <a:ext cx="1130168" cy="169944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54000" tIns="27000" rIns="54000" bIns="27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750" b="0" smtClean="0">
                <a:solidFill>
                  <a:srgbClr val="000000"/>
                </a:solidFill>
                <a:latin typeface="Verdana" panose="020B0604030504040204" pitchFamily="34" charset="0"/>
              </a:rPr>
              <a:t>Nissan Confidential C</a:t>
            </a:r>
            <a:endParaRPr kumimoji="1" lang="ja-JP" altLang="en-US" sz="75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 Box 25"/>
          <p:cNvSpPr txBox="1">
            <a:spLocks noChangeArrowheads="1"/>
          </p:cNvSpPr>
          <p:nvPr userDrawn="1"/>
        </p:nvSpPr>
        <p:spPr bwMode="gray">
          <a:xfrm>
            <a:off x="254731" y="4904078"/>
            <a:ext cx="48527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fld id="{BE0D9DC2-A27A-4EFB-883B-E13F148AC0E4}" type="slidenum">
              <a:rPr kumimoji="0" lang="en-US" altLang="ja-JP" sz="900">
                <a:solidFill>
                  <a:srgbClr val="80808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kumimoji="0" lang="en-US" altLang="ja-JP" sz="900" dirty="0">
              <a:solidFill>
                <a:srgbClr val="808080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590" y="4914205"/>
            <a:ext cx="693900" cy="14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6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69">
          <p15:clr>
            <a:srgbClr val="F26B43"/>
          </p15:clr>
        </p15:guide>
        <p15:guide id="2" pos="3840">
          <p15:clr>
            <a:srgbClr val="F26B43"/>
          </p15:clr>
        </p15:guide>
        <p15:guide id="3" pos="7514">
          <p15:clr>
            <a:srgbClr val="F26B43"/>
          </p15:clr>
        </p15:guide>
        <p15:guide id="4" pos="1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Social Media Data Mining Services for Research and Analy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8857" y="-143866"/>
            <a:ext cx="11454792" cy="540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472679" y="3388138"/>
            <a:ext cx="4505741" cy="894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bg1"/>
                </a:solidFill>
              </a:rPr>
              <a:t>Online Brand Tracker Phase 1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-839304" y="4159970"/>
            <a:ext cx="511975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bg1"/>
                </a:solidFill>
              </a:rPr>
              <a:t>Nissan Market Intelligence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Fan Bu, </a:t>
            </a:r>
            <a:r>
              <a:rPr lang="en-US" sz="1100" smtClean="0">
                <a:solidFill>
                  <a:schemeClr val="bg1"/>
                </a:solidFill>
              </a:rPr>
              <a:t>Dave Terebessy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-Advised by Jesse Smith</a:t>
            </a:r>
            <a:endParaRPr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5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4;p13"/>
          <p:cNvSpPr txBox="1">
            <a:spLocks/>
          </p:cNvSpPr>
          <p:nvPr/>
        </p:nvSpPr>
        <p:spPr>
          <a:xfrm>
            <a:off x="37388" y="50292"/>
            <a:ext cx="8520600" cy="5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/>
              <a:t>Phase 2: Timeline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1082" y="1429080"/>
          <a:ext cx="7393211" cy="2444184"/>
        </p:xfrm>
        <a:graphic>
          <a:graphicData uri="http://schemas.openxmlformats.org/drawingml/2006/table">
            <a:tbl>
              <a:tblPr/>
              <a:tblGrid>
                <a:gridCol w="453735">
                  <a:extLst>
                    <a:ext uri="{9D8B030D-6E8A-4147-A177-3AD203B41FA5}">
                      <a16:colId xmlns:a16="http://schemas.microsoft.com/office/drawing/2014/main" val="1340053623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1378313453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4143914873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3206505374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1344828880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1629220248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590859389"/>
                    </a:ext>
                  </a:extLst>
                </a:gridCol>
                <a:gridCol w="1040921">
                  <a:extLst>
                    <a:ext uri="{9D8B030D-6E8A-4147-A177-3AD203B41FA5}">
                      <a16:colId xmlns:a16="http://schemas.microsoft.com/office/drawing/2014/main" val="4189388978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4191971318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520621890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3501168341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3982023469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2152636112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3660457640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1927562009"/>
                    </a:ext>
                  </a:extLst>
                </a:gridCol>
              </a:tblGrid>
              <a:tr h="30552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28667"/>
                  </a:ext>
                </a:extLst>
              </a:tr>
              <a:tr h="305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020365"/>
                  </a:ext>
                </a:extLst>
              </a:tr>
              <a:tr h="305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859624"/>
                  </a:ext>
                </a:extLst>
              </a:tr>
              <a:tr h="305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5481"/>
                  </a:ext>
                </a:extLst>
              </a:tr>
              <a:tr h="305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0343"/>
                  </a:ext>
                </a:extLst>
              </a:tr>
              <a:tr h="305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137778"/>
                  </a:ext>
                </a:extLst>
              </a:tr>
              <a:tr h="305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453471"/>
                  </a:ext>
                </a:extLst>
              </a:tr>
              <a:tr h="305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57266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429" y="576072"/>
            <a:ext cx="534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Co-develop w/ Fan  + Dong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4;p13"/>
          <p:cNvSpPr txBox="1">
            <a:spLocks/>
          </p:cNvSpPr>
          <p:nvPr/>
        </p:nvSpPr>
        <p:spPr>
          <a:xfrm>
            <a:off x="37388" y="50292"/>
            <a:ext cx="8520600" cy="5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/>
              <a:t>Phase 3: Create Customer Defined Attributes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35766" y="1286107"/>
            <a:ext cx="1687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4;p13"/>
          <p:cNvSpPr txBox="1">
            <a:spLocks/>
          </p:cNvSpPr>
          <p:nvPr/>
        </p:nvSpPr>
        <p:spPr>
          <a:xfrm>
            <a:off x="37388" y="50292"/>
            <a:ext cx="8520600" cy="5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/>
              <a:t>Agenda</a:t>
            </a:r>
            <a:endParaRPr lang="en-US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Transformer Project Phases</a:t>
            </a:r>
          </a:p>
          <a:p>
            <a:r>
              <a:rPr lang="en-US" dirty="0" smtClean="0"/>
              <a:t>TIV Planning Engine</a:t>
            </a:r>
          </a:p>
          <a:p>
            <a:r>
              <a:rPr lang="en-US" dirty="0" smtClean="0"/>
              <a:t>Vehicle Sentiment Tracker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034" y="1252424"/>
            <a:ext cx="3367246" cy="3293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97644" y="156024"/>
            <a:ext cx="8559404" cy="422643"/>
          </a:xfrm>
        </p:spPr>
        <p:txBody>
          <a:bodyPr/>
          <a:lstStyle/>
          <a:p>
            <a:r>
              <a:rPr lang="en-US" altLang="ja-JP" sz="240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Executive Summary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249648" y="1111649"/>
            <a:ext cx="8647418" cy="3282992"/>
          </a:xfrm>
        </p:spPr>
        <p:txBody>
          <a:bodyPr/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r>
              <a:rPr lang="en-US" altLang="ja-JP" sz="1500" b="1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Background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5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Developed exploratory proof of concept with Vanderbilt Data Science team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ja-JP" sz="1500" dirty="0">
              <a:solidFill>
                <a:srgbClr val="000000"/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r>
              <a:rPr lang="en-US" altLang="ja-JP" sz="15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Key Points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5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Traditional brand tracking (GFK) has challenges – slow to change, quarterly, survey</a:t>
            </a:r>
            <a:endParaRPr lang="en-US" altLang="ja-JP" sz="1500" dirty="0">
              <a:solidFill>
                <a:srgbClr val="000000"/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500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Webscraping</a:t>
            </a:r>
            <a:r>
              <a:rPr lang="en-US" altLang="ja-JP" sz="15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tech and AI is rapidly evolving &amp; huge amount of online data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5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Develop study to turn owner reviews into brand tracking attributes</a:t>
            </a:r>
            <a:endParaRPr lang="en-US" altLang="ja-JP" sz="1500" dirty="0">
              <a:solidFill>
                <a:srgbClr val="000000"/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5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Determine which attributes customers are associating with which vehicles</a:t>
            </a:r>
            <a:endParaRPr lang="en-US" altLang="ja-JP" sz="1500" dirty="0">
              <a:solidFill>
                <a:srgbClr val="000000"/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1500" dirty="0">
              <a:solidFill>
                <a:srgbClr val="000000"/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r>
              <a:rPr lang="en-US" altLang="ja-JP" sz="15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Next Steps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5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Develop online tracker that can potentially replace GFK</a:t>
            </a:r>
            <a:endParaRPr lang="en-US" altLang="ja-JP" sz="1500" dirty="0">
              <a:solidFill>
                <a:srgbClr val="000000"/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3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97644" y="156024"/>
            <a:ext cx="8559404" cy="422643"/>
          </a:xfrm>
        </p:spPr>
        <p:txBody>
          <a:bodyPr/>
          <a:lstStyle/>
          <a:p>
            <a:r>
              <a:rPr lang="en-US" altLang="ja-JP" sz="2400" kern="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Key Data Science People for Fan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249648" y="1111649"/>
            <a:ext cx="8647418" cy="3282992"/>
          </a:xfrm>
        </p:spPr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ja-JP" sz="1500" dirty="0">
              <a:solidFill>
                <a:srgbClr val="000000"/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r>
              <a:rPr lang="en-US" altLang="ja-JP" sz="15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Key Points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5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Intern: Eugene Huang, Supply Chain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5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Data Scientist: Paul James, Marketing + Sales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5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Data Scientist: Dong Chen, Market Intelligence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5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Data Scientist: Vikram, </a:t>
            </a:r>
            <a:endParaRPr lang="en-US" altLang="ja-JP" sz="1500" dirty="0">
              <a:solidFill>
                <a:srgbClr val="000000"/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9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510519"/>
              </p:ext>
            </p:extLst>
          </p:nvPr>
        </p:nvGraphicFramePr>
        <p:xfrm>
          <a:off x="254817" y="1600498"/>
          <a:ext cx="8605078" cy="171546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60656">
                  <a:extLst>
                    <a:ext uri="{9D8B030D-6E8A-4147-A177-3AD203B41FA5}">
                      <a16:colId xmlns:a16="http://schemas.microsoft.com/office/drawing/2014/main" val="1772279271"/>
                    </a:ext>
                  </a:extLst>
                </a:gridCol>
                <a:gridCol w="3167318">
                  <a:extLst>
                    <a:ext uri="{9D8B030D-6E8A-4147-A177-3AD203B41FA5}">
                      <a16:colId xmlns:a16="http://schemas.microsoft.com/office/drawing/2014/main" val="1476863118"/>
                    </a:ext>
                  </a:extLst>
                </a:gridCol>
                <a:gridCol w="3777104">
                  <a:extLst>
                    <a:ext uri="{9D8B030D-6E8A-4147-A177-3AD203B41FA5}">
                      <a16:colId xmlns:a16="http://schemas.microsoft.com/office/drawing/2014/main" val="2522433407"/>
                    </a:ext>
                  </a:extLst>
                </a:gridCol>
              </a:tblGrid>
              <a:tr h="33489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Project Phases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Champion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92316"/>
                  </a:ext>
                </a:extLst>
              </a:tr>
              <a:tr h="46019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Phase 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Refine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POC work + Validate results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Fan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632021"/>
                  </a:ext>
                </a:extLst>
              </a:tr>
              <a:tr h="46019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Phase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Replicate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Upper Funnel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Dong, Fan Support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432892"/>
                  </a:ext>
                </a:extLst>
              </a:tr>
              <a:tr h="46019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Phase 3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Develo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 Consumer Defined Attributes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Dong?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427575"/>
                  </a:ext>
                </a:extLst>
              </a:tr>
            </a:tbl>
          </a:graphicData>
        </a:graphic>
      </p:graphicFrame>
      <p:sp>
        <p:nvSpPr>
          <p:cNvPr id="7" name="Google Shape;54;p13"/>
          <p:cNvSpPr txBox="1">
            <a:spLocks/>
          </p:cNvSpPr>
          <p:nvPr/>
        </p:nvSpPr>
        <p:spPr>
          <a:xfrm>
            <a:off x="37388" y="50292"/>
            <a:ext cx="8520600" cy="5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/>
              <a:t>Transformer Project Scope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172600"/>
            <a:ext cx="8520600" cy="738900"/>
          </a:xfrm>
          <a:prstGeom prst="rect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Currently Nissan uses a survey to measure opinion/brand preference, brand awareness, and attribute association for automotive brands and models.</a:t>
            </a:r>
            <a:endParaRPr sz="1800"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364225" y="2066375"/>
            <a:ext cx="3073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Goal</a:t>
            </a:r>
            <a:endParaRPr sz="2400"/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2727200"/>
            <a:ext cx="8021700" cy="738900"/>
          </a:xfrm>
          <a:prstGeom prst="rect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out what attributes are naturally associated with which models, both outside of and including the existing attributes we track</a:t>
            </a:r>
            <a:endParaRPr sz="1800"/>
          </a:p>
        </p:txBody>
      </p:sp>
      <p:sp>
        <p:nvSpPr>
          <p:cNvPr id="64" name="Google Shape;64;p14"/>
          <p:cNvSpPr txBox="1"/>
          <p:nvPr/>
        </p:nvSpPr>
        <p:spPr>
          <a:xfrm>
            <a:off x="417525" y="4121900"/>
            <a:ext cx="791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77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Phase 1: Refine POC + Validate Results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5583" y="394283"/>
            <a:ext cx="8520600" cy="4749217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1600" b="1" dirty="0" smtClean="0"/>
              <a:t>Background + Goal</a:t>
            </a:r>
          </a:p>
          <a:p>
            <a:r>
              <a:rPr lang="en-US" sz="1600" dirty="0" smtClean="0"/>
              <a:t>Enhance first POC focused on Rogue &amp; limited owner reviews</a:t>
            </a:r>
          </a:p>
          <a:p>
            <a:r>
              <a:rPr lang="en-US" sz="1600" dirty="0" smtClean="0"/>
              <a:t>Refine </a:t>
            </a:r>
            <a:r>
              <a:rPr lang="en-US" sz="1600" dirty="0"/>
              <a:t>&amp; validate current algorithm and then expand to other </a:t>
            </a:r>
            <a:r>
              <a:rPr lang="en-US" sz="1600" dirty="0" smtClean="0"/>
              <a:t>segments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b="1" dirty="0" smtClean="0"/>
              <a:t>Key Actions:</a:t>
            </a:r>
          </a:p>
          <a:p>
            <a:r>
              <a:rPr lang="en-US" sz="1600" dirty="0" smtClean="0"/>
              <a:t>Validate current POC results: do they match GFK? Are results fully logical?</a:t>
            </a:r>
          </a:p>
          <a:p>
            <a:pPr lvl="1"/>
            <a:r>
              <a:rPr lang="en-US" sz="1200" dirty="0" smtClean="0"/>
              <a:t>Develop framework to validate the results (consult w/ internal data science experts, then Jesse if needed)</a:t>
            </a:r>
          </a:p>
          <a:p>
            <a:pPr lvl="1"/>
            <a:r>
              <a:rPr lang="en-US" sz="1200" dirty="0" smtClean="0">
                <a:solidFill>
                  <a:srgbClr val="00B050"/>
                </a:solidFill>
              </a:rPr>
              <a:t>Idea1: Compare rank order of models per attribute for GFK and Transformer POC</a:t>
            </a:r>
          </a:p>
          <a:p>
            <a:pPr lvl="1"/>
            <a:r>
              <a:rPr lang="en-US" sz="1200" dirty="0" smtClean="0"/>
              <a:t>Idea 2: Review correlation heat map to </a:t>
            </a:r>
            <a:r>
              <a:rPr lang="en-US" sz="1200" dirty="0" smtClean="0">
                <a:solidFill>
                  <a:srgbClr val="FF0000"/>
                </a:solidFill>
              </a:rPr>
              <a:t>GFK correlation matrix </a:t>
            </a:r>
            <a:r>
              <a:rPr lang="en-US" sz="1200" dirty="0" smtClean="0">
                <a:sym typeface="Wingdings" panose="05000000000000000000" pitchFamily="2" charset="2"/>
              </a:rPr>
              <a:t> what is similar / different? Illogical?</a:t>
            </a:r>
            <a:endParaRPr lang="en-US" sz="1200" dirty="0" smtClean="0"/>
          </a:p>
          <a:p>
            <a:r>
              <a:rPr lang="en-US" sz="1600" dirty="0" smtClean="0"/>
              <a:t>Refine current algorithm </a:t>
            </a:r>
            <a:r>
              <a:rPr lang="en-US" sz="1600" dirty="0" smtClean="0">
                <a:solidFill>
                  <a:srgbClr val="FF0000"/>
                </a:solidFill>
              </a:rPr>
              <a:t>or</a:t>
            </a:r>
            <a:r>
              <a:rPr lang="en-US" sz="1600" dirty="0" smtClean="0"/>
              <a:t> apply new algorithms including large language models</a:t>
            </a:r>
          </a:p>
          <a:p>
            <a:pPr lvl="1"/>
            <a:r>
              <a:rPr lang="en-US" sz="1200" dirty="0" smtClean="0"/>
              <a:t>Add Jeep competitors to competitive set</a:t>
            </a:r>
          </a:p>
          <a:p>
            <a:pPr lvl="1"/>
            <a:r>
              <a:rPr lang="en-US" sz="1200" dirty="0" smtClean="0"/>
              <a:t>Add owner reviews from other sites (</a:t>
            </a:r>
            <a:r>
              <a:rPr lang="en-US" sz="1200" dirty="0" smtClean="0">
                <a:solidFill>
                  <a:srgbClr val="FF0000"/>
                </a:solidFill>
              </a:rPr>
              <a:t>Amazon, Google Reviews</a:t>
            </a:r>
            <a:r>
              <a:rPr lang="en-US" sz="1200" dirty="0" smtClean="0"/>
              <a:t>, other, MTAB verbatim – SV + APEAL)</a:t>
            </a:r>
          </a:p>
          <a:p>
            <a:pPr lvl="1"/>
            <a:r>
              <a:rPr lang="en-US" sz="1200" dirty="0" smtClean="0"/>
              <a:t>Consider incorporating </a:t>
            </a:r>
            <a:r>
              <a:rPr lang="en-US" sz="1200" dirty="0" smtClean="0">
                <a:solidFill>
                  <a:srgbClr val="00B050"/>
                </a:solidFill>
              </a:rPr>
              <a:t>owner reviews from SNS (FB, </a:t>
            </a:r>
            <a:r>
              <a:rPr lang="en-US" sz="1200" dirty="0" err="1" smtClean="0">
                <a:solidFill>
                  <a:srgbClr val="00B050"/>
                </a:solidFill>
              </a:rPr>
              <a:t>Reddit</a:t>
            </a:r>
            <a:r>
              <a:rPr lang="en-US" sz="1200" dirty="0" smtClean="0">
                <a:solidFill>
                  <a:srgbClr val="00B050"/>
                </a:solidFill>
              </a:rPr>
              <a:t>, Twitter, </a:t>
            </a:r>
            <a:r>
              <a:rPr lang="en-US" sz="1200" dirty="0" err="1" smtClean="0">
                <a:solidFill>
                  <a:srgbClr val="00B050"/>
                </a:solidFill>
              </a:rPr>
              <a:t>etc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sz="1200" dirty="0" smtClean="0"/>
              <a:t>Consider incorporating </a:t>
            </a:r>
            <a:r>
              <a:rPr lang="en-US" sz="1200" dirty="0" smtClean="0">
                <a:solidFill>
                  <a:srgbClr val="FFC000"/>
                </a:solidFill>
              </a:rPr>
              <a:t>journalist reviews</a:t>
            </a:r>
          </a:p>
          <a:p>
            <a:r>
              <a:rPr lang="en-US" sz="1600" dirty="0" smtClean="0"/>
              <a:t>Validate new algorithm</a:t>
            </a:r>
          </a:p>
          <a:p>
            <a:r>
              <a:rPr lang="en-US" sz="1600" dirty="0" smtClean="0"/>
              <a:t>Once validated expand to new segments: Compact, Low Mid, Compact + Entry SUV, Mid Pickup, Large SUV, Mid SUV, Sports Performance</a:t>
            </a:r>
          </a:p>
          <a:p>
            <a:r>
              <a:rPr lang="en-US" sz="1600" dirty="0" smtClean="0"/>
              <a:t>Incorporate </a:t>
            </a:r>
            <a:r>
              <a:rPr lang="en-US" sz="1600" dirty="0" smtClean="0">
                <a:solidFill>
                  <a:srgbClr val="00B050"/>
                </a:solidFill>
              </a:rPr>
              <a:t>time series</a:t>
            </a:r>
            <a:r>
              <a:rPr lang="en-US" sz="1600" dirty="0" smtClean="0"/>
              <a:t> capability to show trend </a:t>
            </a:r>
            <a:r>
              <a:rPr lang="en-US" sz="1600" dirty="0" smtClean="0">
                <a:sym typeface="Wingdings" panose="05000000000000000000" pitchFamily="2" charset="2"/>
              </a:rPr>
              <a:t> MY, CY, </a:t>
            </a:r>
            <a:r>
              <a:rPr lang="en-US" sz="1600" dirty="0" err="1" smtClean="0">
                <a:sym typeface="Wingdings" panose="05000000000000000000" pitchFamily="2" charset="2"/>
              </a:rPr>
              <a:t>etc</a:t>
            </a:r>
            <a:r>
              <a:rPr lang="en-US" sz="1600" dirty="0" smtClean="0">
                <a:sym typeface="Wingdings" panose="05000000000000000000" pitchFamily="2" charset="2"/>
              </a:rPr>
              <a:t>?</a:t>
            </a:r>
            <a:endParaRPr lang="en-US" sz="1600" dirty="0" smtClean="0"/>
          </a:p>
          <a:p>
            <a:endParaRPr lang="en-US" sz="1600" dirty="0"/>
          </a:p>
          <a:p>
            <a:pPr marL="114300" indent="0">
              <a:buNone/>
            </a:pPr>
            <a:r>
              <a:rPr lang="en-US" sz="1600" b="1" dirty="0" smtClean="0"/>
              <a:t>Stretch Objective: End Result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R Studio Connect Interface </a:t>
            </a:r>
            <a:r>
              <a:rPr lang="en-US" sz="1600" dirty="0" smtClean="0"/>
              <a:t>(like vehicle sentiment tracker) </a:t>
            </a:r>
            <a:r>
              <a:rPr lang="en-US" sz="1600" dirty="0" smtClean="0">
                <a:sym typeface="Wingdings" panose="05000000000000000000" pitchFamily="2" charset="2"/>
              </a:rPr>
              <a:t> Consult w/ Paul James &amp; Jesse Smith</a:t>
            </a:r>
            <a:endParaRPr lang="en-US" sz="1600" dirty="0"/>
          </a:p>
          <a:p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781800" y="67822"/>
            <a:ext cx="2252523" cy="1303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Concern:</a:t>
            </a:r>
          </a:p>
          <a:p>
            <a:pPr algn="ctr"/>
            <a:r>
              <a:rPr lang="en-US" dirty="0" smtClean="0"/>
              <a:t>How to get data</a:t>
            </a:r>
          </a:p>
          <a:p>
            <a:pPr algn="ctr"/>
            <a:r>
              <a:rPr lang="en-US" dirty="0" smtClean="0"/>
              <a:t>Social media: </a:t>
            </a:r>
          </a:p>
          <a:p>
            <a:pPr algn="ctr"/>
            <a:r>
              <a:rPr lang="en-US" dirty="0" smtClean="0"/>
              <a:t>Review websites: cannot parse by myself </a:t>
            </a:r>
          </a:p>
          <a:p>
            <a:pPr algn="ctr"/>
            <a:r>
              <a:rPr lang="en-US" dirty="0" smtClean="0"/>
              <a:t>How to get around this???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4;p13"/>
          <p:cNvSpPr txBox="1">
            <a:spLocks/>
          </p:cNvSpPr>
          <p:nvPr/>
        </p:nvSpPr>
        <p:spPr>
          <a:xfrm>
            <a:off x="37388" y="50292"/>
            <a:ext cx="8520600" cy="5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/>
              <a:t>Phase 1: Timeline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91444"/>
              </p:ext>
            </p:extLst>
          </p:nvPr>
        </p:nvGraphicFramePr>
        <p:xfrm>
          <a:off x="601082" y="1429080"/>
          <a:ext cx="7393211" cy="2444184"/>
        </p:xfrm>
        <a:graphic>
          <a:graphicData uri="http://schemas.openxmlformats.org/drawingml/2006/table">
            <a:tbl>
              <a:tblPr/>
              <a:tblGrid>
                <a:gridCol w="453735">
                  <a:extLst>
                    <a:ext uri="{9D8B030D-6E8A-4147-A177-3AD203B41FA5}">
                      <a16:colId xmlns:a16="http://schemas.microsoft.com/office/drawing/2014/main" val="1340053623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1378313453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4143914873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3206505374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1344828880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1629220248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590859389"/>
                    </a:ext>
                  </a:extLst>
                </a:gridCol>
                <a:gridCol w="1040921">
                  <a:extLst>
                    <a:ext uri="{9D8B030D-6E8A-4147-A177-3AD203B41FA5}">
                      <a16:colId xmlns:a16="http://schemas.microsoft.com/office/drawing/2014/main" val="4189388978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4191971318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520621890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3501168341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3982023469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2152636112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3660457640"/>
                    </a:ext>
                  </a:extLst>
                </a:gridCol>
                <a:gridCol w="453735">
                  <a:extLst>
                    <a:ext uri="{9D8B030D-6E8A-4147-A177-3AD203B41FA5}">
                      <a16:colId xmlns:a16="http://schemas.microsoft.com/office/drawing/2014/main" val="1927562009"/>
                    </a:ext>
                  </a:extLst>
                </a:gridCol>
              </a:tblGrid>
              <a:tr h="30552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28667"/>
                  </a:ext>
                </a:extLst>
              </a:tr>
              <a:tr h="305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020365"/>
                  </a:ext>
                </a:extLst>
              </a:tr>
              <a:tr h="305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859624"/>
                  </a:ext>
                </a:extLst>
              </a:tr>
              <a:tr h="305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5481"/>
                  </a:ext>
                </a:extLst>
              </a:tr>
              <a:tr h="305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0343"/>
                  </a:ext>
                </a:extLst>
              </a:tr>
              <a:tr h="305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137778"/>
                  </a:ext>
                </a:extLst>
              </a:tr>
              <a:tr h="305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453471"/>
                  </a:ext>
                </a:extLst>
              </a:tr>
              <a:tr h="305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57266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429" y="576072"/>
            <a:ext cx="534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Co-develop w/ Fan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4;p13"/>
          <p:cNvSpPr txBox="1">
            <a:spLocks/>
          </p:cNvSpPr>
          <p:nvPr/>
        </p:nvSpPr>
        <p:spPr>
          <a:xfrm>
            <a:off x="0" y="50292"/>
            <a:ext cx="8520600" cy="5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/>
              <a:t>Phase 2: Replicate Upper Funnel</a:t>
            </a:r>
            <a:endParaRPr lang="en-US" sz="2400" b="1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155583" y="728727"/>
            <a:ext cx="8520600" cy="3917613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sz="1600" b="1" dirty="0" smtClean="0"/>
              <a:t>Background + Goal</a:t>
            </a:r>
          </a:p>
          <a:p>
            <a:r>
              <a:rPr lang="en-US" sz="1600" dirty="0" smtClean="0"/>
              <a:t>Expand beyond POC to incorporate upper funnel metrics including AW, FM, </a:t>
            </a:r>
            <a:r>
              <a:rPr lang="en-US" sz="1600" dirty="0" err="1" smtClean="0"/>
              <a:t>OaO</a:t>
            </a:r>
            <a:r>
              <a:rPr lang="en-US" sz="1600" dirty="0" smtClean="0"/>
              <a:t>, PC, PI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b="1" dirty="0" smtClean="0"/>
              <a:t>Key Actions:</a:t>
            </a:r>
          </a:p>
          <a:p>
            <a:r>
              <a:rPr lang="en-US" sz="1600" dirty="0" smtClean="0"/>
              <a:t>Develop proposal / framework for how to replicate upper funnel – start w/ Rogue competitive set</a:t>
            </a:r>
          </a:p>
          <a:p>
            <a:pPr lvl="1"/>
            <a:r>
              <a:rPr lang="en-US" sz="1200" dirty="0" err="1" smtClean="0"/>
              <a:t>AW:Consider</a:t>
            </a:r>
            <a:r>
              <a:rPr lang="en-US" sz="1200" dirty="0" smtClean="0"/>
              <a:t> new metrics like share of online conversation, share of search, GQV, </a:t>
            </a:r>
            <a:r>
              <a:rPr lang="en-US" sz="1200" dirty="0" err="1" smtClean="0"/>
              <a:t>etc</a:t>
            </a:r>
            <a:endParaRPr lang="en-US" sz="1200" dirty="0" smtClean="0"/>
          </a:p>
          <a:p>
            <a:pPr lvl="1"/>
            <a:r>
              <a:rPr lang="en-US" sz="1200" dirty="0" err="1" smtClean="0"/>
              <a:t>OaO</a:t>
            </a:r>
            <a:r>
              <a:rPr lang="en-US" sz="1200" dirty="0" smtClean="0"/>
              <a:t> equivalent: develop overall positive sentiment score for each vehicle? </a:t>
            </a:r>
          </a:p>
          <a:p>
            <a:pPr lvl="1"/>
            <a:r>
              <a:rPr lang="en-US" sz="1200" dirty="0" smtClean="0"/>
              <a:t>PC: cross-shopping and comparison activity on 3</a:t>
            </a:r>
            <a:r>
              <a:rPr lang="en-US" sz="1200" baseline="30000" dirty="0" smtClean="0"/>
              <a:t>rd</a:t>
            </a:r>
            <a:r>
              <a:rPr lang="en-US" sz="1200" dirty="0" smtClean="0"/>
              <a:t> party automotive sites?</a:t>
            </a:r>
          </a:p>
          <a:p>
            <a:pPr lvl="1"/>
            <a:r>
              <a:rPr lang="en-US" sz="1200" dirty="0" smtClean="0"/>
              <a:t>PI: need idea to replicate this</a:t>
            </a:r>
          </a:p>
          <a:p>
            <a:r>
              <a:rPr lang="en-US" sz="1600" dirty="0" smtClean="0"/>
              <a:t>Develop algorithm to track upper funnel metrics</a:t>
            </a:r>
          </a:p>
          <a:p>
            <a:r>
              <a:rPr lang="en-US" sz="1600" dirty="0" smtClean="0"/>
              <a:t>Validate (develop validation framework) the results: how do the results compare to GFK? Common sense? Correlations to </a:t>
            </a:r>
            <a:r>
              <a:rPr lang="en-US" sz="1600" dirty="0" err="1" smtClean="0"/>
              <a:t>competitrack</a:t>
            </a:r>
            <a:r>
              <a:rPr lang="en-US" sz="1600" dirty="0" smtClean="0"/>
              <a:t> ad spend, UIO, etc.  </a:t>
            </a:r>
          </a:p>
          <a:p>
            <a:r>
              <a:rPr lang="en-US" sz="1600" dirty="0" smtClean="0"/>
              <a:t>Once validated expand to new segments: Compact, Low Mid, Compact + Entry SUV, Mid Pickup, Large SUV, Mid SUV, Sports Performance</a:t>
            </a:r>
          </a:p>
          <a:p>
            <a:r>
              <a:rPr lang="en-US" sz="1600" dirty="0" smtClean="0"/>
              <a:t>Incorporate time series capability to show trend </a:t>
            </a:r>
            <a:r>
              <a:rPr lang="en-US" sz="1600" dirty="0" smtClean="0">
                <a:sym typeface="Wingdings" panose="05000000000000000000" pitchFamily="2" charset="2"/>
              </a:rPr>
              <a:t> MY, CY, </a:t>
            </a:r>
            <a:r>
              <a:rPr lang="en-US" sz="1600" dirty="0" err="1" smtClean="0">
                <a:sym typeface="Wingdings" panose="05000000000000000000" pitchFamily="2" charset="2"/>
              </a:rPr>
              <a:t>etc</a:t>
            </a:r>
            <a:r>
              <a:rPr lang="en-US" sz="1600" dirty="0" smtClean="0">
                <a:sym typeface="Wingdings" panose="05000000000000000000" pitchFamily="2" charset="2"/>
              </a:rPr>
              <a:t>?</a:t>
            </a:r>
            <a:endParaRPr lang="en-US" sz="1600" dirty="0" smtClean="0"/>
          </a:p>
          <a:p>
            <a:endParaRPr lang="en-US" sz="1600" dirty="0"/>
          </a:p>
          <a:p>
            <a:pPr marL="114300" indent="0">
              <a:buNone/>
            </a:pPr>
            <a:r>
              <a:rPr lang="en-US" sz="1600" b="1" dirty="0" smtClean="0"/>
              <a:t>End Result</a:t>
            </a:r>
          </a:p>
          <a:p>
            <a:r>
              <a:rPr lang="en-US" sz="1600" dirty="0" smtClean="0"/>
              <a:t>R Studio Connect Interface (like vehicle sentiment tracker) </a:t>
            </a:r>
            <a:r>
              <a:rPr lang="en-US" sz="1600" dirty="0" smtClean="0">
                <a:sym typeface="Wingdings" panose="05000000000000000000" pitchFamily="2" charset="2"/>
              </a:rPr>
              <a:t> Consult w/ Paul James &amp; Jesse Smith</a:t>
            </a:r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7133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. Blank Slide">
  <a:themeElements>
    <a:clrScheme name="Corporate Color">
      <a:dk1>
        <a:srgbClr val="000000"/>
      </a:dk1>
      <a:lt1>
        <a:srgbClr val="FFFFFF"/>
      </a:lt1>
      <a:dk2>
        <a:srgbClr val="003F66"/>
      </a:dk2>
      <a:lt2>
        <a:srgbClr val="5795BB"/>
      </a:lt2>
      <a:accent1>
        <a:srgbClr val="000000"/>
      </a:accent1>
      <a:accent2>
        <a:srgbClr val="003F66"/>
      </a:accent2>
      <a:accent3>
        <a:srgbClr val="5795BB"/>
      </a:accent3>
      <a:accent4>
        <a:srgbClr val="999999"/>
      </a:accent4>
      <a:accent5>
        <a:srgbClr val="666666"/>
      </a:accent5>
      <a:accent6>
        <a:srgbClr val="4C4C4C"/>
      </a:accent6>
      <a:hlink>
        <a:srgbClr val="0070C0"/>
      </a:hlink>
      <a:folHlink>
        <a:srgbClr val="7F7F7F"/>
      </a:folHlink>
    </a:clrScheme>
    <a:fontScheme name="Corporate Verdana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6271</TotalTime>
  <Words>966</Words>
  <Application>Microsoft Office PowerPoint</Application>
  <PresentationFormat>On-screen Show (16:9)</PresentationFormat>
  <Paragraphs>307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メイリオ</vt:lpstr>
      <vt:lpstr>ＭＳ Ｐゴシック</vt:lpstr>
      <vt:lpstr>Arial</vt:lpstr>
      <vt:lpstr>Calibri</vt:lpstr>
      <vt:lpstr>Verdana</vt:lpstr>
      <vt:lpstr>Wingdings</vt:lpstr>
      <vt:lpstr>Simple Light</vt:lpstr>
      <vt:lpstr>3. Blank Slide</vt:lpstr>
      <vt:lpstr>Online Brand Tracker Phase 1</vt:lpstr>
      <vt:lpstr>PowerPoint Presentation</vt:lpstr>
      <vt:lpstr>PowerPoint Presentation</vt:lpstr>
      <vt:lpstr>PowerPoint Presentation</vt:lpstr>
      <vt:lpstr>PowerPoint Presentation</vt:lpstr>
      <vt:lpstr>Background</vt:lpstr>
      <vt:lpstr>Phase 1: Refine POC + Validate Results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Nissan Car reviews with Transformers (NLP)</dc:title>
  <dc:creator>Terebessy, David</dc:creator>
  <cp:lastModifiedBy>Bu, Fan</cp:lastModifiedBy>
  <cp:revision>127</cp:revision>
  <dcterms:modified xsi:type="dcterms:W3CDTF">2022-07-19T17:28:30Z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30495688</vt:i4>
  </property>
  <property fmtid="{D5CDD505-2E9C-101B-9397-08002B2CF9AE}" pid="3" name="_NewReviewCycle">
    <vt:lpwstr/>
  </property>
  <property fmtid="{D5CDD505-2E9C-101B-9397-08002B2CF9AE}" pid="4" name="_EmailSubject">
    <vt:lpwstr>Transformer Hot Topic_Brand Tracking</vt:lpwstr>
  </property>
  <property fmtid="{D5CDD505-2E9C-101B-9397-08002B2CF9AE}" pid="5" name="_AuthorEmail">
    <vt:lpwstr>David.Terebessy@nissan-usa.com</vt:lpwstr>
  </property>
  <property fmtid="{D5CDD505-2E9C-101B-9397-08002B2CF9AE}" pid="6" name="_AuthorEmailDisplayName">
    <vt:lpwstr>Terebessy, David</vt:lpwstr>
  </property>
</Properties>
</file>