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3" r:id="rId2"/>
  </p:sldMasterIdLst>
  <p:notesMasterIdLst>
    <p:notesMasterId r:id="rId24"/>
  </p:notesMasterIdLst>
  <p:handoutMasterIdLst>
    <p:handoutMasterId r:id="rId25"/>
  </p:handoutMasterIdLst>
  <p:sldIdLst>
    <p:sldId id="274" r:id="rId3"/>
    <p:sldId id="276" r:id="rId4"/>
    <p:sldId id="435" r:id="rId5"/>
    <p:sldId id="436" r:id="rId6"/>
    <p:sldId id="437" r:id="rId7"/>
    <p:sldId id="438" r:id="rId8"/>
    <p:sldId id="445" r:id="rId9"/>
    <p:sldId id="439" r:id="rId10"/>
    <p:sldId id="440" r:id="rId11"/>
    <p:sldId id="441" r:id="rId12"/>
    <p:sldId id="397" r:id="rId13"/>
    <p:sldId id="442" r:id="rId14"/>
    <p:sldId id="399" r:id="rId15"/>
    <p:sldId id="403" r:id="rId16"/>
    <p:sldId id="400" r:id="rId17"/>
    <p:sldId id="401" r:id="rId18"/>
    <p:sldId id="447" r:id="rId19"/>
    <p:sldId id="448" r:id="rId20"/>
    <p:sldId id="349" r:id="rId21"/>
    <p:sldId id="446" r:id="rId22"/>
    <p:sldId id="413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8F6E0F67-B7EF-4901-A3C0-40B3481461F5}">
          <p14:sldIdLst>
            <p14:sldId id="274"/>
            <p14:sldId id="276"/>
          </p14:sldIdLst>
        </p14:section>
        <p14:section name="Какво трябва да знаем?" id="{04F9CFD2-C3F8-43B8-9A44-A6909A37F99C}">
          <p14:sldIdLst>
            <p14:sldId id="435"/>
            <p14:sldId id="436"/>
            <p14:sldId id="437"/>
            <p14:sldId id="438"/>
          </p14:sldIdLst>
        </p14:section>
        <p14:section name="Инсталиране / избор на IDE" id="{010DD96D-EE9A-4395-AE29-29B8A67EC26F}">
          <p14:sldIdLst>
            <p14:sldId id="445"/>
            <p14:sldId id="439"/>
            <p14:sldId id="440"/>
            <p14:sldId id="441"/>
          </p14:sldIdLst>
        </p14:section>
        <p14:section name="Първа конзолна програма" id="{D1E8F6A9-4C98-4BCD-8444-145433B9215E}">
          <p14:sldIdLst>
            <p14:sldId id="397"/>
            <p14:sldId id="442"/>
            <p14:sldId id="399"/>
            <p14:sldId id="403"/>
            <p14:sldId id="400"/>
            <p14:sldId id="401"/>
          </p14:sldIdLst>
        </p14:section>
        <p14:section name="Полезни ресурси" id="{0BECDA98-CF11-4D61-BF73-2938C700D633}">
          <p14:sldIdLst>
            <p14:sldId id="447"/>
            <p14:sldId id="448"/>
            <p14:sldId id="349"/>
            <p14:sldId id="446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48" d="100"/>
          <a:sy n="48" d="100"/>
        </p:scale>
        <p:origin x="967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bg-BG" smtClean="0"/>
              <a:t>01.Първа конзолна програма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9/19/2020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000" smtClean="0"/>
              <a:t>Проект "Свободни уроци"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78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72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79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901-E160-4E2D-BAD3-DEB893E93FD2}" type="datetimeFigureOut">
              <a:rPr lang="bg-BG" smtClean="0"/>
              <a:t>19.9.2020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CF1C-BC4E-45A1-8873-31F292AC3052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26D2E24-4644-41DB-8E64-BC46F991FA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3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764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582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431853-B75C-45A2-9924-62560BA896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215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0871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69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782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44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64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055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3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programming.info/intro-csharp-book/" TargetMode="External"/><Relationship Id="rId2" Type="http://schemas.openxmlformats.org/officeDocument/2006/relationships/hyperlink" Target="https://csharp-book.softuni.b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arncs.org/" TargetMode="External"/><Relationship Id="rId5" Type="http://schemas.openxmlformats.org/officeDocument/2006/relationships/hyperlink" Target="https://www.w3schools.com/cs/" TargetMode="External"/><Relationship Id="rId4" Type="http://schemas.openxmlformats.org/officeDocument/2006/relationships/hyperlink" Target="https://softuni.foundation/projects/applied-software-developer-profession/programming-basics-course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csharp-book/" TargetMode="External"/><Relationship Id="rId4" Type="http://schemas.openxmlformats.org/officeDocument/2006/relationships/hyperlink" Target="https://softuni.foundation/projects/applied-software-developer-profess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" TargetMode="External"/><Relationship Id="rId2" Type="http://schemas.openxmlformats.org/officeDocument/2006/relationships/hyperlink" Target="https://visualstudio.com/products/visual-studio-community-v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pl.it/" TargetMode="External"/><Relationship Id="rId4" Type="http://schemas.openxmlformats.org/officeDocument/2006/relationships/hyperlink" Target="https://www.compilejava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359" y="569637"/>
            <a:ext cx="10512862" cy="1325563"/>
          </a:xfrm>
        </p:spPr>
        <p:txBody>
          <a:bodyPr>
            <a:normAutofit/>
          </a:bodyPr>
          <a:lstStyle/>
          <a:p>
            <a:pPr algn="ctr"/>
            <a:r>
              <a:rPr lang="bg-BG" sz="6600" dirty="0" smtClean="0">
                <a:solidFill>
                  <a:schemeClr val="accent5"/>
                </a:solidFill>
              </a:rPr>
              <a:t>Първа конзолна програма</a:t>
            </a:r>
            <a:endParaRPr lang="en-US" sz="6600" dirty="0">
              <a:solidFill>
                <a:schemeClr val="accent5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837982" y="1904999"/>
            <a:ext cx="10512862" cy="4271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i="1" dirty="0" smtClean="0"/>
              <a:t>Да напишем първата си програма със </a:t>
            </a:r>
            <a:r>
              <a:rPr lang="en-US" i="1" dirty="0" smtClean="0"/>
              <a:t>C# </a:t>
            </a:r>
            <a:r>
              <a:rPr lang="bg-BG" i="1" dirty="0" smtClean="0"/>
              <a:t>и </a:t>
            </a:r>
            <a:r>
              <a:rPr lang="en-US" i="1" dirty="0" smtClean="0"/>
              <a:t>Visual Studio</a:t>
            </a:r>
            <a:endParaRPr lang="en-US" i="1" dirty="0"/>
          </a:p>
        </p:txBody>
      </p:sp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3657600"/>
            <a:ext cx="738346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F9BCDD8-62AB-43FE-9E79-20C9E4A768B4}"/>
              </a:ext>
            </a:extLst>
          </p:cNvPr>
          <p:cNvSpPr txBox="1"/>
          <p:nvPr/>
        </p:nvSpPr>
        <p:spPr>
          <a:xfrm>
            <a:off x="2484497" y="2733299"/>
            <a:ext cx="236327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програмирането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EB96839-112A-441F-9909-10A3D2EB16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3399" y="3325547"/>
            <a:ext cx="2253081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9FF7DA0-75F7-4DFE-9CDC-41A9385F9C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1" y="23174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486274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Инсталиране на </a:t>
            </a:r>
            <a:r>
              <a:rPr lang="en-US" dirty="0"/>
              <a:t>Visual Studio Community 2017 </a:t>
            </a:r>
            <a:r>
              <a:rPr lang="bg-BG" dirty="0"/>
              <a:t>и избиране на необходимите </a:t>
            </a:r>
            <a:r>
              <a:rPr lang="en-US" dirty="0"/>
              <a:t/>
            </a:r>
            <a:br>
              <a:rPr lang="en-US" dirty="0"/>
            </a:br>
            <a:r>
              <a:rPr lang="bg-BG" dirty="0" smtClean="0"/>
              <a:t>компоненти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“</a:t>
            </a:r>
            <a:r>
              <a:rPr lang="en-GB" dirty="0" smtClean="0">
                <a:solidFill>
                  <a:schemeClr val="accent6"/>
                </a:solidFill>
              </a:rPr>
              <a:t>.</a:t>
            </a:r>
            <a:r>
              <a:rPr lang="en-GB" dirty="0">
                <a:solidFill>
                  <a:schemeClr val="accent6"/>
                </a:solidFill>
              </a:rPr>
              <a:t>NET desktop </a:t>
            </a:r>
            <a:r>
              <a:rPr lang="en-GB" dirty="0" smtClean="0">
                <a:solidFill>
                  <a:schemeClr val="accent6"/>
                </a:solidFill>
              </a:rPr>
              <a:t/>
            </a:r>
            <a:br>
              <a:rPr lang="en-GB" dirty="0" smtClean="0">
                <a:solidFill>
                  <a:schemeClr val="accent6"/>
                </a:solidFill>
              </a:rPr>
            </a:br>
            <a:r>
              <a:rPr lang="en-GB" dirty="0" smtClean="0">
                <a:solidFill>
                  <a:schemeClr val="accent6"/>
                </a:solidFill>
              </a:rPr>
              <a:t>development”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bg-BG" dirty="0" smtClean="0"/>
              <a:t>от първата</a:t>
            </a:r>
            <a:br>
              <a:rPr lang="bg-BG" dirty="0" smtClean="0"/>
            </a:br>
            <a:r>
              <a:rPr lang="bg-BG" dirty="0" smtClean="0"/>
              <a:t>страница</a:t>
            </a:r>
            <a:r>
              <a:rPr lang="en-GB" dirty="0"/>
              <a:t> </a:t>
            </a:r>
            <a:r>
              <a:rPr lang="bg-BG" dirty="0" smtClean="0"/>
              <a:t> 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478" y="2133600"/>
            <a:ext cx="7264219" cy="4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3" y="5199200"/>
            <a:ext cx="10363200" cy="820600"/>
          </a:xfrm>
        </p:spPr>
        <p:txBody>
          <a:bodyPr>
            <a:normAutofit/>
          </a:bodyPr>
          <a:lstStyle/>
          <a:p>
            <a:r>
              <a:rPr lang="bg-BG" sz="4400" dirty="0"/>
              <a:t>Да направим </a:t>
            </a:r>
            <a:r>
              <a:rPr lang="bg-BG" sz="4400" dirty="0" smtClean="0"/>
              <a:t>конзолна </a:t>
            </a:r>
            <a:r>
              <a:rPr lang="bg-BG" sz="4400" dirty="0"/>
              <a:t>програмка</a:t>
            </a:r>
            <a:endParaRPr lang="en-US" sz="44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30" y="2362200"/>
            <a:ext cx="8300165" cy="171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Създаване на конзолна програма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4708208" cy="4351338"/>
          </a:xfrm>
        </p:spPr>
        <p:txBody>
          <a:bodyPr/>
          <a:lstStyle/>
          <a:p>
            <a:r>
              <a:rPr lang="bg-BG" dirty="0" smtClean="0"/>
              <a:t>Стартирайте </a:t>
            </a:r>
            <a:r>
              <a:rPr lang="en-US" dirty="0" smtClean="0"/>
              <a:t>Visual Studio</a:t>
            </a:r>
          </a:p>
          <a:p>
            <a:r>
              <a:rPr lang="bg-BG" dirty="0" smtClean="0"/>
              <a:t>Нов конзолен проект – </a:t>
            </a:r>
            <a:r>
              <a:rPr lang="en-US" dirty="0" smtClean="0">
                <a:solidFill>
                  <a:schemeClr val="accent6"/>
                </a:solidFill>
              </a:rPr>
              <a:t>[File]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ym typeface="Wingdings" charset="2"/>
              </a:rPr>
              <a:t> </a:t>
            </a:r>
            <a:r>
              <a:rPr lang="en-US" dirty="0" smtClean="0">
                <a:solidFill>
                  <a:schemeClr val="accent6"/>
                </a:solidFill>
                <a:sym typeface="Wingdings" charset="2"/>
              </a:rPr>
              <a:t>[New] </a:t>
            </a:r>
            <a:r>
              <a:rPr lang="bg-BG" dirty="0" smtClean="0">
                <a:solidFill>
                  <a:schemeClr val="accent6"/>
                </a:solidFill>
                <a:sym typeface="Wingdings" charset="2"/>
              </a:rPr>
              <a:t/>
            </a:r>
            <a:br>
              <a:rPr lang="bg-BG" dirty="0" smtClean="0">
                <a:solidFill>
                  <a:schemeClr val="accent6"/>
                </a:solidFill>
                <a:sym typeface="Wingdings" charset="2"/>
              </a:rPr>
            </a:br>
            <a:r>
              <a:rPr lang="en-US" dirty="0" smtClean="0">
                <a:sym typeface="Wingdings" charset="2"/>
              </a:rPr>
              <a:t> </a:t>
            </a:r>
            <a:r>
              <a:rPr lang="en-US" dirty="0" smtClean="0">
                <a:solidFill>
                  <a:schemeClr val="accent6"/>
                </a:solidFill>
                <a:sym typeface="Wingdings" charset="2"/>
              </a:rPr>
              <a:t>[Project] </a:t>
            </a:r>
            <a:r>
              <a:rPr lang="en-US" dirty="0" smtClean="0">
                <a:sym typeface="Wingdings" charset="2"/>
              </a:rPr>
              <a:t> </a:t>
            </a:r>
            <a:r>
              <a:rPr lang="en-US" dirty="0" smtClean="0">
                <a:solidFill>
                  <a:schemeClr val="accent6"/>
                </a:solidFill>
                <a:sym typeface="Wingdings" charset="2"/>
              </a:rPr>
              <a:t>[Visual C#] </a:t>
            </a:r>
            <a:r>
              <a:rPr lang="en-US" dirty="0" smtClean="0">
                <a:sym typeface="Wingdings" charset="2"/>
              </a:rPr>
              <a:t> </a:t>
            </a:r>
            <a:r>
              <a:rPr lang="en-US" dirty="0" smtClean="0">
                <a:solidFill>
                  <a:schemeClr val="accent6"/>
                </a:solidFill>
                <a:sym typeface="Wingdings" charset="2"/>
              </a:rPr>
              <a:t>[Windows] </a:t>
            </a:r>
            <a:r>
              <a:rPr lang="bg-BG" dirty="0" smtClean="0">
                <a:solidFill>
                  <a:schemeClr val="accent6"/>
                </a:solidFill>
                <a:sym typeface="Wingdings" charset="2"/>
              </a:rPr>
              <a:t/>
            </a:r>
            <a:br>
              <a:rPr lang="bg-BG" dirty="0" smtClean="0">
                <a:solidFill>
                  <a:schemeClr val="accent6"/>
                </a:solidFill>
                <a:sym typeface="Wingdings" charset="2"/>
              </a:rPr>
            </a:br>
            <a:r>
              <a:rPr lang="en-US" dirty="0" smtClean="0">
                <a:sym typeface="Wingdings" charset="2"/>
              </a:rPr>
              <a:t> </a:t>
            </a:r>
            <a:r>
              <a:rPr lang="en-US" dirty="0" smtClean="0">
                <a:solidFill>
                  <a:schemeClr val="accent6"/>
                </a:solidFill>
                <a:sym typeface="Wingdings" charset="2"/>
              </a:rPr>
              <a:t>[Console Application]</a:t>
            </a:r>
            <a:endParaRPr lang="bg-BG" dirty="0" smtClean="0">
              <a:solidFill>
                <a:schemeClr val="accent6"/>
              </a:solidFill>
              <a:sym typeface="Wingdings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801313" y="2819938"/>
            <a:ext cx="5614088" cy="3357025"/>
            <a:chOff x="3555100" y="1351621"/>
            <a:chExt cx="8153400" cy="48754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5100" y="1351621"/>
              <a:ext cx="8153400" cy="4875443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4188506" y="2706624"/>
              <a:ext cx="587201" cy="18924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893346" y="3229288"/>
              <a:ext cx="3006814" cy="403928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91181" y="4872593"/>
              <a:ext cx="781185" cy="21567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951592" y="5919216"/>
              <a:ext cx="752984" cy="249936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133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Писане на програмен код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Сорс кодът на програма се пише в секцията </a:t>
            </a:r>
            <a:r>
              <a:rPr lang="en-US" noProof="1" smtClean="0">
                <a:solidFill>
                  <a:schemeClr val="accent6"/>
                </a:solidFill>
              </a:rPr>
              <a:t>Main(string[] args)</a:t>
            </a:r>
          </a:p>
          <a:p>
            <a:pPr lvl="1"/>
            <a:r>
              <a:rPr lang="bg-BG" dirty="0" smtClean="0"/>
              <a:t>Между отварящата и </a:t>
            </a:r>
            <a:br>
              <a:rPr lang="bg-BG" dirty="0" smtClean="0"/>
            </a:br>
            <a:r>
              <a:rPr lang="bg-BG" dirty="0" smtClean="0"/>
              <a:t>затварящата скоба </a:t>
            </a:r>
            <a:r>
              <a:rPr lang="en-US" dirty="0" smtClean="0">
                <a:solidFill>
                  <a:schemeClr val="accent6"/>
                </a:solidFill>
              </a:rPr>
              <a:t>{ }</a:t>
            </a:r>
            <a:endParaRPr lang="bg-BG" dirty="0" smtClean="0">
              <a:solidFill>
                <a:schemeClr val="accent6"/>
              </a:solidFill>
            </a:endParaRPr>
          </a:p>
          <a:p>
            <a:pPr lvl="1"/>
            <a:r>
              <a:rPr lang="bg-BG" dirty="0" smtClean="0"/>
              <a:t>Натиснете </a:t>
            </a:r>
            <a:r>
              <a:rPr lang="en-US" dirty="0" smtClean="0"/>
              <a:t>[Enter] </a:t>
            </a:r>
            <a:r>
              <a:rPr lang="bg-BG" dirty="0" smtClean="0"/>
              <a:t>след </a:t>
            </a:r>
            <a:br>
              <a:rPr lang="bg-BG" dirty="0" smtClean="0"/>
            </a:br>
            <a:r>
              <a:rPr lang="bg-BG" dirty="0" smtClean="0"/>
              <a:t>отварящата скоба </a:t>
            </a:r>
            <a:r>
              <a:rPr lang="en-US" dirty="0" smtClean="0">
                <a:solidFill>
                  <a:schemeClr val="accent6"/>
                </a:solidFill>
              </a:rPr>
              <a:t>{</a:t>
            </a:r>
            <a:endParaRPr lang="bg-BG" dirty="0" smtClean="0">
              <a:solidFill>
                <a:schemeClr val="accent6"/>
              </a:solidFill>
            </a:endParaRPr>
          </a:p>
          <a:p>
            <a:pPr lvl="1"/>
            <a:r>
              <a:rPr lang="bg-BG" dirty="0" smtClean="0"/>
              <a:t>Кодът на програмата се </a:t>
            </a:r>
            <a:br>
              <a:rPr lang="bg-BG" dirty="0" smtClean="0"/>
            </a:br>
            <a:r>
              <a:rPr lang="bg-BG" dirty="0" smtClean="0"/>
              <a:t>пише отместен навътре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27" y="2514600"/>
            <a:ext cx="6214659" cy="33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следния код:</a:t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bg-BG" dirty="0" smtClean="0"/>
          </a:p>
          <a:p>
            <a:r>
              <a:rPr lang="bg-BG" dirty="0" smtClean="0"/>
              <a:t>Добавете още две команди:</a:t>
            </a:r>
          </a:p>
          <a:p>
            <a:pPr lvl="1"/>
            <a:r>
              <a:rPr lang="bg-BG" dirty="0" smtClean="0"/>
              <a:t>Как се казвате</a:t>
            </a:r>
          </a:p>
          <a:p>
            <a:pPr lvl="1"/>
            <a:r>
              <a:rPr lang="bg-BG" dirty="0" smtClean="0"/>
              <a:t>Нещо друго интересно за вас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6412" y="1524000"/>
            <a:ext cx="4724400" cy="4832351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17612" y="2362200"/>
            <a:ext cx="7120021" cy="5232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World!");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Curved Connector 13"/>
          <p:cNvCxnSpPr>
            <a:stCxn id="9" idx="2"/>
          </p:cNvCxnSpPr>
          <p:nvPr/>
        </p:nvCxnSpPr>
        <p:spPr>
          <a:xfrm rot="16200000" flipH="1">
            <a:off x="5561938" y="2101105"/>
            <a:ext cx="1991380" cy="356001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accent6"/>
                </a:solidFill>
              </a:rPr>
              <a:t>[Ctrl + F5]</a:t>
            </a:r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 (в черния прозорец):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60" y="3867469"/>
            <a:ext cx="8300165" cy="171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Типични грешки в </a:t>
            </a:r>
            <a:r>
              <a:rPr lang="en-US" smtClean="0"/>
              <a:t>C# </a:t>
            </a:r>
            <a:r>
              <a:rPr lang="bg-BG" smtClean="0"/>
              <a:t>програмите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Писане извън тялото на </a:t>
            </a:r>
            <a:r>
              <a:rPr lang="en-US" dirty="0" smtClean="0">
                <a:solidFill>
                  <a:schemeClr val="accent6"/>
                </a:solidFill>
              </a:rPr>
              <a:t>Main()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bg-BG" dirty="0" smtClean="0"/>
              <a:t>метода:</a:t>
            </a:r>
            <a:endParaRPr lang="en-US" dirty="0" smtClean="0"/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Бъркане на </a:t>
            </a:r>
            <a:r>
              <a:rPr lang="bg-BG" dirty="0" smtClean="0">
                <a:solidFill>
                  <a:schemeClr val="accent6"/>
                </a:solidFill>
              </a:rPr>
              <a:t>малки</a:t>
            </a:r>
            <a:r>
              <a:rPr lang="bg-BG" dirty="0" smtClean="0"/>
              <a:t> и </a:t>
            </a:r>
            <a:r>
              <a:rPr lang="bg-BG" dirty="0" smtClean="0">
                <a:solidFill>
                  <a:schemeClr val="accent6"/>
                </a:solidFill>
              </a:rPr>
              <a:t>главни</a:t>
            </a:r>
            <a:r>
              <a:rPr lang="bg-BG" dirty="0" smtClean="0"/>
              <a:t> букви:</a:t>
            </a:r>
            <a:endParaRPr lang="en-US" dirty="0" smtClean="0"/>
          </a:p>
          <a:p>
            <a:endParaRPr lang="en-US" dirty="0" smtClean="0"/>
          </a:p>
          <a:p>
            <a:r>
              <a:rPr lang="bg-BG" dirty="0" smtClean="0"/>
              <a:t>Липса на </a:t>
            </a:r>
            <a:r>
              <a:rPr lang="en-US" dirty="0" smtClean="0">
                <a:solidFill>
                  <a:schemeClr val="accent6"/>
                </a:solidFill>
              </a:rPr>
              <a:t>;</a:t>
            </a:r>
            <a:r>
              <a:rPr lang="en-US" dirty="0" smtClean="0"/>
              <a:t> </a:t>
            </a:r>
            <a:r>
              <a:rPr lang="bg-BG" dirty="0" smtClean="0"/>
              <a:t>в края на всяка команда</a:t>
            </a:r>
            <a:endParaRPr lang="en-US" dirty="0" smtClean="0"/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Липсваща кавичка </a:t>
            </a:r>
            <a:r>
              <a:rPr lang="en-US" dirty="0" smtClean="0">
                <a:solidFill>
                  <a:schemeClr val="accent6"/>
                </a:solidFill>
              </a:rPr>
              <a:t>"</a:t>
            </a:r>
            <a:r>
              <a:rPr lang="bg-BG" dirty="0" smtClean="0"/>
              <a:t> или липсваща скоба </a:t>
            </a:r>
            <a:r>
              <a:rPr lang="en-US" dirty="0" smtClean="0">
                <a:solidFill>
                  <a:schemeClr val="accent6"/>
                </a:solidFill>
              </a:rPr>
              <a:t>(</a:t>
            </a:r>
            <a:r>
              <a:rPr lang="en-US" dirty="0" smtClean="0"/>
              <a:t> </a:t>
            </a:r>
            <a:r>
              <a:rPr lang="bg-BG" dirty="0" smtClean="0"/>
              <a:t>или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9957"/>
          <a:stretch/>
        </p:blipFill>
        <p:spPr>
          <a:xfrm>
            <a:off x="1192253" y="2322351"/>
            <a:ext cx="5105400" cy="573250"/>
          </a:xfrm>
          <a:prstGeom prst="roundRect">
            <a:avLst>
              <a:gd name="adj" fmla="val 58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00" y="3455720"/>
            <a:ext cx="5102506" cy="583144"/>
          </a:xfrm>
          <a:prstGeom prst="roundRect">
            <a:avLst>
              <a:gd name="adj" fmla="val 58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817" y="3455720"/>
            <a:ext cx="4875082" cy="583144"/>
          </a:xfrm>
          <a:prstGeom prst="roundRect">
            <a:avLst>
              <a:gd name="adj" fmla="val 58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b="18258"/>
          <a:stretch/>
        </p:blipFill>
        <p:spPr>
          <a:xfrm>
            <a:off x="1178806" y="4525697"/>
            <a:ext cx="5105400" cy="503504"/>
          </a:xfrm>
          <a:prstGeom prst="roundRect">
            <a:avLst>
              <a:gd name="adj" fmla="val 58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289" y="5668960"/>
            <a:ext cx="4888785" cy="550849"/>
          </a:xfrm>
          <a:prstGeom prst="roundRect">
            <a:avLst>
              <a:gd name="adj" fmla="val 58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090" y="5668959"/>
            <a:ext cx="5337970" cy="550847"/>
          </a:xfrm>
          <a:prstGeom prst="roundRect">
            <a:avLst>
              <a:gd name="adj" fmla="val 58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Полезни клавишни комбинации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Shift + </a:t>
            </a:r>
            <a:r>
              <a:rPr lang="bg-BG" dirty="0" smtClean="0">
                <a:solidFill>
                  <a:schemeClr val="accent6"/>
                </a:solidFill>
              </a:rPr>
              <a:t>стрелките </a:t>
            </a:r>
            <a:r>
              <a:rPr lang="bg-BG" dirty="0" smtClean="0"/>
              <a:t>– маркира текст, може да се ползва и с тези: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Ctrl + </a:t>
            </a:r>
            <a:r>
              <a:rPr lang="bg-BG" dirty="0" smtClean="0">
                <a:solidFill>
                  <a:schemeClr val="accent6"/>
                </a:solidFill>
              </a:rPr>
              <a:t>лява / дясна стрелка </a:t>
            </a:r>
            <a:r>
              <a:rPr lang="bg-BG" dirty="0" smtClean="0"/>
              <a:t>– прескача по цяла дума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Home </a:t>
            </a:r>
            <a:r>
              <a:rPr lang="en-US" dirty="0" smtClean="0"/>
              <a:t>– </a:t>
            </a:r>
            <a:r>
              <a:rPr lang="bg-BG" dirty="0" smtClean="0"/>
              <a:t>отива в началото, </a:t>
            </a:r>
            <a:r>
              <a:rPr lang="en-US" dirty="0" smtClean="0">
                <a:solidFill>
                  <a:schemeClr val="accent6"/>
                </a:solidFill>
              </a:rPr>
              <a:t>End</a:t>
            </a:r>
            <a:r>
              <a:rPr lang="bg-BG" dirty="0" smtClean="0"/>
              <a:t> – отива в края на реда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Ctrl + C </a:t>
            </a:r>
            <a:r>
              <a:rPr lang="en-US" dirty="0" smtClean="0"/>
              <a:t>– </a:t>
            </a:r>
            <a:r>
              <a:rPr lang="bg-BG" dirty="0" smtClean="0"/>
              <a:t>копира, </a:t>
            </a:r>
            <a:r>
              <a:rPr lang="en-US" dirty="0" smtClean="0">
                <a:solidFill>
                  <a:schemeClr val="accent6"/>
                </a:solidFill>
              </a:rPr>
              <a:t>Ctrl + X </a:t>
            </a:r>
            <a:r>
              <a:rPr lang="en-US" dirty="0" smtClean="0"/>
              <a:t>– </a:t>
            </a:r>
            <a:r>
              <a:rPr lang="bg-BG" dirty="0" smtClean="0"/>
              <a:t>изрязва, </a:t>
            </a:r>
            <a:r>
              <a:rPr lang="en-US" dirty="0" smtClean="0">
                <a:solidFill>
                  <a:schemeClr val="accent6"/>
                </a:solidFill>
              </a:rPr>
              <a:t>Ctrl + V</a:t>
            </a:r>
            <a:r>
              <a:rPr lang="en-US" dirty="0" smtClean="0"/>
              <a:t> </a:t>
            </a:r>
            <a:r>
              <a:rPr lang="bg-BG" dirty="0" smtClean="0"/>
              <a:t>– поставя текст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Del</a:t>
            </a:r>
            <a:r>
              <a:rPr lang="en-US" dirty="0" smtClean="0"/>
              <a:t> – </a:t>
            </a:r>
            <a:r>
              <a:rPr lang="bg-BG" dirty="0" smtClean="0"/>
              <a:t>изтрива следващ символ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Ctrl + Z </a:t>
            </a:r>
            <a:r>
              <a:rPr lang="en-US" dirty="0" smtClean="0"/>
              <a:t>– </a:t>
            </a:r>
            <a:r>
              <a:rPr lang="bg-BG" dirty="0" smtClean="0"/>
              <a:t>отменя последното действие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Ins</a:t>
            </a:r>
            <a:r>
              <a:rPr lang="en-US" dirty="0" smtClean="0"/>
              <a:t> – </a:t>
            </a:r>
            <a:r>
              <a:rPr lang="bg-BG" dirty="0" smtClean="0"/>
              <a:t>превключва между вмъкване и заместване на текст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1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ресурси за </a:t>
            </a:r>
            <a:r>
              <a:rPr lang="en-US" dirty="0" smtClean="0"/>
              <a:t>C#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Книги на български:</a:t>
            </a:r>
          </a:p>
          <a:p>
            <a:pPr lvl="1"/>
            <a:r>
              <a:rPr lang="ru-RU" dirty="0" smtClean="0">
                <a:hlinkClick r:id="rId2"/>
              </a:rPr>
              <a:t>"Основи на програмирането" (със C#)</a:t>
            </a:r>
            <a:r>
              <a:rPr lang="bg-BG" dirty="0" smtClean="0"/>
              <a:t> – за основните команди, има и видеа и много примерни задачи</a:t>
            </a:r>
          </a:p>
          <a:p>
            <a:pPr lvl="1"/>
            <a:r>
              <a:rPr lang="en-US" dirty="0">
                <a:hlinkClick r:id="rId3"/>
              </a:rPr>
              <a:t>"</a:t>
            </a:r>
            <a:r>
              <a:rPr lang="ru-RU" dirty="0" smtClean="0">
                <a:hlinkClick r:id="rId3"/>
              </a:rPr>
              <a:t>Принципи </a:t>
            </a:r>
            <a:r>
              <a:rPr lang="ru-RU" dirty="0">
                <a:hlinkClick r:id="rId3"/>
              </a:rPr>
              <a:t>на програмирането със C</a:t>
            </a:r>
            <a:r>
              <a:rPr lang="ru-RU" dirty="0" smtClean="0">
                <a:hlinkClick r:id="rId3"/>
              </a:rPr>
              <a:t>#</a:t>
            </a:r>
            <a:r>
              <a:rPr lang="en-US" dirty="0">
                <a:hlinkClick r:id="rId3"/>
              </a:rPr>
              <a:t>"</a:t>
            </a:r>
            <a:r>
              <a:rPr lang="ru-RU" dirty="0" smtClean="0"/>
              <a:t> - много по-подробна</a:t>
            </a:r>
          </a:p>
          <a:p>
            <a:r>
              <a:rPr lang="ru-RU" dirty="0" smtClean="0">
                <a:solidFill>
                  <a:schemeClr val="accent6"/>
                </a:solidFill>
              </a:rPr>
              <a:t>Видеа и презентации:</a:t>
            </a:r>
          </a:p>
          <a:p>
            <a:pPr lvl="1"/>
            <a:r>
              <a:rPr lang="ru-RU" dirty="0">
                <a:hlinkClick r:id="rId4"/>
              </a:rPr>
              <a:t>Курс “Увод в програмирането</a:t>
            </a:r>
            <a:r>
              <a:rPr lang="ru-RU" dirty="0" smtClean="0">
                <a:hlinkClick r:id="rId4"/>
              </a:rPr>
              <a:t>”</a:t>
            </a:r>
            <a:r>
              <a:rPr lang="ru-RU" dirty="0" smtClean="0"/>
              <a:t> – видеа за осовните команди</a:t>
            </a:r>
          </a:p>
          <a:p>
            <a:r>
              <a:rPr lang="ru-RU" dirty="0" smtClean="0">
                <a:solidFill>
                  <a:schemeClr val="accent6"/>
                </a:solidFill>
              </a:rPr>
              <a:t>Справочници за командите:</a:t>
            </a:r>
            <a:endParaRPr lang="ru-RU" dirty="0">
              <a:solidFill>
                <a:schemeClr val="accent6"/>
              </a:solidFill>
            </a:endParaRPr>
          </a:p>
          <a:p>
            <a:pPr lvl="1"/>
            <a:r>
              <a:rPr lang="en-GB" dirty="0">
                <a:hlinkClick r:id="rId5"/>
              </a:rPr>
              <a:t>https://www.w3schools.com/cs</a:t>
            </a:r>
            <a:r>
              <a:rPr lang="en-GB" dirty="0" smtClean="0">
                <a:hlinkClick r:id="rId5"/>
              </a:rPr>
              <a:t>/</a:t>
            </a:r>
            <a:r>
              <a:rPr lang="bg-BG" dirty="0" smtClean="0"/>
              <a:t> </a:t>
            </a:r>
          </a:p>
          <a:p>
            <a:pPr lvl="1"/>
            <a:r>
              <a:rPr lang="en-GB" dirty="0">
                <a:hlinkClick r:id="rId6"/>
              </a:rPr>
              <a:t>https://www.learncs.org</a:t>
            </a:r>
            <a:r>
              <a:rPr lang="en-GB" dirty="0" smtClean="0">
                <a:hlinkClick r:id="rId6"/>
              </a:rPr>
              <a:t>/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63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4895851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Компютърна програма </a:t>
            </a:r>
            <a:r>
              <a:rPr lang="bg-BG" dirty="0" smtClean="0"/>
              <a:t>е поредица от команди</a:t>
            </a:r>
            <a:endParaRPr lang="en-US" dirty="0" smtClean="0"/>
          </a:p>
          <a:p>
            <a:pPr lvl="1"/>
            <a:r>
              <a:rPr lang="bg-BG" dirty="0" smtClean="0"/>
              <a:t>Пише се на се </a:t>
            </a:r>
            <a:r>
              <a:rPr lang="bg-BG" dirty="0" smtClean="0">
                <a:solidFill>
                  <a:schemeClr val="accent6"/>
                </a:solidFill>
              </a:rPr>
              <a:t>език за програмиране</a:t>
            </a:r>
            <a:r>
              <a:rPr lang="bg-BG" dirty="0" smtClean="0"/>
              <a:t> (например </a:t>
            </a:r>
            <a:r>
              <a:rPr lang="en-US" dirty="0" smtClean="0"/>
              <a:t>C#</a:t>
            </a:r>
            <a:r>
              <a:rPr lang="bg-BG" dirty="0" smtClean="0"/>
              <a:t>)</a:t>
            </a:r>
            <a:br>
              <a:rPr lang="bg-BG" dirty="0" smtClean="0"/>
            </a:br>
            <a:r>
              <a:rPr lang="bg-BG" dirty="0" smtClean="0"/>
              <a:t>в </a:t>
            </a:r>
            <a:r>
              <a:rPr lang="bg-BG" dirty="0" smtClean="0">
                <a:solidFill>
                  <a:schemeClr val="accent6"/>
                </a:solidFill>
              </a:rPr>
              <a:t>среда за разработка </a:t>
            </a:r>
            <a:r>
              <a:rPr lang="bg-BG" dirty="0" smtClean="0"/>
              <a:t>(например </a:t>
            </a:r>
            <a:r>
              <a:rPr lang="en-US" dirty="0" smtClean="0"/>
              <a:t>Visual Studio)</a:t>
            </a:r>
          </a:p>
          <a:p>
            <a:r>
              <a:rPr lang="bg-BG" dirty="0" smtClean="0"/>
              <a:t>На </a:t>
            </a:r>
            <a:r>
              <a:rPr lang="en-US" dirty="0" smtClean="0"/>
              <a:t>C# </a:t>
            </a:r>
            <a:r>
              <a:rPr lang="bg-BG" dirty="0" smtClean="0"/>
              <a:t>командите се пишат в</a:t>
            </a:r>
            <a:r>
              <a:rPr lang="en-US" dirty="0" smtClean="0"/>
              <a:t> </a:t>
            </a:r>
            <a:r>
              <a:rPr lang="bg-BG" dirty="0" smtClean="0"/>
              <a:t>частта </a:t>
            </a:r>
            <a:r>
              <a:rPr lang="en-US" dirty="0" smtClean="0">
                <a:solidFill>
                  <a:schemeClr val="accent6"/>
                </a:solidFill>
              </a:rPr>
              <a:t>Main(…)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063" lvl="1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endParaRPr lang="en-US" dirty="0" smtClean="0"/>
          </a:p>
          <a:p>
            <a:r>
              <a:rPr lang="bg-BG" dirty="0" smtClean="0"/>
              <a:t>Извеждаме с </a:t>
            </a:r>
            <a:r>
              <a:rPr lang="en-US" noProof="1" smtClean="0">
                <a:solidFill>
                  <a:schemeClr val="accent6"/>
                </a:solidFill>
              </a:rPr>
              <a:t>Console.WriteLine(…)</a:t>
            </a:r>
            <a:r>
              <a:rPr lang="en-US" dirty="0" smtClean="0">
                <a:solidFill>
                  <a:schemeClr val="accent6"/>
                </a:solidFill>
              </a:rPr>
              <a:t>,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стартираме програмата с </a:t>
            </a:r>
            <a:r>
              <a:rPr lang="en-US" dirty="0" smtClean="0">
                <a:solidFill>
                  <a:schemeClr val="accent6"/>
                </a:solidFill>
              </a:rPr>
              <a:t>[Ctrl+F5]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38734" y="3826759"/>
            <a:ext cx="6511682" cy="15696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Main(string[] args)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Console.WriteLine("Hello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World!");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Image result for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655" y="1480711"/>
            <a:ext cx="1634435" cy="156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visual studio logo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027" y="5609086"/>
            <a:ext cx="4254785" cy="71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79FC9DD-D65C-4BB3-AC78-3234015DB2D5}"/>
              </a:ext>
            </a:extLst>
          </p:cNvPr>
          <p:cNvGrpSpPr/>
          <p:nvPr/>
        </p:nvGrpSpPr>
        <p:grpSpPr>
          <a:xfrm>
            <a:off x="8722047" y="3301943"/>
            <a:ext cx="3239765" cy="2120263"/>
            <a:chOff x="8837612" y="4612353"/>
            <a:chExt cx="2934965" cy="192078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B4A27D29-2943-4234-B43D-7E63C5FDC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612" y="4612353"/>
              <a:ext cx="1707473" cy="109104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7463CED5-5089-4D6B-864D-3C9FD44E8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0143187" y="4769730"/>
              <a:ext cx="1629390" cy="1763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531812" y="1825625"/>
            <a:ext cx="10819032" cy="4351338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sz="3200" dirty="0" smtClean="0"/>
              <a:t>Какво е нужно да знаем, за да започнем?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sz="3200" dirty="0" smtClean="0"/>
              <a:t>Подготовка на средата за програмиране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sz="3200" dirty="0" smtClean="0"/>
              <a:t>Първа програмка със </a:t>
            </a:r>
            <a:r>
              <a:rPr lang="en-US" sz="3200" dirty="0" smtClean="0"/>
              <a:t>C#</a:t>
            </a:r>
            <a:r>
              <a:rPr lang="bg-BG" sz="3200" dirty="0" smtClean="0"/>
              <a:t> и </a:t>
            </a:r>
            <a:r>
              <a:rPr lang="en-US" sz="3200" dirty="0" smtClean="0"/>
              <a:t>Visual Studio</a:t>
            </a:r>
          </a:p>
          <a:p>
            <a:pPr lvl="1"/>
            <a:r>
              <a:rPr lang="bg-BG" sz="2800" dirty="0" smtClean="0"/>
              <a:t>Писане на кода</a:t>
            </a:r>
          </a:p>
          <a:p>
            <a:pPr lvl="1"/>
            <a:r>
              <a:rPr lang="bg-BG" sz="2800" dirty="0" smtClean="0"/>
              <a:t>Стартиране на програмата</a:t>
            </a:r>
          </a:p>
          <a:p>
            <a:pPr lvl="1"/>
            <a:r>
              <a:rPr lang="bg-BG" sz="2800" dirty="0" smtClean="0"/>
              <a:t>Типични грешки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 smtClean="0"/>
              <a:t>Полезни клавишни комбинации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bg-BG" sz="3200" dirty="0" smtClean="0"/>
              <a:t>Други</a:t>
            </a:r>
            <a:r>
              <a:rPr lang="en-US" sz="3200" dirty="0" smtClean="0"/>
              <a:t> </a:t>
            </a:r>
            <a:r>
              <a:rPr lang="bg-BG" sz="3200" dirty="0" smtClean="0"/>
              <a:t>ресурси за </a:t>
            </a:r>
            <a:r>
              <a:rPr lang="en-US" sz="3200" dirty="0" smtClean="0"/>
              <a:t>C#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70F2C5-CB48-4E96-A0D5-C769DF5DA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714500"/>
            <a:ext cx="4762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Първа конзолна програма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chemeClr val="accent5"/>
                </a:solidFill>
              </a:rPr>
              <a:t>Въпроси</a:t>
            </a:r>
            <a:r>
              <a:rPr lang="en-US" sz="6600" b="1" dirty="0">
                <a:solidFill>
                  <a:schemeClr val="accent5"/>
                </a:solidFill>
              </a:rPr>
              <a:t>?</a:t>
            </a:r>
            <a:endParaRPr lang="en-US" sz="6600" b="1" spc="150" dirty="0">
              <a:ln w="11430"/>
              <a:solidFill>
                <a:schemeClr val="accent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12618F4-C478-4C86-9335-0173A61320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4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Договор за ползване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690689"/>
            <a:ext cx="10666630" cy="466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/>
              <a:t>Този </a:t>
            </a:r>
            <a:r>
              <a:rPr lang="bg-BG" sz="2800" dirty="0"/>
              <a:t>курс </a:t>
            </a:r>
            <a:r>
              <a:rPr lang="en-US" sz="2800" dirty="0"/>
              <a:t>(</a:t>
            </a:r>
            <a:r>
              <a:rPr lang="bg-BG" sz="2800" dirty="0"/>
              <a:t>слайдове</a:t>
            </a:r>
            <a:r>
              <a:rPr lang="en-US" sz="2800" dirty="0"/>
              <a:t>, </a:t>
            </a:r>
            <a:r>
              <a:rPr lang="bg-BG" sz="2800" dirty="0"/>
              <a:t>примери</a:t>
            </a:r>
            <a:r>
              <a:rPr lang="en-US" sz="2800" dirty="0"/>
              <a:t>, </a:t>
            </a:r>
            <a:r>
              <a:rPr lang="bg-BG" sz="2800" dirty="0" smtClean="0"/>
              <a:t>задачи </a:t>
            </a:r>
            <a:r>
              <a:rPr lang="bg-BG" sz="2800" dirty="0"/>
              <a:t>и др.</a:t>
            </a:r>
            <a:r>
              <a:rPr lang="en-US" sz="2800" dirty="0"/>
              <a:t>)</a:t>
            </a:r>
            <a:r>
              <a:rPr lang="bg-BG" sz="2800" dirty="0"/>
              <a:t> се </a:t>
            </a:r>
            <a:r>
              <a:rPr lang="bg-BG" sz="2800" dirty="0" smtClean="0"/>
              <a:t>разпространяват </a:t>
            </a:r>
            <a:r>
              <a:rPr lang="bg-BG" sz="2800" dirty="0"/>
              <a:t>под свободен лиценз </a:t>
            </a:r>
            <a:r>
              <a:rPr lang="en-US" sz="2800" dirty="0" smtClean="0"/>
              <a:t>"</a:t>
            </a:r>
            <a:r>
              <a:rPr lang="en-US" sz="2800" dirty="0">
                <a:hlinkClick r:id="rId3"/>
              </a:rPr>
              <a:t>Creative Commons </a:t>
            </a:r>
            <a:r>
              <a:rPr lang="en-US" sz="2800" noProof="1">
                <a:hlinkClick r:id="rId3"/>
              </a:rPr>
              <a:t>Attribution-NonCommercial-ShareAlike</a:t>
            </a:r>
            <a:r>
              <a:rPr lang="en-US" sz="2800" dirty="0">
                <a:hlinkClick r:id="rId3"/>
              </a:rPr>
              <a:t> 4.0 International</a:t>
            </a:r>
            <a:r>
              <a:rPr lang="en-US" sz="2800" dirty="0"/>
              <a:t>"</a:t>
            </a:r>
            <a:endParaRPr lang="bg-BG" sz="28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Базиран е на учебните материали на </a:t>
            </a:r>
            <a:r>
              <a:rPr lang="bg-BG" sz="2800" dirty="0" smtClean="0">
                <a:hlinkClick r:id="rId4"/>
              </a:rPr>
              <a:t>НП „Обучение за ИТ Кариера“</a:t>
            </a:r>
            <a:r>
              <a:rPr lang="bg-BG" sz="2800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Може да съдържа </a:t>
            </a:r>
            <a:r>
              <a:rPr lang="bg-BG" sz="2800" dirty="0"/>
              <a:t>части от следните </a:t>
            </a:r>
            <a:r>
              <a:rPr lang="bg-BG" sz="2800" dirty="0" smtClean="0"/>
              <a:t>източници: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5"/>
              </a:rPr>
              <a:t>Основи на програмирането със </a:t>
            </a:r>
            <a:r>
              <a:rPr lang="en-US" sz="2000" dirty="0">
                <a:hlinkClick r:id="rId5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CC-BY-SA</a:t>
            </a:r>
            <a:endParaRPr lang="bg-B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909" y="327660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884114"/>
            <a:ext cx="8938472" cy="1467380"/>
          </a:xfrm>
        </p:spPr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bg-BG" sz="4400" dirty="0" smtClean="0"/>
              <a:t>Какво е нужно да знаем, за да започнем да програмираме?</a:t>
            </a:r>
            <a:endParaRPr lang="en-US" sz="4400" dirty="0"/>
          </a:p>
        </p:txBody>
      </p:sp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3" y="960518"/>
            <a:ext cx="2943656" cy="355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4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означава "да програмираме"?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1"/>
          </p:nvPr>
        </p:nvSpPr>
        <p:spPr>
          <a:xfrm>
            <a:off x="837982" y="1825625"/>
            <a:ext cx="10971430" cy="4530726"/>
          </a:xfrm>
        </p:spPr>
        <p:txBody>
          <a:bodyPr>
            <a:normAutofit fontScale="92500" lnSpcReduction="10000"/>
          </a:bodyPr>
          <a:lstStyle/>
          <a:p>
            <a:r>
              <a:rPr lang="bg-BG" sz="3300" dirty="0" smtClean="0"/>
              <a:t>Да "</a:t>
            </a:r>
            <a:r>
              <a:rPr lang="bg-BG" sz="3300" dirty="0" smtClean="0">
                <a:solidFill>
                  <a:schemeClr val="accent6">
                    <a:lumMod val="75000"/>
                  </a:schemeClr>
                </a:solidFill>
              </a:rPr>
              <a:t>програмираме</a:t>
            </a:r>
            <a:r>
              <a:rPr lang="bg-BG" sz="3300" dirty="0" smtClean="0"/>
              <a:t>" означава да даваме</a:t>
            </a:r>
            <a:r>
              <a:rPr lang="en-US" sz="3300" dirty="0" smtClean="0"/>
              <a:t> </a:t>
            </a:r>
            <a:r>
              <a:rPr lang="bg-BG" sz="3300" dirty="0" smtClean="0">
                <a:solidFill>
                  <a:schemeClr val="accent6">
                    <a:lumMod val="75000"/>
                  </a:schemeClr>
                </a:solidFill>
              </a:rPr>
              <a:t>команди </a:t>
            </a:r>
            <a:r>
              <a:rPr lang="bg-BG" sz="3300" dirty="0" smtClean="0"/>
              <a:t>на компютъра какво да прави</a:t>
            </a:r>
          </a:p>
          <a:p>
            <a:pPr lvl="1"/>
            <a:r>
              <a:rPr lang="bg-BG" dirty="0" smtClean="0"/>
              <a:t>Командите се подреждат една след друга</a:t>
            </a:r>
          </a:p>
          <a:p>
            <a:pPr lvl="2"/>
            <a:r>
              <a:rPr lang="bg-BG" sz="2800" dirty="0" smtClean="0"/>
              <a:t>Така те образуват "</a:t>
            </a:r>
            <a:r>
              <a:rPr lang="bg-BG" sz="2800" dirty="0" smtClean="0">
                <a:solidFill>
                  <a:schemeClr val="accent6">
                    <a:lumMod val="75000"/>
                  </a:schemeClr>
                </a:solidFill>
              </a:rPr>
              <a:t>компютърна програма</a:t>
            </a:r>
            <a:r>
              <a:rPr lang="bg-BG" sz="2800" dirty="0" smtClean="0"/>
              <a:t>"</a:t>
            </a:r>
          </a:p>
          <a:p>
            <a:pPr lvl="2"/>
            <a:r>
              <a:rPr lang="bg-BG" sz="2800" dirty="0" smtClean="0"/>
              <a:t>Компютърната програма е поредица от команди</a:t>
            </a:r>
          </a:p>
          <a:p>
            <a:pPr lvl="1"/>
            <a:r>
              <a:rPr lang="bg-BG" dirty="0" smtClean="0"/>
              <a:t>Програмите се пишат на е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зик за програмиране</a:t>
            </a:r>
          </a:p>
          <a:p>
            <a:pPr lvl="2"/>
            <a:r>
              <a:rPr lang="bg-BG" sz="2800" dirty="0" smtClean="0"/>
              <a:t>Например </a:t>
            </a:r>
            <a:r>
              <a:rPr lang="en-US" sz="2800" dirty="0" smtClean="0"/>
              <a:t>C#, Java, JavaScript</a:t>
            </a:r>
            <a:r>
              <a:rPr lang="bg-BG" sz="2800" dirty="0" smtClean="0"/>
              <a:t>,</a:t>
            </a:r>
            <a:r>
              <a:rPr lang="en-US" sz="2800" dirty="0" smtClean="0"/>
              <a:t> Python, PHP</a:t>
            </a:r>
            <a:r>
              <a:rPr lang="bg-BG" sz="2800" dirty="0" smtClean="0"/>
              <a:t>, </a:t>
            </a:r>
            <a:r>
              <a:rPr lang="en-US" sz="2800" dirty="0" smtClean="0"/>
              <a:t>C</a:t>
            </a:r>
            <a:r>
              <a:rPr lang="bg-BG" sz="2800" dirty="0" smtClean="0"/>
              <a:t>, </a:t>
            </a:r>
            <a:r>
              <a:rPr lang="en-US" sz="2800" dirty="0" smtClean="0"/>
              <a:t>C++</a:t>
            </a:r>
            <a:r>
              <a:rPr lang="bg-BG" sz="2800" dirty="0" smtClean="0"/>
              <a:t> и </a:t>
            </a:r>
          </a:p>
          <a:p>
            <a:pPr lvl="2"/>
            <a:r>
              <a:rPr lang="bg-BG" sz="2800" dirty="0" smtClean="0"/>
              <a:t>Използва се </a:t>
            </a:r>
            <a:r>
              <a:rPr lang="bg-BG" sz="2800" dirty="0" smtClean="0">
                <a:solidFill>
                  <a:schemeClr val="accent6">
                    <a:lumMod val="75000"/>
                  </a:schemeClr>
                </a:solidFill>
              </a:rPr>
              <a:t>среда за програмиране </a:t>
            </a:r>
            <a:r>
              <a:rPr lang="bg-BG" sz="2800" dirty="0" smtClean="0"/>
              <a:t>(например </a:t>
            </a:r>
            <a:r>
              <a:rPr lang="en-US" sz="2800" dirty="0" smtClean="0"/>
              <a:t>Visual Studio)</a:t>
            </a:r>
            <a:endParaRPr lang="bg-BG" sz="2800" dirty="0" smtClean="0"/>
          </a:p>
          <a:p>
            <a:pPr lvl="1"/>
            <a:r>
              <a:rPr lang="bg-BG" dirty="0" smtClean="0"/>
              <a:t>Програмите се изпълняват от процесора на компютъра</a:t>
            </a:r>
          </a:p>
          <a:p>
            <a:pPr lvl="2"/>
            <a:r>
              <a:rPr lang="bg-BG" sz="2800" dirty="0" smtClean="0"/>
              <a:t>Той разбира само един език за програмиране – машинен език</a:t>
            </a:r>
          </a:p>
          <a:p>
            <a:pPr lvl="2"/>
            <a:r>
              <a:rPr lang="bg-BG" sz="2800" dirty="0" smtClean="0"/>
              <a:t>Преводът на програмата до машинен език се нарича </a:t>
            </a:r>
            <a:r>
              <a:rPr lang="bg-BG" sz="2800" dirty="0" smtClean="0">
                <a:solidFill>
                  <a:schemeClr val="accent6">
                    <a:lumMod val="75000"/>
                  </a:schemeClr>
                </a:solidFill>
              </a:rPr>
              <a:t>компилация</a:t>
            </a:r>
          </a:p>
          <a:p>
            <a:pPr lvl="2"/>
            <a:endParaRPr lang="bg-BG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0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Компютърна програма – примери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Програма, която свири музикалната нота "ла" (за 0.5 секунди)</a:t>
            </a:r>
          </a:p>
          <a:p>
            <a:endParaRPr lang="bg-BG" dirty="0" smtClean="0"/>
          </a:p>
          <a:p>
            <a:pPr>
              <a:spcBef>
                <a:spcPts val="1800"/>
              </a:spcBef>
            </a:pPr>
            <a:r>
              <a:rPr lang="bg-BG" dirty="0" smtClean="0"/>
              <a:t>Програма, която свири поредица от музикални ноти:</a:t>
            </a:r>
          </a:p>
          <a:p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Програма, която конвертира от левове в евро: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26374" y="3508368"/>
            <a:ext cx="10378237" cy="8925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200; i &lt;=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000; i += 200)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Console.Beep(i, 100);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26375" y="2336003"/>
            <a:ext cx="10378237" cy="4924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Console.Beep(432, 500);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26374" y="5080842"/>
            <a:ext cx="10378238" cy="129266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leva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euro = leva / 1.95583;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Console.WriteLine(euro);</a:t>
            </a:r>
          </a:p>
        </p:txBody>
      </p:sp>
    </p:spTree>
    <p:extLst>
      <p:ext uri="{BB962C8B-B14F-4D97-AF65-F5344CB8AC3E}">
        <p14:creationId xmlns:p14="http://schemas.microsoft.com/office/powerpoint/2010/main" val="189590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Компютърни програми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 smtClean="0">
                <a:solidFill>
                  <a:schemeClr val="accent6">
                    <a:lumMod val="75000"/>
                  </a:schemeClr>
                </a:solidFill>
              </a:rPr>
              <a:t>Програма</a:t>
            </a:r>
            <a:r>
              <a:rPr lang="bg-BG" sz="3000" dirty="0" smtClean="0"/>
              <a:t> == последователност от команди</a:t>
            </a:r>
          </a:p>
          <a:p>
            <a:pPr lvl="1"/>
            <a:r>
              <a:rPr lang="bg-BG" sz="2800" dirty="0" smtClean="0"/>
              <a:t>Съдържа команди, пресмятания, проверки, повторения, …</a:t>
            </a:r>
          </a:p>
          <a:p>
            <a:r>
              <a:rPr lang="bg-BG" sz="3000" dirty="0"/>
              <a:t>Програмите се пишат в текстов формат</a:t>
            </a:r>
          </a:p>
          <a:p>
            <a:pPr lvl="1"/>
            <a:r>
              <a:rPr lang="bg-BG" sz="2800" dirty="0" smtClean="0"/>
              <a:t>Текстът на </a:t>
            </a:r>
            <a:r>
              <a:rPr lang="bg-BG" sz="2800" dirty="0"/>
              <a:t>програмата</a:t>
            </a:r>
            <a:r>
              <a:rPr lang="bg-BG" sz="2800" dirty="0" smtClean="0"/>
              <a:t> се нарича</a:t>
            </a:r>
            <a:r>
              <a:rPr lang="en-US" sz="2800" dirty="0" smtClean="0"/>
              <a:t> </a:t>
            </a:r>
            <a:r>
              <a:rPr lang="bg-BG" sz="2800" dirty="0" smtClean="0">
                <a:solidFill>
                  <a:schemeClr val="accent6">
                    <a:lumMod val="75000"/>
                  </a:schemeClr>
                </a:solidFill>
              </a:rPr>
              <a:t>програмен код</a:t>
            </a:r>
          </a:p>
          <a:p>
            <a:r>
              <a:rPr lang="bg-BG" sz="3000" dirty="0"/>
              <a:t>Сорс кодът се компилира до </a:t>
            </a:r>
            <a:r>
              <a:rPr lang="bg-BG" sz="3000" dirty="0">
                <a:solidFill>
                  <a:schemeClr val="accent6">
                    <a:lumMod val="75000"/>
                  </a:schemeClr>
                </a:solidFill>
              </a:rPr>
              <a:t>изпълним файл</a:t>
            </a:r>
          </a:p>
          <a:p>
            <a:pPr lvl="1"/>
            <a:r>
              <a:rPr lang="bg-BG" sz="2800" dirty="0" smtClean="0"/>
              <a:t>Например </a:t>
            </a:r>
            <a:r>
              <a:rPr lang="en-US" sz="2800" noProof="1" smtClean="0">
                <a:solidFill>
                  <a:schemeClr val="accent6">
                    <a:lumMod val="75000"/>
                  </a:schemeClr>
                </a:solidFill>
              </a:rPr>
              <a:t>Program.cs</a:t>
            </a:r>
            <a:r>
              <a:rPr lang="en-US" sz="2800" dirty="0" smtClean="0"/>
              <a:t> </a:t>
            </a:r>
            <a:r>
              <a:rPr lang="bg-BG" sz="2800" dirty="0" smtClean="0">
                <a:sym typeface="Wingdings" charset="2"/>
              </a:rPr>
              <a:t>се компилира до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Program.exe</a:t>
            </a:r>
            <a:endParaRPr lang="bg-BG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sz="3000" dirty="0" smtClean="0"/>
              <a:t>Или се изпълнява директно от </a:t>
            </a:r>
            <a:r>
              <a:rPr lang="bg-BG" sz="3000" dirty="0" smtClean="0">
                <a:solidFill>
                  <a:schemeClr val="accent6">
                    <a:lumMod val="75000"/>
                  </a:schemeClr>
                </a:solidFill>
              </a:rPr>
              <a:t>интерпретатора</a:t>
            </a:r>
          </a:p>
          <a:p>
            <a:pPr lvl="1"/>
            <a:r>
              <a:rPr lang="bg-BG" sz="2800" dirty="0" smtClean="0"/>
              <a:t>Например </a:t>
            </a:r>
            <a:r>
              <a:rPr lang="en-US" sz="2800" dirty="0" smtClean="0"/>
              <a:t>JavaScript</a:t>
            </a:r>
            <a:r>
              <a:rPr lang="bg-BG" sz="2800" dirty="0" smtClean="0"/>
              <a:t> сорс кодът се изпълнява от уеб браузъра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5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884114"/>
            <a:ext cx="8938472" cy="1467380"/>
          </a:xfrm>
        </p:spPr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bg-BG" dirty="0" smtClean="0"/>
              <a:t>Инсталиране или избор на среда за програмиране</a:t>
            </a:r>
            <a:endParaRPr lang="en-US" dirty="0"/>
          </a:p>
        </p:txBody>
      </p:sp>
      <p:sp>
        <p:nvSpPr>
          <p:cNvPr id="4" name="AutoShape 4" descr="data:image/png;base64,iVBORw0KGgoAAAANSUhEUgAAAT4AAACfCAMAAABX0UX9AAAAbFBMVEX///9oIXphCXReAHJnHnlkGHdiEXX8+vz59vnTwtf28Pfv6PGNYJrm2unczuDu5fDLttBtKn69psWDT5F6PYqacqV0MYWkgq3Ou9N9RYzDrsmKWZifeqqzlLu6n8F1NYWVaqGrjLRRAGeTYKCYb3/1AAAMz0lEQVR4nO2d6ZqiOhCGIRvKqiIi4oJz7v8eT1XCkgAuPW2P3U/X92emEUJ4qSRVlQCeRyKRSCQSiUQikUgkEolEIpFIJBKJ9DEFdZMG767Ej1VQK6Wqc/buevxMAT3f9wVbF+ni3XX5eQpq5msJxfNz9O7q/DAFcUsPJbl/pF7wA3LoGROszuG7a/VTNKanCTJepO+u2I9Q3++NpPgueXfdvr/MmDsrvnx35b697tAjfA91jx7he6S79AjfA90aNQjfM5rzWAhfq4eBwyN6vxlfUvAHbu9Der8XX9JwJfjp3i4P+r1fjC9pmB5QeXw7cL0/5v5mfI3qyKjtrQb8DL1fio+LHoAUm9ldnqL3W/FZBAQrZ7LHz9EjfCCWT/Ims2OuFJNNhA+kxIjCLD1WnycWSfhQIw9mlh4vgnSymfC1HJqhA5zNLfOz5y0JnxbvGu0AQq27DnDOWza/Ej4jg0+WvsVPKOPBzI25rXdN+IwMPrZPbPsT7BjM0hPsZJILhM+oxXfwUtv+wIPJZuip9b49jPAZ9fi8dC0tGvIST+hZXiHhMxrwAT/b/oQc8RH8OAzJhM/Iwgftd4zMpqfsiJjwGdn4vFRMg7FWau3kYwifkYPPS9gNfrx2s4GEz8jFd4PfNBdN+IxG+Gb5TfIIhK/TGJ+X7Mb8ZDxdhUv4jCb4vGqMT12nhxE+ozG+uTiXNZNZJMJnNMI3P5/LqvEsEuEzcvHdmg2X8uAeRviMHHy31xJAxOas4yB8Rja+u2sJWGV3gITPyML3YCWGtAERPqMBnzvmCqbGDowdexA+ox7fmN4hmeYPBg+G8Bn1+Bx6er2Lm3822zsPhvAZGXzq0Fg8BGv0k2pu/lmrWwdD+Izaicq1ZXuij9Lc/HOLVq+DIXxGLT4LkxT7/teZ9uuzPCJ8nSarDNTWzq+kM4uBpEoJX6sxPl64q8Tn8n+Cn2mNixEfgZmskJzNP7PdZBPh89VlZn3uLD9a32dk4RO8mX2yPplM+c7pd+ITvW3161cmmht/CZ9WdN0ZgHK9v7nTjP9M+FpF1zUAZNW9p8Fn/GfC1ym6TvyVsR6339+LDwDebrit0kn+ivB9RDfXbxC+p/SAH+F7oPv8EN/iv+a/TRl5i+Lddf2Omsk/j6wvjNPwcvU2/N1V/Za65/+ZxttkQfNfEtfvrun31B1+Pb5iVR2aN9fzu+qW/yyUwXfMgmNUhM2bq/ltNes/Q+DcvoYuMG+VoFfS3dLEfwbDuxzoDXTPyvVfBGdHevncRzTww7dvHuj1pR9U+/yb5KKkl/b9hWD8EIrVG+rx/k6pv6Y3vn5CGb1vmEQikUgkEolEIv2l0uv1+oWJgA0U//2ivfT8qqTbmSu+mtkeJWmafDpUC2oo3qS4svPcab5EaVMUxUx+IyiLogFwJ87wvWav0Ib5U3zLwudaIj58znZi6Rt8KZTWfKqoD4grxQ/TzSlsZ4EXXYQvXjS3OoMvqXiXoRfy0RueH6jH1yjf5/8qXVgqXzazm1XpfTG+FZO+LxlYCz7npgZ8f/OhsffgS7kv/El1w60wVbh+YeNNOdwbFp/36X5TVryzvmSTb/+ieKvxMt78s0FkJ3w2WfW+BKgX87/Tq1bojPEFcGa57UpfLHODL9pxVf1F8T0+Lzn9w2mSE/PlZOlDoXz2IqPrNca3glu0thrZwoxg0VqIz+H7p0qkEGLUVWCXx179pcMxPrxFM++zj3Y/Cp+Xy8llgGFMLfKzGuELuu51pJ+G78D8cX2hKuzlrucI32IN+GYs/Kfhy+A6lGMGmS/E2vREYZZlQ6X21yJurqu2k4Kf7KPcv7OV2Xc4eGx9uxnry7IoRXx4Wj1p1P5jn8T+Ozkf46bUKzl6fAEcYwcCi+Xp2MTFab/oD9qcXzgyg6Pkvg4JLlS1yzjLP/xPd81n9M8kuNn61QNBzvkf+3aD68HaamenHQe/u9+3K9Xp+2o5GZ6SPxh/4AINVAXXCP/sLBYLKNDvL325xQpJ2FYGAz4s5DgUWXCzE+x11OSjQ3lN735E5GNCL2Vnb6hk78PCuMzN4vhFDBcGtVBSoEPtBePWksvOZM+MgUcHuyp0uuP29zE+KFrs3Fg34+0yUxjNhMxhC/xbWScBkxXbDt+RSwhWdI1YHjY9Pq49fqMzfvZCmqr4SuL591l5SF/YNaGPzKyICcfiqq3jCYZHg69h6ONeT2Wt+AN8RyUYy4/Xa4HPknf2N8aXcbig3Gn/GZqsXuICYliHO/gKBseruDyVOZOqmcVXwi1XLC9P12KLTjpWYJmUp2z+Cxh/pzZC63SyPIoe3x6jEz3/H2Qlto17+PjllOmLjKBjEMJsnUQdJ+S3dR78iKIwQUKLCISH3cZ3hqNZkegapbkOnSf49D6N3sdb7CuoC/S24fkQlq8cGFMwLDH8eYGG0/XpPT7gMAzG2OTu4CuOfZtcVDBAmJTENOYtOBpa4Q6/7sh7Ex+0c8vfCjHQneBLnH28CFw09MfC/eqlK98WUO7w9ATAlF1/1eNb5FATxy+4g88eTw9wMaYjn8m4lLgiTfknu5gn8R1VP7yhQnw54BgfjonDIAJFQ8/6FU+JQC8+nAea8vDod4cPq8ecvOAdfLagh5OxvuC5fN8KO0fBt9Y1PYcvZEI4cRHcpjG+DPsbp0Zn5jB/lfBErBvQoGJ+3/g6fAG6Gc6NexKfB/hyvdtsujQqYPh0Xnz9HD6Ii1wQIVqWiw/9r9JzdkIf4/WL3zSKtg9fOhXr+74Sx4BkfMwjfGGylHfxQV9RoafHLl3Zz+HDJuIUFuQTfBBUj1Ow1Xyg+FkdBmZ40sHMenyJHveL4dwP8CX7c1Gh++s/wIdRI/pmsr3Sp/Dpkzschup0+AJkNbqf0GPyh894flyhgq5En2rB0G/ofxj8vg0aCfhZ3f28hy86XRRjCn1f+RifF+EL6uTa9BhP4dMDuhvhTvAtMPQcBWfQ+U2Tmy9Q0TUG7FSsCG7A5+19E0vE5q7fwbdawz2QinG2rhrxGB8OwXBrGv3f5/CBcyXcIqb4lBWhtEJ8r85josArNlMejdsqLHxeVPra0ZC6ArfxHWAvperyvEzChafEE/iwVQmTt3gpvss/sr4AqqOg9UTgQefWdhsfpgIuOozFGtzEpzM4x2QYyJ/BpxO02r1+Dh/GmQ4adA2mjdcf4Tvdq8Nn1Hp7G+7eHhcfWqBAflGLz+6Z8zbL5TiRgO+Zxqt7DzNeTvBt7YyL3+JDR9+JVhDozNAxmn6fGYxfo5TrWKMeMRnjM8/uafMbNfPw0uLLneR/eN/v63XtIgQX39p2Qo3jpvuzYjyEQrOZc1xGJ4TixNc89KBbb8atgA01xaddd7zQkROQQu+F+LBbsgxm/yQ+sH6mhywX38hR23f4Riaum83EbR671viT/KI5TOwWDmc2uqkz+JK2VifXqT+2+EIXX3zLbR5dRT8/gPiG7OPRnU/CBI7GlyAtq/Vi2x3jC3Efp6miPc4sqXiFEuikdNLM2doHbdbXhNrqpVi7nhM+D6nx4RRQn7DRoeg8vsXFdnvRdqXGgdlH1bPFiZjBDd1jisY4I2CW9mzWkc1kXHAFhd1z9rb7Fargru+E2yR6fFHeRyJNG+BBK4UraC8t9Tt82t7qtpIrneydxyfYEMMscbQ2DU1H1/1+IRdDC1wK1eNb6nRfe/agZGI9xReiBzW8xOgAVfyagUOXrl88yNzy+4zLRdWrJAqzFNuPaVyYjFTVKguj5KpY0428e715GYVRWih23N1wXBbQ18qqXKXp8lzDhclLO0RcweD8VRYlej4HWq+v6iWcJD1KBnFgZz/4SllVHZIwTA6VYmUxk23GZSDSP6ZYxX2M9F44xzFShI9zt0szpvi2QjJx2e7AnGSLeJGjabH19iKZWkdxNz2HFybYDvdlVSBu4UMXXCjOIDiRsP+2sxJ8rFKw9UXpCQO4b+1JlFJVdOnxLSo0ReZvtz6TvFlM3GbUCoJGoeBo3AkcrpkPhLxMDZNyfHtOXHKT7+OiFes/NR7mXAo9rcPh4nMgq/GFDc74YMDL68jjUrX4oCh76CgEk2ZmCOxQFYN7sjGlqlxzSiom2pPkmbdWqoskFlBf8wPY+MKrAWKLT/J+SEtrPImW5NsvXTa5rON4/PmbTR3XmlZSVj6mAfz8PHTGwUZvFNsrVPxYx+0XZIOD2Vxt4EqhAJPMW8H/nIxhcq4vQpdZuY/v7uFwJdctg/BUCV3aeeEFTVwPnse+XuPh6xiLLaF4fZ4sj+shrg32MTQOxuT63Y+5JilovC4ANybT2X29+fEgF86WqQ9PrLt0s7QID3+0sFef5PPLf0kkEolEIpFIJBKJRCKRSCQSiUQi/Wv9D7adrxpnXpaU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448" y="381000"/>
            <a:ext cx="7620000" cy="42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8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accent6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C# </a:t>
            </a:r>
            <a:r>
              <a:rPr lang="en-US" dirty="0">
                <a:sym typeface="Wingdings" charset="2"/>
              </a:rPr>
              <a:t> </a:t>
            </a:r>
          </a:p>
          <a:p>
            <a:pPr lvl="2"/>
            <a:r>
              <a:rPr lang="en-US" dirty="0">
                <a:sym typeface="Wingdings" charset="2"/>
              </a:rPr>
              <a:t>Visual Studio </a:t>
            </a:r>
            <a:r>
              <a:rPr lang="bg-BG" dirty="0">
                <a:sym typeface="Wingdings" charset="2"/>
              </a:rPr>
              <a:t>за </a:t>
            </a:r>
            <a:r>
              <a:rPr lang="en-US" dirty="0">
                <a:sym typeface="Wingdings" charset="2"/>
              </a:rPr>
              <a:t>Windows</a:t>
            </a:r>
          </a:p>
          <a:p>
            <a:pPr lvl="2"/>
            <a:r>
              <a:rPr lang="bg-BG" dirty="0">
                <a:sym typeface="Wingdings" charset="2"/>
              </a:rPr>
              <a:t> </a:t>
            </a:r>
            <a:r>
              <a:rPr lang="en-US" dirty="0" err="1">
                <a:sym typeface="Wingdings" charset="2"/>
              </a:rPr>
              <a:t>MonoDevelop</a:t>
            </a:r>
            <a:r>
              <a:rPr lang="en-US" dirty="0">
                <a:sym typeface="Wingdings" charset="2"/>
              </a:rPr>
              <a:t> </a:t>
            </a:r>
            <a:r>
              <a:rPr lang="bg-BG" dirty="0">
                <a:sym typeface="Wingdings" charset="2"/>
              </a:rPr>
              <a:t>за </a:t>
            </a:r>
            <a:r>
              <a:rPr lang="en-US" dirty="0">
                <a:sym typeface="Wingdings" charset="2"/>
              </a:rPr>
              <a:t>Linux / Max OS X</a:t>
            </a:r>
          </a:p>
          <a:p>
            <a:pPr lvl="1"/>
            <a:r>
              <a:rPr lang="bg-BG" dirty="0">
                <a:sym typeface="Wingdings" charset="2"/>
              </a:rPr>
              <a:t>за </a:t>
            </a:r>
            <a:r>
              <a:rPr lang="en-US" dirty="0">
                <a:sym typeface="Wingdings" charset="2"/>
              </a:rPr>
              <a:t>Java  IntelliJ IDEA</a:t>
            </a:r>
          </a:p>
          <a:p>
            <a:pPr lvl="1"/>
            <a:r>
              <a:rPr lang="bg-BG" dirty="0">
                <a:sym typeface="Wingdings" charset="2"/>
              </a:rPr>
              <a:t>за </a:t>
            </a:r>
            <a:r>
              <a:rPr lang="en-US" dirty="0">
                <a:sym typeface="Wingdings" charset="2"/>
              </a:rPr>
              <a:t>PHP  PHP Storm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Инсталирайте си </a:t>
            </a:r>
            <a:r>
              <a:rPr lang="en-US" dirty="0">
                <a:solidFill>
                  <a:schemeClr val="accent6"/>
                </a:solidFill>
              </a:rPr>
              <a:t>Microsoft Visual Studio Community </a:t>
            </a:r>
            <a:r>
              <a:rPr lang="en-US" dirty="0" smtClean="0">
                <a:solidFill>
                  <a:schemeClr val="accent6"/>
                </a:solidFill>
              </a:rPr>
              <a:t>20</a:t>
            </a:r>
            <a:r>
              <a:rPr lang="bg-BG" dirty="0" smtClean="0">
                <a:solidFill>
                  <a:schemeClr val="accent6"/>
                </a:solidFill>
              </a:rPr>
              <a:t>17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>
                <a:hlinkClick r:id="rId2"/>
              </a:rPr>
              <a:t>https://visualstudio.com/products/visual-studio-community-vs</a:t>
            </a:r>
            <a:endParaRPr lang="bg-BG" dirty="0"/>
          </a:p>
          <a:p>
            <a:pPr lvl="1"/>
            <a:r>
              <a:rPr lang="bg-BG" dirty="0"/>
              <a:t>Може и по-стара версия на </a:t>
            </a:r>
            <a:r>
              <a:rPr lang="en-US" dirty="0"/>
              <a:t>Visual Studio</a:t>
            </a:r>
            <a:r>
              <a:rPr lang="bg-BG" dirty="0"/>
              <a:t>, но не се препоръчва</a:t>
            </a:r>
            <a:endParaRPr lang="en-US" dirty="0"/>
          </a:p>
          <a:p>
            <a:r>
              <a:rPr lang="bg-BG" dirty="0"/>
              <a:t>Алтернативна среда за разработка (</a:t>
            </a:r>
            <a:r>
              <a:rPr lang="en-US" dirty="0"/>
              <a:t>online)</a:t>
            </a:r>
          </a:p>
          <a:p>
            <a:pPr lvl="1"/>
            <a:r>
              <a:rPr lang="en-US" dirty="0"/>
              <a:t>C# – </a:t>
            </a:r>
            <a:r>
              <a:rPr lang="en-US" dirty="0">
                <a:solidFill>
                  <a:schemeClr val="accent6"/>
                </a:solidFill>
              </a:rPr>
              <a:t>.NET Fiddle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https://dotnetfiddle.net/</a:t>
            </a:r>
            <a:endParaRPr lang="en-US" dirty="0"/>
          </a:p>
          <a:p>
            <a:pPr lvl="1"/>
            <a:r>
              <a:rPr lang="en-US" dirty="0"/>
              <a:t>Java – </a:t>
            </a:r>
            <a:r>
              <a:rPr lang="en-US" dirty="0">
                <a:hlinkClick r:id="rId4"/>
              </a:rPr>
              <a:t>https://www.compilejava.net/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JavaScript – </a:t>
            </a:r>
            <a:r>
              <a:rPr lang="bg-BG" dirty="0"/>
              <a:t>може директно в конзолата на </a:t>
            </a:r>
            <a:r>
              <a:rPr lang="bg-BG" dirty="0" smtClean="0"/>
              <a:t>браузър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Repl.it</a:t>
            </a:r>
            <a:r>
              <a:rPr lang="en-US" dirty="0" smtClean="0"/>
              <a:t> –</a:t>
            </a:r>
            <a:r>
              <a:rPr lang="bg-BG" dirty="0" smtClean="0"/>
              <a:t> за множество програмни езици</a:t>
            </a:r>
            <a:r>
              <a:rPr lang="bg-BG" b="1" dirty="0" smtClean="0"/>
              <a:t> </a:t>
            </a:r>
            <a:r>
              <a:rPr lang="bg-BG" dirty="0" smtClean="0"/>
              <a:t>– </a:t>
            </a:r>
            <a:r>
              <a:rPr lang="en-US" dirty="0" smtClean="0">
                <a:hlinkClick r:id="rId5"/>
              </a:rPr>
              <a:t>https://repl.it/</a:t>
            </a:r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2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902</Words>
  <Application>Microsoft Office PowerPoint</Application>
  <PresentationFormat>Custom</PresentationFormat>
  <Paragraphs>176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Wingdings</vt:lpstr>
      <vt:lpstr>Wingdings 2</vt:lpstr>
      <vt:lpstr>Office Theme</vt:lpstr>
      <vt:lpstr>Първа конзолна програма</vt:lpstr>
      <vt:lpstr>Съдържание</vt:lpstr>
      <vt:lpstr>Какво е нужно да знаем, за да започнем да програмираме?</vt:lpstr>
      <vt:lpstr>Какво означава "да програмираме"?</vt:lpstr>
      <vt:lpstr>Компютърна програма – примери</vt:lpstr>
      <vt:lpstr>Компютърни програми</vt:lpstr>
      <vt:lpstr>Инсталиране или избор на среда за програмиране</vt:lpstr>
      <vt:lpstr>Среда за разработка</vt:lpstr>
      <vt:lpstr>Среда за разработка</vt:lpstr>
      <vt:lpstr>Среда за разработка</vt:lpstr>
      <vt:lpstr>Да направим конзолна програмка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Типични грешки в C# програмите</vt:lpstr>
      <vt:lpstr>Полезни клавишни комбинации</vt:lpstr>
      <vt:lpstr>Други ресурси за C#</vt:lpstr>
      <vt:lpstr>Какво научихме днес?</vt:lpstr>
      <vt:lpstr>Първа конзолна програма</vt:lpstr>
      <vt:lpstr>Договор за ползване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Първа конзолна програма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2020-09-19T07:13:35Z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