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461" r:id="rId5"/>
    <p:sldId id="451" r:id="rId6"/>
    <p:sldId id="447" r:id="rId7"/>
    <p:sldId id="450" r:id="rId8"/>
    <p:sldId id="448" r:id="rId9"/>
    <p:sldId id="449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52" r:id="rId19"/>
    <p:sldId id="349" r:id="rId20"/>
    <p:sldId id="446" r:id="rId21"/>
    <p:sldId id="41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  <p14:sldId id="461"/>
          </p14:sldIdLst>
        </p14:section>
        <p14:section name="Четене и печатане" id="{658E76E5-2ECA-4712-9EA1-B420A926AE85}">
          <p14:sldIdLst>
            <p14:sldId id="451"/>
            <p14:sldId id="447"/>
            <p14:sldId id="450"/>
          </p14:sldIdLst>
        </p14:section>
        <p14:section name="Променливи и типове данни" id="{4F41EF9F-0E43-4711-A310-278FF61ADF2D}">
          <p14:sldIdLst>
            <p14:sldId id="448"/>
            <p14:sldId id="449"/>
          </p14:sldIdLst>
        </p14:section>
        <p14:section name="Пресмятане на изрази" id="{A545AEAF-9349-484B-B02A-75882B05E366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52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967" y="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29.9.2020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Основни команди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 smtClean="0"/>
              <a:t>Четене, печатане, променливи, изрази и типове данни</a:t>
            </a:r>
            <a:endParaRPr lang="ru-RU" i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8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733299"/>
            <a:ext cx="5386990" cy="303064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b="1" dirty="0" smtClean="0"/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/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Умножение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en-US" dirty="0" smtClean="0"/>
              <a:t>*)</a:t>
            </a:r>
            <a:r>
              <a:rPr lang="bg-BG" dirty="0" smtClean="0"/>
              <a:t>:</a:t>
            </a:r>
            <a:br>
              <a:rPr lang="bg-BG" dirty="0" smtClean="0"/>
            </a:br>
            <a:endParaRPr lang="bg-BG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bg-BG" dirty="0" smtClean="0"/>
              <a:t>Деление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en-US" dirty="0" smtClean="0"/>
              <a:t>/)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2268207"/>
            <a:ext cx="10209213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4203918"/>
            <a:ext cx="10363202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Особености при деление</a:t>
            </a:r>
            <a:r>
              <a:rPr lang="en-US" smtClean="0"/>
              <a:t> </a:t>
            </a:r>
            <a:r>
              <a:rPr lang="bg-BG" smtClean="0"/>
              <a:t>на числа</a:t>
            </a:r>
            <a:r>
              <a:rPr lang="en-US" smtClean="0"/>
              <a:t> </a:t>
            </a:r>
            <a:r>
              <a:rPr lang="bg-BG" smtClean="0"/>
              <a:t>в </a:t>
            </a: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  <a:br>
              <a:rPr lang="bg-BG" dirty="0" smtClean="0"/>
            </a:b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302187"/>
            <a:ext cx="10518776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4361081"/>
            <a:ext cx="10518776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число</a:t>
            </a:r>
            <a:r>
              <a:rPr lang="en-US" dirty="0" smtClean="0"/>
              <a:t> (</a:t>
            </a:r>
            <a:r>
              <a:rPr lang="bg-BG" dirty="0" smtClean="0"/>
              <a:t>оператор 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369942"/>
            <a:ext cx="9829800" cy="2246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4723030"/>
            <a:ext cx="9829800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Числови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В програмирането можем да пресмятаме числови изрази</a:t>
            </a:r>
          </a:p>
          <a:p>
            <a:endParaRPr lang="bg-BG" smtClean="0"/>
          </a:p>
          <a:p>
            <a:r>
              <a:rPr lang="bg-BG" smtClean="0"/>
              <a:t>Изчисляване на лице на трапец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03210" y="2362200"/>
            <a:ext cx="10072803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03209" y="3429000"/>
            <a:ext cx="10072803" cy="24622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</p:spTree>
    <p:extLst>
      <p:ext uri="{BB962C8B-B14F-4D97-AF65-F5344CB8AC3E}">
        <p14:creationId xmlns:p14="http://schemas.microsoft.com/office/powerpoint/2010/main" val="2377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Закръгляне на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закръгляме дробни числа</a:t>
            </a:r>
            <a:endParaRPr lang="en-US" dirty="0" smtClean="0"/>
          </a:p>
          <a:p>
            <a:pPr lvl="1"/>
            <a:r>
              <a:rPr lang="bg-BG" dirty="0" smtClean="0"/>
              <a:t>Закръгляне до следващо (по-голямо) цяло число:</a:t>
            </a:r>
          </a:p>
          <a:p>
            <a:pPr lvl="1"/>
            <a:endParaRPr lang="bg-BG" dirty="0" smtClean="0"/>
          </a:p>
          <a:p>
            <a:pPr lvl="1">
              <a:spcBef>
                <a:spcPts val="1800"/>
              </a:spcBef>
            </a:pPr>
            <a:r>
              <a:rPr lang="bg-BG" dirty="0" smtClean="0"/>
              <a:t>Закръгляне до предишно (по-малко) цяло число: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bg-BG" dirty="0" smtClean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0" y="2809219"/>
            <a:ext cx="9906001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0" y="3844708"/>
            <a:ext cx="9912071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504" y="4919380"/>
            <a:ext cx="9903107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=""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700" y="3744130"/>
            <a:ext cx="2978925" cy="1078359"/>
          </a:xfrm>
          <a:prstGeom prst="wedgeRoundRectCallout">
            <a:avLst>
              <a:gd name="adj1" fmla="val -66320"/>
              <a:gd name="adj2" fmla="val 79767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</p:spTree>
    <p:extLst>
      <p:ext uri="{BB962C8B-B14F-4D97-AF65-F5344CB8AC3E}">
        <p14:creationId xmlns:p14="http://schemas.microsoft.com/office/powerpoint/2010/main" val="26824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Периметър и лице на кръг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dirty="0" smtClean="0"/>
              <a:t>r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 smtClean="0"/>
              <a:t>Лице = </a:t>
            </a:r>
            <a:r>
              <a:rPr lang="el-GR" dirty="0" smtClean="0"/>
              <a:t>π</a:t>
            </a:r>
            <a:r>
              <a:rPr lang="bg-BG" dirty="0" smtClean="0"/>
              <a:t> * </a:t>
            </a:r>
            <a:r>
              <a:rPr lang="en-US" dirty="0" smtClean="0"/>
              <a:t>r * r</a:t>
            </a:r>
            <a:r>
              <a:rPr lang="bg-BG" dirty="0" smtClean="0"/>
              <a:t>  / Периметър = 2 * </a:t>
            </a:r>
            <a:r>
              <a:rPr lang="el-GR" dirty="0" smtClean="0"/>
              <a:t>π</a:t>
            </a:r>
            <a:r>
              <a:rPr lang="bg-BG" dirty="0" smtClean="0"/>
              <a:t> * </a:t>
            </a:r>
            <a:r>
              <a:rPr lang="en-US" dirty="0" smtClean="0"/>
              <a:t>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326066"/>
            <a:ext cx="10256931" cy="2936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74343" y="2656000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3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1" y="365126"/>
            <a:ext cx="10803555" cy="1325563"/>
          </a:xfrm>
        </p:spPr>
        <p:txBody>
          <a:bodyPr/>
          <a:lstStyle/>
          <a:p>
            <a:r>
              <a:rPr lang="bg-BG" dirty="0" smtClean="0"/>
              <a:t>Лице на правоъгълник в равнината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Правоъгълник е зададен с координатите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на два от своите срещуположни ъгъла</a:t>
            </a:r>
            <a:endParaRPr lang="en-US" dirty="0" smtClean="0"/>
          </a:p>
          <a:p>
            <a:pPr lvl="1"/>
            <a:r>
              <a:rPr lang="bg-BG" dirty="0" smtClean="0"/>
              <a:t>Да се пресметнат площта и периметъра му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6113" y="3218836"/>
            <a:ext cx="10248899" cy="33200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374" y="1438396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16549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Извеждане на няколко променливи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982" y="1690689"/>
            <a:ext cx="10742830" cy="4862511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При печат можем да съединим</a:t>
            </a:r>
            <a:r>
              <a:rPr lang="en-US" dirty="0" smtClean="0"/>
              <a:t> </a:t>
            </a:r>
            <a:r>
              <a:rPr lang="bg-BG" dirty="0" smtClean="0"/>
              <a:t>данни с шаблони </a:t>
            </a:r>
            <a:r>
              <a:rPr lang="en-US" dirty="0" smtClean="0"/>
              <a:t>{0}, {1}, {2}, …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 smtClean="0"/>
              <a:t>Или да ги слепим: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Или така: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3" y="2194426"/>
            <a:ext cx="10708232" cy="23775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it-IT" sz="27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 {</a:t>
            </a:r>
            <a:r>
              <a:rPr lang="it-IT" sz="27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old, from 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7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1412" y="5167573"/>
            <a:ext cx="10708233" cy="5493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+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" + 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17812" y="5902045"/>
            <a:ext cx="9031832" cy="5493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00" b="1" noProof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am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{name}</a:t>
            </a:r>
            <a:r>
              <a:rPr lang="it-IT" sz="27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it-IT" sz="27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837981" y="1825625"/>
            <a:ext cx="10793429" cy="4486274"/>
          </a:xfrm>
        </p:spPr>
        <p:txBody>
          <a:bodyPr>
            <a:normAutofit/>
          </a:bodyPr>
          <a:lstStyle/>
          <a:p>
            <a:r>
              <a:rPr lang="bg-BG" dirty="0" smtClean="0"/>
              <a:t>Въвеждане на текст</a:t>
            </a:r>
            <a:endParaRPr lang="en-US" dirty="0" smtClean="0"/>
          </a:p>
          <a:p>
            <a:pPr lvl="1"/>
            <a:r>
              <a:rPr lang="bg-BG" dirty="0" smtClean="0"/>
              <a:t>Това, което се чете от конзолата е текст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Въвеждане на число</a:t>
            </a:r>
          </a:p>
          <a:p>
            <a:pPr lvl="1"/>
            <a:r>
              <a:rPr lang="bg-BG" dirty="0" smtClean="0"/>
              <a:t>Използваме </a:t>
            </a:r>
            <a:r>
              <a:rPr lang="en-US" dirty="0" smtClean="0">
                <a:solidFill>
                  <a:schemeClr val="accent6"/>
                </a:solidFill>
              </a:rPr>
              <a:t>"Parse" </a:t>
            </a:r>
            <a:r>
              <a:rPr lang="bg-BG" dirty="0" smtClean="0"/>
              <a:t>за превръщане на текст в число</a:t>
            </a:r>
          </a:p>
          <a:p>
            <a:endParaRPr lang="en-US" dirty="0" smtClean="0"/>
          </a:p>
          <a:p>
            <a:pPr>
              <a:spcBef>
                <a:spcPts val="800"/>
              </a:spcBef>
            </a:pPr>
            <a:r>
              <a:rPr lang="bg-BG" dirty="0" smtClean="0"/>
              <a:t>Извеждане на текст по шаблон</a:t>
            </a:r>
            <a:endParaRPr lang="en-US" dirty="0" smtClean="0"/>
          </a:p>
          <a:p>
            <a:pPr lvl="1"/>
            <a:r>
              <a:rPr lang="bg-BG" dirty="0" smtClean="0"/>
              <a:t>Можем да изведем няколко текста на конзолата едновременно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608357" y="733885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522412" y="2829580"/>
            <a:ext cx="6858000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535823" y="4258849"/>
            <a:ext cx="8078788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800" b="1" noProof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07377" y="5833131"/>
            <a:ext cx="10085589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команди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200" dirty="0"/>
              <a:t>Четене </a:t>
            </a:r>
            <a:r>
              <a:rPr lang="bg-BG" sz="3200" dirty="0" smtClean="0"/>
              <a:t>и печатане от конзолата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Променливи </a:t>
            </a:r>
            <a:r>
              <a:rPr lang="bg-BG" sz="3200" dirty="0"/>
              <a:t>и типове </a:t>
            </a:r>
            <a:r>
              <a:rPr lang="bg-BG" sz="3200" dirty="0" smtClean="0"/>
              <a:t>данни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Аритметични изрази</a:t>
            </a:r>
            <a:endParaRPr lang="en-US" sz="3200" dirty="0"/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Извеждане на няколко променливи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работят компютрите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825625"/>
            <a:ext cx="10895230" cy="4351338"/>
          </a:xfrm>
        </p:spPr>
        <p:txBody>
          <a:bodyPr/>
          <a:lstStyle/>
          <a:p>
            <a:r>
              <a:rPr lang="bg-BG" dirty="0" smtClean="0"/>
              <a:t>Компютрите </a:t>
            </a:r>
            <a:r>
              <a:rPr lang="bg-BG" dirty="0"/>
              <a:t>са машини, които обработват </a:t>
            </a:r>
            <a:r>
              <a:rPr lang="bg-BG" dirty="0">
                <a:solidFill>
                  <a:schemeClr val="accent6"/>
                </a:solidFill>
              </a:rPr>
              <a:t>данни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accent6"/>
                </a:solidFill>
              </a:rPr>
              <a:t>променливи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bg-BG" dirty="0" smtClean="0">
                <a:solidFill>
                  <a:schemeClr val="accent6"/>
                </a:solidFill>
              </a:rPr>
              <a:t>Програмите</a:t>
            </a:r>
            <a:r>
              <a:rPr lang="bg-BG" dirty="0" smtClean="0"/>
              <a:t> описват как тези данни ще бъдат </a:t>
            </a:r>
            <a:r>
              <a:rPr lang="bg-BG" dirty="0" smtClean="0">
                <a:solidFill>
                  <a:schemeClr val="accent6"/>
                </a:solidFill>
              </a:rPr>
              <a:t>въведени</a:t>
            </a:r>
            <a:r>
              <a:rPr lang="bg-BG" dirty="0" smtClean="0"/>
              <a:t> в компютъра, </a:t>
            </a:r>
            <a:r>
              <a:rPr lang="bg-BG" dirty="0" smtClean="0">
                <a:solidFill>
                  <a:schemeClr val="accent6"/>
                </a:solidFill>
              </a:rPr>
              <a:t>обработени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6"/>
                </a:solidFill>
              </a:rPr>
              <a:t>изведени </a:t>
            </a:r>
            <a:r>
              <a:rPr lang="bg-BG" dirty="0" smtClean="0"/>
              <a:t>като краен резултат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803772" y="4191000"/>
            <a:ext cx="8963650" cy="1683495"/>
            <a:chOff x="1816500" y="3048000"/>
            <a:chExt cx="8164112" cy="1533331"/>
          </a:xfrm>
          <a:solidFill>
            <a:schemeClr val="accent1"/>
          </a:solidFill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  <a:grpFill/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  <a:grpFill/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29689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Четене на текст (стринг) от конзолата: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Пример: поздрав по име: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5771" y="2286000"/>
            <a:ext cx="10668000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5770" y="3581400"/>
            <a:ext cx="10668000" cy="24622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641313" y="4707795"/>
            <a:ext cx="5709312" cy="1048206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цяло число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Четене на цяло число от конзолата: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Пример: пресмятане на лице на квадрат със страна а: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3411" y="3557587"/>
            <a:ext cx="10590430" cy="24622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411" y="2286000"/>
            <a:ext cx="10668000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800" b="1" noProof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r>
              <a:rPr lang="en-US" dirty="0" smtClean="0"/>
              <a:t> </a:t>
            </a:r>
            <a:r>
              <a:rPr lang="bg-BG" dirty="0" smtClean="0"/>
              <a:t>от конзолата: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Пример: прехвърляне от инчове в сантиметри: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982" y="3505200"/>
            <a:ext cx="10668000" cy="24622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7982" y="2315091"/>
            <a:ext cx="10668000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800" b="1" noProof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Променливите в програмирането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825624"/>
            <a:ext cx="10971430" cy="4727576"/>
          </a:xfrm>
        </p:spPr>
        <p:txBody>
          <a:bodyPr>
            <a:normAutofit/>
          </a:bodyPr>
          <a:lstStyle/>
          <a:p>
            <a:r>
              <a:rPr lang="bg-BG" dirty="0" smtClean="0"/>
              <a:t>Променливите </a:t>
            </a:r>
            <a:r>
              <a:rPr lang="bg-BG" dirty="0" smtClean="0"/>
              <a:t>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6"/>
                </a:solidFill>
              </a:rPr>
              <a:t>тип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 </a:t>
            </a:r>
            <a:r>
              <a:rPr lang="bg-BG" dirty="0" smtClean="0">
                <a:solidFill>
                  <a:schemeClr val="accent6"/>
                </a:solidFill>
              </a:rPr>
              <a:t>инициализиране</a:t>
            </a:r>
            <a:r>
              <a:rPr lang="bg-BG" dirty="0" smtClean="0"/>
              <a:t> на променливите се присвояват </a:t>
            </a:r>
            <a:r>
              <a:rPr lang="bg-BG" dirty="0" smtClean="0">
                <a:solidFill>
                  <a:schemeClr val="accent6"/>
                </a:solidFill>
              </a:rPr>
              <a:t>стойности</a:t>
            </a:r>
            <a:r>
              <a:rPr lang="bg-BG" dirty="0" smtClean="0"/>
              <a:t> или </a:t>
            </a:r>
            <a:r>
              <a:rPr lang="bg-BG" dirty="0" smtClean="0"/>
              <a:t>изрази, валидни за </a:t>
            </a:r>
            <a:r>
              <a:rPr lang="bg-BG" dirty="0" smtClean="0"/>
              <a:t>съответния тип данни. </a:t>
            </a:r>
            <a:endParaRPr lang="bg-BG" dirty="0" smtClean="0"/>
          </a:p>
          <a:p>
            <a:r>
              <a:rPr lang="bg-BG" dirty="0" smtClean="0"/>
              <a:t>Променливите участват в </a:t>
            </a:r>
            <a:r>
              <a:rPr lang="bg-BG" dirty="0" smtClean="0">
                <a:solidFill>
                  <a:schemeClr val="accent6"/>
                </a:solidFill>
              </a:rPr>
              <a:t>изрази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чрез своето </a:t>
            </a:r>
            <a:r>
              <a:rPr lang="bg-BG" dirty="0" smtClean="0">
                <a:solidFill>
                  <a:schemeClr val="accent6"/>
                </a:solidFill>
              </a:rPr>
              <a:t>име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r>
              <a:rPr lang="bg-BG" dirty="0" smtClean="0"/>
              <a:t>: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75533" y="3752547"/>
            <a:ext cx="3251282" cy="6193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97928" y="3599687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2812" y="2923315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466012" y="3889128"/>
            <a:ext cx="4114800" cy="578882"/>
          </a:xfrm>
          <a:prstGeom prst="wedgeRoundRectCallout">
            <a:avLst>
              <a:gd name="adj1" fmla="val -63234"/>
              <a:gd name="adj2" fmla="val -2948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(от 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32612" y="5612612"/>
            <a:ext cx="3917441" cy="6193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+ 1;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64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6"/>
                </a:solidFill>
              </a:rPr>
              <a:t>Променливите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accent6"/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accent6"/>
                </a:solidFill>
              </a:rPr>
              <a:t>Типове данни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accent6"/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accent6"/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accent6"/>
                </a:solidFill>
              </a:rPr>
              <a:t>символ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accent6"/>
                </a:solidFill>
              </a:rPr>
              <a:t>текст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accent6"/>
                </a:solidFill>
              </a:rPr>
              <a:t>ден </a:t>
            </a:r>
            <a:r>
              <a:rPr lang="bg-BG" dirty="0"/>
              <a:t>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</a:t>
            </a:r>
            <a:r>
              <a:rPr lang="bg-BG" dirty="0" smtClean="0"/>
              <a:t>за </a:t>
            </a:r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8734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br>
              <a:rPr lang="bg-BG" dirty="0" smtClean="0"/>
            </a:br>
            <a:endParaRPr lang="bg-BG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Изваждане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en-US" dirty="0" smtClean="0"/>
              <a:t>-)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0" y="2286000"/>
            <a:ext cx="10363202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7610" y="4267200"/>
            <a:ext cx="10363202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1262</Words>
  <Application>Microsoft Office PowerPoint</Application>
  <PresentationFormat>Custom</PresentationFormat>
  <Paragraphs>223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Tahoma</vt:lpstr>
      <vt:lpstr>Wingdings 2</vt:lpstr>
      <vt:lpstr>Office Theme</vt:lpstr>
      <vt:lpstr>Основни команди</vt:lpstr>
      <vt:lpstr>Съдържание</vt:lpstr>
      <vt:lpstr>Как работят компютрите?</vt:lpstr>
      <vt:lpstr>Четене и печатане на текст</vt:lpstr>
      <vt:lpstr>Четене на цяло число</vt:lpstr>
      <vt:lpstr>Четене на дробно число</vt:lpstr>
      <vt:lpstr>Променливите в програмирането</vt:lpstr>
      <vt:lpstr>Типове данни за променливи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Числови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Извеждане на няколко променливи</vt:lpstr>
      <vt:lpstr>Какво научихме днес?</vt:lpstr>
      <vt:lpstr>Основни команди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2020-09-29T15:07:42Z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