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3" r:id="rId2"/>
  </p:sldMasterIdLst>
  <p:notesMasterIdLst>
    <p:notesMasterId r:id="rId30"/>
  </p:notesMasterIdLst>
  <p:handoutMasterIdLst>
    <p:handoutMasterId r:id="rId31"/>
  </p:handoutMasterIdLst>
  <p:sldIdLst>
    <p:sldId id="274" r:id="rId3"/>
    <p:sldId id="276" r:id="rId4"/>
    <p:sldId id="447" r:id="rId5"/>
    <p:sldId id="450" r:id="rId6"/>
    <p:sldId id="451" r:id="rId7"/>
    <p:sldId id="452" r:id="rId8"/>
    <p:sldId id="453" r:id="rId9"/>
    <p:sldId id="454" r:id="rId10"/>
    <p:sldId id="455" r:id="rId11"/>
    <p:sldId id="456" r:id="rId12"/>
    <p:sldId id="457" r:id="rId13"/>
    <p:sldId id="458" r:id="rId14"/>
    <p:sldId id="459" r:id="rId15"/>
    <p:sldId id="460" r:id="rId16"/>
    <p:sldId id="461" r:id="rId17"/>
    <p:sldId id="462" r:id="rId18"/>
    <p:sldId id="463" r:id="rId19"/>
    <p:sldId id="464" r:id="rId20"/>
    <p:sldId id="465" r:id="rId21"/>
    <p:sldId id="466" r:id="rId22"/>
    <p:sldId id="467" r:id="rId23"/>
    <p:sldId id="468" r:id="rId24"/>
    <p:sldId id="469" r:id="rId25"/>
    <p:sldId id="470" r:id="rId26"/>
    <p:sldId id="349" r:id="rId27"/>
    <p:sldId id="446" r:id="rId28"/>
    <p:sldId id="413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8F6E0F67-B7EF-4901-A3C0-40B3481461F5}">
          <p14:sldIdLst>
            <p14:sldId id="274"/>
            <p14:sldId id="276"/>
          </p14:sldIdLst>
        </p14:section>
        <p14:section name="Типове данни" id="{53A416DC-7020-40FC-9D1D-CD3F72A12180}">
          <p14:sldIdLst>
            <p14:sldId id="447"/>
            <p14:sldId id="450"/>
            <p14:sldId id="451"/>
          </p14:sldIdLst>
        </p14:section>
        <p14:section name="Целочислени типове" id="{EE9EF31A-CECB-4EEC-B628-A159D72F78F4}">
          <p14:sldIdLst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</p14:sldIdLst>
        </p14:section>
        <p14:section name="Край" id="{2BAB9E8E-DE50-4D66-AC35-0986B9476175}">
          <p14:sldIdLst>
            <p14:sldId id="349"/>
            <p14:sldId id="446"/>
            <p14:sldId id="4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44" d="100"/>
          <a:sy n="44" d="100"/>
        </p:scale>
        <p:origin x="48" y="6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bg-BG" smtClean="0"/>
              <a:t>01.Първа конзолна програма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000" smtClean="0"/>
              <a:t>Проект "Свободни уроци"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331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44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951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goes to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15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901-E160-4E2D-BAD3-DEB893E93FD2}" type="datetimeFigureOut">
              <a:rPr lang="bg-BG" smtClean="0"/>
              <a:t>1.10.2020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CF1C-BC4E-45A1-8873-31F292AC3052}" type="slidenum">
              <a:rPr lang="bg-BG" smtClean="0"/>
              <a:t>‹#›</a:t>
            </a:fld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26D2E24-4644-41DB-8E64-BC46F991FA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3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7644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5826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C431853-B75C-45A2-9924-62560BA896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5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82151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0871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691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7822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9444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64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0559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3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rds.yahoo.com/_ylt=A0WTefemjApLkgYBqCaJzbkF;_ylu=X3oDMTBqaTdkZW1yBHBvcwM2OQRzZWMDc3IEdnRpZAM-/SIG=1fljnmf3p/EXP=1259068966/**http:/images.search.yahoo.com/images/view?back=http://images.search.yahoo.com/search/images?p=integers&amp;b=55&amp;ni=18&amp;ei=utf-8&amp;pstart=1&amp;w=385&amp;h=261&amp;imgurl=integers.eu/images/math/math_385x261.jpg&amp;rurl=http://integers.eu/&amp;size=9k&amp;name=math+385x261+jpg&amp;p=integers&amp;oid=ca709bb4a5eab796&amp;fr2=&amp;no=69&amp;tt=21574&amp;b=55&amp;ni=18&amp;sigr=10j79u6nk&amp;sigi=118co5t93&amp;sigb=12kc6cjm9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intro-csharp-book/" TargetMode="External"/><Relationship Id="rId4" Type="http://schemas.openxmlformats.org/officeDocument/2006/relationships/hyperlink" Target="https://softuni.foundation/projects/applied-software-developer-professio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359" y="569637"/>
            <a:ext cx="10512862" cy="1325563"/>
          </a:xfrm>
        </p:spPr>
        <p:txBody>
          <a:bodyPr>
            <a:normAutofit/>
          </a:bodyPr>
          <a:lstStyle/>
          <a:p>
            <a:pPr algn="ctr"/>
            <a:r>
              <a:rPr lang="bg-BG" sz="6600" dirty="0" smtClean="0"/>
              <a:t>Числени типове данни</a:t>
            </a:r>
            <a:endParaRPr lang="en-US" sz="6600" dirty="0">
              <a:solidFill>
                <a:schemeClr val="accent5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idx="1"/>
          </p:nvPr>
        </p:nvSpPr>
        <p:spPr>
          <a:xfrm>
            <a:off x="837982" y="1904999"/>
            <a:ext cx="10512862" cy="4271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i="1" dirty="0" smtClean="0"/>
              <a:t>Работа с цели и дробни числа</a:t>
            </a:r>
            <a:endParaRPr lang="en-US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F9BCDD8-62AB-43FE-9E79-20C9E4A768B4}"/>
              </a:ext>
            </a:extLst>
          </p:cNvPr>
          <p:cNvSpPr txBox="1"/>
          <p:nvPr/>
        </p:nvSpPr>
        <p:spPr>
          <a:xfrm>
            <a:off x="2484497" y="2733299"/>
            <a:ext cx="2363276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програмирането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4EB96839-112A-441F-9909-10A3D2EB16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3399" y="3325547"/>
            <a:ext cx="2253081" cy="2438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F9FF7DA0-75F7-4DFE-9CDC-41A9385F9C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1" y="2317457"/>
            <a:ext cx="2212117" cy="551743"/>
          </a:xfrm>
          <a:prstGeom prst="rect">
            <a:avLst/>
          </a:prstGeom>
        </p:spPr>
      </p:pic>
      <p:pic>
        <p:nvPicPr>
          <p:cNvPr id="8" name="Picture 2" descr="http://educhoices.org/cimages/multimages/1/free_technology_courses.jpg">
            <a:extLst>
              <a:ext uri="{FF2B5EF4-FFF2-40B4-BE49-F238E27FC236}">
                <a16:creationId xmlns="" xmlns:a16="http://schemas.microsoft.com/office/drawing/2014/main" id="{A527D257-65B4-4ACC-BE32-C50549DD6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057" y="3602198"/>
            <a:ext cx="4364712" cy="21617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Напишете програма, в която въвеждаме цяло число – брой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векове</a:t>
            </a:r>
            <a:r>
              <a:rPr lang="en-US" dirty="0" smtClean="0"/>
              <a:t> </a:t>
            </a:r>
            <a:r>
              <a:rPr lang="bg-BG" dirty="0" smtClean="0"/>
              <a:t>и го преобразуваме към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години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дни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часове</a:t>
            </a:r>
            <a:r>
              <a:rPr lang="en-US" dirty="0" smtClean="0"/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минути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Векове към минути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931963"/>
            <a:ext cx="10439400" cy="164003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Centures =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centuries = 100 years = 36524 days = 876576 hours = 52594560 minutes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6612" y="4836963"/>
            <a:ext cx="10439400" cy="164003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Centures =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centuries = 500 years = 182621 days = 4382904 hours = 262974240 minutes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62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Задача</a:t>
            </a:r>
            <a:r>
              <a:rPr lang="en-US" smtClean="0"/>
              <a:t>: </a:t>
            </a:r>
            <a:r>
              <a:rPr lang="bg-BG" smtClean="0"/>
              <a:t>Векове към минути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16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7982" y="1646238"/>
            <a:ext cx="10514230" cy="463778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Console.Write("Centuries =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centuries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years = centuries * 100;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days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(years * 365.2422);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hours = 24 * days;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minutes = 60 * hours;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centuries = {1} years = {2} days = {3} hours = {4} minutes", centuries, years, days, hours, minutes);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94412" y="4038599"/>
            <a:ext cx="5867399" cy="531611"/>
          </a:xfrm>
          <a:prstGeom prst="wedgeRoundRectCallout">
            <a:avLst>
              <a:gd name="adj1" fmla="val -83100"/>
              <a:gd name="adj2" fmla="val -121719"/>
              <a:gd name="adj3" fmla="val 16667"/>
            </a:avLst>
          </a:prstGeom>
          <a:solidFill>
            <a:schemeClr val="accent5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(int)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преобразува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double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към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283906" y="2731763"/>
            <a:ext cx="3677906" cy="932309"/>
          </a:xfrm>
          <a:prstGeom prst="wedgeRoundRectCallout">
            <a:avLst>
              <a:gd name="adj1" fmla="val -59937"/>
              <a:gd name="adj2" fmla="val -869"/>
              <a:gd name="adj3" fmla="val 16667"/>
            </a:avLst>
          </a:prstGeom>
          <a:solidFill>
            <a:schemeClr val="accent5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Тропическата година има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365.2422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дни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591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837981" y="1655518"/>
            <a:ext cx="11157253" cy="506595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dirty="0" smtClean="0"/>
              <a:t>Литералите са стойност, която можем да зададем в кода</a:t>
            </a:r>
          </a:p>
          <a:p>
            <a:pPr>
              <a:lnSpc>
                <a:spcPct val="120000"/>
              </a:lnSpc>
            </a:pPr>
            <a:r>
              <a:rPr lang="bg-BG" dirty="0" smtClean="0"/>
              <a:t>Примери за целочислени литерали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bg-BG" dirty="0" smtClean="0"/>
              <a:t>Представките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 smtClean="0"/>
              <a:t>обозначават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шестнадесетична</a:t>
            </a:r>
            <a:r>
              <a:rPr lang="en-US" dirty="0" smtClean="0"/>
              <a:t> </a:t>
            </a:r>
            <a:r>
              <a:rPr lang="bg-BG" dirty="0" smtClean="0"/>
              <a:t>стойност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bg-BG" dirty="0" smtClean="0"/>
              <a:t>Например: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bg-BG" dirty="0" smtClean="0"/>
              <a:t>Наставките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 smtClean="0"/>
              <a:t>обозначават типове</a:t>
            </a:r>
            <a:r>
              <a:rPr lang="en-US" dirty="0" smtClean="0"/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/>
              <a:t> </a:t>
            </a:r>
            <a:r>
              <a:rPr lang="bg-BG" dirty="0" smtClean="0"/>
              <a:t>или</a:t>
            </a:r>
            <a:r>
              <a:rPr lang="en-US" dirty="0" smtClean="0"/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bg-BG" dirty="0" smtClean="0"/>
              <a:t>Например: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12345678U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0U</a:t>
            </a:r>
          </a:p>
          <a:p>
            <a:pPr lvl="1">
              <a:lnSpc>
                <a:spcPct val="120000"/>
              </a:lnSpc>
            </a:pPr>
            <a:r>
              <a:rPr lang="bg-BG" dirty="0" smtClean="0"/>
              <a:t>Наставките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</a:t>
            </a:r>
            <a:r>
              <a:rPr lang="bg-BG" dirty="0" smtClean="0"/>
              <a:t>обозначават</a:t>
            </a:r>
            <a:r>
              <a:rPr lang="en-US" dirty="0" smtClean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bg-BG" dirty="0" smtClean="0"/>
              <a:t>Например: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Целочислени литерали</a:t>
            </a:r>
            <a:endParaRPr lang="en-US" dirty="0"/>
          </a:p>
        </p:txBody>
      </p:sp>
      <p:pic>
        <p:nvPicPr>
          <p:cNvPr id="23554" name="Picture 2" descr="Go to fullsize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304" y="4767115"/>
            <a:ext cx="2197508" cy="14812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6" name="Group 5"/>
          <p:cNvGrpSpPr/>
          <p:nvPr/>
        </p:nvGrpSpPr>
        <p:grpSpPr>
          <a:xfrm>
            <a:off x="6551612" y="228600"/>
            <a:ext cx="3352800" cy="1199145"/>
            <a:chOff x="7898873" y="318624"/>
            <a:chExt cx="2810555" cy="3229205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7" name="TextBox 6"/>
            <p:cNvSpPr txBox="1"/>
            <p:nvPr/>
          </p:nvSpPr>
          <p:spPr>
            <a:xfrm rot="21521100">
              <a:off x="7898873" y="318624"/>
              <a:ext cx="684957" cy="1509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363399">
              <a:off x="8174769" y="1568850"/>
              <a:ext cx="745562" cy="1115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843522">
              <a:off x="9356253" y="593324"/>
              <a:ext cx="893114" cy="1115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sbyte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9558493">
              <a:off x="9235612" y="1930701"/>
              <a:ext cx="869774" cy="1115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445021">
              <a:off x="8815143" y="1232806"/>
              <a:ext cx="625972" cy="984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uint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21351847">
              <a:off x="10115521" y="1740629"/>
              <a:ext cx="593907" cy="853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sz="1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737566">
              <a:off x="9855935" y="2654096"/>
              <a:ext cx="728230" cy="787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ushort</a:t>
              </a:r>
              <a:endParaRPr lang="en-US" sz="1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21140650">
              <a:off x="8522000" y="2563274"/>
              <a:ext cx="812001" cy="984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ulong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9019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3886200"/>
            <a:ext cx="8938472" cy="82060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Реални числени типове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4959235"/>
            <a:ext cx="8938472" cy="69287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509281">
            <a:off x="1025840" y="1377462"/>
            <a:ext cx="2416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20875553">
            <a:off x="1301460" y="2763564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9" name="Picture 2" descr="http://dual.tuhh.de/voigt/images/projects/teaser_ieee_754-20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7" r="-5477"/>
          <a:stretch/>
        </p:blipFill>
        <p:spPr bwMode="auto">
          <a:xfrm>
            <a:off x="4594397" y="1592437"/>
            <a:ext cx="2642102" cy="1600200"/>
          </a:xfrm>
          <a:prstGeom prst="roundRect">
            <a:avLst>
              <a:gd name="adj" fmla="val 5783"/>
            </a:avLst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softEdge rad="63500"/>
          </a:effectLst>
        </p:spPr>
      </p:pic>
      <p:sp>
        <p:nvSpPr>
          <p:cNvPr id="12" name="TextBox 11"/>
          <p:cNvSpPr txBox="1"/>
          <p:nvPr/>
        </p:nvSpPr>
        <p:spPr>
          <a:xfrm rot="21053104">
            <a:off x="8304284" y="1758063"/>
            <a:ext cx="2691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4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728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Типовете с плаваща запетая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bg-BG" dirty="0" smtClean="0"/>
              <a:t>Съдържат реални числа</a:t>
            </a:r>
            <a:r>
              <a:rPr lang="en-US" dirty="0" smtClean="0"/>
              <a:t>, </a:t>
            </a:r>
            <a:r>
              <a:rPr lang="bg-BG" dirty="0" smtClean="0"/>
              <a:t>например: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1.25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bg-BG" dirty="0" smtClean="0"/>
              <a:t>Имат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диапазон</a:t>
            </a:r>
            <a:r>
              <a:rPr lang="en-US" dirty="0" smtClean="0"/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точност</a:t>
            </a:r>
            <a:r>
              <a:rPr lang="en-US" dirty="0" smtClean="0"/>
              <a:t> </a:t>
            </a:r>
            <a:r>
              <a:rPr lang="bg-BG" dirty="0" smtClean="0"/>
              <a:t>според използваната памет</a:t>
            </a:r>
            <a:endParaRPr lang="en-US" dirty="0"/>
          </a:p>
          <a:p>
            <a:pPr lvl="1"/>
            <a:r>
              <a:rPr lang="bg-BG" dirty="0" smtClean="0"/>
              <a:t>Понякога се наблюдават аномалии при изчисления</a:t>
            </a:r>
            <a:endParaRPr lang="en-US" dirty="0"/>
          </a:p>
          <a:p>
            <a:pPr lvl="1"/>
            <a:r>
              <a:rPr lang="bg-BG" dirty="0" smtClean="0"/>
              <a:t>Могат да пазят много малки и много големи стойности като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0.00000000000001</a:t>
            </a:r>
            <a:r>
              <a:rPr lang="en-US" dirty="0"/>
              <a:t> </a:t>
            </a:r>
            <a:r>
              <a:rPr lang="bg-BG" dirty="0" smtClean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10000000000000000000000000000.0</a:t>
            </a:r>
            <a:endParaRPr lang="en-US" dirty="0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Какво са типовете с плаваща запетая</a:t>
            </a:r>
            <a:r>
              <a:rPr lang="en-US" dirty="0" smtClean="0"/>
              <a:t>?</a:t>
            </a:r>
            <a:endParaRPr lang="bg-BG" dirty="0"/>
          </a:p>
        </p:txBody>
      </p:sp>
      <p:pic>
        <p:nvPicPr>
          <p:cNvPr id="66562" name="Picture 2" descr="Numbers by inconspicuous_bostonian.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5181600"/>
            <a:ext cx="6781800" cy="1385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 rot="20781194">
            <a:off x="9556000" y="1429307"/>
            <a:ext cx="1965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705665">
            <a:off x="10337350" y="2636732"/>
            <a:ext cx="1373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26476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Числа с плаваща запетая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989011" y="1690689"/>
            <a:ext cx="11006223" cy="5030787"/>
          </a:xfrm>
        </p:spPr>
        <p:txBody>
          <a:bodyPr>
            <a:normAutofit/>
          </a:bodyPr>
          <a:lstStyle/>
          <a:p>
            <a:r>
              <a:rPr lang="bg-BG" dirty="0" smtClean="0"/>
              <a:t>Типовете с плаваща запетая са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</a:t>
            </a:r>
            <a:r>
              <a:rPr lang="bg-BG" dirty="0" smtClean="0"/>
              <a:t>до</a:t>
            </a:r>
            <a:r>
              <a:rPr lang="en-US" dirty="0" smtClean="0"/>
              <a:t> </a:t>
            </a:r>
            <a:r>
              <a:rPr lang="en-US" dirty="0"/>
              <a:t>±3.4 × 10</a:t>
            </a:r>
            <a:r>
              <a:rPr lang="en-US" baseline="30000" dirty="0"/>
              <a:t>38</a:t>
            </a:r>
            <a:r>
              <a:rPr lang="en-US" dirty="0"/>
              <a:t>)</a:t>
            </a:r>
          </a:p>
          <a:p>
            <a:pPr lvl="2"/>
            <a:r>
              <a:rPr lang="en-US" dirty="0" smtClean="0"/>
              <a:t>32-</a:t>
            </a:r>
            <a:r>
              <a:rPr lang="bg-BG" dirty="0" smtClean="0"/>
              <a:t>битов</a:t>
            </a:r>
            <a:r>
              <a:rPr lang="en-US" dirty="0" smtClean="0"/>
              <a:t>, </a:t>
            </a:r>
            <a:r>
              <a:rPr lang="bg-BG" dirty="0" smtClean="0"/>
              <a:t>точност 7 знака след запетаята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</a:t>
            </a:r>
            <a:r>
              <a:rPr lang="bg-BG" dirty="0" smtClean="0"/>
              <a:t>до</a:t>
            </a:r>
            <a:r>
              <a:rPr lang="en-US" dirty="0" smtClean="0"/>
              <a:t> </a:t>
            </a:r>
            <a:r>
              <a:rPr lang="en-US" dirty="0"/>
              <a:t>±1.7 × 10</a:t>
            </a:r>
            <a:r>
              <a:rPr lang="en-US" baseline="30000" dirty="0"/>
              <a:t>308</a:t>
            </a:r>
            <a:r>
              <a:rPr lang="en-US" dirty="0"/>
              <a:t>)</a:t>
            </a:r>
          </a:p>
          <a:p>
            <a:pPr lvl="2"/>
            <a:r>
              <a:rPr lang="en-US" dirty="0" smtClean="0"/>
              <a:t>64-</a:t>
            </a:r>
            <a:r>
              <a:rPr lang="bg-BG" dirty="0" smtClean="0"/>
              <a:t>бита</a:t>
            </a:r>
            <a:r>
              <a:rPr lang="en-US" dirty="0" smtClean="0"/>
              <a:t>, </a:t>
            </a:r>
            <a:r>
              <a:rPr lang="bg-BG" dirty="0" smtClean="0"/>
              <a:t>точност от</a:t>
            </a:r>
            <a:r>
              <a:rPr lang="en-US" dirty="0" smtClean="0"/>
              <a:t> </a:t>
            </a:r>
            <a:r>
              <a:rPr lang="en-US" dirty="0"/>
              <a:t>15-16 </a:t>
            </a:r>
            <a:r>
              <a:rPr lang="bg-BG" dirty="0" smtClean="0"/>
              <a:t>знака след запетаята</a:t>
            </a:r>
            <a:endParaRPr lang="en-US" dirty="0"/>
          </a:p>
          <a:p>
            <a:r>
              <a:rPr lang="bg-BG" dirty="0" smtClean="0"/>
              <a:t>Стойността по подразбиране е: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 smtClean="0"/>
              <a:t> </a:t>
            </a:r>
            <a:r>
              <a:rPr lang="bg-BG" dirty="0" smtClean="0"/>
              <a:t>за тип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 smtClean="0"/>
              <a:t> </a:t>
            </a:r>
            <a:r>
              <a:rPr lang="bg-BG" dirty="0" smtClean="0"/>
              <a:t>за тип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509281">
            <a:off x="8594538" y="1599376"/>
            <a:ext cx="2416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0875553">
            <a:off x="9132610" y="3039243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Picture 2" descr="http://dual.tuhh.de/voigt/images/projects/teaser_ieee_754-20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7" r="-5477"/>
          <a:stretch/>
        </p:blipFill>
        <p:spPr bwMode="auto">
          <a:xfrm>
            <a:off x="8609012" y="4572000"/>
            <a:ext cx="2642102" cy="1600200"/>
          </a:xfrm>
          <a:prstGeom prst="roundRect">
            <a:avLst>
              <a:gd name="adj" fmla="val 5783"/>
            </a:avLst>
          </a:prstGeom>
          <a:solidFill>
            <a:schemeClr val="tx1"/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71015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836612" y="1827724"/>
            <a:ext cx="10512862" cy="4351338"/>
          </a:xfrm>
        </p:spPr>
        <p:txBody>
          <a:bodyPr>
            <a:noAutofit/>
          </a:bodyPr>
          <a:lstStyle/>
          <a:p>
            <a:r>
              <a:rPr lang="bg-BG" dirty="0" smtClean="0"/>
              <a:t>Разликата в точността, когато ползваме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bg-BG" dirty="0" smtClean="0"/>
              <a:t>Забележете</a:t>
            </a:r>
            <a:r>
              <a:rPr lang="en-US" dirty="0" smtClean="0"/>
              <a:t> </a:t>
            </a:r>
            <a:r>
              <a:rPr lang="bg-BG" dirty="0"/>
              <a:t>н</a:t>
            </a:r>
            <a:r>
              <a:rPr lang="bg-BG" dirty="0" smtClean="0"/>
              <a:t>аставката</a:t>
            </a:r>
            <a:r>
              <a:rPr lang="en-US" dirty="0" smtClean="0"/>
              <a:t> </a:t>
            </a:r>
            <a:r>
              <a:rPr lang="bg-BG" dirty="0" smtClean="0"/>
              <a:t>„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bg-BG" dirty="0" smtClean="0"/>
              <a:t>“ след числото на първия ред</a:t>
            </a:r>
            <a:r>
              <a:rPr lang="en-US" dirty="0" smtClean="0"/>
              <a:t>!</a:t>
            </a:r>
            <a:endParaRPr lang="en-US" dirty="0"/>
          </a:p>
          <a:p>
            <a:pPr lvl="1"/>
            <a:r>
              <a:rPr lang="bg-BG" dirty="0" smtClean="0"/>
              <a:t>Реалните числа по подразбираме се възприемат за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!</a:t>
            </a:r>
          </a:p>
          <a:p>
            <a:pPr lvl="1"/>
            <a:r>
              <a:rPr lang="bg-BG" dirty="0" smtClean="0"/>
              <a:t>Ако желаем дадена стойност да се запише като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bg-BG" dirty="0" smtClean="0"/>
              <a:t>, трябва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изрично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да я преобразуваме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Точност на Пи</a:t>
            </a:r>
            <a:r>
              <a:rPr lang="en-US" dirty="0" smtClean="0"/>
              <a:t>  </a:t>
            </a:r>
            <a:r>
              <a:rPr lang="en-US" dirty="0"/>
              <a:t>– </a:t>
            </a:r>
            <a:r>
              <a:rPr lang="bg-BG" dirty="0" smtClean="0"/>
              <a:t>Пример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1141412" y="2286000"/>
            <a:ext cx="10287000" cy="171739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floatPI = 3.141592653589793238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doublePI = 3.141592653589793238;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Console.WriteLine("Float PI is: {0}", floatPI);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Console.WriteLine("Double PI is: {0}", doublePI);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909" y="272769"/>
            <a:ext cx="41243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95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447800"/>
            <a:ext cx="11158842" cy="51632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Math.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Round</a:t>
            </a:r>
            <a:r>
              <a:rPr lang="en-US" sz="2800" b="1" noProof="1">
                <a:latin typeface="Consolas" panose="020B0609020204030204" pitchFamily="49" charset="0"/>
              </a:rPr>
              <a:t>(3.45)</a:t>
            </a:r>
            <a:r>
              <a:rPr lang="en-US" sz="2800" dirty="0"/>
              <a:t> –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закръгля</a:t>
            </a:r>
            <a:r>
              <a:rPr lang="en-US" sz="2800" dirty="0" smtClean="0"/>
              <a:t> </a:t>
            </a:r>
            <a:r>
              <a:rPr lang="bg-BG" sz="2800" dirty="0" smtClean="0"/>
              <a:t>към цяло </a:t>
            </a:r>
            <a:r>
              <a:rPr lang="bg-BG" sz="2800" dirty="0" smtClean="0"/>
              <a:t>число</a:t>
            </a:r>
            <a:r>
              <a:rPr lang="en-US" sz="2800" dirty="0" smtClean="0"/>
              <a:t> (</a:t>
            </a:r>
            <a:r>
              <a:rPr lang="bg-BG" sz="2800" dirty="0" smtClean="0"/>
              <a:t>матетматическ</a:t>
            </a:r>
            <a:r>
              <a:rPr lang="en-US" sz="2800" dirty="0" smtClean="0"/>
              <a:t>)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b="1" dirty="0">
                <a:latin typeface="Consolas" panose="020B0609020204030204" pitchFamily="49" charset="0"/>
              </a:rPr>
              <a:t>Math.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Round</a:t>
            </a:r>
            <a:r>
              <a:rPr lang="en-US" sz="2800" b="1" dirty="0">
                <a:latin typeface="Consolas" panose="020B0609020204030204" pitchFamily="49" charset="0"/>
              </a:rPr>
              <a:t>(2.3455, 3)</a:t>
            </a:r>
            <a:r>
              <a:rPr lang="en-US" sz="2800" dirty="0"/>
              <a:t> – </a:t>
            </a:r>
            <a:r>
              <a:rPr lang="bg-BG" sz="2800" dirty="0" smtClean="0"/>
              <a:t>закръгляне с точност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b="1" dirty="0">
                <a:latin typeface="Consolas" panose="020B0609020204030204" pitchFamily="49" charset="0"/>
              </a:rPr>
              <a:t>Math.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Ceiling</a:t>
            </a:r>
            <a:r>
              <a:rPr lang="en-US" sz="2800" b="1" dirty="0">
                <a:latin typeface="Consolas" panose="020B0609020204030204" pitchFamily="49" charset="0"/>
              </a:rPr>
              <a:t>()</a:t>
            </a:r>
            <a:r>
              <a:rPr lang="en-US" sz="2800" dirty="0"/>
              <a:t> –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закръгля нагоре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 smtClean="0"/>
              <a:t>към</a:t>
            </a:r>
            <a:r>
              <a:rPr lang="bg-BG" sz="2800" dirty="0"/>
              <a:t/>
            </a:r>
            <a:br>
              <a:rPr lang="bg-BG" sz="2800" dirty="0"/>
            </a:br>
            <a:r>
              <a:rPr lang="bg-BG" sz="2800" dirty="0" smtClean="0"/>
              <a:t>най-близкото цяло число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b="1" dirty="0">
                <a:latin typeface="Consolas" panose="020B0609020204030204" pitchFamily="49" charset="0"/>
              </a:rPr>
              <a:t>Math.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Floor</a:t>
            </a:r>
            <a:r>
              <a:rPr lang="en-US" sz="2800" b="1" dirty="0">
                <a:latin typeface="Consolas" panose="020B0609020204030204" pitchFamily="49" charset="0"/>
              </a:rPr>
              <a:t>()</a:t>
            </a:r>
            <a:r>
              <a:rPr lang="en-US" sz="2800" dirty="0"/>
              <a:t> –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закръгля надолу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 smtClean="0"/>
              <a:t>към най-близкото цяло число</a:t>
            </a:r>
          </a:p>
          <a:p>
            <a:pPr marL="0" indent="0">
              <a:lnSpc>
                <a:spcPct val="100000"/>
              </a:lnSpc>
              <a:buNone/>
            </a:pP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Закръгляне на числа с плаваща запетая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7982" y="4170511"/>
            <a:ext cx="10667998" cy="235449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2.3455;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Console.WriteLine(Math.Round(a));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2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Console.WriteLine(Math.Round(a, 3));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2.346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Console.WriteLine(Math.Ceiling(a));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3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Console.WriteLine(Math.Floor(a));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2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828212" y="2057400"/>
            <a:ext cx="2133600" cy="1384406"/>
          </a:xfrm>
          <a:prstGeom prst="wedgeRoundRectCallout">
            <a:avLst>
              <a:gd name="adj1" fmla="val -108784"/>
              <a:gd name="adj2" fmla="val -56729"/>
              <a:gd name="adj3" fmla="val 16667"/>
            </a:avLst>
          </a:prstGeom>
          <a:solidFill>
            <a:schemeClr val="accent5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2.5</a:t>
            </a:r>
            <a:r>
              <a:rPr lang="en-US" sz="2600" b="1" noProof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sz="2600" b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sz="2600" b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3</a:t>
            </a:r>
          </a:p>
          <a:p>
            <a:pPr algn="ctr"/>
            <a:r>
              <a:rPr lang="en-US" sz="2600" b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3.5</a:t>
            </a:r>
            <a:r>
              <a:rPr lang="en-US" sz="2600" b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sz="2600" b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sz="2600" b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4</a:t>
            </a:r>
          </a:p>
          <a:p>
            <a:pPr algn="ctr"/>
            <a:r>
              <a:rPr lang="en-US" sz="2600" b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3.45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7380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Напишете програма, в която да въведете радиус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bg-BG" dirty="0" smtClean="0"/>
              <a:t>реално число</a:t>
            </a:r>
            <a:r>
              <a:rPr lang="en-US" dirty="0" smtClean="0"/>
              <a:t>) </a:t>
            </a:r>
            <a:r>
              <a:rPr lang="bg-BG" dirty="0" smtClean="0"/>
              <a:t>и изведете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лицето на кръга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с точност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12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знака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след запетаята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bg-BG" dirty="0" smtClean="0"/>
              <a:t>Примерно решение</a:t>
            </a:r>
            <a:r>
              <a:rPr lang="en-US" dirty="0" smtClean="0"/>
              <a:t>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Лице на кръг</a:t>
            </a:r>
            <a:r>
              <a:rPr lang="en-US" dirty="0" smtClean="0"/>
              <a:t> (</a:t>
            </a:r>
            <a:r>
              <a:rPr lang="bg-BG" dirty="0" smtClean="0"/>
              <a:t>с точност 12 знака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4651300"/>
            <a:ext cx="10439400" cy="11399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r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Console.WriteLine("{0:f12}", Math.PI * r * r);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79434" y="3200400"/>
            <a:ext cx="990600" cy="69208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608234" y="3200400"/>
            <a:ext cx="3319378" cy="69208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19.634954084936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979586" y="334286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613412" y="3200400"/>
            <a:ext cx="990600" cy="69208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442212" y="3200400"/>
            <a:ext cx="3124200" cy="69208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4.523893421169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7813564" y="334286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2976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825625"/>
            <a:ext cx="10895230" cy="4351338"/>
          </a:xfrm>
        </p:spPr>
        <p:txBody>
          <a:bodyPr/>
          <a:lstStyle/>
          <a:p>
            <a:r>
              <a:rPr lang="bg-BG" dirty="0" smtClean="0"/>
              <a:t>Числата с плаващата запетая могат да ползват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експоненциален запис</a:t>
            </a:r>
            <a:r>
              <a:rPr lang="en-US" dirty="0" smtClean="0"/>
              <a:t>, </a:t>
            </a:r>
            <a:r>
              <a:rPr lang="bg-BG" dirty="0" smtClean="0"/>
              <a:t>например:</a:t>
            </a:r>
            <a:r>
              <a:rPr lang="bg-BG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1e+34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1E34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20e-3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1e-12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-6.02e28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Експоненциален запис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0500" y="2808205"/>
            <a:ext cx="10134600" cy="339785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1E+34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d2 = 20e-3;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Console.WriteLine(d2);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0.02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d3 = double.MaxValue;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Console.WriteLine(d3);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1.79769313486232E+308</a:t>
            </a:r>
          </a:p>
        </p:txBody>
      </p:sp>
    </p:spTree>
    <p:extLst>
      <p:ext uri="{BB962C8B-B14F-4D97-AF65-F5344CB8AC3E}">
        <p14:creationId xmlns:p14="http://schemas.microsoft.com/office/powerpoint/2010/main" val="196831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531812" y="1825625"/>
            <a:ext cx="10819032" cy="4351338"/>
          </a:xfrm>
        </p:spPr>
        <p:txBody>
          <a:bodyPr>
            <a:normAutofit/>
          </a:bodyPr>
          <a:lstStyle/>
          <a:p>
            <a:pPr marL="447675" indent="-447675">
              <a:buFont typeface="+mj-lt"/>
              <a:buAutoNum type="arabicPeriod"/>
            </a:pPr>
            <a:r>
              <a:rPr lang="bg-BG" sz="3200" dirty="0" smtClean="0"/>
              <a:t>Какво са типове </a:t>
            </a:r>
            <a:r>
              <a:rPr lang="bg-BG" sz="3200" dirty="0"/>
              <a:t>данни</a:t>
            </a:r>
          </a:p>
          <a:p>
            <a:pPr marL="447675" indent="-447675">
              <a:buFont typeface="+mj-lt"/>
              <a:buAutoNum type="arabicPeriod"/>
            </a:pPr>
            <a:r>
              <a:rPr lang="bg-BG" sz="3200" dirty="0"/>
              <a:t>Целочислени типове </a:t>
            </a:r>
            <a:r>
              <a:rPr lang="bg-BG" sz="3200" dirty="0" smtClean="0"/>
              <a:t>данни</a:t>
            </a:r>
          </a:p>
          <a:p>
            <a:pPr marL="447675" indent="-447675">
              <a:buFont typeface="+mj-lt"/>
              <a:buAutoNum type="arabicPeriod"/>
            </a:pPr>
            <a:r>
              <a:rPr lang="bg-BG" sz="3200" dirty="0"/>
              <a:t>Реални типове с плаваща запетая</a:t>
            </a:r>
          </a:p>
          <a:p>
            <a:pPr marL="447675" indent="-447675">
              <a:buFont typeface="+mj-lt"/>
              <a:buAutoNum type="arabicPeriod"/>
            </a:pPr>
            <a:r>
              <a:rPr lang="bg-BG" sz="3200" dirty="0"/>
              <a:t>Аномалии при изчисления 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bg-BG" sz="3200" dirty="0" smtClean="0"/>
              <a:t>с </a:t>
            </a:r>
            <a:r>
              <a:rPr lang="bg-BG" sz="3200" dirty="0"/>
              <a:t>плаваща запетая</a:t>
            </a:r>
          </a:p>
          <a:p>
            <a:pPr marL="447675" indent="-447675">
              <a:buFont typeface="+mj-lt"/>
              <a:buAutoNum type="arabicPeriod"/>
            </a:pPr>
            <a:r>
              <a:rPr lang="bg-BG" sz="3200" dirty="0"/>
              <a:t>Реален тип с десетична точност</a:t>
            </a:r>
          </a:p>
          <a:p>
            <a:pPr marL="447675" indent="-447675">
              <a:buFont typeface="+mj-lt"/>
              <a:buAutoNum type="arabicPeriod"/>
            </a:pPr>
            <a:endParaRPr lang="bg-BG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270F2C5-CB48-4E96-A0D5-C769DF5DA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82" y="1714500"/>
            <a:ext cx="47625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524000"/>
            <a:ext cx="10512862" cy="4652963"/>
          </a:xfrm>
        </p:spPr>
        <p:txBody>
          <a:bodyPr>
            <a:normAutofit/>
          </a:bodyPr>
          <a:lstStyle/>
          <a:p>
            <a:r>
              <a:rPr lang="bg-BG" sz="3000" dirty="0" smtClean="0"/>
              <a:t>Целочисленото деление и делението на числа с плаваща запетая са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две различни неща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Делене с плаваща запетая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7612" y="2566443"/>
            <a:ext cx="9983570" cy="395717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4);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целочислено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4.0);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2.5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реално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0.0);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Infinity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Console.WriteLine(-10 / 0.0);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-Infinity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Console.WriteLine(0 / 0.0);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не е число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Console.WriteLine(8 % 2.5);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// 0.5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(3 * 2.5 + 0.5 = 8)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0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Целочисленото деление работи по друг начин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!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d);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DivideByZeroException</a:t>
            </a:r>
          </a:p>
        </p:txBody>
      </p:sp>
    </p:spTree>
    <p:extLst>
      <p:ext uri="{BB962C8B-B14F-4D97-AF65-F5344CB8AC3E}">
        <p14:creationId xmlns:p14="http://schemas.microsoft.com/office/powerpoint/2010/main" val="87829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Понякога изчисленията работят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неправилно</a:t>
            </a:r>
            <a:r>
              <a:rPr lang="en-US" dirty="0" smtClean="0"/>
              <a:t>!</a:t>
            </a:r>
            <a:endParaRPr lang="bg-BG" dirty="0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 smtClean="0"/>
              <a:t>Аномалии при изчисления с плаваща запетая</a:t>
            </a:r>
            <a:endParaRPr lang="bg-BG" sz="4000" dirty="0"/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837982" y="2439364"/>
            <a:ext cx="10667998" cy="387253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Console.WriteLine(100000000000000.0 + 0.3);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100000000000000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загуба на точност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1.0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 = 0.33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sum = 1.33;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Console.WriteLine("a+b={0} sum={1} equal={2}",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a+b, sum, (a+b == sum));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a+b=1.33000001311302 sum=1.33 equal=False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one 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10000; i++) one += 0.0001;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Console.WriteLine(one);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0.999999999999906</a:t>
            </a:r>
          </a:p>
        </p:txBody>
      </p:sp>
      <p:pic>
        <p:nvPicPr>
          <p:cNvPr id="2050" name="Picture 2" descr="http://www.rw-designer.com/icon-image/8387-256x256x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86" y="3197357"/>
            <a:ext cx="1920026" cy="192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370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Има специален реален тип 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десетична точност</a:t>
            </a:r>
            <a:r>
              <a:rPr lang="en-US" dirty="0" smtClean="0"/>
              <a:t> </a:t>
            </a:r>
            <a:r>
              <a:rPr lang="bg-BG" dirty="0" smtClean="0"/>
              <a:t>в </a:t>
            </a:r>
            <a:r>
              <a:rPr lang="en-US" dirty="0" smtClean="0"/>
              <a:t>C</a:t>
            </a:r>
            <a:r>
              <a:rPr lang="en-US" dirty="0"/>
              <a:t>#: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(±1,0 × 10</a:t>
            </a:r>
            <a:r>
              <a:rPr lang="en-US" baseline="30000" dirty="0"/>
              <a:t>-28</a:t>
            </a:r>
            <a:r>
              <a:rPr lang="en-US" dirty="0"/>
              <a:t> </a:t>
            </a:r>
            <a:r>
              <a:rPr lang="bg-BG" dirty="0" smtClean="0"/>
              <a:t>до </a:t>
            </a:r>
            <a:r>
              <a:rPr lang="en-US" dirty="0" smtClean="0"/>
              <a:t>±7,9</a:t>
            </a:r>
            <a:r>
              <a:rPr lang="en-US" dirty="0"/>
              <a:t> × 10</a:t>
            </a:r>
            <a:r>
              <a:rPr lang="en-US" baseline="30000" dirty="0"/>
              <a:t>28</a:t>
            </a:r>
            <a:r>
              <a:rPr lang="en-US" dirty="0"/>
              <a:t>)</a:t>
            </a:r>
          </a:p>
          <a:p>
            <a:pPr lvl="2"/>
            <a:r>
              <a:rPr lang="en-US" dirty="0" smtClean="0"/>
              <a:t>128-</a:t>
            </a:r>
            <a:r>
              <a:rPr lang="bg-BG" dirty="0" smtClean="0"/>
              <a:t>битов</a:t>
            </a:r>
            <a:r>
              <a:rPr lang="en-US" dirty="0" smtClean="0"/>
              <a:t>, </a:t>
            </a:r>
            <a:r>
              <a:rPr lang="bg-BG" dirty="0" smtClean="0"/>
              <a:t>с точност до</a:t>
            </a:r>
            <a:r>
              <a:rPr lang="en-US" dirty="0" smtClean="0"/>
              <a:t> </a:t>
            </a:r>
            <a:r>
              <a:rPr lang="en-US" dirty="0"/>
              <a:t>28-29 </a:t>
            </a:r>
            <a:r>
              <a:rPr lang="bg-BG" dirty="0" smtClean="0"/>
              <a:t>знака</a:t>
            </a:r>
            <a:endParaRPr lang="en-US" dirty="0"/>
          </a:p>
          <a:p>
            <a:pPr lvl="1"/>
            <a:r>
              <a:rPr lang="bg-BG" dirty="0" smtClean="0"/>
              <a:t>Използва се за финансови изчисления</a:t>
            </a:r>
          </a:p>
          <a:p>
            <a:pPr lvl="1"/>
            <a:r>
              <a:rPr lang="bg-BG" dirty="0" smtClean="0"/>
              <a:t>Почти няма грешки при закръгляне</a:t>
            </a:r>
            <a:endParaRPr lang="en-US" dirty="0"/>
          </a:p>
          <a:p>
            <a:pPr lvl="1"/>
            <a:r>
              <a:rPr lang="bg-BG" dirty="0" smtClean="0"/>
              <a:t>Почти няма загуба на точност</a:t>
            </a:r>
            <a:endParaRPr lang="en-US" dirty="0"/>
          </a:p>
          <a:p>
            <a:r>
              <a:rPr lang="bg-BG" dirty="0" smtClean="0"/>
              <a:t>Стойността по подразбиране за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bg-BG" dirty="0"/>
              <a:t>е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</a:t>
            </a:r>
            <a:r>
              <a:rPr lang="bg-BG" dirty="0" smtClean="0"/>
              <a:t>е наставката за десетичните числа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Реален тип с десетична точност</a:t>
            </a:r>
            <a:endParaRPr lang="bg-BG" dirty="0"/>
          </a:p>
        </p:txBody>
      </p:sp>
      <p:pic>
        <p:nvPicPr>
          <p:cNvPr id="65540" name="Picture 4" descr="http://support2.dundas.com/OnlineDocumentation/WinChart2003/images/Formulas_Willia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1"/>
          <a:stretch>
            <a:fillRect/>
          </a:stretch>
        </p:blipFill>
        <p:spPr bwMode="auto">
          <a:xfrm>
            <a:off x="7869983" y="2657893"/>
            <a:ext cx="2991848" cy="1814180"/>
          </a:xfrm>
          <a:prstGeom prst="roundRect">
            <a:avLst>
              <a:gd name="adj" fmla="val 5770"/>
            </a:avLst>
          </a:prstGeom>
          <a:noFill/>
        </p:spPr>
      </p:pic>
      <p:pic>
        <p:nvPicPr>
          <p:cNvPr id="65538" name="Picture 2" descr="http://www.techno-archery.com/Archery%20cop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831" y="2108966"/>
            <a:ext cx="1097848" cy="1097848"/>
          </a:xfrm>
          <a:prstGeom prst="ellipse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 rot="21146390">
            <a:off x="8887754" y="5016270"/>
            <a:ext cx="2438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1820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Напишете програма, която да въвежда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числа</a:t>
            </a:r>
            <a:r>
              <a:rPr lang="en-US" dirty="0" smtClean="0"/>
              <a:t> </a:t>
            </a:r>
            <a:r>
              <a:rPr lang="bg-BG" dirty="0" smtClean="0"/>
              <a:t>и да изведете тяхната точна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сума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Точна сума на реални числа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239577" y="2824584"/>
            <a:ext cx="4363150" cy="164003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1000000000000000000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50827" y="3298559"/>
            <a:ext cx="5137550" cy="69208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1000000000000000005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816516" y="3454101"/>
            <a:ext cx="4572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39577" y="4891892"/>
            <a:ext cx="4363150" cy="164003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0.00000000003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333333333333.3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450827" y="5365867"/>
            <a:ext cx="5137550" cy="69208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333333333333.30000000003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5810876" y="5521409"/>
            <a:ext cx="4572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7890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Решение</a:t>
            </a:r>
            <a:r>
              <a:rPr lang="en-US" smtClean="0"/>
              <a:t>: </a:t>
            </a:r>
            <a:r>
              <a:rPr lang="bg-BG" smtClean="0"/>
              <a:t>Точна сума на реални числа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7982" y="1825624"/>
            <a:ext cx="10512862" cy="4727576"/>
          </a:xfrm>
        </p:spPr>
        <p:txBody>
          <a:bodyPr>
            <a:normAutofit/>
          </a:bodyPr>
          <a:lstStyle/>
          <a:p>
            <a:r>
              <a:rPr lang="bg-BG" dirty="0" smtClean="0"/>
              <a:t>Този код работи, но понякога прави грешки</a:t>
            </a:r>
            <a:r>
              <a:rPr lang="en-US" dirty="0" smtClean="0"/>
              <a:t> </a:t>
            </a:r>
            <a:r>
              <a:rPr lang="bg-BG" dirty="0" smtClean="0"/>
              <a:t>при закръгляне</a:t>
            </a:r>
            <a:r>
              <a:rPr lang="en-US" dirty="0" smtClean="0"/>
              <a:t>: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bg-BG" dirty="0" smtClean="0"/>
              <a:t>Сменете</a:t>
            </a:r>
            <a:r>
              <a:rPr lang="en-US" dirty="0" smtClean="0"/>
              <a:t> double </a:t>
            </a:r>
            <a:r>
              <a:rPr lang="bg-BG" dirty="0" smtClean="0"/>
              <a:t>с</a:t>
            </a:r>
            <a:r>
              <a:rPr lang="en-US" dirty="0" smtClean="0"/>
              <a:t> decimal </a:t>
            </a:r>
            <a:r>
              <a:rPr lang="bg-BG" dirty="0" smtClean="0"/>
              <a:t>и вижте разликите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16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141412" y="2539230"/>
            <a:ext cx="9220198" cy="310351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sum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+=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Console.WriteLine(sum);</a:t>
            </a:r>
          </a:p>
        </p:txBody>
      </p:sp>
    </p:spTree>
    <p:extLst>
      <p:ext uri="{BB962C8B-B14F-4D97-AF65-F5344CB8AC3E}">
        <p14:creationId xmlns:p14="http://schemas.microsoft.com/office/powerpoint/2010/main" val="230966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научихме днес?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7982" y="1825624"/>
            <a:ext cx="10512862" cy="4895851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Целочислени </a:t>
            </a:r>
            <a:r>
              <a:rPr lang="bg-BG" dirty="0"/>
              <a:t>типове данни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Имат определени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диапазони</a:t>
            </a:r>
          </a:p>
          <a:p>
            <a:pPr lvl="2"/>
            <a:r>
              <a:rPr lang="bg-BG" dirty="0"/>
              <a:t>Могат да пазят или да не пазят </a:t>
            </a:r>
            <a:r>
              <a:rPr lang="bg-BG" dirty="0" smtClean="0"/>
              <a:t>знак</a:t>
            </a:r>
          </a:p>
          <a:p>
            <a:r>
              <a:rPr lang="bg-BG" dirty="0" smtClean="0"/>
              <a:t>Реални </a:t>
            </a:r>
            <a:r>
              <a:rPr lang="bg-BG" dirty="0"/>
              <a:t>типове с плаваща запетая</a:t>
            </a:r>
            <a:r>
              <a:rPr lang="en-US" dirty="0"/>
              <a:t>: </a:t>
            </a:r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реални числа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Имат определена точност</a:t>
            </a:r>
          </a:p>
          <a:p>
            <a:pPr lvl="1"/>
            <a:r>
              <a:rPr lang="bg-BG" dirty="0"/>
              <a:t>Може да се наблюдават аномалии</a:t>
            </a:r>
          </a:p>
          <a:p>
            <a:r>
              <a:rPr lang="bg-BG" dirty="0"/>
              <a:t>Реален тип с десетична точност</a:t>
            </a:r>
            <a:r>
              <a:rPr lang="en-US" dirty="0"/>
              <a:t>: </a:t>
            </a:r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реални числа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Има по-висока точност</a:t>
            </a:r>
          </a:p>
          <a:p>
            <a:pPr lvl="1"/>
            <a:r>
              <a:rPr lang="bg-BG" dirty="0"/>
              <a:t>Много по-малко вероятно да се наблюдава аномалия или загуба на точност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79FC9DD-D65C-4BB3-AC78-3234015DB2D5}"/>
              </a:ext>
            </a:extLst>
          </p:cNvPr>
          <p:cNvGrpSpPr/>
          <p:nvPr/>
        </p:nvGrpSpPr>
        <p:grpSpPr>
          <a:xfrm>
            <a:off x="8608357" y="1789764"/>
            <a:ext cx="3239765" cy="2120263"/>
            <a:chOff x="8837612" y="4612353"/>
            <a:chExt cx="2934965" cy="192078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B4A27D29-2943-4234-B43D-7E63C5FDC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612" y="4612353"/>
              <a:ext cx="1707473" cy="109104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7463CED5-5089-4D6B-864D-3C9FD44E83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0143187" y="4769730"/>
              <a:ext cx="1629390" cy="17634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Числови типове данни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chemeClr val="accent5"/>
                </a:solidFill>
              </a:rPr>
              <a:t>Въпроси</a:t>
            </a:r>
            <a:r>
              <a:rPr lang="en-US" sz="6600" b="1" dirty="0">
                <a:solidFill>
                  <a:schemeClr val="accent5"/>
                </a:solidFill>
              </a:rPr>
              <a:t>?</a:t>
            </a:r>
            <a:endParaRPr lang="en-US" sz="6600" b="1" spc="150" dirty="0">
              <a:ln w="11430"/>
              <a:solidFill>
                <a:schemeClr val="accent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12618F4-C478-4C86-9335-0173A61320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4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Договор за ползване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690689"/>
            <a:ext cx="10666630" cy="4665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 smtClean="0"/>
              <a:t>Този </a:t>
            </a:r>
            <a:r>
              <a:rPr lang="bg-BG" sz="2800" dirty="0"/>
              <a:t>курс </a:t>
            </a:r>
            <a:r>
              <a:rPr lang="en-US" sz="2800" dirty="0"/>
              <a:t>(</a:t>
            </a:r>
            <a:r>
              <a:rPr lang="bg-BG" sz="2800" dirty="0"/>
              <a:t>слайдове</a:t>
            </a:r>
            <a:r>
              <a:rPr lang="en-US" sz="2800" dirty="0"/>
              <a:t>, </a:t>
            </a:r>
            <a:r>
              <a:rPr lang="bg-BG" sz="2800" dirty="0"/>
              <a:t>примери</a:t>
            </a:r>
            <a:r>
              <a:rPr lang="en-US" sz="2800" dirty="0"/>
              <a:t>, </a:t>
            </a:r>
            <a:r>
              <a:rPr lang="bg-BG" sz="2800" dirty="0" smtClean="0"/>
              <a:t>задачи </a:t>
            </a:r>
            <a:r>
              <a:rPr lang="bg-BG" sz="2800" dirty="0"/>
              <a:t>и др.</a:t>
            </a:r>
            <a:r>
              <a:rPr lang="en-US" sz="2800" dirty="0"/>
              <a:t>)</a:t>
            </a:r>
            <a:r>
              <a:rPr lang="bg-BG" sz="2800" dirty="0"/>
              <a:t> се </a:t>
            </a:r>
            <a:r>
              <a:rPr lang="bg-BG" sz="2800" dirty="0" smtClean="0"/>
              <a:t>разпространяват </a:t>
            </a:r>
            <a:r>
              <a:rPr lang="bg-BG" sz="2800" dirty="0"/>
              <a:t>под свободен лиценз </a:t>
            </a:r>
            <a:r>
              <a:rPr lang="en-US" sz="2800" dirty="0" smtClean="0"/>
              <a:t>"</a:t>
            </a:r>
            <a:r>
              <a:rPr lang="en-US" sz="2800" dirty="0">
                <a:hlinkClick r:id="rId3"/>
              </a:rPr>
              <a:t>Creative Commons </a:t>
            </a:r>
            <a:r>
              <a:rPr lang="en-US" sz="2800" noProof="1">
                <a:hlinkClick r:id="rId3"/>
              </a:rPr>
              <a:t>Attribution-NonCommercial-ShareAlike</a:t>
            </a:r>
            <a:r>
              <a:rPr lang="en-US" sz="2800" dirty="0">
                <a:hlinkClick r:id="rId3"/>
              </a:rPr>
              <a:t> 4.0 International</a:t>
            </a:r>
            <a:r>
              <a:rPr lang="en-US" sz="2800" dirty="0"/>
              <a:t>"</a:t>
            </a:r>
            <a:endParaRPr lang="bg-BG" sz="2800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spcBef>
                <a:spcPts val="1800"/>
              </a:spcBef>
              <a:buNone/>
            </a:pPr>
            <a:r>
              <a:rPr lang="bg-BG" sz="2800" dirty="0" smtClean="0"/>
              <a:t>Базиран е на учебните материали на </a:t>
            </a:r>
            <a:r>
              <a:rPr lang="bg-BG" sz="2800" dirty="0" smtClean="0">
                <a:hlinkClick r:id="rId4"/>
              </a:rPr>
              <a:t>НП „Обучение за ИТ Кариера“</a:t>
            </a:r>
            <a:r>
              <a:rPr lang="bg-BG" sz="2800" dirty="0" smtClean="0"/>
              <a:t>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bg-BG" sz="2800" dirty="0" smtClean="0"/>
              <a:t>Може да съдържа </a:t>
            </a:r>
            <a:r>
              <a:rPr lang="bg-BG" sz="2800" dirty="0"/>
              <a:t>части от следните </a:t>
            </a:r>
            <a:r>
              <a:rPr lang="bg-BG" sz="2800" dirty="0" smtClean="0"/>
              <a:t>източници: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5"/>
              </a:rPr>
              <a:t>Основи на програмирането със </a:t>
            </a:r>
            <a:r>
              <a:rPr lang="en-US" sz="2000" dirty="0">
                <a:hlinkClick r:id="rId5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6"/>
              </a:rPr>
              <a:t>CC-BY-SA</a:t>
            </a:r>
            <a:endParaRPr lang="bg-B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5909" y="327660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916" y="4651459"/>
            <a:ext cx="8007896" cy="12159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5200" dirty="0" smtClean="0"/>
              <a:t>Типове данни</a:t>
            </a:r>
            <a:endParaRPr lang="en-US" sz="5200" dirty="0" smtClean="0"/>
          </a:p>
        </p:txBody>
      </p:sp>
      <p:pic>
        <p:nvPicPr>
          <p:cNvPr id="3" name="Picture 2" descr="C:\Trash\binary-data-abstrac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986" y="1377028"/>
            <a:ext cx="5473756" cy="29663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5891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е тип данни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1612" cy="365125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http://icons.iconarchive.com/icons/iconshock/real-vista-project-managment/256/data-management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3810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837982" y="1524000"/>
            <a:ext cx="10512644" cy="47244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dirty="0" smtClean="0">
                <a:solidFill>
                  <a:schemeClr val="tx2"/>
                </a:solidFill>
              </a:rPr>
              <a:t>Тип на данните</a:t>
            </a:r>
            <a:r>
              <a:rPr lang="en-US" dirty="0" smtClean="0"/>
              <a:t>:</a:t>
            </a:r>
          </a:p>
          <a:p>
            <a:pPr lvl="1">
              <a:spcBef>
                <a:spcPts val="12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Стойности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които имат сходни характеристики</a:t>
            </a: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bg-BG" dirty="0" smtClean="0"/>
              <a:t>Описва вида на информацията, който се пази в компютърната памет</a:t>
            </a:r>
            <a:r>
              <a:rPr lang="en-US" dirty="0" smtClean="0"/>
              <a:t> (</a:t>
            </a:r>
            <a:r>
              <a:rPr lang="bg-BG" dirty="0" smtClean="0"/>
              <a:t>съответно в променливата</a:t>
            </a:r>
            <a:r>
              <a:rPr lang="en-US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Примери</a:t>
            </a:r>
            <a:r>
              <a:rPr lang="en-US" dirty="0" smtClean="0"/>
              <a:t>:</a:t>
            </a:r>
          </a:p>
          <a:p>
            <a:pPr lvl="1">
              <a:spcBef>
                <a:spcPts val="1200"/>
              </a:spcBef>
            </a:pPr>
            <a:r>
              <a:rPr lang="bg-BG" dirty="0" smtClean="0"/>
              <a:t>Положителни цели числа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spcBef>
                <a:spcPts val="1200"/>
              </a:spcBef>
            </a:pPr>
            <a:r>
              <a:rPr lang="bg-BG" dirty="0" smtClean="0"/>
              <a:t>Знаци от азбуката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spcBef>
                <a:spcPts val="1200"/>
              </a:spcBef>
            </a:pPr>
            <a:r>
              <a:rPr lang="bg-BG" dirty="0" smtClean="0"/>
              <a:t>Дни от седмицата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55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bg-BG" dirty="0" smtClean="0"/>
              <a:t>Типът данни притежава</a:t>
            </a:r>
            <a:r>
              <a:rPr lang="en-US" dirty="0" smtClean="0"/>
              <a:t>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Име </a:t>
            </a:r>
            <a:r>
              <a:rPr lang="en-US" dirty="0" smtClean="0"/>
              <a:t>(C# </a:t>
            </a:r>
            <a:r>
              <a:rPr lang="bg-BG" dirty="0" smtClean="0"/>
              <a:t>ключова дума </a:t>
            </a:r>
            <a:r>
              <a:rPr lang="en-US" dirty="0" smtClean="0"/>
              <a:t>or .NET </a:t>
            </a:r>
            <a:r>
              <a:rPr lang="bg-BG" dirty="0" smtClean="0"/>
              <a:t>тип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Размер </a:t>
            </a:r>
            <a:r>
              <a:rPr lang="en-US" dirty="0" smtClean="0"/>
              <a:t>(</a:t>
            </a:r>
            <a:r>
              <a:rPr lang="bg-BG" dirty="0" smtClean="0"/>
              <a:t>колко памет се използва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Стойност по подразбиране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bg-BG" dirty="0" smtClean="0"/>
              <a:t>Пример</a:t>
            </a:r>
            <a:r>
              <a:rPr lang="en-US" dirty="0" smtClean="0"/>
              <a:t>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 smtClean="0"/>
              <a:t>Цели числа в </a:t>
            </a:r>
            <a:r>
              <a:rPr lang="en-US" dirty="0" smtClean="0"/>
              <a:t>C#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 smtClean="0"/>
              <a:t>Име</a:t>
            </a:r>
            <a:r>
              <a:rPr lang="en-US" dirty="0" smtClean="0"/>
              <a:t>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 smtClean="0"/>
              <a:t>Размер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бита </a:t>
            </a:r>
            <a:r>
              <a:rPr lang="en-US" dirty="0" smtClean="0"/>
              <a:t>(4 </a:t>
            </a:r>
            <a:r>
              <a:rPr lang="bg-BG" dirty="0" smtClean="0"/>
              <a:t>байта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 smtClean="0"/>
              <a:t>Стойност по подразбиране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Характеристики на типовете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985765" y="1499998"/>
            <a:ext cx="2400601" cy="2828818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860153" y="3291388"/>
            <a:ext cx="3778600" cy="1045256"/>
          </a:xfrm>
          <a:prstGeom prst="wedgeRoundRectCallout">
            <a:avLst>
              <a:gd name="adj1" fmla="val -65012"/>
              <a:gd name="adj2" fmla="val -62866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FFFFFF"/>
                </a:solidFill>
              </a:rPr>
              <a:t>: </a:t>
            </a:r>
            <a:r>
              <a:rPr lang="bg-BG" sz="3200" dirty="0" smtClean="0">
                <a:solidFill>
                  <a:srgbClr val="FFFFFF"/>
                </a:solidFill>
              </a:rPr>
              <a:t>поредица от </a:t>
            </a:r>
            <a:r>
              <a:rPr lang="en-US" sz="3200" dirty="0" smtClean="0">
                <a:solidFill>
                  <a:srgbClr val="FFFFFF"/>
                </a:solidFill>
              </a:rPr>
              <a:t>32 </a:t>
            </a:r>
            <a:r>
              <a:rPr lang="bg-BG" sz="3200" dirty="0" smtClean="0">
                <a:solidFill>
                  <a:srgbClr val="FFFFFF"/>
                </a:solidFill>
              </a:rPr>
              <a:t>бита в паметта</a:t>
            </a:r>
            <a:endParaRPr lang="bg-BG" sz="32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544" y="4617546"/>
            <a:ext cx="3920068" cy="1907456"/>
          </a:xfrm>
          <a:prstGeom prst="rect">
            <a:avLst/>
          </a:prstGeom>
        </p:spPr>
      </p:pic>
      <p:cxnSp>
        <p:nvCxnSpPr>
          <p:cNvPr id="14" name="Curved Connector 13"/>
          <p:cNvCxnSpPr/>
          <p:nvPr/>
        </p:nvCxnSpPr>
        <p:spPr>
          <a:xfrm rot="16200000" flipH="1">
            <a:off x="7263883" y="4378545"/>
            <a:ext cx="1242458" cy="1143000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250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25176" y="5351600"/>
            <a:ext cx="8938472" cy="82060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Целочислени типове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371282" y="1523425"/>
            <a:ext cx="5446260" cy="3310269"/>
            <a:chOff x="8611404" y="1110138"/>
            <a:chExt cx="2223689" cy="2172105"/>
          </a:xfrm>
          <a:effectLst/>
        </p:grpSpPr>
        <p:sp>
          <p:nvSpPr>
            <p:cNvPr id="8" name="TextBox 7"/>
            <p:cNvSpPr txBox="1"/>
            <p:nvPr/>
          </p:nvSpPr>
          <p:spPr>
            <a:xfrm rot="21521100">
              <a:off x="9369614" y="1946652"/>
              <a:ext cx="497316" cy="78762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7200" b="1" noProof="1">
                  <a:ln w="10160">
                    <a:solidFill>
                      <a:schemeClr val="accent5"/>
                    </a:solidFill>
                    <a:prstDash val="solid"/>
                  </a:ln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6000" b="1" noProof="1">
                <a:ln w="10160">
                  <a:solidFill>
                    <a:schemeClr val="accent5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20751016">
              <a:off x="8823760" y="2629758"/>
              <a:ext cx="582637" cy="60586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5400" b="1" noProof="1">
                  <a:ln w="10160">
                    <a:solidFill>
                      <a:schemeClr val="accent5"/>
                    </a:solidFill>
                    <a:prstDash val="solid"/>
                  </a:ln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843522">
              <a:off x="8978039" y="1110138"/>
              <a:ext cx="598030" cy="60586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5400" b="1" noProof="1">
                  <a:ln w="10160">
                    <a:solidFill>
                      <a:schemeClr val="accent5"/>
                    </a:solidFill>
                    <a:prstDash val="solid"/>
                  </a:ln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443506">
              <a:off x="9791965" y="1644970"/>
              <a:ext cx="621907" cy="54527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4800" b="1" noProof="1">
                  <a:ln w="10160">
                    <a:solidFill>
                      <a:schemeClr val="accent5"/>
                    </a:solidFill>
                    <a:prstDash val="solid"/>
                  </a:ln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4000" b="1" noProof="1">
                <a:ln w="10160">
                  <a:solidFill>
                    <a:schemeClr val="accent5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445021">
              <a:off x="8611404" y="1645014"/>
              <a:ext cx="491294" cy="54527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4800" b="1" noProof="1">
                  <a:ln w="10160">
                    <a:solidFill>
                      <a:schemeClr val="accent5"/>
                    </a:solidFill>
                    <a:prstDash val="solid"/>
                  </a:ln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uint</a:t>
              </a:r>
              <a:endParaRPr lang="en-US" sz="4000" b="1" noProof="1">
                <a:ln w="10160">
                  <a:solidFill>
                    <a:schemeClr val="accent5"/>
                  </a:solidFill>
                  <a:prstDash val="solid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21351847">
              <a:off x="9925628" y="1111378"/>
              <a:ext cx="592820" cy="50488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4400" b="1" noProof="1">
                  <a:ln w="10160">
                    <a:solidFill>
                      <a:schemeClr val="accent5"/>
                    </a:solidFill>
                    <a:prstDash val="solid"/>
                  </a:ln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sbyte</a:t>
              </a:r>
              <a:endPara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21216099">
              <a:off x="10190933" y="2224074"/>
              <a:ext cx="644160" cy="4644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4000" b="1" noProof="1">
                  <a:ln w="10160">
                    <a:solidFill>
                      <a:schemeClr val="accent5"/>
                    </a:solidFill>
                    <a:prstDash val="solid"/>
                  </a:ln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ushort</a:t>
              </a:r>
              <a:endPara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347577">
              <a:off x="9979457" y="2736966"/>
              <a:ext cx="660522" cy="54527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4800" b="1" noProof="1">
                  <a:ln w="10160">
                    <a:solidFill>
                      <a:schemeClr val="accent5"/>
                    </a:solidFill>
                    <a:prstDash val="solid"/>
                  </a:ln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ulong</a:t>
              </a:r>
              <a:endParaRPr lang="en-US" sz="4000" b="1" noProof="1">
                <a:ln w="10160">
                  <a:solidFill>
                    <a:schemeClr val="accent5"/>
                  </a:solidFill>
                  <a:prstDash val="solid"/>
                </a:ln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754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Целочислени типове</a:t>
            </a:r>
            <a:endParaRPr lang="bg-BG" dirty="0"/>
          </a:p>
        </p:txBody>
      </p:sp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[-128 …127]: </a:t>
            </a:r>
            <a:r>
              <a:rPr lang="bg-BG" sz="3200" dirty="0"/>
              <a:t>със знак, </a:t>
            </a:r>
            <a:r>
              <a:rPr lang="en-US" sz="3200" dirty="0"/>
              <a:t>8-</a:t>
            </a:r>
            <a:r>
              <a:rPr lang="bg-BG" sz="3200" dirty="0"/>
              <a:t>битов</a:t>
            </a:r>
            <a:r>
              <a:rPr lang="en-US" sz="3200" dirty="0"/>
              <a:t> [-2</a:t>
            </a:r>
            <a:r>
              <a:rPr lang="en-US" sz="3200" baseline="30000" dirty="0"/>
              <a:t>7</a:t>
            </a:r>
            <a:r>
              <a:rPr lang="en-US" sz="3200" dirty="0"/>
              <a:t> … 2</a:t>
            </a:r>
            <a:r>
              <a:rPr lang="en-US" sz="3200" baseline="30000" dirty="0"/>
              <a:t>7</a:t>
            </a:r>
            <a:r>
              <a:rPr lang="en-US" sz="32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[0 … 255]: </a:t>
            </a:r>
            <a:r>
              <a:rPr lang="bg-BG" sz="3200" dirty="0"/>
              <a:t>без знак, </a:t>
            </a:r>
            <a:r>
              <a:rPr lang="en-US" sz="3200" dirty="0"/>
              <a:t>8-</a:t>
            </a:r>
            <a:r>
              <a:rPr lang="bg-BG" sz="3200" dirty="0"/>
              <a:t>битов</a:t>
            </a:r>
            <a:r>
              <a:rPr lang="en-US" sz="3200" dirty="0"/>
              <a:t> [0 … 2</a:t>
            </a:r>
            <a:r>
              <a:rPr lang="en-US" sz="3200" baseline="30000" dirty="0"/>
              <a:t>8</a:t>
            </a:r>
            <a:r>
              <a:rPr lang="en-US" sz="32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[-32 768 … 32 767]: </a:t>
            </a:r>
            <a:r>
              <a:rPr lang="bg-BG" sz="3200" dirty="0"/>
              <a:t>със знак,</a:t>
            </a:r>
            <a:r>
              <a:rPr lang="en-US" sz="3200" dirty="0"/>
              <a:t> 16-</a:t>
            </a:r>
            <a:r>
              <a:rPr lang="bg-BG" sz="3200" dirty="0"/>
              <a:t>битов</a:t>
            </a:r>
            <a:r>
              <a:rPr lang="en-US" sz="3200" dirty="0"/>
              <a:t> [-2</a:t>
            </a:r>
            <a:r>
              <a:rPr lang="en-US" sz="3200" baseline="30000" dirty="0"/>
              <a:t>15</a:t>
            </a:r>
            <a:r>
              <a:rPr lang="en-US" sz="3200" dirty="0"/>
              <a:t> … 2</a:t>
            </a:r>
            <a:r>
              <a:rPr lang="en-US" sz="3200" baseline="30000" dirty="0"/>
              <a:t>15</a:t>
            </a:r>
            <a:r>
              <a:rPr lang="en-US" sz="32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[0 … 65 535]: </a:t>
            </a:r>
            <a:r>
              <a:rPr lang="bg-BG" sz="3200" dirty="0"/>
              <a:t>без знак </a:t>
            </a:r>
            <a:r>
              <a:rPr lang="en-US" sz="3200" dirty="0"/>
              <a:t>16-</a:t>
            </a:r>
            <a:r>
              <a:rPr lang="bg-BG" sz="3200" dirty="0"/>
              <a:t>битов</a:t>
            </a:r>
            <a:r>
              <a:rPr lang="en-US" sz="3200" dirty="0"/>
              <a:t> [0 … 2</a:t>
            </a:r>
            <a:r>
              <a:rPr lang="en-US" sz="3200" baseline="30000" dirty="0"/>
              <a:t>16</a:t>
            </a:r>
            <a:r>
              <a:rPr lang="en-US" sz="32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[-2 147 483 648 … 2 147 483 647]: </a:t>
            </a:r>
            <a:r>
              <a:rPr lang="bg-BG" sz="3200" dirty="0"/>
              <a:t>със знак </a:t>
            </a:r>
            <a:r>
              <a:rPr lang="en-US" sz="3200" dirty="0"/>
              <a:t>32-</a:t>
            </a:r>
            <a:r>
              <a:rPr lang="bg-BG" sz="3200" dirty="0"/>
              <a:t>битов</a:t>
            </a:r>
            <a:r>
              <a:rPr lang="en-US" sz="3200" dirty="0"/>
              <a:t> [-2</a:t>
            </a:r>
            <a:r>
              <a:rPr lang="en-US" sz="3200" baseline="30000" dirty="0"/>
              <a:t>31</a:t>
            </a:r>
            <a:r>
              <a:rPr lang="en-US" sz="3200" dirty="0"/>
              <a:t> … 2</a:t>
            </a:r>
            <a:r>
              <a:rPr lang="en-US" sz="3200" baseline="30000" dirty="0"/>
              <a:t>31</a:t>
            </a:r>
            <a:r>
              <a:rPr lang="en-US" sz="3200" dirty="0"/>
              <a:t>-1]</a:t>
            </a:r>
            <a:endParaRPr lang="en-US" sz="3200" u="sng" dirty="0"/>
          </a:p>
          <a:p>
            <a:pPr>
              <a:lnSpc>
                <a:spcPct val="107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[0 … 4 294 967 295]: </a:t>
            </a:r>
            <a:r>
              <a:rPr lang="bg-BG" sz="3200" dirty="0"/>
              <a:t>без знак </a:t>
            </a:r>
            <a:r>
              <a:rPr lang="en-US" sz="3200" dirty="0"/>
              <a:t>32-</a:t>
            </a:r>
            <a:r>
              <a:rPr lang="bg-BG" sz="3200" dirty="0"/>
              <a:t>битов</a:t>
            </a:r>
            <a:r>
              <a:rPr lang="en-US" sz="3200" dirty="0"/>
              <a:t> [0 … 2</a:t>
            </a:r>
            <a:r>
              <a:rPr lang="en-US" sz="3200" baseline="30000" dirty="0"/>
              <a:t>32</a:t>
            </a:r>
            <a:r>
              <a:rPr lang="en-US" sz="32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[-9 223 372 036 854 775 808 … 9 223 372 036 854 775 807]: </a:t>
            </a:r>
            <a:r>
              <a:rPr lang="bg-BG" sz="3200" dirty="0"/>
              <a:t>със знак </a:t>
            </a:r>
            <a:r>
              <a:rPr lang="en-US" sz="3200" dirty="0"/>
              <a:t>64-</a:t>
            </a:r>
            <a:r>
              <a:rPr lang="bg-BG" sz="3200" dirty="0"/>
              <a:t>битов</a:t>
            </a:r>
            <a:r>
              <a:rPr lang="en-US" sz="3200" dirty="0"/>
              <a:t> [-2</a:t>
            </a:r>
            <a:r>
              <a:rPr lang="en-US" sz="3200" baseline="30000" dirty="0"/>
              <a:t>63</a:t>
            </a:r>
            <a:r>
              <a:rPr lang="en-US" sz="3200" dirty="0"/>
              <a:t> … 2</a:t>
            </a:r>
            <a:r>
              <a:rPr lang="en-US" sz="3200" baseline="30000" dirty="0"/>
              <a:t>63</a:t>
            </a:r>
            <a:r>
              <a:rPr lang="en-US" sz="3200" dirty="0"/>
              <a:t>-1]</a:t>
            </a:r>
          </a:p>
          <a:p>
            <a:pPr>
              <a:lnSpc>
                <a:spcPct val="107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[0 … 18 446 744 073 709 551 615]: </a:t>
            </a:r>
            <a:r>
              <a:rPr lang="bg-BG" sz="3200" dirty="0"/>
              <a:t>без знак </a:t>
            </a:r>
            <a:r>
              <a:rPr lang="en-US" sz="3200" dirty="0"/>
              <a:t>64-</a:t>
            </a:r>
            <a:r>
              <a:rPr lang="bg-BG" sz="3200" dirty="0"/>
              <a:t>битов</a:t>
            </a:r>
            <a:r>
              <a:rPr lang="en-US" sz="3200" dirty="0"/>
              <a:t> [0 … 2</a:t>
            </a:r>
            <a:r>
              <a:rPr lang="en-US" sz="3200" baseline="30000" dirty="0"/>
              <a:t>64</a:t>
            </a:r>
            <a:r>
              <a:rPr lang="en-US" sz="3200" dirty="0"/>
              <a:t>-1]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1612" cy="365125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90012" y="1371600"/>
            <a:ext cx="2898807" cy="2417847"/>
            <a:chOff x="8551624" y="1141196"/>
            <a:chExt cx="2306448" cy="2111663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5" name="TextBox 4"/>
            <p:cNvSpPr txBox="1"/>
            <p:nvPr/>
          </p:nvSpPr>
          <p:spPr>
            <a:xfrm rot="21521100">
              <a:off x="9298519" y="1982735"/>
              <a:ext cx="639504" cy="715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20751016">
              <a:off x="8754310" y="2660816"/>
              <a:ext cx="72153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843522">
              <a:off x="8907642" y="1141196"/>
              <a:ext cx="738825" cy="54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443506">
              <a:off x="9724556" y="1674352"/>
              <a:ext cx="756720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445021">
              <a:off x="8551624" y="1674396"/>
              <a:ext cx="61085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uint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21351847">
              <a:off x="9877907" y="1149183"/>
              <a:ext cx="688260" cy="429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sbyte</a:t>
              </a:r>
              <a:endParaRPr lang="en-US" sz="1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21216099">
              <a:off x="10167952" y="2270302"/>
              <a:ext cx="690120" cy="372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ushort</a:t>
              </a:r>
              <a:endParaRPr lang="en-US" sz="1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347577">
              <a:off x="9909996" y="2766349"/>
              <a:ext cx="799444" cy="48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ulong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542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Векове </a:t>
            </a:r>
            <a:r>
              <a:rPr lang="en-US" dirty="0" smtClean="0"/>
              <a:t>– </a:t>
            </a:r>
            <a:r>
              <a:rPr lang="bg-BG" dirty="0"/>
              <a:t>п</a:t>
            </a:r>
            <a:r>
              <a:rPr lang="bg-BG" dirty="0" smtClean="0"/>
              <a:t>ример</a:t>
            </a:r>
            <a:endParaRPr lang="bg-BG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837982" y="1524000"/>
            <a:ext cx="10512862" cy="4652963"/>
          </a:xfrm>
        </p:spPr>
        <p:txBody>
          <a:bodyPr/>
          <a:lstStyle/>
          <a:p>
            <a:r>
              <a:rPr lang="bg-BG" dirty="0" smtClean="0"/>
              <a:t>Според мерната единица, можем да ползваме различен тип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1612" cy="365125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1293812" y="2209800"/>
            <a:ext cx="9677399" cy="283154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 </a:t>
            </a:r>
            <a:r>
              <a:rPr lang="bg-BG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centuries = 20;    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bg-BG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Много малко число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bg-BG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255)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</a:t>
            </a:r>
            <a:r>
              <a:rPr lang="bg-BG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bg-BG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Малко число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bg-BG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32767)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</a:t>
            </a:r>
            <a:r>
              <a:rPr lang="bg-BG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days = 730484;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Г</a:t>
            </a:r>
            <a:r>
              <a:rPr lang="bg-BG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олямо число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bg-BG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4.3 </a:t>
            </a:r>
            <a:r>
              <a:rPr lang="bg-BG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млрд.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ulong</a:t>
            </a:r>
            <a:r>
              <a:rPr lang="bg-BG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hours = 17531616; 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</a:t>
            </a:r>
            <a:r>
              <a:rPr lang="bg-BG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Много голямо число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</a:t>
            </a:r>
            <a:r>
              <a:rPr lang="bg-BG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до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18.4*10^18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"{0} centuries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{1} years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bg-BG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 days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  <a:r>
              <a:rPr lang="bg-BG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{3} hours.",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centuries, years, days, hours);</a:t>
            </a:r>
            <a:endParaRPr lang="en-US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5257159"/>
            <a:ext cx="8610600" cy="108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08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Внимавайте с препълването</a:t>
            </a:r>
            <a:r>
              <a:rPr lang="en-US" smtClean="0"/>
              <a:t>!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1612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51062" y="3415034"/>
            <a:ext cx="6143624" cy="306196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 counter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260;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counter++;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Console.WriteLine(counter);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91586" y="3415035"/>
            <a:ext cx="2006601" cy="306196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7D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7D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864536" y="4755516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800" dirty="0" smtClean="0"/>
              <a:t>Целите числа имат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диапазон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(</a:t>
            </a:r>
            <a:r>
              <a:rPr lang="bg-BG" sz="2800" dirty="0" smtClean="0"/>
              <a:t>минимална и максимална стойност</a:t>
            </a:r>
            <a:r>
              <a:rPr lang="en-US" sz="2800" dirty="0" smtClean="0"/>
              <a:t>)</a:t>
            </a:r>
            <a:endParaRPr lang="en-US" sz="2800" dirty="0"/>
          </a:p>
          <a:p>
            <a:r>
              <a:rPr lang="bg-BG" sz="2800" dirty="0" smtClean="0"/>
              <a:t>Целочислените типове могат да се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препълнят</a:t>
            </a:r>
            <a:r>
              <a:rPr lang="en-US" sz="2800" dirty="0" smtClean="0"/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bg-BG" sz="2800" dirty="0" smtClean="0">
                <a:sym typeface="Wingdings" panose="05000000000000000000" pitchFamily="2" charset="2"/>
              </a:rPr>
              <a:t>това води до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некоректни стойности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0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FFC000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1562</Words>
  <Application>Microsoft Office PowerPoint</Application>
  <PresentationFormat>Custom</PresentationFormat>
  <Paragraphs>301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Wingdings</vt:lpstr>
      <vt:lpstr>Wingdings 2</vt:lpstr>
      <vt:lpstr>Office Theme</vt:lpstr>
      <vt:lpstr>Числени типове данни</vt:lpstr>
      <vt:lpstr>Съдържание</vt:lpstr>
      <vt:lpstr>Типове данни</vt:lpstr>
      <vt:lpstr>Какво е тип данни?</vt:lpstr>
      <vt:lpstr>Характеристики на типовете</vt:lpstr>
      <vt:lpstr>Целочислени типове</vt:lpstr>
      <vt:lpstr>Целочислени типове</vt:lpstr>
      <vt:lpstr>Векове – пример</vt:lpstr>
      <vt:lpstr>Внимавайте с препълването!</vt:lpstr>
      <vt:lpstr>Задача: Векове към минути</vt:lpstr>
      <vt:lpstr>Задача: Векове към минути</vt:lpstr>
      <vt:lpstr>Целочислени литерали</vt:lpstr>
      <vt:lpstr>Реални числени типове</vt:lpstr>
      <vt:lpstr>Какво са типовете с плаваща запетая?</vt:lpstr>
      <vt:lpstr>Числа с плаваща запетая</vt:lpstr>
      <vt:lpstr>Точност на Пи  – Пример</vt:lpstr>
      <vt:lpstr>Закръгляне на числа с плаваща запетая</vt:lpstr>
      <vt:lpstr>Задача: Лице на кръг (с точност 12 знака)</vt:lpstr>
      <vt:lpstr>Експоненциален запис</vt:lpstr>
      <vt:lpstr>Делене с плаваща запетая</vt:lpstr>
      <vt:lpstr>Аномалии при изчисления с плаваща запетая</vt:lpstr>
      <vt:lpstr>Реален тип с десетична точност</vt:lpstr>
      <vt:lpstr>Задача: Точна сума на реални числа</vt:lpstr>
      <vt:lpstr>Решение: Точна сума на реални числа</vt:lpstr>
      <vt:lpstr>Какво научихме днес?</vt:lpstr>
      <vt:lpstr>Числови типове данни</vt:lpstr>
      <vt:lpstr>Договор за ползване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Първа конзолна програма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2020-10-01T06:54:49Z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