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3" r:id="rId2"/>
  </p:sldMasterIdLst>
  <p:notesMasterIdLst>
    <p:notesMasterId r:id="rId21"/>
  </p:notesMasterIdLst>
  <p:handoutMasterIdLst>
    <p:handoutMasterId r:id="rId22"/>
  </p:handoutMasterIdLst>
  <p:sldIdLst>
    <p:sldId id="274" r:id="rId3"/>
    <p:sldId id="276" r:id="rId4"/>
    <p:sldId id="447" r:id="rId5"/>
    <p:sldId id="448" r:id="rId6"/>
    <p:sldId id="464" r:id="rId7"/>
    <p:sldId id="465" r:id="rId8"/>
    <p:sldId id="475" r:id="rId9"/>
    <p:sldId id="467" r:id="rId10"/>
    <p:sldId id="468" r:id="rId11"/>
    <p:sldId id="469" r:id="rId12"/>
    <p:sldId id="470" r:id="rId13"/>
    <p:sldId id="471" r:id="rId14"/>
    <p:sldId id="472" r:id="rId15"/>
    <p:sldId id="473" r:id="rId16"/>
    <p:sldId id="474" r:id="rId17"/>
    <p:sldId id="349" r:id="rId18"/>
    <p:sldId id="446" r:id="rId19"/>
    <p:sldId id="413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8F6E0F67-B7EF-4901-A3C0-40B3481461F5}">
          <p14:sldIdLst>
            <p14:sldId id="274"/>
            <p14:sldId id="276"/>
          </p14:sldIdLst>
        </p14:section>
        <p14:section name="Булев тип данни" id="{79BC0E8F-CD78-4A3F-8116-5C0FC52211BC}">
          <p14:sldIdLst>
            <p14:sldId id="447"/>
            <p14:sldId id="448"/>
            <p14:sldId id="464"/>
            <p14:sldId id="465"/>
            <p14:sldId id="475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</p14:sldIdLst>
        </p14:section>
        <p14:section name="Край" id="{2BAB9E8E-DE50-4D66-AC35-0986B9476175}">
          <p14:sldIdLst>
            <p14:sldId id="349"/>
            <p14:sldId id="446"/>
            <p14:sldId id="4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48" d="100"/>
          <a:sy n="48" d="100"/>
        </p:scale>
        <p:origin x="967" y="49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bg-BG" smtClean="0"/>
              <a:t>01.Първа конзолна програма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10/12/2020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000" smtClean="0"/>
              <a:t>Проект "Свободни уроци"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05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901-E160-4E2D-BAD3-DEB893E93FD2}" type="datetimeFigureOut">
              <a:rPr lang="bg-BG" smtClean="0"/>
              <a:t>12.10.2020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CF1C-BC4E-45A1-8873-31F292AC3052}" type="slidenum">
              <a:rPr lang="bg-BG" smtClean="0"/>
              <a:t>‹#›</a:t>
            </a:fld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26D2E24-4644-41DB-8E64-BC46F991FA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3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7644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5826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C431853-B75C-45A2-9924-62560BA896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5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2151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0871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69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7822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9444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64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0559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3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csharp-book/" TargetMode="External"/><Relationship Id="rId4" Type="http://schemas.openxmlformats.org/officeDocument/2006/relationships/hyperlink" Target="https://softuni.foundation/projects/applied-software-developer-professi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86hw82a3(v=vs.110)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359" y="569637"/>
            <a:ext cx="10512862" cy="1325563"/>
          </a:xfrm>
        </p:spPr>
        <p:txBody>
          <a:bodyPr>
            <a:normAutofit/>
          </a:bodyPr>
          <a:lstStyle/>
          <a:p>
            <a:pPr algn="ctr"/>
            <a:r>
              <a:rPr lang="bg-BG" sz="6600" dirty="0" smtClean="0">
                <a:solidFill>
                  <a:schemeClr val="accent5"/>
                </a:solidFill>
              </a:rPr>
              <a:t>Булев тип данни</a:t>
            </a:r>
            <a:endParaRPr lang="en-US" sz="6600" dirty="0">
              <a:solidFill>
                <a:schemeClr val="accent5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idx="1"/>
          </p:nvPr>
        </p:nvSpPr>
        <p:spPr>
          <a:xfrm>
            <a:off x="837982" y="1904999"/>
            <a:ext cx="10512862" cy="4271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i="1" dirty="0" smtClean="0"/>
              <a:t>Оператори за сравнение и логически операции</a:t>
            </a:r>
            <a:endParaRPr 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F9BCDD8-62AB-43FE-9E79-20C9E4A768B4}"/>
              </a:ext>
            </a:extLst>
          </p:cNvPr>
          <p:cNvSpPr txBox="1"/>
          <p:nvPr/>
        </p:nvSpPr>
        <p:spPr>
          <a:xfrm>
            <a:off x="2484497" y="2733299"/>
            <a:ext cx="2363276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програмирането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4EB96839-112A-441F-9909-10A3D2EB16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3399" y="3325547"/>
            <a:ext cx="2253081" cy="2438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F9FF7DA0-75F7-4DFE-9CDC-41A9385F9C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1" y="2317457"/>
            <a:ext cx="2212117" cy="551743"/>
          </a:xfrm>
          <a:prstGeom prst="rect">
            <a:avLst/>
          </a:prstGeom>
        </p:spPr>
      </p:pic>
      <p:pic>
        <p:nvPicPr>
          <p:cNvPr id="9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320" y="3526894"/>
            <a:ext cx="2519204" cy="2237053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989" y="3681452"/>
            <a:ext cx="5389372" cy="2082495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600" smtClean="0"/>
              <a:t>10</a:t>
            </a:fld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524000"/>
            <a:ext cx="10512862" cy="4652963"/>
          </a:xfrm>
        </p:spPr>
        <p:txBody>
          <a:bodyPr>
            <a:normAutofit/>
          </a:bodyPr>
          <a:lstStyle/>
          <a:p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||</a:t>
            </a:r>
            <a:r>
              <a:rPr lang="bg-BG" dirty="0"/>
              <a:t>) означава да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</a:t>
            </a:r>
            <a:r>
              <a:rPr lang="bg-BG" dirty="0" smtClean="0"/>
              <a:t>условия</a:t>
            </a:r>
            <a:br>
              <a:rPr lang="bg-BG" dirty="0" smtClean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Задача: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плод</a:t>
            </a:r>
            <a:r>
              <a:rPr lang="bg-BG" dirty="0"/>
              <a:t> или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зеленчук</a:t>
            </a:r>
            <a:r>
              <a:rPr lang="en-US" dirty="0"/>
              <a:t>?</a:t>
            </a:r>
            <a:endParaRPr lang="bg-BG" dirty="0"/>
          </a:p>
          <a:p>
            <a:pPr lvl="1"/>
            <a:r>
              <a:rPr lang="bg-BG" dirty="0"/>
              <a:t>Плодовете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/>
              <a:t>"</a:t>
            </a:r>
            <a:r>
              <a:rPr lang="bg-BG" dirty="0"/>
              <a:t> са: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Зеленчуците</a:t>
            </a:r>
            <a:r>
              <a:rPr lang="en-US" dirty="0"/>
              <a:t>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/>
              <a:t>"</a:t>
            </a:r>
            <a:r>
              <a:rPr lang="bg-BG" dirty="0"/>
              <a:t> са: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Всички останали са</a:t>
            </a:r>
            <a:r>
              <a:rPr lang="en-US" dirty="0"/>
              <a:t>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3036" y="2613368"/>
            <a:ext cx="10237808" cy="9971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 == "banana"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"apple"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"kiwi")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Console.WriteLine("fruit");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2612" y="3827148"/>
            <a:ext cx="1301691" cy="49244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807233" y="3827148"/>
            <a:ext cx="1554379" cy="49244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373137" y="395025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32612" y="5638800"/>
            <a:ext cx="1301691" cy="49244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807233" y="5638800"/>
            <a:ext cx="1554379" cy="49244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373137" y="576191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312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447800"/>
            <a:ext cx="11157253" cy="5189355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Решение на задачата "плод или зеленчук":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Плод или зеленчук?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54323" y="2099742"/>
            <a:ext cx="10363200" cy="416421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= Console.ReadLine();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 == "banana"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"apple"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"kiwi"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"cherry"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"lemon"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"grapes")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Console.WriteLine("fruit");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(s == "tomato"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"cucumber"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"pepper"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"carrot")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Console.WriteLine("vegetable");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Console.WriteLine("unknown"); }</a:t>
            </a:r>
          </a:p>
        </p:txBody>
      </p:sp>
    </p:spTree>
    <p:extLst>
      <p:ext uri="{BB962C8B-B14F-4D97-AF65-F5344CB8AC3E}">
        <p14:creationId xmlns:p14="http://schemas.microsoft.com/office/powerpoint/2010/main" val="395334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8011" y="1690689"/>
            <a:ext cx="11387223" cy="50307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Логическо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!</a:t>
            </a:r>
            <a:r>
              <a:rPr lang="en-US" dirty="0"/>
              <a:t>) </a:t>
            </a:r>
            <a:r>
              <a:rPr lang="bg-BG" dirty="0"/>
              <a:t>означава да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изпълнено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</a:p>
          <a:p>
            <a:pPr>
              <a:lnSpc>
                <a:spcPct val="100000"/>
              </a:lnSpc>
            </a:pPr>
            <a:r>
              <a:rPr lang="bg-BG" dirty="0"/>
              <a:t>Пример: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Дадено число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валидно</a:t>
            </a:r>
            <a:r>
              <a:rPr lang="bg-BG" dirty="0"/>
              <a:t>, ако е в диапазона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/>
              <a:t>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200</a:t>
            </a:r>
            <a:r>
              <a:rPr lang="en-US" dirty="0"/>
              <a:t>]</a:t>
            </a:r>
            <a:r>
              <a:rPr lang="bg-BG" dirty="0"/>
              <a:t> или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Да се направи проверка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невалидно число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2402" y="4419600"/>
            <a:ext cx="10654402" cy="151426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inRange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&gt;= 100 &amp;&amp; num &lt;= 200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 num ==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Console.WriteLine("invalid"); }</a:t>
            </a:r>
          </a:p>
        </p:txBody>
      </p:sp>
    </p:spTree>
    <p:extLst>
      <p:ext uri="{BB962C8B-B14F-4D97-AF65-F5344CB8AC3E}">
        <p14:creationId xmlns:p14="http://schemas.microsoft.com/office/powerpoint/2010/main" val="308763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600" smtClean="0"/>
              <a:t>13</a:t>
            </a:fld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825625"/>
            <a:ext cx="10895230" cy="4351338"/>
          </a:xfrm>
        </p:spPr>
        <p:txBody>
          <a:bodyPr>
            <a:normAutofit/>
          </a:bodyPr>
          <a:lstStyle/>
          <a:p>
            <a:r>
              <a:rPr lang="bg-BG" sz="2800" dirty="0"/>
              <a:t>Да се напише програма, която чете 6 десетични числа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x2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y2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</a:t>
            </a:r>
            <a:r>
              <a:rPr lang="en-US" sz="2800" dirty="0"/>
              <a:t> </a:t>
            </a:r>
            <a:r>
              <a:rPr lang="bg-BG" sz="2800" dirty="0"/>
              <a:t>и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</a:t>
            </a:r>
            <a:endParaRPr lang="bg-BG" sz="2800" dirty="0"/>
          </a:p>
          <a:p>
            <a:pPr lvl="1"/>
            <a:r>
              <a:rPr lang="bg-BG" dirty="0"/>
              <a:t>Печата дали точката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върху страна от правоъгълника </a:t>
            </a:r>
            <a:r>
              <a:rPr lang="bg-BG" dirty="0"/>
              <a:t>или не</a:t>
            </a:r>
          </a:p>
          <a:p>
            <a:pPr lvl="1"/>
            <a:r>
              <a:rPr lang="bg-BG" dirty="0"/>
              <a:t>Ограничения: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x1</a:t>
            </a:r>
            <a:r>
              <a:rPr lang="en-US" b="1" dirty="0"/>
              <a:t> </a:t>
            </a:r>
            <a:r>
              <a:rPr lang="en-US" dirty="0"/>
              <a:t>&lt;</a:t>
            </a:r>
            <a:r>
              <a:rPr lang="en-US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x2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y1</a:t>
            </a:r>
            <a:r>
              <a:rPr lang="en-US" b="1" dirty="0"/>
              <a:t> </a:t>
            </a:r>
            <a:r>
              <a:rPr lang="en-US" dirty="0"/>
              <a:t>&lt;</a:t>
            </a:r>
            <a:r>
              <a:rPr lang="en-US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895230" cy="1325563"/>
          </a:xfrm>
        </p:spPr>
        <p:txBody>
          <a:bodyPr>
            <a:normAutofit/>
          </a:bodyPr>
          <a:lstStyle/>
          <a:p>
            <a:r>
              <a:rPr lang="bg-BG" sz="4300" dirty="0"/>
              <a:t>Пример: Точка върху страна на правоъгълник</a:t>
            </a:r>
            <a:endParaRPr lang="en-US" sz="43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51883" y="3723144"/>
            <a:ext cx="786988" cy="267765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23483" y="3723144"/>
            <a:ext cx="1676400" cy="267765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178777" y="4938861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983" y="3723144"/>
            <a:ext cx="3447842" cy="2677656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19483" y="3723144"/>
            <a:ext cx="786988" cy="267765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091083" y="3723144"/>
            <a:ext cx="1676400" cy="267765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9646377" y="4938861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5903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1" y="1371600"/>
            <a:ext cx="11387223" cy="5296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Точка лежи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dirty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</a:t>
            </a:r>
            <a:r>
              <a:rPr lang="en-US" dirty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x1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x2</a:t>
            </a:r>
            <a:r>
              <a:rPr lang="en-US" dirty="0"/>
              <a:t> </a:t>
            </a:r>
            <a:r>
              <a:rPr lang="bg-BG" dirty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</a:t>
            </a:r>
            <a:r>
              <a:rPr lang="en-US" dirty="0"/>
              <a:t> </a:t>
            </a:r>
            <a:r>
              <a:rPr lang="bg-BG" dirty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y1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y2</a:t>
            </a:r>
            <a:r>
              <a:rPr lang="bg-BG" dirty="0"/>
              <a:t> или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</a:t>
            </a:r>
            <a:r>
              <a:rPr lang="en-US" dirty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y1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y2</a:t>
            </a:r>
            <a:r>
              <a:rPr lang="en-US" dirty="0"/>
              <a:t> </a:t>
            </a:r>
            <a:r>
              <a:rPr lang="bg-BG" dirty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</a:t>
            </a:r>
            <a:r>
              <a:rPr lang="en-US" dirty="0"/>
              <a:t> </a:t>
            </a:r>
            <a:r>
              <a:rPr lang="bg-BG" dirty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x1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x2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4" y="3146612"/>
            <a:ext cx="10515598" cy="341016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== x1 || x == x2)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(y &gt;= y1) &amp;&amp; (y &lt;= y2)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y1 || y == y2)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(x &gt;= x1) &amp;&amp; (x &lt;= x2)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Console.WriteLine("Border");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Console.WriteLine("Inside / Outside"); }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12" y="3291954"/>
            <a:ext cx="3372137" cy="2629234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94167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49" y="1524000"/>
            <a:ext cx="11258586" cy="51436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Предходното условие може да се опрости</a:t>
            </a:r>
            <a:r>
              <a:rPr lang="en-US" dirty="0"/>
              <a:t> </a:t>
            </a:r>
            <a:r>
              <a:rPr lang="bg-BG" dirty="0"/>
              <a:t>ето така: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2281634"/>
            <a:ext cx="10715528" cy="404296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onLeftSide = (x == x1)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onRightSide = (x == x2)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onUpSide = (y == y1) &amp;&amp; (x &gt;= x1) &amp;&amp; (x &lt;= x2);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onDownSide = (y == y2) &amp;&amp; (x &gt;= x1) &amp;&amp; (x &lt;= x2);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(onLeftSide || onRightSide ||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|| onDownSide)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Console.WriteLine("Border");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Console.WriteLine("Inside / Outside"); }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4121984"/>
            <a:ext cx="2668353" cy="2080497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55848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научихме днес?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7982" y="1825624"/>
            <a:ext cx="10512862" cy="4895851"/>
          </a:xfrm>
        </p:spPr>
        <p:txBody>
          <a:bodyPr>
            <a:normAutofit/>
          </a:bodyPr>
          <a:lstStyle/>
          <a:p>
            <a:r>
              <a:rPr lang="bg-BG" dirty="0"/>
              <a:t>Булев тип</a:t>
            </a:r>
            <a:r>
              <a:rPr lang="en-US" dirty="0"/>
              <a:t>: </a:t>
            </a:r>
            <a:r>
              <a:rPr lang="bg-BG" dirty="0"/>
              <a:t>съдържа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или </a:t>
            </a:r>
            <a:r>
              <a:rPr lang="en-US" dirty="0" smtClean="0">
                <a:solidFill>
                  <a:schemeClr val="accent6"/>
                </a:solidFill>
              </a:rPr>
              <a:t>False</a:t>
            </a:r>
            <a:endParaRPr lang="bg-BG" dirty="0" smtClean="0">
              <a:solidFill>
                <a:schemeClr val="accent6"/>
              </a:solidFill>
            </a:endParaRPr>
          </a:p>
          <a:p>
            <a:r>
              <a:rPr lang="bg-BG" sz="3200" dirty="0"/>
              <a:t>Можем да и</a:t>
            </a:r>
            <a:r>
              <a:rPr lang="bg-BG" dirty="0"/>
              <a:t>зползваме оператори за сравнение на изрази</a:t>
            </a:r>
          </a:p>
          <a:p>
            <a:pPr marL="0" indent="0">
              <a:buNone/>
            </a:pPr>
            <a:endParaRPr lang="bg-BG" dirty="0" smtClean="0">
              <a:solidFill>
                <a:schemeClr val="accent6"/>
              </a:solidFill>
            </a:endParaRPr>
          </a:p>
          <a:p>
            <a:pPr marL="457063" lvl="1" indent="0">
              <a:buNone/>
            </a:pPr>
            <a:r>
              <a:rPr lang="bg-BG" dirty="0">
                <a:solidFill>
                  <a:schemeClr val="accent6"/>
                </a:solidFill>
              </a:rPr>
              <a:t/>
            </a:r>
            <a:br>
              <a:rPr lang="bg-BG" dirty="0">
                <a:solidFill>
                  <a:schemeClr val="accent6"/>
                </a:solidFill>
              </a:rPr>
            </a:br>
            <a:endParaRPr lang="en-US" dirty="0" smtClean="0"/>
          </a:p>
          <a:p>
            <a:r>
              <a:rPr lang="bg-BG" sz="2800" dirty="0"/>
              <a:t>По-сложни проверки с </a:t>
            </a:r>
            <a:r>
              <a:rPr lang="en-US" sz="2800" b="1" dirty="0">
                <a:solidFill>
                  <a:schemeClr val="accent6"/>
                </a:solidFill>
                <a:latin typeface="Consolas" pitchFamily="49" charset="0"/>
              </a:rPr>
              <a:t>&amp;&amp;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accent6"/>
                </a:solidFill>
                <a:latin typeface="Consolas" pitchFamily="49" charset="0"/>
              </a:rPr>
              <a:t>||</a:t>
            </a:r>
            <a:r>
              <a:rPr lang="en-US" sz="2800" dirty="0"/>
              <a:t>,</a:t>
            </a:r>
            <a:r>
              <a:rPr lang="bg-BG" sz="2800" dirty="0"/>
              <a:t> </a:t>
            </a:r>
            <a:r>
              <a:rPr lang="en-US" sz="2800" b="1" dirty="0">
                <a:solidFill>
                  <a:schemeClr val="accent6"/>
                </a:solidFill>
                <a:latin typeface="Consolas" pitchFamily="49" charset="0"/>
              </a:rPr>
              <a:t>!</a:t>
            </a:r>
            <a:r>
              <a:rPr lang="bg-BG" sz="2800" dirty="0"/>
              <a:t> и </a:t>
            </a:r>
            <a:r>
              <a:rPr lang="en-US" sz="2800" b="1" dirty="0" smtClean="0">
                <a:solidFill>
                  <a:schemeClr val="accent6"/>
                </a:solidFill>
                <a:latin typeface="Consolas" pitchFamily="49" charset="0"/>
              </a:rPr>
              <a:t>()</a:t>
            </a:r>
            <a:endParaRPr lang="en-US" sz="2800" b="1" dirty="0">
              <a:solidFill>
                <a:schemeClr val="accent6"/>
              </a:solidFill>
              <a:latin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79FC9DD-D65C-4BB3-AC78-3234015DB2D5}"/>
              </a:ext>
            </a:extLst>
          </p:cNvPr>
          <p:cNvGrpSpPr/>
          <p:nvPr/>
        </p:nvGrpSpPr>
        <p:grpSpPr>
          <a:xfrm>
            <a:off x="8860151" y="765491"/>
            <a:ext cx="3239765" cy="2120263"/>
            <a:chOff x="8837612" y="4612353"/>
            <a:chExt cx="2934965" cy="192078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B4A27D29-2943-4234-B43D-7E63C5FDC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612" y="4612353"/>
              <a:ext cx="1707473" cy="109104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7463CED5-5089-4D6B-864D-3C9FD44E83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0143187" y="4769730"/>
              <a:ext cx="1629390" cy="1763410"/>
            </a:xfrm>
            <a:prstGeom prst="rect">
              <a:avLst/>
            </a:prstGeom>
          </p:spPr>
        </p:pic>
      </p:grp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17612" y="3020607"/>
            <a:ext cx="8047541" cy="104028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 2 *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202577" y="4864885"/>
            <a:ext cx="10606835" cy="10525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Console.WriteLine("Point on the left or right side.");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Булев тип данни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chemeClr val="accent5"/>
                </a:solidFill>
              </a:rPr>
              <a:t>Въпроси</a:t>
            </a:r>
            <a:r>
              <a:rPr lang="en-US" sz="6600" b="1" dirty="0">
                <a:solidFill>
                  <a:schemeClr val="accent5"/>
                </a:solidFill>
              </a:rPr>
              <a:t>?</a:t>
            </a:r>
            <a:endParaRPr lang="en-US" sz="6600" b="1" spc="150" dirty="0">
              <a:ln w="11430"/>
              <a:solidFill>
                <a:schemeClr val="accent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12618F4-C478-4C86-9335-0173A61320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4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Договор за ползване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690689"/>
            <a:ext cx="10666630" cy="4665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 smtClean="0"/>
              <a:t>Този </a:t>
            </a:r>
            <a:r>
              <a:rPr lang="bg-BG" sz="2800" dirty="0"/>
              <a:t>курс </a:t>
            </a:r>
            <a:r>
              <a:rPr lang="en-US" sz="2800" dirty="0"/>
              <a:t>(</a:t>
            </a:r>
            <a:r>
              <a:rPr lang="bg-BG" sz="2800" dirty="0"/>
              <a:t>слайдове</a:t>
            </a:r>
            <a:r>
              <a:rPr lang="en-US" sz="2800" dirty="0"/>
              <a:t>, </a:t>
            </a:r>
            <a:r>
              <a:rPr lang="bg-BG" sz="2800" dirty="0"/>
              <a:t>примери</a:t>
            </a:r>
            <a:r>
              <a:rPr lang="en-US" sz="2800" dirty="0"/>
              <a:t>, </a:t>
            </a:r>
            <a:r>
              <a:rPr lang="bg-BG" sz="2800" dirty="0" smtClean="0"/>
              <a:t>задачи </a:t>
            </a:r>
            <a:r>
              <a:rPr lang="bg-BG" sz="2800" dirty="0"/>
              <a:t>и др.</a:t>
            </a:r>
            <a:r>
              <a:rPr lang="en-US" sz="2800" dirty="0"/>
              <a:t>)</a:t>
            </a:r>
            <a:r>
              <a:rPr lang="bg-BG" sz="2800" dirty="0"/>
              <a:t> се </a:t>
            </a:r>
            <a:r>
              <a:rPr lang="bg-BG" sz="2800" dirty="0" smtClean="0"/>
              <a:t>разпространяват </a:t>
            </a:r>
            <a:r>
              <a:rPr lang="bg-BG" sz="2800" dirty="0"/>
              <a:t>под свободен лиценз </a:t>
            </a:r>
            <a:r>
              <a:rPr lang="en-US" sz="2800" dirty="0" smtClean="0"/>
              <a:t>"</a:t>
            </a:r>
            <a:r>
              <a:rPr lang="en-US" sz="2800" dirty="0">
                <a:hlinkClick r:id="rId3"/>
              </a:rPr>
              <a:t>Creative Commons </a:t>
            </a:r>
            <a:r>
              <a:rPr lang="en-US" sz="2800" noProof="1">
                <a:hlinkClick r:id="rId3"/>
              </a:rPr>
              <a:t>Attribution-NonCommercial-ShareAlike</a:t>
            </a:r>
            <a:r>
              <a:rPr lang="en-US" sz="2800" dirty="0">
                <a:hlinkClick r:id="rId3"/>
              </a:rPr>
              <a:t> 4.0 International</a:t>
            </a:r>
            <a:r>
              <a:rPr lang="en-US" sz="2800" dirty="0"/>
              <a:t>"</a:t>
            </a:r>
            <a:endParaRPr lang="bg-BG" sz="28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spcBef>
                <a:spcPts val="1800"/>
              </a:spcBef>
              <a:buNone/>
            </a:pPr>
            <a:r>
              <a:rPr lang="bg-BG" sz="2800" dirty="0" smtClean="0"/>
              <a:t>Базиран е на учебните материали на </a:t>
            </a:r>
            <a:r>
              <a:rPr lang="bg-BG" sz="2800" dirty="0" smtClean="0">
                <a:hlinkClick r:id="rId4"/>
              </a:rPr>
              <a:t>НП „Обучение за ИТ Кариера“</a:t>
            </a:r>
            <a:r>
              <a:rPr lang="bg-BG" sz="2800" dirty="0" smtClean="0"/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bg-BG" sz="2800" dirty="0" smtClean="0"/>
              <a:t>Може да съдържа </a:t>
            </a:r>
            <a:r>
              <a:rPr lang="bg-BG" sz="2800" dirty="0"/>
              <a:t>части от следните </a:t>
            </a:r>
            <a:r>
              <a:rPr lang="bg-BG" sz="2800" dirty="0" smtClean="0"/>
              <a:t>източници: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5"/>
              </a:rPr>
              <a:t>Основи на програмирането със </a:t>
            </a:r>
            <a:r>
              <a:rPr lang="en-US" sz="2000" dirty="0">
                <a:hlinkClick r:id="rId5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6"/>
              </a:rPr>
              <a:t>CC-BY-SA</a:t>
            </a:r>
            <a:endParaRPr lang="bg-B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5909" y="327660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531812" y="1825625"/>
            <a:ext cx="10819032" cy="4351338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sz="3200" dirty="0" smtClean="0"/>
              <a:t>Какво е булев тип данни?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sz="3200" dirty="0" smtClean="0"/>
              <a:t>Оператори за сравнение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sz="3200" dirty="0" smtClean="0"/>
              <a:t>Логически операции</a:t>
            </a:r>
            <a:endParaRPr lang="en-US" sz="3200" dirty="0" smtClean="0"/>
          </a:p>
          <a:p>
            <a:pPr lvl="1"/>
            <a:r>
              <a:rPr lang="bg-BG" sz="2800" dirty="0" smtClean="0"/>
              <a:t>логическо И</a:t>
            </a:r>
          </a:p>
          <a:p>
            <a:pPr lvl="1"/>
            <a:r>
              <a:rPr lang="bg-BG" sz="2800" dirty="0" smtClean="0"/>
              <a:t>логическо ИЛИ</a:t>
            </a:r>
          </a:p>
          <a:p>
            <a:pPr lvl="1"/>
            <a:r>
              <a:rPr lang="bg-BG" sz="2800" dirty="0" smtClean="0"/>
              <a:t>логическо отрицание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3200" dirty="0"/>
              <a:t>Л</a:t>
            </a:r>
            <a:r>
              <a:rPr lang="bg-BG" sz="3200" dirty="0" smtClean="0"/>
              <a:t>огически изрази</a:t>
            </a:r>
          </a:p>
          <a:p>
            <a:pPr lvl="1"/>
            <a:r>
              <a:rPr lang="bg-BG" dirty="0" smtClean="0"/>
              <a:t>…и как могат да бъдат опростени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270F2C5-CB48-4E96-A0D5-C769DF5DA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714500"/>
            <a:ext cx="47625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z="1600" smtClean="0"/>
              <a:pPr>
                <a:defRPr/>
              </a:pPr>
              <a:t>3</a:t>
            </a:fld>
            <a:endParaRPr lang="en-US" sz="1600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837982" y="1825625"/>
            <a:ext cx="10728430" cy="4351338"/>
          </a:xfrm>
        </p:spPr>
        <p:txBody>
          <a:bodyPr>
            <a:normAutofit/>
          </a:bodyPr>
          <a:lstStyle/>
          <a:p>
            <a:r>
              <a:rPr lang="bg-BG" dirty="0" smtClean="0"/>
              <a:t>Булевия тип</a:t>
            </a:r>
            <a:r>
              <a:rPr lang="en-US" dirty="0" smtClean="0"/>
              <a:t> (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dirty="0" smtClean="0"/>
              <a:t>) </a:t>
            </a:r>
            <a:r>
              <a:rPr lang="bg-BG" dirty="0" smtClean="0"/>
              <a:t>съдържа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bg-BG" dirty="0" smtClean="0"/>
              <a:t> (истина) или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bg-BG" dirty="0" smtClean="0"/>
              <a:t> (лъжа):</a:t>
            </a:r>
            <a:endParaRPr lang="en-US" dirty="0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Булев тип</a:t>
            </a:r>
            <a:endParaRPr lang="bg-BG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1141411" y="2514422"/>
            <a:ext cx="10209433" cy="366254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2;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greaterAB = (a &gt; b);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Console.WriteLine(greaterAB);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False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equalA1 = (a == 1);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Console.WriteLine(equalA1);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103948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Въведете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низ</a:t>
            </a:r>
            <a:r>
              <a:rPr lang="en-US" dirty="0" smtClean="0"/>
              <a:t>, </a:t>
            </a:r>
            <a:r>
              <a:rPr lang="bg-BG" dirty="0" smtClean="0"/>
              <a:t>конвертирайте</a:t>
            </a:r>
            <a:r>
              <a:rPr lang="en-US" dirty="0" smtClean="0"/>
              <a:t> </a:t>
            </a:r>
            <a:r>
              <a:rPr lang="en-US" dirty="0" err="1"/>
              <a:t>го</a:t>
            </a:r>
            <a:r>
              <a:rPr lang="bg-BG" dirty="0"/>
              <a:t> към променлива от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булев</a:t>
            </a:r>
            <a:r>
              <a:rPr lang="en-US" dirty="0" smtClean="0"/>
              <a:t> </a:t>
            </a:r>
            <a:r>
              <a:rPr lang="bg-BG" dirty="0"/>
              <a:t>тип 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изведете</a:t>
            </a:r>
            <a:r>
              <a:rPr lang="en-US" b="1" dirty="0" smtClean="0"/>
              <a:t> </a:t>
            </a:r>
            <a:r>
              <a:rPr lang="en-US" dirty="0"/>
              <a:t>“</a:t>
            </a:r>
            <a:r>
              <a:rPr lang="en-US" b="1" dirty="0"/>
              <a:t>Yes</a:t>
            </a:r>
            <a:r>
              <a:rPr lang="en-US" dirty="0"/>
              <a:t>”</a:t>
            </a:r>
            <a:r>
              <a:rPr lang="en-US" b="1" dirty="0"/>
              <a:t> </a:t>
            </a:r>
            <a:r>
              <a:rPr lang="en-US" dirty="0" err="1"/>
              <a:t>ако</a:t>
            </a:r>
            <a:r>
              <a:rPr lang="en-US" dirty="0"/>
              <a:t> в </a:t>
            </a:r>
            <a:r>
              <a:rPr lang="bg-BG" dirty="0" smtClean="0"/>
              <a:t>нея </a:t>
            </a:r>
            <a:r>
              <a:rPr lang="en-US" dirty="0" err="1" smtClean="0"/>
              <a:t>им</a:t>
            </a:r>
            <a:r>
              <a:rPr lang="bg-BG" dirty="0" smtClean="0"/>
              <a:t>а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и “</a:t>
            </a:r>
            <a:r>
              <a:rPr lang="en-US" b="1" dirty="0"/>
              <a:t>No</a:t>
            </a:r>
            <a:r>
              <a:rPr lang="en-US" dirty="0" smtClean="0"/>
              <a:t>”</a:t>
            </a:r>
            <a:r>
              <a:rPr lang="bg-BG" dirty="0" smtClean="0"/>
              <a:t> в противен случай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/>
              <a:t>Булева </a:t>
            </a:r>
            <a:r>
              <a:rPr lang="bg-BG" dirty="0" smtClean="0"/>
              <a:t>променлива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79117" y="2799581"/>
            <a:ext cx="1298896" cy="69208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25000" y="2828660"/>
            <a:ext cx="1938127" cy="65823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822906" y="295512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65519" y="2790321"/>
            <a:ext cx="1429907" cy="69208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142412" y="2819400"/>
            <a:ext cx="1959515" cy="65823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8440319" y="294586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79116" y="3756058"/>
            <a:ext cx="10147975" cy="275306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 = Convert.ToBoolean(input);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(variable == true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("Yes");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("No");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6938852" y="4962496"/>
            <a:ext cx="4411992" cy="1214467"/>
          </a:xfrm>
          <a:prstGeom prst="wedgeRoundRectCallout">
            <a:avLst>
              <a:gd name="adj1" fmla="val -62198"/>
              <a:gd name="adj2" fmla="val -71863"/>
              <a:gd name="adj3" fmla="val 16667"/>
            </a:avLst>
          </a:prstGeom>
          <a:solidFill>
            <a:schemeClr val="accent1"/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spcBef>
                <a:spcPts val="0"/>
              </a:spcBef>
            </a:pPr>
            <a:r>
              <a:rPr lang="bg-BG" sz="2800" dirty="0"/>
              <a:t>Използвайте </a:t>
            </a:r>
            <a:r>
              <a:rPr lang="en-US" sz="2800" b="1" u="sng" dirty="0">
                <a:hlinkClick r:id="rId3"/>
              </a:rPr>
              <a:t>Convert.ToBoolean(string)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69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39526" y="644234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600" smtClean="0"/>
              <a:t>5</a:t>
            </a:fld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676400"/>
            <a:ext cx="10512862" cy="4351338"/>
          </a:xfrm>
        </p:spPr>
        <p:txBody>
          <a:bodyPr/>
          <a:lstStyle/>
          <a:p>
            <a:r>
              <a:rPr lang="bg-BG" dirty="0"/>
              <a:t>В програмирането можем да сравняваме стойности: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29402" y="2362200"/>
            <a:ext cx="10363200" cy="388414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968202" y="2642466"/>
            <a:ext cx="4114800" cy="578882"/>
          </a:xfrm>
          <a:prstGeom prst="wedgeRoundRectCallout">
            <a:avLst>
              <a:gd name="adj1" fmla="val -60184"/>
              <a:gd name="adj2" fmla="val 55691"/>
              <a:gd name="adj3" fmla="val 16667"/>
            </a:avLst>
          </a:prstGeom>
          <a:solidFill>
            <a:schemeClr val="accent1"/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(по-малко)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545087" y="3574076"/>
            <a:ext cx="2319265" cy="1088840"/>
          </a:xfrm>
          <a:prstGeom prst="wedgeRoundRectCallout">
            <a:avLst>
              <a:gd name="adj1" fmla="val -71204"/>
              <a:gd name="adj2" fmla="val 34643"/>
              <a:gd name="adj3" fmla="val 16667"/>
            </a:avLst>
          </a:prstGeom>
          <a:solidFill>
            <a:schemeClr val="accent1"/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по-голямо)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566347" y="4967716"/>
            <a:ext cx="2319265" cy="1507307"/>
          </a:xfrm>
          <a:prstGeom prst="wedgeRoundRectCallout">
            <a:avLst>
              <a:gd name="adj1" fmla="val -78854"/>
              <a:gd name="adj2" fmla="val -15775"/>
              <a:gd name="adj3" fmla="val 16667"/>
            </a:avLst>
          </a:prstGeom>
          <a:solidFill>
            <a:schemeClr val="accent1"/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&lt;=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по-малко или равно)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758467" y="6190338"/>
            <a:ext cx="3548135" cy="578882"/>
          </a:xfrm>
          <a:prstGeom prst="wedgeRoundRectCallout">
            <a:avLst>
              <a:gd name="adj1" fmla="val -59454"/>
              <a:gd name="adj2" fmla="val -57474"/>
              <a:gd name="adj3" fmla="val 16667"/>
            </a:avLst>
          </a:prstGeom>
          <a:solidFill>
            <a:schemeClr val="accent1"/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==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(равно)</a:t>
            </a:r>
          </a:p>
        </p:txBody>
      </p:sp>
    </p:spTree>
    <p:extLst>
      <p:ext uri="{BB962C8B-B14F-4D97-AF65-F5344CB8AC3E}">
        <p14:creationId xmlns:p14="http://schemas.microsoft.com/office/powerpoint/2010/main" val="366829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z="1600" smtClean="0"/>
              <a:t>6</a:t>
            </a:fld>
            <a:endParaRPr lang="en-US" sz="1600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874978"/>
              </p:ext>
            </p:extLst>
          </p:nvPr>
        </p:nvGraphicFramePr>
        <p:xfrm>
          <a:off x="990161" y="1576487"/>
          <a:ext cx="10208503" cy="3701288"/>
        </p:xfrm>
        <a:graphic>
          <a:graphicData uri="http://schemas.openxmlformats.org/drawingml/2006/table">
            <a:tbl>
              <a:tblPr/>
              <a:tblGrid>
                <a:gridCol w="39511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475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800" b="1" dirty="0"/>
                        <a:t>Оператор</a:t>
                      </a:r>
                      <a:endParaRPr lang="en-US" sz="2800" b="1" dirty="0"/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800" b="1" dirty="0"/>
                        <a:t>Означение</a:t>
                      </a:r>
                      <a:endParaRPr lang="en-US" sz="2800" b="1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800" b="1" dirty="0"/>
                        <a:t>Работи за</a:t>
                      </a:r>
                      <a:endParaRPr lang="en-US" sz="2800" b="1" dirty="0"/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noProof="0" dirty="0"/>
                        <a:t>Проверка за равенство</a:t>
                      </a:r>
                      <a:endParaRPr lang="en-US" sz="2800" noProof="0" dirty="0"/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lang="en-US" sz="2800" noProof="0" dirty="0">
                          <a:solidFill>
                            <a:schemeClr val="accent6"/>
                          </a:solidFill>
                        </a:rPr>
                        <a:t>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lang="bg-BG" sz="2800" noProof="0" dirty="0">
                          <a:solidFill>
                            <a:schemeClr val="accent6"/>
                          </a:solidFill>
                        </a:rPr>
                        <a:t>числа, текстове, дати</a:t>
                      </a:r>
                      <a:endParaRPr lang="en-US" sz="2800" noProof="0" dirty="0">
                        <a:solidFill>
                          <a:schemeClr val="accent6"/>
                        </a:solidFill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lang="bg-BG" sz="2800" noProof="0" dirty="0"/>
                        <a:t>Проверка за 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lang="en-US" sz="2800" noProof="0" dirty="0">
                          <a:solidFill>
                            <a:schemeClr val="accent6"/>
                          </a:solidFill>
                        </a:rPr>
                        <a:t>!=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lang="bg-BG" sz="2800" noProof="0" dirty="0"/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lang="en-US" sz="2800" noProof="0" dirty="0">
                          <a:solidFill>
                            <a:schemeClr val="accent6"/>
                          </a:solidFill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lang="bg-BG" sz="2800" noProof="0" dirty="0">
                          <a:solidFill>
                            <a:schemeClr val="accent6"/>
                          </a:solidFill>
                        </a:rPr>
                        <a:t>числа, дати, други сравними типове</a:t>
                      </a:r>
                      <a:endParaRPr lang="en-US" sz="2800" noProof="0" dirty="0">
                        <a:solidFill>
                          <a:schemeClr val="accent6"/>
                        </a:solidFill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lang="bg-BG" sz="2800" noProof="0" dirty="0"/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lang="en-US" sz="2800" noProof="0" dirty="0">
                          <a:solidFill>
                            <a:schemeClr val="accent6"/>
                          </a:solidFill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lang="bg-BG" sz="2800" noProof="0" dirty="0"/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lang="en-US" sz="2800" noProof="0" dirty="0">
                          <a:solidFill>
                            <a:schemeClr val="accent6"/>
                          </a:solidFill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lang="bg-BG" sz="2800" noProof="0" dirty="0"/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lang="en-US" sz="2800" noProof="0" dirty="0">
                          <a:solidFill>
                            <a:schemeClr val="accent6"/>
                          </a:solidFill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360140" y="5584448"/>
            <a:ext cx="7772401" cy="89255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result = (5 &lt;= 6);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065212" y="5584448"/>
            <a:ext cx="2294928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charset="2"/>
              <a:buChar char="§"/>
              <a:defRPr/>
            </a:pPr>
            <a:r>
              <a:rPr lang="bg-BG" sz="3400" dirty="0"/>
              <a:t>Пример</a:t>
            </a:r>
            <a:r>
              <a:rPr lang="en-US" sz="3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4254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312096"/>
            <a:ext cx="9296398" cy="82060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Логически операции и изрази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213996"/>
            <a:ext cx="9296398" cy="1339204"/>
          </a:xfrm>
        </p:spPr>
        <p:txBody>
          <a:bodyPr/>
          <a:lstStyle/>
          <a:p>
            <a:r>
              <a:rPr lang="bg-BG" dirty="0"/>
              <a:t>Логическо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", логическо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логическо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  <a:endParaRPr lang="en-US" dirty="0"/>
          </a:p>
        </p:txBody>
      </p:sp>
      <p:pic>
        <p:nvPicPr>
          <p:cNvPr id="5128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846" y="1295400"/>
            <a:ext cx="7177134" cy="277330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308" y="1447800"/>
            <a:ext cx="11345926" cy="521988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&amp;&amp;</a:t>
            </a:r>
            <a:r>
              <a:rPr lang="bg-BG" dirty="0"/>
              <a:t>) означава няколко условия да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изпълнени едновременно</a:t>
            </a:r>
          </a:p>
          <a:p>
            <a:pPr>
              <a:lnSpc>
                <a:spcPct val="115000"/>
              </a:lnSpc>
            </a:pP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точка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/>
              <a:t>се намира вътре в правоъгълника</a:t>
            </a:r>
            <a:br>
              <a:rPr lang="bg-BG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{x1, y1} – {x2, y2}</a:t>
            </a:r>
            <a:endParaRPr lang="bg-BG" dirty="0"/>
          </a:p>
          <a:p>
            <a:pPr>
              <a:lnSpc>
                <a:spcPct val="115000"/>
              </a:lnSpc>
            </a:pPr>
            <a:r>
              <a:rPr lang="bg-BG" dirty="0"/>
              <a:t>Необходимо е точката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dirty="0"/>
              <a:t> да е:</a:t>
            </a:r>
          </a:p>
          <a:p>
            <a:pPr lvl="1">
              <a:lnSpc>
                <a:spcPct val="115000"/>
              </a:lnSpc>
            </a:pPr>
            <a:r>
              <a:rPr lang="bg-BG" dirty="0"/>
              <a:t>надясно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x1</a:t>
            </a:r>
            <a:r>
              <a:rPr lang="bg-BG" dirty="0"/>
              <a:t> и</a:t>
            </a:r>
            <a:r>
              <a:rPr lang="en-US" dirty="0"/>
              <a:t> </a:t>
            </a:r>
            <a:r>
              <a:rPr lang="bg-BG" dirty="0"/>
              <a:t>наляво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x2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br>
              <a:rPr lang="bg-BG" dirty="0"/>
            </a:br>
            <a:r>
              <a:rPr lang="bg-BG" dirty="0"/>
              <a:t>надолу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y1</a:t>
            </a:r>
            <a:r>
              <a:rPr lang="bg-BG" dirty="0"/>
              <a:t> и</a:t>
            </a:r>
            <a:r>
              <a:rPr lang="en-US" dirty="0"/>
              <a:t> </a:t>
            </a:r>
            <a:r>
              <a:rPr lang="bg-BG" dirty="0"/>
              <a:t>нагоре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3263270"/>
            <a:ext cx="3844906" cy="3007140"/>
          </a:xfrm>
          <a:prstGeom prst="roundRect">
            <a:avLst>
              <a:gd name="adj" fmla="val 1444"/>
            </a:avLst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90800"/>
            <a:ext cx="11160104" cy="52322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inside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&gt;= x1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76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800" smtClean="0"/>
              <a:t>9</a:t>
            </a:fld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637274"/>
            <a:ext cx="10512862" cy="45396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Точка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/>
              <a:t> за даден правоъгълник, ако е: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надясно от лявата му страна, наляво </a:t>
            </a:r>
            <a:r>
              <a:rPr lang="bg-BG" dirty="0" smtClean="0"/>
              <a:t>от </a:t>
            </a:r>
            <a:r>
              <a:rPr lang="bg-BG" dirty="0"/>
              <a:t>дясната му страна, надолу от горната му страна и 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7982" y="365127"/>
            <a:ext cx="10512862" cy="1158874"/>
          </a:xfrm>
        </p:spPr>
        <p:txBody>
          <a:bodyPr/>
          <a:lstStyle/>
          <a:p>
            <a:r>
              <a:rPr lang="bg-BG" dirty="0"/>
              <a:t>Пример: Точка в правоъгълник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75765" y="3176142"/>
            <a:ext cx="10275079" cy="34470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x1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y1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for x2,y2,x,y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inside = x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x1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(inside)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Console.WriteLine("Inside");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Console.WriteLine("Outside");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081" y="198439"/>
            <a:ext cx="2538153" cy="198511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7734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FFC000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1121</Words>
  <Application>Microsoft Office PowerPoint</Application>
  <PresentationFormat>Custom</PresentationFormat>
  <Paragraphs>215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Wingdings</vt:lpstr>
      <vt:lpstr>Wingdings 2</vt:lpstr>
      <vt:lpstr>Office Theme</vt:lpstr>
      <vt:lpstr>Булев тип данни</vt:lpstr>
      <vt:lpstr>Съдържание</vt:lpstr>
      <vt:lpstr>Булев тип</vt:lpstr>
      <vt:lpstr>Задача: Булева променлива</vt:lpstr>
      <vt:lpstr>Сравняване на числа</vt:lpstr>
      <vt:lpstr>Оператори за сравнение</vt:lpstr>
      <vt:lpstr>Логически операции и изрази</vt:lpstr>
      <vt:lpstr>Логическо "И"</vt:lpstr>
      <vt:lpstr>Пример: Точка в правоъгълник</vt:lpstr>
      <vt:lpstr>Логическо "ИЛИ"</vt:lpstr>
      <vt:lpstr>Пример: Плод или зеленчук?</vt:lpstr>
      <vt:lpstr>Логическо отрицание</vt:lpstr>
      <vt:lpstr>Пример: Точка върху страна на правоъгълник</vt:lpstr>
      <vt:lpstr>По-сложни логически условия</vt:lpstr>
      <vt:lpstr>Опростяване на логически условия</vt:lpstr>
      <vt:lpstr>Какво научихме днес?</vt:lpstr>
      <vt:lpstr>Булев тип данни</vt:lpstr>
      <vt:lpstr>Договор за ползване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Първа конзолна програма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2020-10-12T12:40:52Z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