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19"/>
  </p:notesMasterIdLst>
  <p:handoutMasterIdLst>
    <p:handoutMasterId r:id="rId20"/>
  </p:handoutMasterIdLst>
  <p:sldIdLst>
    <p:sldId id="274" r:id="rId3"/>
    <p:sldId id="276" r:id="rId4"/>
    <p:sldId id="452" r:id="rId5"/>
    <p:sldId id="453" r:id="rId6"/>
    <p:sldId id="456" r:id="rId7"/>
    <p:sldId id="457" r:id="rId8"/>
    <p:sldId id="458" r:id="rId9"/>
    <p:sldId id="459" r:id="rId10"/>
    <p:sldId id="460" r:id="rId11"/>
    <p:sldId id="461" r:id="rId12"/>
    <p:sldId id="465" r:id="rId13"/>
    <p:sldId id="466" r:id="rId14"/>
    <p:sldId id="467" r:id="rId15"/>
    <p:sldId id="349" r:id="rId16"/>
    <p:sldId id="446" r:id="rId17"/>
    <p:sldId id="41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Символен тип" id="{6A422A4A-6F76-4FA2-9CF0-11D12CD688D3}">
          <p14:sldIdLst>
            <p14:sldId id="452"/>
            <p14:sldId id="453"/>
            <p14:sldId id="456"/>
            <p14:sldId id="457"/>
          </p14:sldIdLst>
        </p14:section>
        <p14:section name="Низов тип" id="{3500129A-B58A-4140-A926-C64D03BA36BA}">
          <p14:sldIdLst>
            <p14:sldId id="458"/>
            <p14:sldId id="459"/>
            <p14:sldId id="460"/>
            <p14:sldId id="461"/>
          </p14:sldIdLst>
        </p14:section>
        <p14:section name="Преобразуване на типове" id="{FCEF9FAF-9362-42F0-B0CA-4E8839AE5E32}">
          <p14:sldIdLst>
            <p14:sldId id="465"/>
            <p14:sldId id="466"/>
            <p14:sldId id="467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113" d="100"/>
          <a:sy n="113" d="100"/>
        </p:scale>
        <p:origin x="120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5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0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13.10.2020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Други</a:t>
            </a:r>
            <a:r>
              <a:rPr lang="bg-BG" sz="6600" dirty="0" smtClean="0">
                <a:solidFill>
                  <a:schemeClr val="accent5"/>
                </a:solidFill>
              </a:rPr>
              <a:t> типове данни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837982" y="1904999"/>
            <a:ext cx="10512862" cy="4271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bg-BG" i="1" dirty="0" smtClean="0"/>
              <a:t>Знаков</a:t>
            </a:r>
            <a:r>
              <a:rPr lang="en-US" i="1" dirty="0" smtClean="0"/>
              <a:t> </a:t>
            </a:r>
            <a:r>
              <a:rPr lang="bg-BG" i="1" dirty="0"/>
              <a:t>и</a:t>
            </a:r>
            <a:r>
              <a:rPr lang="bg-BG" i="1" dirty="0" smtClean="0"/>
              <a:t> </a:t>
            </a:r>
            <a:r>
              <a:rPr lang="bg-BG" i="1" smtClean="0"/>
              <a:t>низов </a:t>
            </a:r>
            <a:r>
              <a:rPr lang="bg-BG" i="1" smtClean="0"/>
              <a:t>тип </a:t>
            </a:r>
            <a:r>
              <a:rPr lang="bg-BG" i="1" dirty="0" smtClean="0"/>
              <a:t>данни, </a:t>
            </a:r>
            <a:br>
              <a:rPr lang="bg-BG" i="1" dirty="0" smtClean="0"/>
            </a:br>
            <a:r>
              <a:rPr lang="bg-BG" i="1" dirty="0" smtClean="0"/>
              <a:t>преобразуване между типовете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11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xmlns="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57" y="3529226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/>
              <a:t>Напишете програма, която въвежда малкото име, фамилията и възрастта и извежда</a:t>
            </a:r>
            <a:r>
              <a:rPr lang="en-US" sz="3200" dirty="0" smtClean="0"/>
              <a:t>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1" y="3353499"/>
            <a:ext cx="10210801" cy="316702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от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firstName} {lastName}.</a:t>
            </a:r>
            <a:b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\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r\nYou are {age}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5414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11020841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Променливите съдържат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стойности</a:t>
            </a:r>
            <a:r>
              <a:rPr lang="en-US" dirty="0" smtClean="0"/>
              <a:t> </a:t>
            </a:r>
            <a:r>
              <a:rPr lang="bg-BG" dirty="0" smtClean="0"/>
              <a:t>от даден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dirty="0" smtClean="0"/>
              <a:t> може да се промени</a:t>
            </a:r>
            <a:r>
              <a:rPr lang="en-US" dirty="0" smtClean="0"/>
              <a:t> (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преобразува</a:t>
            </a:r>
            <a:r>
              <a:rPr lang="en-US" dirty="0" smtClean="0"/>
              <a:t>) </a:t>
            </a:r>
            <a:r>
              <a:rPr lang="bg-BG" dirty="0" smtClean="0"/>
              <a:t>към друг тип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Скрито</a:t>
            </a:r>
            <a:r>
              <a:rPr lang="en-US" dirty="0" smtClean="0"/>
              <a:t> </a:t>
            </a:r>
            <a:r>
              <a:rPr lang="bg-BG" dirty="0" smtClean="0"/>
              <a:t>преобразуване на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без загуби</a:t>
            </a:r>
            <a:r>
              <a:rPr lang="en-US" dirty="0" smtClean="0"/>
              <a:t>):</a:t>
            </a:r>
            <a:r>
              <a:rPr lang="bg-BG" dirty="0" smtClean="0"/>
              <a:t> променлива от по-</a:t>
            </a:r>
            <a:r>
              <a:rPr lang="en-US" dirty="0" smtClean="0"/>
              <a:t>"</a:t>
            </a:r>
            <a:r>
              <a:rPr lang="bg-BG" dirty="0" smtClean="0"/>
              <a:t>голям</a:t>
            </a:r>
            <a:r>
              <a:rPr lang="en-US" dirty="0" smtClean="0"/>
              <a:t>"</a:t>
            </a:r>
            <a:r>
              <a:rPr lang="bg-BG" dirty="0" smtClean="0"/>
              <a:t> тип</a:t>
            </a:r>
            <a:r>
              <a:rPr lang="bg-BG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пр.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</a:t>
            </a:r>
            <a:r>
              <a:rPr lang="bg-BG" dirty="0" smtClean="0"/>
              <a:t>взема по-"малка" стойност</a:t>
            </a:r>
            <a:r>
              <a:rPr lang="en-US" dirty="0" smtClean="0"/>
              <a:t> (</a:t>
            </a:r>
            <a:r>
              <a:rPr lang="bg-BG" dirty="0" smtClean="0"/>
              <a:t>пр</a:t>
            </a:r>
            <a:r>
              <a:rPr lang="en-US" dirty="0" smtClean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Явно</a:t>
            </a:r>
            <a:r>
              <a:rPr lang="en-US" dirty="0" smtClean="0"/>
              <a:t> </a:t>
            </a:r>
            <a:r>
              <a:rPr lang="bg-BG" dirty="0" smtClean="0"/>
              <a:t>преобразуване</a:t>
            </a:r>
            <a:r>
              <a:rPr lang="en-US" dirty="0" smtClean="0"/>
              <a:t> (</a:t>
            </a:r>
            <a:r>
              <a:rPr lang="bg-BG" noProof="1" smtClean="0"/>
              <a:t>със загуба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bg-BG" dirty="0" smtClean="0"/>
              <a:t>може да загубим точност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на типове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434" y="3831020"/>
            <a:ext cx="10239389" cy="9725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heightInMeters = 1.74f;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maxHeight = heightInMeters;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Скрито преобразуване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48022" y="5339325"/>
            <a:ext cx="10210801" cy="9725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size = 3.14;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intSize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Явно преобразуване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90689"/>
            <a:ext cx="11311023" cy="494646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Изчислете колко курса са нужни, за да се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качат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r>
              <a:rPr lang="en-US" sz="3200" dirty="0" smtClean="0"/>
              <a:t> </a:t>
            </a:r>
            <a:r>
              <a:rPr lang="bg-BG" sz="3200" dirty="0" smtClean="0"/>
              <a:t>с асансьор с</a:t>
            </a:r>
            <a:r>
              <a:rPr lang="en-US" sz="3200" dirty="0" smtClean="0"/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капацитет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човека</a:t>
            </a:r>
            <a:b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200" dirty="0" smtClean="0"/>
              <a:t>Просто решение</a:t>
            </a:r>
            <a:r>
              <a:rPr lang="en-US" sz="3200" dirty="0" smtClean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Асансьор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3666" y="2761723"/>
            <a:ext cx="2895600" cy="10983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Брой хора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Капацитет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93459" y="2642405"/>
            <a:ext cx="4542350" cy="65823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курса</a:t>
            </a:r>
            <a:endParaRPr lang="en-US" sz="26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76309" y="2732965"/>
            <a:ext cx="715450" cy="477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982" y="4808883"/>
            <a:ext cx="10515600" cy="177279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courses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(double)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p);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Console.WriteLine(courses);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09862" y="3443972"/>
            <a:ext cx="4542350" cy="10983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курса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курс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*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човека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758823" y="1447800"/>
            <a:ext cx="11236411" cy="5105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accent6"/>
                </a:solidFill>
              </a:rPr>
              <a:t>Convert </a:t>
            </a:r>
            <a:r>
              <a:rPr lang="bg-BG" dirty="0" smtClean="0"/>
              <a:t>позволява да се извършват преобразувания на данни: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chemeClr val="accent4"/>
                </a:solidFill>
              </a:rPr>
              <a:t>Convert.ToInt32</a:t>
            </a:r>
            <a:r>
              <a:rPr lang="en-US" dirty="0" smtClean="0"/>
              <a:t>(</a:t>
            </a:r>
            <a:r>
              <a:rPr lang="bg-BG" dirty="0" smtClean="0">
                <a:solidFill>
                  <a:schemeClr val="accent1"/>
                </a:solidFill>
              </a:rPr>
              <a:t>данни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6"/>
                </a:solidFill>
              </a:rPr>
              <a:t>основа</a:t>
            </a:r>
            <a:r>
              <a:rPr lang="en-US" dirty="0" smtClean="0"/>
              <a:t>)</a:t>
            </a:r>
            <a:r>
              <a:rPr lang="bg-BG" dirty="0" smtClean="0"/>
              <a:t> –  от </a:t>
            </a:r>
            <a:r>
              <a:rPr lang="bg-BG" dirty="0">
                <a:solidFill>
                  <a:schemeClr val="accent1"/>
                </a:solidFill>
              </a:rPr>
              <a:t>низ</a:t>
            </a:r>
            <a:r>
              <a:rPr lang="bg-BG" dirty="0" smtClean="0"/>
              <a:t>, съдържащ число в позиционна бройна система с подадена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accent6"/>
                </a:solidFill>
              </a:rPr>
              <a:t>основа</a:t>
            </a:r>
            <a:r>
              <a:rPr lang="bg-BG" dirty="0" smtClean="0"/>
              <a:t> към число от тип </a:t>
            </a:r>
            <a:r>
              <a:rPr lang="en-US" dirty="0" err="1" smtClean="0"/>
              <a:t>int</a:t>
            </a:r>
            <a:endParaRPr lang="bg-BG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Convert.ToString</a:t>
            </a:r>
            <a:r>
              <a:rPr lang="en-US" dirty="0" smtClean="0"/>
              <a:t>(</a:t>
            </a:r>
            <a:r>
              <a:rPr lang="bg-BG" dirty="0" smtClean="0">
                <a:solidFill>
                  <a:schemeClr val="accent1"/>
                </a:solidFill>
              </a:rPr>
              <a:t>данни</a:t>
            </a:r>
            <a:r>
              <a:rPr lang="bg-BG" dirty="0" smtClean="0"/>
              <a:t>) - от </a:t>
            </a:r>
            <a:r>
              <a:rPr lang="bg-BG" dirty="0">
                <a:solidFill>
                  <a:schemeClr val="accent1"/>
                </a:solidFill>
              </a:rPr>
              <a:t>променлива</a:t>
            </a:r>
            <a:r>
              <a:rPr lang="bg-BG" dirty="0" smtClean="0"/>
              <a:t> към низ</a:t>
            </a:r>
          </a:p>
          <a:p>
            <a:pPr lvl="1">
              <a:spcBef>
                <a:spcPts val="1200"/>
              </a:spcBef>
            </a:pPr>
            <a:endParaRPr lang="bg-BG" dirty="0" smtClean="0"/>
          </a:p>
          <a:p>
            <a:pPr lvl="1">
              <a:spcBef>
                <a:spcPts val="18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Convert.ToString</a:t>
            </a:r>
            <a:r>
              <a:rPr lang="en-US" dirty="0" smtClean="0"/>
              <a:t>(</a:t>
            </a:r>
            <a:r>
              <a:rPr lang="bg-BG" dirty="0" smtClean="0">
                <a:solidFill>
                  <a:schemeClr val="accent1"/>
                </a:solidFill>
              </a:rPr>
              <a:t>данни</a:t>
            </a:r>
            <a:r>
              <a:rPr lang="bg-BG" dirty="0" smtClean="0"/>
              <a:t>, </a:t>
            </a:r>
            <a:r>
              <a:rPr lang="bg-BG" dirty="0" smtClean="0">
                <a:solidFill>
                  <a:schemeClr val="accent6"/>
                </a:solidFill>
              </a:rPr>
              <a:t>основа</a:t>
            </a:r>
            <a:r>
              <a:rPr lang="bg-BG" dirty="0" smtClean="0"/>
              <a:t>) – от </a:t>
            </a:r>
            <a:r>
              <a:rPr lang="bg-BG" dirty="0">
                <a:solidFill>
                  <a:schemeClr val="accent1"/>
                </a:solidFill>
              </a:rPr>
              <a:t>променлива</a:t>
            </a:r>
            <a:r>
              <a:rPr lang="bg-BG" dirty="0" smtClean="0"/>
              <a:t> към число в бройна система със зададена </a:t>
            </a:r>
            <a:r>
              <a:rPr lang="bg-BG" dirty="0" smtClean="0">
                <a:solidFill>
                  <a:schemeClr val="accent6"/>
                </a:solidFill>
              </a:rPr>
              <a:t>основа</a:t>
            </a:r>
            <a:r>
              <a:rPr lang="bg-BG" dirty="0" smtClean="0"/>
              <a:t>. Числото се записва като низ</a:t>
            </a: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Преобразуване с </a:t>
            </a:r>
            <a:r>
              <a:rPr lang="en-US" dirty="0" smtClean="0"/>
              <a:t>Convert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8271" y="2893194"/>
            <a:ext cx="10327341" cy="5016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accent4"/>
                </a:solidFill>
              </a:rPr>
              <a:t>Convert.ToInt32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Console.ReadLine</a:t>
            </a:r>
            <a:r>
              <a:rPr lang="en-US" sz="2800" dirty="0">
                <a:solidFill>
                  <a:schemeClr val="accent1"/>
                </a:solidFill>
              </a:rPr>
              <a:t>(), </a:t>
            </a:r>
            <a:r>
              <a:rPr lang="en-US" sz="2800" dirty="0">
                <a:solidFill>
                  <a:schemeClr val="accent6"/>
                </a:solidFill>
              </a:rPr>
              <a:t>16</a:t>
            </a:r>
            <a:r>
              <a:rPr lang="en-US" sz="2800" dirty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0824" y="4038600"/>
            <a:ext cx="10364788" cy="52322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string </a:t>
            </a:r>
            <a:r>
              <a:rPr lang="en-US" sz="2800" dirty="0"/>
              <a:t>output = "Value: " + </a:t>
            </a:r>
            <a:r>
              <a:rPr lang="en-US" sz="2800" dirty="0" err="1">
                <a:solidFill>
                  <a:schemeClr val="accent4"/>
                </a:solidFill>
              </a:rPr>
              <a:t>Convert.ToString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nums</a:t>
            </a:r>
            <a:r>
              <a:rPr lang="en-US" sz="2800" dirty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0825" y="5554993"/>
            <a:ext cx="10364787" cy="5410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string </a:t>
            </a:r>
            <a:r>
              <a:rPr lang="en-US" sz="2800" dirty="0"/>
              <a:t>output = </a:t>
            </a:r>
            <a:r>
              <a:rPr lang="en-US" sz="2800" dirty="0" smtClean="0"/>
              <a:t>"Binary Value</a:t>
            </a:r>
            <a:r>
              <a:rPr lang="en-US" sz="2800" dirty="0"/>
              <a:t>: " + </a:t>
            </a:r>
            <a:r>
              <a:rPr lang="en-US" sz="2800" dirty="0" err="1" smtClean="0">
                <a:solidFill>
                  <a:schemeClr val="accent4"/>
                </a:solidFill>
              </a:rPr>
              <a:t>Convert.ToString</a:t>
            </a:r>
            <a:r>
              <a:rPr lang="en-US" sz="2800" dirty="0" smtClean="0"/>
              <a:t>(</a:t>
            </a:r>
            <a:r>
              <a:rPr lang="en-US" sz="2800" dirty="0" err="1" smtClean="0">
                <a:solidFill>
                  <a:schemeClr val="accent1"/>
                </a:solidFill>
              </a:rPr>
              <a:t>nums</a:t>
            </a:r>
            <a:r>
              <a:rPr lang="bg-BG" sz="2800" dirty="0" smtClean="0"/>
              <a:t>, </a:t>
            </a:r>
            <a:r>
              <a:rPr lang="bg-BG" sz="2800" dirty="0" smtClean="0">
                <a:solidFill>
                  <a:schemeClr val="accent6"/>
                </a:solidFill>
              </a:rPr>
              <a:t>2</a:t>
            </a:r>
            <a:r>
              <a:rPr lang="en-US" sz="2800" dirty="0" smtClean="0"/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3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2" y="1825624"/>
            <a:ext cx="10512862" cy="4895851"/>
          </a:xfrm>
        </p:spPr>
        <p:txBody>
          <a:bodyPr>
            <a:normAutofit/>
          </a:bodyPr>
          <a:lstStyle/>
          <a:p>
            <a:pPr marL="228531" lvl="1">
              <a:spcBef>
                <a:spcPts val="1000"/>
              </a:spcBef>
            </a:pPr>
            <a:r>
              <a:rPr lang="bg-BG" dirty="0"/>
              <a:t>Знаков тип: съдържа</a:t>
            </a:r>
            <a:r>
              <a:rPr lang="en-US" dirty="0"/>
              <a:t> </a:t>
            </a:r>
            <a:r>
              <a:rPr lang="bg-BG" dirty="0" err="1">
                <a:solidFill>
                  <a:schemeClr val="accent6"/>
                </a:solidFill>
              </a:rPr>
              <a:t>Уникод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знак</a:t>
            </a:r>
          </a:p>
          <a:p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accent6"/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 err="1">
                <a:solidFill>
                  <a:schemeClr val="accent6"/>
                </a:solidFill>
              </a:rPr>
              <a:t>Уникод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bg-BG" dirty="0" smtClean="0"/>
              <a:t>знаци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Преобразуване </a:t>
            </a:r>
            <a:r>
              <a:rPr lang="bg-BG" dirty="0"/>
              <a:t>на </a:t>
            </a:r>
            <a:r>
              <a:rPr lang="bg-BG" dirty="0" smtClean="0"/>
              <a:t>типове бива</a:t>
            </a:r>
            <a:r>
              <a:rPr lang="en-US" dirty="0" smtClean="0"/>
              <a:t> </a:t>
            </a:r>
            <a:r>
              <a:rPr lang="bg-BG" dirty="0">
                <a:solidFill>
                  <a:schemeClr val="accent6"/>
                </a:solidFill>
              </a:rPr>
              <a:t>скрито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smtClean="0">
                <a:solidFill>
                  <a:schemeClr val="accent6"/>
                </a:solidFill>
              </a:rPr>
              <a:t>явно</a:t>
            </a: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608357" y="1825623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типове данни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sz="3200" dirty="0" smtClean="0"/>
              <a:t>Знаков тип</a:t>
            </a:r>
          </a:p>
          <a:p>
            <a:pPr marL="447675" indent="-447675">
              <a:buFont typeface="+mj-lt"/>
              <a:buAutoNum type="arabicPeriod"/>
            </a:pPr>
            <a:r>
              <a:rPr lang="bg-BG" sz="3200" dirty="0" smtClean="0"/>
              <a:t>Низове</a:t>
            </a:r>
            <a:endParaRPr lang="en-US" sz="3200" dirty="0"/>
          </a:p>
          <a:p>
            <a:pPr marL="447675" indent="-447675">
              <a:buFont typeface="+mj-lt"/>
              <a:buAutoNum type="arabicPeriod"/>
            </a:pPr>
            <a:r>
              <a:rPr lang="bg-BG" sz="3200" dirty="0" smtClean="0"/>
              <a:t>Преобразуване </a:t>
            </a:r>
            <a:r>
              <a:rPr lang="bg-BG" sz="3200" dirty="0"/>
              <a:t>на </a:t>
            </a:r>
            <a:r>
              <a:rPr lang="bg-BG" sz="3200" dirty="0" smtClean="0"/>
              <a:t>типове 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Типът данни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знак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Съдържа информация за един символ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Декларира се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 smtClean="0"/>
              <a:t> </a:t>
            </a:r>
            <a:r>
              <a:rPr lang="bg-BG" dirty="0" smtClean="0"/>
              <a:t>ключовата дума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Всеки символ съответства на числов код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Стойността по подразбиране 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bg-BG" dirty="0" smtClean="0"/>
              <a:t>Заема </a:t>
            </a:r>
            <a:r>
              <a:rPr lang="en-US" dirty="0" smtClean="0"/>
              <a:t>16 </a:t>
            </a:r>
            <a:r>
              <a:rPr lang="bg-BG" dirty="0" smtClean="0"/>
              <a:t>бита в паметта</a:t>
            </a:r>
            <a:r>
              <a:rPr lang="en-US" dirty="0" smtClean="0"/>
              <a:t> (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</a:t>
            </a:r>
            <a:r>
              <a:rPr lang="bg-BG" dirty="0" smtClean="0"/>
              <a:t>до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bg-BG" dirty="0" smtClean="0"/>
              <a:t>Съдъръжа един Уникод знак</a:t>
            </a:r>
            <a:r>
              <a:rPr lang="en-US" dirty="0" smtClean="0"/>
              <a:t> (</a:t>
            </a:r>
            <a:r>
              <a:rPr lang="bg-BG" dirty="0" smtClean="0"/>
              <a:t>или част от знак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</a:t>
            </a:r>
            <a:endParaRPr lang="bg-BG" dirty="0"/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533" y="1524000"/>
            <a:ext cx="4121701" cy="14478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64665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800" smtClean="0"/>
              <a:pPr>
                <a:defRPr/>
              </a:pPr>
              <a:t>4</a:t>
            </a:fld>
            <a:endParaRPr lang="en-US" sz="1800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Всеки знак има уникална</a:t>
            </a:r>
            <a:br>
              <a:rPr lang="bg-BG" sz="3200" dirty="0" smtClean="0"/>
            </a:br>
            <a:r>
              <a:rPr lang="bg-BG" sz="3200" dirty="0" smtClean="0"/>
              <a:t>цяла Уникод стойност</a:t>
            </a:r>
            <a:r>
              <a:rPr lang="en-US" sz="3200" dirty="0" smtClean="0"/>
              <a:t> </a:t>
            </a:r>
            <a:r>
              <a:rPr lang="en-US" sz="3200" dirty="0"/>
              <a:t>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Знаци и кодове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064563" y="2935658"/>
            <a:ext cx="10668000" cy="332007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кирилската буква „щ“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 ch,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ch);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528244" y="93841"/>
            <a:ext cx="2589213" cy="9906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29" y="459333"/>
            <a:ext cx="5244122" cy="2230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191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Знаковите литерали </a:t>
            </a:r>
            <a:r>
              <a:rPr lang="bg-BG" dirty="0" smtClean="0"/>
              <a:t>се ограждат с апостроф – например 'А'</a:t>
            </a: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Екраниращите последователности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се ползват, когато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bg-BG" dirty="0" smtClean="0"/>
              <a:t>Съдържат специален знак като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bg-BG" dirty="0" smtClean="0"/>
              <a:t>нов ред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bg-BG" dirty="0" smtClean="0"/>
              <a:t>Съдържат системни знаци </a:t>
            </a:r>
            <a:r>
              <a:rPr lang="en-US" dirty="0" smtClean="0"/>
              <a:t> (</a:t>
            </a:r>
            <a:r>
              <a:rPr lang="bg-BG" dirty="0" smtClean="0"/>
              <a:t>като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[TAB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</a:t>
            </a:r>
            <a:r>
              <a:rPr lang="bg-BG" dirty="0" smtClean="0"/>
              <a:t>- знакът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Често срещани екраниращи последователности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апостроф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двойна кавичка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наклонена черта</a:t>
            </a:r>
            <a:r>
              <a:rPr lang="en-US" dirty="0"/>
              <a:t>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нов ред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 smtClean="0"/>
              <a:t>за отбелзяване на кой да е Уникод символ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Знакови литерали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30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Знакови литерали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912813" y="1663795"/>
            <a:ext cx="10363200" cy="466897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Обикновен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\u006F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Уникод знак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 16-ичен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формат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буква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'o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\u8449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ja-JP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 </a:t>
            </a:r>
            <a:r>
              <a:rPr lang="en-US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altLang="ja-JP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Листо в Традиционен китайски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\'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апостроф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наклонена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за нов ред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Присвояване на знак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Неправилно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използвайте апострофи!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 smtClean="0"/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C#</a:t>
            </a:r>
          </a:p>
          <a:p>
            <a:pPr lvl="1"/>
            <a:r>
              <a:rPr lang="bg-BG" dirty="0" smtClean="0"/>
              <a:t>Представят поредица от знаци</a:t>
            </a:r>
            <a:endParaRPr lang="en-US" dirty="0"/>
          </a:p>
          <a:p>
            <a:pPr lvl="1"/>
            <a:r>
              <a:rPr lang="bg-BG" dirty="0" smtClean="0"/>
              <a:t>Задават се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 smtClean="0"/>
              <a:t>ключова дума</a:t>
            </a:r>
            <a:endParaRPr lang="en-US" dirty="0"/>
          </a:p>
          <a:p>
            <a:pPr lvl="1"/>
            <a:r>
              <a:rPr lang="bg-BG" dirty="0" smtClean="0"/>
              <a:t>Имат стойност по подразбиране: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(</a:t>
            </a:r>
            <a:r>
              <a:rPr lang="bg-BG" dirty="0" smtClean="0"/>
              <a:t>празна стойност</a:t>
            </a:r>
            <a:r>
              <a:rPr lang="en-US" dirty="0" smtClean="0"/>
              <a:t>)</a:t>
            </a:r>
            <a:endParaRPr lang="en-US" dirty="0"/>
          </a:p>
          <a:p>
            <a:r>
              <a:rPr lang="bg-BG" dirty="0" smtClean="0"/>
              <a:t>Низовете се обграждат с кавички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r>
              <a:rPr lang="bg-BG" dirty="0" smtClean="0"/>
              <a:t>Низовете могат да се слепват</a:t>
            </a:r>
            <a:endParaRPr lang="en-US" dirty="0"/>
          </a:p>
          <a:p>
            <a:pPr lvl="1"/>
            <a:r>
              <a:rPr lang="bg-BG" dirty="0" smtClean="0"/>
              <a:t>Чрез оператор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Низове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84213" y="4572201"/>
            <a:ext cx="6248400" cy="5401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22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825625"/>
            <a:ext cx="11157252" cy="4351338"/>
          </a:xfrm>
        </p:spPr>
        <p:txBody>
          <a:bodyPr/>
          <a:lstStyle/>
          <a:p>
            <a:r>
              <a:rPr lang="bg-BG" dirty="0" smtClean="0"/>
              <a:t>Низовете са оградени от кавички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 smtClean="0"/>
              <a:t>:</a:t>
            </a:r>
            <a:endParaRPr lang="en-US" dirty="0"/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 smtClean="0"/>
              <a:t>Низовете могат да са </a:t>
            </a:r>
            <a:r>
              <a:rPr lang="bg-BG" sz="3100" dirty="0" smtClean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 smtClean="0"/>
              <a:t> (</a:t>
            </a:r>
            <a:r>
              <a:rPr lang="bg-BG" sz="3100" dirty="0" smtClean="0"/>
              <a:t>без екраниране</a:t>
            </a:r>
            <a:r>
              <a:rPr lang="en-US" sz="3100" dirty="0" smtClean="0"/>
              <a:t>):</a:t>
            </a:r>
            <a:endParaRPr lang="en-US" sz="3100" dirty="0"/>
          </a:p>
          <a:p>
            <a:endParaRPr lang="en-US" dirty="0"/>
          </a:p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 smtClean="0"/>
              <a:t>низове могат да съдържат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стойности на променливи по шаблон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Дословни</a:t>
            </a:r>
            <a:r>
              <a:rPr lang="en-US" dirty="0" smtClean="0"/>
              <a:t> (verbatim)</a:t>
            </a:r>
            <a:r>
              <a:rPr lang="bg-BG" dirty="0" smtClean="0"/>
              <a:t> и </a:t>
            </a:r>
            <a:br>
              <a:rPr lang="bg-BG" dirty="0" smtClean="0"/>
            </a:br>
            <a:r>
              <a:rPr lang="bg-BG" dirty="0" smtClean="0"/>
              <a:t>съставни</a:t>
            </a:r>
            <a:r>
              <a:rPr lang="en-US" dirty="0" smtClean="0"/>
              <a:t> (interpolated)</a:t>
            </a:r>
            <a:r>
              <a:rPr lang="bg-BG" dirty="0" smtClean="0"/>
              <a:t> 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5715" y="2303872"/>
            <a:ext cx="10668002" cy="5324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366182" y="1195101"/>
            <a:ext cx="3443230" cy="1066800"/>
          </a:xfrm>
          <a:prstGeom prst="wedgeRoundRectCallout">
            <a:avLst>
              <a:gd name="adj1" fmla="val -108128"/>
              <a:gd name="adj2" fmla="val 55124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от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0" y="3435630"/>
            <a:ext cx="10668002" cy="5324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2821" y="4964134"/>
            <a:ext cx="10668002" cy="14126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6182" y="3950993"/>
            <a:ext cx="3443230" cy="1013141"/>
          </a:xfrm>
          <a:prstGeom prst="wedgeRoundRectCallout">
            <a:avLst>
              <a:gd name="adj1" fmla="val -106973"/>
              <a:gd name="adj2" fmla="val -55554"/>
              <a:gd name="adj3" fmla="val 16667"/>
            </a:avLst>
          </a:prstGeom>
          <a:solidFill>
            <a:schemeClr val="accent5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825625"/>
            <a:ext cx="11350843" cy="4351338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Комбиниране имената на човек, за да получите пълното име:</a:t>
            </a:r>
            <a:br>
              <a:rPr lang="bg-BG" sz="3200" dirty="0" smtClean="0"/>
            </a:b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 smtClean="0"/>
          </a:p>
          <a:p>
            <a:endParaRPr lang="en-US" dirty="0"/>
          </a:p>
          <a:p>
            <a:r>
              <a:rPr lang="bg-BG" dirty="0" smtClean="0"/>
              <a:t>Можем да слепим низовете с 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Кажи „здрасти“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1217611" y="2410189"/>
            <a:ext cx="10356177" cy="24468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17610" y="5423647"/>
            <a:ext cx="10356178" cy="97257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3313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1022</Words>
  <Application>Microsoft Office PowerPoint</Application>
  <PresentationFormat>Custom</PresentationFormat>
  <Paragraphs>175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Consolas</vt:lpstr>
      <vt:lpstr>Wingdings</vt:lpstr>
      <vt:lpstr>Wingdings 2</vt:lpstr>
      <vt:lpstr>Office Theme</vt:lpstr>
      <vt:lpstr>Други типове данни</vt:lpstr>
      <vt:lpstr>Съдържание</vt:lpstr>
      <vt:lpstr>Знак</vt:lpstr>
      <vt:lpstr>Знаци и кодове</vt:lpstr>
      <vt:lpstr>Знакови литерали</vt:lpstr>
      <vt:lpstr>Знакови литерали – примери</vt:lpstr>
      <vt:lpstr>Низове</vt:lpstr>
      <vt:lpstr>Дословни (verbatim) и  съставни (interpolated) низове</vt:lpstr>
      <vt:lpstr>Кажи „здрасти“ – Примери</vt:lpstr>
      <vt:lpstr>Задача: Поздрав по име и възраст</vt:lpstr>
      <vt:lpstr>Преобразуване на типове</vt:lpstr>
      <vt:lpstr>Задача: Асансьор</vt:lpstr>
      <vt:lpstr>Преобразуване с Convert</vt:lpstr>
      <vt:lpstr>Какво научихме днес?</vt:lpstr>
      <vt:lpstr>Други типове данни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2020-10-13T08:06:31Z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