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2"/>
  </p:sldMasterIdLst>
  <p:notesMasterIdLst>
    <p:notesMasterId r:id="rId29"/>
  </p:notesMasterIdLst>
  <p:handoutMasterIdLst>
    <p:handoutMasterId r:id="rId30"/>
  </p:handoutMasterIdLst>
  <p:sldIdLst>
    <p:sldId id="274" r:id="rId3"/>
    <p:sldId id="27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63" r:id="rId17"/>
    <p:sldId id="464" r:id="rId18"/>
    <p:sldId id="465" r:id="rId19"/>
    <p:sldId id="466" r:id="rId20"/>
    <p:sldId id="467" r:id="rId21"/>
    <p:sldId id="469" r:id="rId22"/>
    <p:sldId id="470" r:id="rId23"/>
    <p:sldId id="460" r:id="rId24"/>
    <p:sldId id="461" r:id="rId25"/>
    <p:sldId id="349" r:id="rId26"/>
    <p:sldId id="446" r:id="rId27"/>
    <p:sldId id="413" r:id="rId2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F6E0F67-B7EF-4901-A3C0-40B3481461F5}">
          <p14:sldIdLst>
            <p14:sldId id="274"/>
            <p14:sldId id="276"/>
          </p14:sldIdLst>
        </p14:section>
        <p14:section name="Прости проверки" id="{1CF72E26-D5F6-4A2E-AE4E-877C1BF5FA91}">
          <p14:sldIdLst>
            <p14:sldId id="447"/>
            <p14:sldId id="448"/>
            <p14:sldId id="449"/>
            <p14:sldId id="450"/>
            <p14:sldId id="451"/>
          </p14:sldIdLst>
        </p14:section>
        <p14:section name="Серия от проверки" id="{B8EDB271-0989-4804-B073-DE9E49DB5445}">
          <p14:sldIdLst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Вложени проверки" id="{AF3E749F-AFB9-4980-946C-4B06369909E7}">
          <p14:sldIdLst>
            <p14:sldId id="463"/>
            <p14:sldId id="464"/>
            <p14:sldId id="465"/>
            <p14:sldId id="466"/>
            <p14:sldId id="467"/>
          </p14:sldIdLst>
        </p14:section>
        <p14:section name="Команда за избор на вариант" id="{5563DD77-B204-4477-8102-A2280D86E9C7}">
          <p14:sldIdLst>
            <p14:sldId id="469"/>
            <p14:sldId id="470"/>
          </p14:sldIdLst>
        </p14:section>
        <p14:section name="Дебъгване" id="{80DC0E38-1DB5-4568-AD82-EE5CCF590449}">
          <p14:sldIdLst>
            <p14:sldId id="460"/>
            <p14:sldId id="461"/>
          </p14:sldIdLst>
        </p14:section>
        <p14:section name="Край" id="{2BAB9E8E-DE50-4D66-AC35-0986B9476175}">
          <p14:sldIdLst>
            <p14:sldId id="349"/>
            <p14:sldId id="446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48" d="100"/>
          <a:sy n="48" d="100"/>
        </p:scale>
        <p:origin x="397" y="3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bg-BG" smtClean="0"/>
              <a:t>01.Първа конзолна програма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10/19/2020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000" smtClean="0"/>
              <a:t>Проект "Свободни уроци"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3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bg-BG" sz="1000" smtClean="0"/>
              <a:t>Проект "Свободни уроци"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bg-BG" smtClean="0"/>
              <a:t>01.Първа конзолна програма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3901-E160-4E2D-BAD3-DEB893E93FD2}" type="datetimeFigureOut">
              <a:rPr lang="bg-BG" smtClean="0"/>
              <a:t>19.10.2020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CF1C-BC4E-45A1-8873-31F292AC3052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26D2E24-4644-41DB-8E64-BC46F991FA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3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764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5826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431853-B75C-45A2-9924-62560BA89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215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6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82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94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64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055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3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intro-csharp-book/" TargetMode="External"/><Relationship Id="rId4" Type="http://schemas.openxmlformats.org/officeDocument/2006/relationships/hyperlink" Target="https://softuni.foundation/projects/applied-software-developer-prof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2" y="3248776"/>
            <a:ext cx="3618765" cy="2479312"/>
          </a:xfrm>
          <a:prstGeom prst="roundRect">
            <a:avLst>
              <a:gd name="adj" fmla="val 704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359" y="569637"/>
            <a:ext cx="10512862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>
                <a:solidFill>
                  <a:schemeClr val="accent5"/>
                </a:solidFill>
              </a:rPr>
              <a:t>Условни команди</a:t>
            </a:r>
            <a:endParaRPr lang="en-US" sz="6600" dirty="0">
              <a:solidFill>
                <a:schemeClr val="accent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455612" y="1904999"/>
            <a:ext cx="11353800" cy="4271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i="1" dirty="0" smtClean="0"/>
              <a:t>Условна и вложена условна команда, команда за избор на вариант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F9BCDD8-62AB-43FE-9E79-20C9E4A768B4}"/>
              </a:ext>
            </a:extLst>
          </p:cNvPr>
          <p:cNvSpPr txBox="1"/>
          <p:nvPr/>
        </p:nvSpPr>
        <p:spPr>
          <a:xfrm>
            <a:off x="2484497" y="2733299"/>
            <a:ext cx="236327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програмирането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EB96839-112A-441F-9909-10A3D2EB16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399" y="3325547"/>
            <a:ext cx="2253081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F9FF7DA0-75F7-4DFE-9CDC-41A9385F9C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1" y="2317457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3977" y="3227005"/>
            <a:ext cx="2140596" cy="24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3564" y="1445597"/>
            <a:ext cx="10521048" cy="49552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допишете тук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и тук </a:t>
            </a:r>
            <a:r>
              <a:rPr lang="it-IT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Console.WriteLine("Bonus score: {0}", bonusScore);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Console.WriteLine("Total score: {0}", num + bonusScore);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20135" y="16741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72335" y="16707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752511" y="19895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20135" y="28486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72335" y="28452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175</a:t>
            </a:r>
            <a:endParaRPr lang="it-I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752511" y="31640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220135" y="4023191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270.3 2973.3</a:t>
            </a:r>
            <a:endParaRPr lang="it-I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772335" y="4019779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2703</a:t>
            </a:r>
            <a:endParaRPr lang="it-IT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752511" y="433852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515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Трима спортни състезатели финишират за някакъв брой </a:t>
            </a:r>
            <a:r>
              <a:rPr lang="bg-BG" dirty="0">
                <a:solidFill>
                  <a:schemeClr val="accent6"/>
                </a:solidFill>
              </a:rPr>
              <a:t>секунди </a:t>
            </a:r>
            <a:r>
              <a:rPr lang="bg-BG" dirty="0"/>
              <a:t>(между </a:t>
            </a:r>
            <a:r>
              <a:rPr lang="en-US" dirty="0"/>
              <a:t>1</a:t>
            </a:r>
            <a:r>
              <a:rPr lang="bg-BG" dirty="0"/>
              <a:t> и 50). Да се пресметне сумарното им време във формат</a:t>
            </a:r>
            <a:r>
              <a:rPr lang="en-US" dirty="0"/>
              <a:t> "</a:t>
            </a:r>
            <a:r>
              <a:rPr lang="bg-BG" b="1" noProof="1">
                <a:solidFill>
                  <a:schemeClr val="accent6"/>
                </a:solidFill>
                <a:latin typeface="Consolas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/>
              <a:t>. Секундите да се изведат с </a:t>
            </a:r>
            <a:r>
              <a:rPr lang="bg-BG" dirty="0">
                <a:solidFill>
                  <a:schemeClr val="accent6"/>
                </a:solidFill>
              </a:rPr>
              <a:t>водеща нула </a:t>
            </a:r>
            <a:r>
              <a:rPr lang="bg-BG" dirty="0"/>
              <a:t>(2 </a:t>
            </a:r>
            <a:r>
              <a:rPr lang="bg-BG" dirty="0">
                <a:sym typeface="Wingdings" charset="2"/>
              </a:rPr>
              <a:t> "02", 7  "07", 35  "35</a:t>
            </a:r>
            <a:r>
              <a:rPr lang="bg-BG" dirty="0" smtClean="0">
                <a:sym typeface="Wingdings" charset="2"/>
              </a:rPr>
              <a:t>").</a:t>
            </a:r>
          </a:p>
          <a:p>
            <a:endParaRPr lang="en-US" sz="2000" dirty="0"/>
          </a:p>
          <a:p>
            <a:r>
              <a:rPr lang="bg-BG" dirty="0" smtClean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</a:t>
            </a:r>
            <a:r>
              <a:rPr lang="en-US" dirty="0"/>
              <a:t> – </a:t>
            </a:r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4581739"/>
            <a:ext cx="672207" cy="15142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508" y="4592800"/>
            <a:ext cx="990600" cy="147703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59707" y="51342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91115" y="4581739"/>
            <a:ext cx="672207" cy="15142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03810" y="4592800"/>
            <a:ext cx="1036498" cy="147703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757010" y="51342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24507" y="4581739"/>
            <a:ext cx="672207" cy="15142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37202" y="4592800"/>
            <a:ext cx="1046305" cy="147703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490402" y="51342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447212" y="4581739"/>
            <a:ext cx="672207" cy="15142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559908" y="4592800"/>
            <a:ext cx="990600" cy="147703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0213107" y="5134220"/>
            <a:ext cx="280409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618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1524000"/>
            <a:ext cx="10363202" cy="48320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прочетете и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sec2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= sec1 + sec2 + sec3;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120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Повторете това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secs = secs -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}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04612" y="6509123"/>
            <a:ext cx="428822" cy="196477"/>
          </a:xfrm>
          <a:prstGeom prst="rect">
            <a:avLst/>
          </a:prstGeom>
        </p:spPr>
        <p:txBody>
          <a:bodyPr/>
          <a:lstStyle/>
          <a:p>
            <a:fld id="{B0B7921C-4E2C-4299-9349-6D6E03407D49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4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преобразува разстояние между посочените в таблицата </a:t>
            </a:r>
            <a:r>
              <a:rPr lang="bg-BG" dirty="0">
                <a:solidFill>
                  <a:schemeClr val="accent6"/>
                </a:solidFill>
              </a:rPr>
              <a:t>мерни единици</a:t>
            </a:r>
            <a:r>
              <a:rPr lang="bg-BG" dirty="0"/>
              <a:t>:</a:t>
            </a:r>
          </a:p>
          <a:p>
            <a:pPr lvl="1"/>
            <a:r>
              <a:rPr lang="bg-BG" dirty="0">
                <a:solidFill>
                  <a:schemeClr val="accent6"/>
                </a:solidFill>
              </a:rPr>
              <a:t>Вход: </a:t>
            </a:r>
            <a:r>
              <a:rPr lang="bg-BG" dirty="0"/>
              <a:t>число +</a:t>
            </a:r>
            <a:br>
              <a:rPr lang="bg-BG" dirty="0"/>
            </a:br>
            <a:r>
              <a:rPr lang="bg-BG" dirty="0"/>
              <a:t>входна мерна единица +</a:t>
            </a:r>
            <a:br>
              <a:rPr lang="bg-BG" dirty="0"/>
            </a:br>
            <a:r>
              <a:rPr lang="bg-BG" dirty="0"/>
              <a:t>изходна мерна единица</a:t>
            </a:r>
          </a:p>
          <a:p>
            <a:pPr lvl="1"/>
            <a:r>
              <a:rPr lang="bg-BG" dirty="0">
                <a:solidFill>
                  <a:schemeClr val="accent6"/>
                </a:solidFill>
              </a:rPr>
              <a:t>Примерен вход и изход: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8491"/>
              </p:ext>
            </p:extLst>
          </p:nvPr>
        </p:nvGraphicFramePr>
        <p:xfrm>
          <a:off x="5858382" y="2976880"/>
          <a:ext cx="549383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2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6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millimeters (mm)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centimeters (cm)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0.000621371192 miles (mi)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39.3700787 inches (in)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 kilometers (km)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3.2808399 feet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noProof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bg-BG" dirty="0"/>
                        <a:t>1</a:t>
                      </a:r>
                      <a:r>
                        <a:rPr lang="en-US" dirty="0"/>
                        <a:t> meter (m)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1.0936133 yards (</a:t>
                      </a:r>
                      <a:r>
                        <a:rPr lang="en-US" noProof="1"/>
                        <a:t>yd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412" y="4648200"/>
            <a:ext cx="838200" cy="13849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5412" y="4648200"/>
            <a:ext cx="2895600" cy="13849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1462474"/>
            <a:ext cx="10363200" cy="47859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Console.ReadLine().ToUpper();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за другите мерки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Проверка за другите мерки</a:t>
            </a:r>
            <a:r>
              <a:rPr lang="it-IT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mm, cm, ft, yd,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Console.WriteLine(size + " " + destMetric);</a:t>
            </a:r>
          </a:p>
        </p:txBody>
      </p:sp>
    </p:spTree>
    <p:extLst>
      <p:ext uri="{BB962C8B-B14F-4D97-AF65-F5344CB8AC3E}">
        <p14:creationId xmlns:p14="http://schemas.microsoft.com/office/powerpoint/2010/main" val="14239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17612" y="2247406"/>
            <a:ext cx="10348800" cy="36832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Console.WriteLine("condition2 valid");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Console.WriteLine("condition2 not valid"); }</a:t>
            </a:r>
          </a:p>
          <a:p>
            <a:pPr eaLnBrk="0" hangingPunct="0">
              <a:lnSpc>
                <a:spcPct val="12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98612" y="3124200"/>
            <a:ext cx="9601200" cy="2362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15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524000"/>
            <a:ext cx="10512862" cy="4652963"/>
          </a:xfrm>
        </p:spPr>
        <p:txBody>
          <a:bodyPr/>
          <a:lstStyle/>
          <a:p>
            <a:r>
              <a:rPr lang="bg-BG" dirty="0"/>
              <a:t>Конструкциите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/>
              <a:t> могат да се влагат една в друга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2412" y="2482676"/>
            <a:ext cx="2576400" cy="1057146"/>
          </a:xfrm>
          <a:prstGeom prst="wedgeRoundRectCallout">
            <a:avLst>
              <a:gd name="adj1" fmla="val -73956"/>
              <a:gd name="adj2" fmla="val 40199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Вложена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if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41404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447800"/>
            <a:ext cx="5332630" cy="5189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500" dirty="0"/>
              <a:t>Според въведени </a:t>
            </a:r>
            <a:r>
              <a:rPr lang="bg-BG" sz="3500" b="1" dirty="0">
                <a:solidFill>
                  <a:schemeClr val="accent6"/>
                </a:solidFill>
              </a:rPr>
              <a:t>възраст</a:t>
            </a:r>
            <a:r>
              <a:rPr lang="bg-BG" sz="3500" dirty="0">
                <a:solidFill>
                  <a:schemeClr val="accent6"/>
                </a:solidFill>
              </a:rPr>
              <a:t> </a:t>
            </a:r>
            <a:r>
              <a:rPr lang="bg-BG" sz="3500" dirty="0"/>
              <a:t>и </a:t>
            </a:r>
            <a:r>
              <a:rPr lang="bg-BG" sz="3500" b="1" dirty="0">
                <a:solidFill>
                  <a:schemeClr val="accent6"/>
                </a:solidFill>
              </a:rPr>
              <a:t>пол</a:t>
            </a:r>
            <a:r>
              <a:rPr lang="bg-BG" sz="3500" dirty="0">
                <a:solidFill>
                  <a:schemeClr val="accent6"/>
                </a:solidFill>
              </a:rPr>
              <a:t> </a:t>
            </a:r>
            <a:r>
              <a:rPr lang="bg-BG" sz="3500" dirty="0"/>
              <a:t>(</a:t>
            </a:r>
            <a:r>
              <a:rPr lang="en-US" sz="3500" b="1" dirty="0">
                <a:solidFill>
                  <a:schemeClr val="accent6"/>
                </a:solidFill>
                <a:latin typeface="Consolas" pitchFamily="49" charset="0"/>
              </a:rPr>
              <a:t>m</a:t>
            </a:r>
            <a:r>
              <a:rPr lang="en-US" sz="3500" dirty="0">
                <a:solidFill>
                  <a:schemeClr val="accent6"/>
                </a:solidFill>
              </a:rPr>
              <a:t> </a:t>
            </a:r>
            <a:r>
              <a:rPr lang="en-US" sz="3500" dirty="0"/>
              <a:t>/ </a:t>
            </a:r>
            <a:r>
              <a:rPr lang="en-US" sz="3500" b="1" dirty="0">
                <a:solidFill>
                  <a:schemeClr val="accent6"/>
                </a:solidFill>
                <a:latin typeface="Consolas" pitchFamily="49" charset="0"/>
              </a:rPr>
              <a:t>f</a:t>
            </a:r>
            <a:r>
              <a:rPr lang="en-US" sz="3500" dirty="0"/>
              <a:t>)</a:t>
            </a:r>
            <a:r>
              <a:rPr lang="bg-BG" sz="3500" dirty="0"/>
              <a:t> да се отпечата обръщение: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Mr.</a:t>
            </a:r>
            <a:r>
              <a:rPr lang="en-US" sz="3000" dirty="0"/>
              <a:t>” – </a:t>
            </a:r>
            <a:r>
              <a:rPr lang="bg-BG" sz="3000" dirty="0"/>
              <a:t>мъж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Master</a:t>
            </a:r>
            <a:r>
              <a:rPr lang="en-US" sz="3000" dirty="0"/>
              <a:t>” </a:t>
            </a:r>
            <a:r>
              <a:rPr lang="bg-BG" sz="3000" dirty="0"/>
              <a:t>– момче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</a:t>
            </a:r>
            <a:r>
              <a:rPr lang="en-US" sz="3000" dirty="0"/>
              <a:t>”) </a:t>
            </a:r>
            <a:r>
              <a:rPr lang="bg-BG" sz="3000" dirty="0"/>
              <a:t>под 16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Ms.</a:t>
            </a:r>
            <a:r>
              <a:rPr lang="en-US" sz="3000" dirty="0"/>
              <a:t>” </a:t>
            </a:r>
            <a:r>
              <a:rPr lang="bg-BG" sz="3000" dirty="0"/>
              <a:t>– жена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f</a:t>
            </a:r>
            <a:r>
              <a:rPr lang="en-US" sz="3000" dirty="0"/>
              <a:t>”) </a:t>
            </a:r>
            <a:r>
              <a:rPr lang="bg-BG" sz="3000" dirty="0"/>
              <a:t>на 16 или повече години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Miss</a:t>
            </a:r>
            <a:r>
              <a:rPr lang="en-US" sz="3000" dirty="0"/>
              <a:t>” </a:t>
            </a:r>
            <a:r>
              <a:rPr lang="bg-BG" sz="3000" dirty="0"/>
              <a:t>– момиче (пол </a:t>
            </a:r>
            <a:r>
              <a:rPr lang="en-US" sz="3000" dirty="0"/>
              <a:t>“</a:t>
            </a:r>
            <a:r>
              <a:rPr lang="en-US" sz="3000" b="1" dirty="0">
                <a:solidFill>
                  <a:schemeClr val="accent6"/>
                </a:solidFill>
                <a:latin typeface="Consolas" pitchFamily="49" charset="0"/>
              </a:rPr>
              <a:t>f</a:t>
            </a:r>
            <a:r>
              <a:rPr lang="en-US" sz="3000" dirty="0"/>
              <a:t>”)</a:t>
            </a:r>
            <a:r>
              <a:rPr lang="bg-BG" sz="3000" dirty="0"/>
              <a:t> под 16 години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Пример: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pic>
        <p:nvPicPr>
          <p:cNvPr id="1026" name="Picture 2" descr="http://www.vbbootcamp.co.uk/wp-content/uploads/2013/06/nested-if-statemen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9" t="-3216" r="-1509" b="-3216"/>
          <a:stretch>
            <a:fillRect/>
          </a:stretch>
        </p:blipFill>
        <p:spPr bwMode="auto">
          <a:xfrm>
            <a:off x="6248410" y="2661078"/>
            <a:ext cx="5309990" cy="3975796"/>
          </a:xfrm>
          <a:prstGeom prst="roundRect">
            <a:avLst>
              <a:gd name="adj" fmla="val 62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75195" y="1449250"/>
            <a:ext cx="629117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8412" y="1447800"/>
            <a:ext cx="990600" cy="8940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Miss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8612" y="1449250"/>
            <a:ext cx="629117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152431" y="1447800"/>
            <a:ext cx="990600" cy="89400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Mr.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17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Решение: </a:t>
            </a:r>
            <a:r>
              <a:rPr lang="ru-RU" sz="3800" dirty="0"/>
              <a:t>Обръщение според възраст и пол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6212" y="1507153"/>
            <a:ext cx="9601200" cy="48936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age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gender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(gender == "f")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Console.WriteLine("Miss");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Console.WriteLine("Ms.");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(age &lt; 16) { Console.WriteLine("Master");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Console.WriteLine("Mr.");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71600"/>
            <a:ext cx="11157253" cy="5265555"/>
          </a:xfrm>
        </p:spPr>
        <p:txBody>
          <a:bodyPr>
            <a:normAutofit/>
          </a:bodyPr>
          <a:lstStyle/>
          <a:p>
            <a:r>
              <a:rPr lang="bg-BG" sz="3000" dirty="0"/>
              <a:t>Предприемчив българин отваря по едно квартално магазинче в няколко </a:t>
            </a:r>
            <a:r>
              <a:rPr lang="bg-BG" sz="3000" dirty="0">
                <a:solidFill>
                  <a:schemeClr val="accent6"/>
                </a:solidFill>
              </a:rPr>
              <a:t>града</a:t>
            </a:r>
            <a:r>
              <a:rPr lang="bg-BG" sz="3000" dirty="0"/>
              <a:t> с различни </a:t>
            </a:r>
            <a:r>
              <a:rPr lang="bg-BG" sz="3000" dirty="0">
                <a:solidFill>
                  <a:schemeClr val="accent6"/>
                </a:solidFill>
              </a:rPr>
              <a:t>цени</a:t>
            </a:r>
            <a:r>
              <a:rPr lang="bg-BG" sz="3000" dirty="0"/>
              <a:t> за следните </a:t>
            </a:r>
            <a:r>
              <a:rPr lang="bg-BG" sz="3000" dirty="0">
                <a:solidFill>
                  <a:schemeClr val="accent6"/>
                </a:solidFill>
              </a:rPr>
              <a:t>продукти</a:t>
            </a:r>
            <a:r>
              <a:rPr lang="bg-BG" sz="3000" dirty="0"/>
              <a:t>:</a:t>
            </a:r>
          </a:p>
          <a:p>
            <a:endParaRPr lang="bg-BG" sz="3000" dirty="0"/>
          </a:p>
          <a:p>
            <a:endParaRPr lang="bg-BG" sz="3000" dirty="0"/>
          </a:p>
          <a:p>
            <a:endParaRPr lang="bg-BG" sz="3000" dirty="0"/>
          </a:p>
          <a:p>
            <a:pPr>
              <a:spcBef>
                <a:spcPts val="4200"/>
              </a:spcBef>
            </a:pPr>
            <a:r>
              <a:rPr lang="bg-BG" sz="3000" dirty="0"/>
              <a:t>По даден град, продукт и количество да се пресметне колко струва. </a:t>
            </a:r>
            <a:endParaRPr lang="bg-BG" sz="30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bg-BG" dirty="0"/>
              <a:t> </a:t>
            </a:r>
            <a:r>
              <a:rPr lang="bg-BG" dirty="0" smtClean="0"/>
              <a:t>  </a:t>
            </a:r>
            <a:r>
              <a:rPr lang="bg-BG" sz="3000" b="1" dirty="0" smtClean="0">
                <a:solidFill>
                  <a:schemeClr val="accent6"/>
                </a:solidFill>
              </a:rPr>
              <a:t>Примери</a:t>
            </a:r>
            <a:r>
              <a:rPr lang="bg-BG" sz="3000" dirty="0">
                <a:solidFill>
                  <a:schemeClr val="accent6"/>
                </a:solidFill>
              </a:rPr>
              <a:t>: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Квартално магазинче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9658" y="2286000"/>
          <a:ext cx="8940554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3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6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53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9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66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397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град / продукт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coffee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water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beer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sweets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peanuts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0.50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0.80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1.20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1.45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</a:rPr>
                        <a:t>1.60</a:t>
                      </a:r>
                      <a:endParaRPr lang="en-US" sz="2600" b="1" dirty="0">
                        <a:effectLst/>
                        <a:latin typeface="Calibri" pitchFamily="34" charset="0"/>
                        <a:ea typeface="Calibri" pitchFamily="34" charset="0"/>
                        <a:cs typeface="Arial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1.50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Varna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0.45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0.70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1.10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1.35</a:t>
                      </a: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Calibri" pitchFamily="34" charset="0"/>
                          <a:ea typeface="Calibri" pitchFamily="34" charset="0"/>
                          <a:cs typeface="Arial" charset="0"/>
                        </a:rPr>
                        <a:t>1.55</a:t>
                      </a: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2612" y="5011469"/>
            <a:ext cx="1341221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coffee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Varna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92433" y="5010019"/>
            <a:ext cx="792379" cy="12941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633" y="5031938"/>
            <a:ext cx="1524000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peanuts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Plovdiv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045233" y="5030488"/>
            <a:ext cx="792379" cy="12941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1.5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601862" y="5010554"/>
            <a:ext cx="1140750" cy="129266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971212" y="5009104"/>
            <a:ext cx="762000" cy="12941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7.2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квартално магазинче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1492508"/>
            <a:ext cx="10363200" cy="483209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town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quantity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(product == "coffee")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 Console.WriteLine(0.50 * quantity);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довършете това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"varna") {}  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 и това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"plovdiv") {}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TODO: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 и това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496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70F2C5-CB48-4E96-A0D5-C769DF5DA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714500"/>
            <a:ext cx="4762500" cy="4914900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31812" y="1825625"/>
            <a:ext cx="10819032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Условни команди</a:t>
            </a:r>
            <a:endParaRPr lang="bg-BG" dirty="0"/>
          </a:p>
          <a:p>
            <a:pPr lvl="1">
              <a:lnSpc>
                <a:spcPct val="150000"/>
              </a:lnSpc>
            </a:pPr>
            <a:r>
              <a:rPr lang="bg-BG" dirty="0"/>
              <a:t>Единична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проверка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bg-BG" dirty="0"/>
              <a:t>Проверка с обратен случай: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50000"/>
              </a:lnSpc>
            </a:pPr>
            <a:r>
              <a:rPr lang="bg-BG" dirty="0" smtClean="0"/>
              <a:t>Серия от проверки: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 smtClean="0"/>
              <a:t> 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Вложени условни команди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 smtClean="0"/>
              <a:t>Команда за избор на вариант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66696" y="6325346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z="1600" smtClean="0"/>
              <a:t>20</a:t>
            </a:fld>
            <a:endParaRPr lang="en-US" sz="1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1157253" cy="51620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bg-BG" dirty="0"/>
              <a:t>Изведете </a:t>
            </a:r>
            <a:r>
              <a:rPr lang="bg-BG" dirty="0">
                <a:solidFill>
                  <a:schemeClr val="accent6"/>
                </a:solidFill>
              </a:rPr>
              <a:t>деня от седмицата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accent6"/>
                </a:solidFill>
              </a:rPr>
              <a:t>според въведеното число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(1…7)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751012" y="3039931"/>
            <a:ext cx="8576531" cy="35132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86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58452FF4-89E3-4D1B-9927-2DBDC00E58D7}" type="slidenum">
              <a:rPr lang="en-US" sz="1600" smtClean="0"/>
              <a:t>21</a:t>
            </a:fld>
            <a:endParaRPr lang="en-US" sz="1600" dirty="0"/>
          </a:p>
        </p:txBody>
      </p:sp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1157253" cy="5189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accent6"/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етикети в</a:t>
            </a:r>
            <a:r>
              <a:rPr lang="en-US" dirty="0"/>
              <a:t> </a:t>
            </a:r>
            <a:r>
              <a:rPr lang="en-US" dirty="0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217612" y="2888004"/>
            <a:ext cx="9829800" cy="35889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33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</a:t>
            </a:r>
            <a:r>
              <a:rPr lang="bg-BG" dirty="0">
                <a:solidFill>
                  <a:schemeClr val="accent6"/>
                </a:solidFill>
              </a:rPr>
              <a:t>„закачане“ към изпълнението на програмата</a:t>
            </a:r>
            <a:r>
              <a:rPr lang="bg-BG" dirty="0"/>
              <a:t>, което ни позволява </a:t>
            </a:r>
            <a:r>
              <a:rPr lang="bg-BG" dirty="0">
                <a:solidFill>
                  <a:schemeClr val="accent6"/>
                </a:solidFill>
              </a:rPr>
              <a:t>да проследи</a:t>
            </a:r>
            <a:r>
              <a:rPr lang="bg-BG" dirty="0">
                <a:solidFill>
                  <a:schemeClr val="accent6"/>
                </a:solidFill>
                <a:sym typeface="+mn-ea"/>
              </a:rPr>
              <a:t>м</a:t>
            </a:r>
            <a:r>
              <a:rPr lang="bg-BG" dirty="0">
                <a:solidFill>
                  <a:schemeClr val="accent6"/>
                </a:solidFill>
              </a:rPr>
              <a:t> процеса на изпълнение </a:t>
            </a:r>
          </a:p>
          <a:p>
            <a:pPr lvl="1"/>
            <a:r>
              <a:rPr lang="bg-BG" dirty="0"/>
              <a:t>Така можем да откриваме грешки в програмата (</a:t>
            </a:r>
            <a:r>
              <a:rPr lang="bg-BG" dirty="0">
                <a:solidFill>
                  <a:schemeClr val="accent6"/>
                </a:solidFill>
              </a:rPr>
              <a:t>бъгове</a:t>
            </a:r>
            <a:r>
              <a:rPr lang="bg-BG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865552B5-B517-4C06-910F-64DF4F75E9EF}" type="slidenum">
              <a:rPr lang="en-US" sz="1600" smtClean="0"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70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9420246B-6249-4855-9FAB-B5F1584211E6}" type="slidenum">
              <a:rPr lang="en-US" sz="1600" smtClean="0">
                <a:solidFill>
                  <a:schemeClr val="tx1"/>
                </a:solidFill>
              </a:rPr>
              <a:t>23</a:t>
            </a:fld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accent6"/>
                </a:solidFill>
              </a:rPr>
              <a:t>debug</a:t>
            </a:r>
            <a:r>
              <a:rPr lang="bg-BG" dirty="0">
                <a:solidFill>
                  <a:schemeClr val="accent6"/>
                </a:solidFill>
              </a:rPr>
              <a:t> </a:t>
            </a:r>
            <a:r>
              <a:rPr lang="bg-BG" dirty="0"/>
              <a:t>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accent6"/>
                </a:solidFill>
              </a:rPr>
              <a:t>стъпка </a:t>
            </a:r>
            <a:r>
              <a:rPr lang="bg-BG" dirty="0"/>
              <a:t>отново 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</a:t>
            </a:r>
            <a:r>
              <a:rPr lang="bg-BG" dirty="0">
                <a:sym typeface="+mn-ea"/>
              </a:rPr>
              <a:t>с 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accent6"/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да стигнем </a:t>
            </a:r>
            <a:r>
              <a:rPr lang="bg-BG" dirty="0">
                <a:sym typeface="+mn-ea"/>
              </a:rPr>
              <a:t>директно</a:t>
            </a:r>
            <a:r>
              <a:rPr lang="x-none" altLang="bg-BG" dirty="0">
                <a:sym typeface="+mn-ea"/>
              </a:rPr>
              <a:t>,</a:t>
            </a:r>
            <a:r>
              <a:rPr lang="bg-BG" dirty="0">
                <a:sym typeface="+mn-ea"/>
              </a:rPr>
              <a:t> </a:t>
            </a:r>
            <a:r>
              <a:rPr lang="bg-BG" dirty="0"/>
              <a:t>изпо</a:t>
            </a:r>
            <a:r>
              <a:rPr lang="bg-BG" dirty="0">
                <a:sym typeface="+mn-ea"/>
              </a:rPr>
              <a:t>л</a:t>
            </a:r>
            <a:r>
              <a:rPr lang="bg-BG" dirty="0"/>
              <a:t>звайки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30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научихме днес?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1" y="1825624"/>
            <a:ext cx="11350843" cy="4895851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accent6"/>
                </a:solidFill>
              </a:rPr>
              <a:t>Условните конструкции </a:t>
            </a:r>
            <a:r>
              <a:rPr lang="bg-BG" sz="3200" dirty="0" smtClean="0"/>
              <a:t>се ползват </a:t>
            </a:r>
            <a:br>
              <a:rPr lang="bg-BG" sz="3200" dirty="0" smtClean="0"/>
            </a:br>
            <a:r>
              <a:rPr lang="bg-BG" sz="3200" dirty="0" smtClean="0"/>
              <a:t>за разклоняване на алгоритъма: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 smtClean="0"/>
              <a:t>: ако искаме да изпълним нещо само в даден случай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bg-BG" dirty="0" smtClean="0"/>
              <a:t>: при две взаимно-изключващи се условия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else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bg-BG" dirty="0" smtClean="0"/>
              <a:t>: при няколко взаимно-изключващи </a:t>
            </a:r>
            <a:r>
              <a:rPr lang="bg-BG" dirty="0"/>
              <a:t>се </a:t>
            </a:r>
            <a:r>
              <a:rPr lang="bg-BG" dirty="0" smtClean="0"/>
              <a:t>условия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bg-BG" dirty="0" smtClean="0"/>
              <a:t>: за тестване на изрази с няколко различни стойности</a:t>
            </a:r>
          </a:p>
          <a:p>
            <a:r>
              <a:rPr lang="bg-BG" sz="3200" dirty="0" smtClean="0"/>
              <a:t>Скобите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{ } </a:t>
            </a:r>
            <a:r>
              <a:rPr lang="bg-BG" sz="3200" dirty="0" smtClean="0"/>
              <a:t>позволяват повече </a:t>
            </a:r>
            <a:r>
              <a:rPr lang="bg-BG" sz="3200" dirty="0" smtClean="0"/>
              <a:t>от една команда във всяко от </a:t>
            </a:r>
            <a:r>
              <a:rPr lang="bg-BG" sz="3200" dirty="0" smtClean="0"/>
              <a:t>разклоненията, затова се препоръчват</a:t>
            </a:r>
            <a:endParaRPr lang="en-US" sz="3200" dirty="0" smtClean="0"/>
          </a:p>
          <a:p>
            <a:r>
              <a:rPr lang="bg-BG" sz="3200" dirty="0" smtClean="0">
                <a:solidFill>
                  <a:schemeClr val="accent6"/>
                </a:solidFill>
              </a:rPr>
              <a:t>Вложени условни конструкции</a:t>
            </a:r>
            <a:r>
              <a:rPr lang="bg-BG" sz="3200" dirty="0" smtClean="0"/>
              <a:t>: когато имаме няколко зависещи едно от друго условия		</a:t>
            </a:r>
            <a:endParaRPr lang="bg-BG" sz="3200" dirty="0"/>
          </a:p>
          <a:p>
            <a:pPr lvl="1"/>
            <a:endParaRPr lang="en-US" sz="3200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612" y="6356350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24</a:t>
            </a:fld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9FC9DD-D65C-4BB3-AC78-3234015DB2D5}"/>
              </a:ext>
            </a:extLst>
          </p:cNvPr>
          <p:cNvGrpSpPr/>
          <p:nvPr/>
        </p:nvGrpSpPr>
        <p:grpSpPr>
          <a:xfrm>
            <a:off x="8608357" y="1371600"/>
            <a:ext cx="3239765" cy="2120263"/>
            <a:chOff x="8837612" y="4612353"/>
            <a:chExt cx="2934965" cy="192078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B4A27D29-2943-4234-B43D-7E63C5FDC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612" y="4612353"/>
              <a:ext cx="1707473" cy="109104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463CED5-5089-4D6B-864D-3C9FD44E8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143187" y="4769730"/>
              <a:ext cx="1629390" cy="1763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Условни команди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94812" y="6324600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chemeClr val="accent5"/>
                </a:solidFill>
              </a:rPr>
              <a:t>Въпроси</a:t>
            </a:r>
            <a:r>
              <a:rPr lang="en-US" sz="6600" b="1" dirty="0">
                <a:solidFill>
                  <a:schemeClr val="accent5"/>
                </a:solidFill>
              </a:rPr>
              <a:t>?</a:t>
            </a:r>
            <a:endParaRPr lang="en-US" sz="6600" b="1" spc="150" dirty="0">
              <a:ln w="11430"/>
              <a:solidFill>
                <a:schemeClr val="accent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12618F4-C478-4C86-9335-0173A6132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Договор за ползване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690689"/>
            <a:ext cx="10666630" cy="4665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Този </a:t>
            </a:r>
            <a:r>
              <a:rPr lang="bg-BG" sz="2800" dirty="0"/>
              <a:t>курс </a:t>
            </a:r>
            <a:r>
              <a:rPr lang="en-US" sz="2800" dirty="0"/>
              <a:t>(</a:t>
            </a:r>
            <a:r>
              <a:rPr lang="bg-BG" sz="2800" dirty="0"/>
              <a:t>слайдове</a:t>
            </a:r>
            <a:r>
              <a:rPr lang="en-US" sz="2800" dirty="0"/>
              <a:t>, </a:t>
            </a:r>
            <a:r>
              <a:rPr lang="bg-BG" sz="2800" dirty="0"/>
              <a:t>примери</a:t>
            </a:r>
            <a:r>
              <a:rPr lang="en-US" sz="2800" dirty="0"/>
              <a:t>, </a:t>
            </a:r>
            <a:r>
              <a:rPr lang="bg-BG" sz="2800" dirty="0" smtClean="0"/>
              <a:t>задачи </a:t>
            </a:r>
            <a:r>
              <a:rPr lang="bg-BG" sz="2800" dirty="0"/>
              <a:t>и др.</a:t>
            </a:r>
            <a:r>
              <a:rPr lang="en-US" sz="2800" dirty="0"/>
              <a:t>)</a:t>
            </a:r>
            <a:r>
              <a:rPr lang="bg-BG" sz="2800" dirty="0"/>
              <a:t> се </a:t>
            </a:r>
            <a:r>
              <a:rPr lang="bg-BG" sz="2800" dirty="0" smtClean="0"/>
              <a:t>разпространяват </a:t>
            </a:r>
            <a:r>
              <a:rPr lang="bg-BG" sz="2800" dirty="0"/>
              <a:t>под свободен лиценз </a:t>
            </a:r>
            <a:r>
              <a:rPr lang="en-US" sz="2800" dirty="0" smtClean="0"/>
              <a:t>"</a:t>
            </a:r>
            <a:r>
              <a:rPr lang="en-US" sz="2800" dirty="0">
                <a:hlinkClick r:id="rId3"/>
              </a:rPr>
              <a:t>Creative Commons </a:t>
            </a:r>
            <a:r>
              <a:rPr lang="en-US" sz="2800" noProof="1">
                <a:hlinkClick r:id="rId3"/>
              </a:rPr>
              <a:t>Attribution-NonCommercial-ShareAlike</a:t>
            </a:r>
            <a:r>
              <a:rPr lang="en-US" sz="2800" dirty="0">
                <a:hlinkClick r:id="rId3"/>
              </a:rPr>
              <a:t> 4.0 International</a:t>
            </a:r>
            <a:r>
              <a:rPr lang="en-US" sz="2800" dirty="0"/>
              <a:t>"</a:t>
            </a:r>
            <a:endParaRPr lang="bg-BG" sz="28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Базиран е на учебните материали на </a:t>
            </a:r>
            <a:r>
              <a:rPr lang="bg-BG" sz="2800" dirty="0" smtClean="0">
                <a:hlinkClick r:id="rId4"/>
              </a:rPr>
              <a:t>НП „Обучение за ИТ Кариера“</a:t>
            </a:r>
            <a:r>
              <a:rPr lang="bg-BG" sz="2800" dirty="0" smtClean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bg-BG" sz="2800" dirty="0" smtClean="0"/>
              <a:t>Може да съдържа </a:t>
            </a:r>
            <a:r>
              <a:rPr lang="bg-BG" sz="2800" dirty="0"/>
              <a:t>части от следните </a:t>
            </a:r>
            <a:r>
              <a:rPr lang="bg-BG" sz="2800" dirty="0" smtClean="0"/>
              <a:t>източници: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5"/>
              </a:rPr>
              <a:t>Основи на програмирането със </a:t>
            </a:r>
            <a:r>
              <a:rPr lang="en-US" sz="2000" dirty="0">
                <a:hlinkClick r:id="rId5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CC-BY-SA</a:t>
            </a:r>
            <a:endParaRPr lang="bg-B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18612" y="6356351"/>
            <a:ext cx="2742486" cy="365125"/>
          </a:xfrm>
        </p:spPr>
        <p:txBody>
          <a:bodyPr/>
          <a:lstStyle/>
          <a:p>
            <a:fld id="{C014DD1E-5D91-48A3-AD6D-45FBA980D106}" type="slidenum">
              <a:rPr lang="en-US" sz="1600" smtClean="0"/>
              <a:pPr/>
              <a:t>26</a:t>
            </a:fld>
            <a:endParaRPr lang="en-US" sz="16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909" y="327660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982" y="1825625"/>
            <a:ext cx="11157252" cy="4351338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 често </a:t>
            </a:r>
            <a:r>
              <a:rPr lang="bg-BG" sz="3200" dirty="0">
                <a:solidFill>
                  <a:schemeClr val="accent6"/>
                </a:solidFill>
              </a:rPr>
              <a:t>проверяваме условия </a:t>
            </a:r>
            <a:r>
              <a:rPr lang="bg-BG" sz="3200" dirty="0"/>
              <a:t>и извършва</a:t>
            </a:r>
            <a:r>
              <a:rPr lang="bg-BG" sz="3200" dirty="0">
                <a:sym typeface="+mn-ea"/>
              </a:rPr>
              <a:t>м</a:t>
            </a:r>
            <a:r>
              <a:rPr lang="bg-BG" sz="3200" dirty="0"/>
              <a:t>е различни действия според резултата от проверката</a:t>
            </a:r>
            <a:endParaRPr lang="en-US" sz="3200" dirty="0"/>
          </a:p>
          <a:p>
            <a:pPr lvl="1"/>
            <a:r>
              <a:rPr lang="bg-BG" sz="3000" dirty="0">
                <a:solidFill>
                  <a:schemeClr val="accent6"/>
                </a:solidFill>
              </a:rPr>
              <a:t>Пример: </a:t>
            </a:r>
            <a:r>
              <a:rPr lang="bg-BG" sz="3000" dirty="0" smtClean="0"/>
              <a:t>проверяваме </a:t>
            </a:r>
            <a:r>
              <a:rPr lang="bg-BG" sz="3000" dirty="0"/>
              <a:t>дали </a:t>
            </a:r>
            <a:r>
              <a:rPr lang="bg-BG" sz="3000" dirty="0" smtClean="0"/>
              <a:t>дадена оценка</a:t>
            </a:r>
            <a:r>
              <a:rPr lang="en-US" sz="3000" dirty="0" smtClean="0"/>
              <a:t> </a:t>
            </a:r>
            <a:r>
              <a:rPr lang="bg-BG" sz="3000" dirty="0" smtClean="0"/>
              <a:t>е </a:t>
            </a:r>
            <a:r>
              <a:rPr lang="bg-BG" sz="3000" dirty="0"/>
              <a:t>отлична (</a:t>
            </a:r>
            <a:r>
              <a:rPr lang="en-US" sz="3000" dirty="0"/>
              <a:t>≤ 5.50)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60412" y="3352800"/>
            <a:ext cx="9906000" cy="241912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982" y="1825625"/>
            <a:ext cx="10728430" cy="4351338"/>
          </a:xfrm>
        </p:spPr>
        <p:txBody>
          <a:bodyPr>
            <a:normAutofit/>
          </a:bodyPr>
          <a:lstStyle/>
          <a:p>
            <a:r>
              <a:rPr lang="bg-BG" sz="3200" dirty="0"/>
              <a:t>Въвеждаме оценка </a:t>
            </a:r>
            <a:r>
              <a:rPr lang="bg-BG" sz="3200" dirty="0">
                <a:sym typeface="+mn-ea"/>
              </a:rPr>
              <a:t>и</a:t>
            </a:r>
            <a:r>
              <a:rPr lang="bg-BG" sz="3200" dirty="0"/>
              <a:t> проверяваме дали е отлична или не </a:t>
            </a:r>
            <a:r>
              <a:rPr lang="bg-BG" sz="3200" dirty="0" smtClean="0"/>
              <a:t>е:</a:t>
            </a:r>
            <a:endParaRPr lang="bg-BG" sz="3000" dirty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 с </a:t>
            </a:r>
            <a:r>
              <a:rPr lang="en-US" dirty="0"/>
              <a:t>if</a:t>
            </a:r>
            <a:r>
              <a:rPr lang="bg-BG" dirty="0"/>
              <a:t>-</a:t>
            </a:r>
            <a:r>
              <a:rPr lang="en-US" dirty="0"/>
              <a:t>else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01624" y="2384670"/>
            <a:ext cx="10363200" cy="39272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&gt;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982" y="1552755"/>
            <a:ext cx="10512862" cy="4624208"/>
          </a:xfrm>
        </p:spPr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}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въвеждат </a:t>
            </a:r>
            <a:r>
              <a:rPr lang="bg-BG" sz="3200" dirty="0">
                <a:solidFill>
                  <a:schemeClr val="accent6"/>
                </a:solidFill>
              </a:rPr>
              <a:t>блок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14429" y="6561353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къдравите скоби</a:t>
            </a:r>
            <a:r>
              <a:rPr lang="en-US" dirty="0"/>
              <a:t> { }</a:t>
            </a:r>
            <a:r>
              <a:rPr lang="bg-BG" dirty="0"/>
              <a:t> след </a:t>
            </a:r>
            <a:r>
              <a:rPr lang="en-US" dirty="0"/>
              <a:t>if</a:t>
            </a:r>
            <a:r>
              <a:rPr lang="bg-BG" dirty="0"/>
              <a:t> / </a:t>
            </a:r>
            <a:r>
              <a:rPr lang="en-US" dirty="0"/>
              <a:t>else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6908" y="2667003"/>
            <a:ext cx="5493602" cy="263149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10,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cena = 20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 &lt; cena</a:t>
            </a: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 стигат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Console.Write("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Рестото е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Console.WriteLine(pari-cena);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89508" y="2667000"/>
            <a:ext cx="5572304" cy="368306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cena = 20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 &lt; cena</a:t>
            </a:r>
            <a:r>
              <a:rPr lang="it-IT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 ("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 стигат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it-IT" sz="2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Рестото е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Console.WriteLine(pari-cena);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982" y="5675889"/>
            <a:ext cx="2056030" cy="831303"/>
          </a:xfrm>
          <a:prstGeom prst="wedgeRoundRectCallout">
            <a:avLst>
              <a:gd name="adj1" fmla="val 104562"/>
              <a:gd name="adj2" fmla="val -10006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стигат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08413" y="5744743"/>
            <a:ext cx="2219120" cy="627894"/>
          </a:xfrm>
          <a:prstGeom prst="wedgeRoundRectCallout">
            <a:avLst>
              <a:gd name="adj1" fmla="val 82269"/>
              <a:gd name="adj2" fmla="val -69611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Рестото е 10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5357" y="3474350"/>
            <a:ext cx="5091752" cy="4118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1145357" y="4332450"/>
            <a:ext cx="5091752" cy="39195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475412" y="3429001"/>
            <a:ext cx="5309897" cy="1066800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475412" y="4876801"/>
            <a:ext cx="5171897" cy="137159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2621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837981" y="1447800"/>
            <a:ext cx="11157253" cy="4800600"/>
          </a:xfrm>
        </p:spPr>
        <p:txBody>
          <a:bodyPr>
            <a:normAutofit/>
          </a:bodyPr>
          <a:lstStyle/>
          <a:p>
            <a:r>
              <a:rPr lang="bg-BG" dirty="0"/>
              <a:t>Проверка дали цяло число е </a:t>
            </a:r>
            <a:r>
              <a:rPr lang="bg-BG" dirty="0">
                <a:solidFill>
                  <a:schemeClr val="accent6"/>
                </a:solidFill>
              </a:rPr>
              <a:t>четно (</a:t>
            </a:r>
            <a:r>
              <a:rPr lang="en-US" dirty="0">
                <a:solidFill>
                  <a:schemeClr val="accent6"/>
                </a:solidFill>
              </a:rPr>
              <a:t>even) </a:t>
            </a:r>
            <a:r>
              <a:rPr lang="bg-BG" dirty="0"/>
              <a:t>или </a:t>
            </a:r>
            <a:r>
              <a:rPr lang="bg-BG" dirty="0">
                <a:solidFill>
                  <a:schemeClr val="accent6"/>
                </a:solidFill>
              </a:rPr>
              <a:t>нечетно (</a:t>
            </a:r>
            <a:r>
              <a:rPr lang="en-US" dirty="0">
                <a:solidFill>
                  <a:schemeClr val="accent6"/>
                </a:solidFill>
              </a:rPr>
              <a:t>odd)</a:t>
            </a:r>
            <a:endParaRPr lang="en-US" sz="3400" b="1" dirty="0">
              <a:solidFill>
                <a:schemeClr val="accent6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7612" y="2049482"/>
            <a:ext cx="10133232" cy="39703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чете </a:t>
            </a:r>
            <a:r>
              <a:rPr lang="bg-BG" dirty="0">
                <a:solidFill>
                  <a:schemeClr val="accent6"/>
                </a:solidFill>
              </a:rPr>
              <a:t>две цели числа </a:t>
            </a:r>
            <a:r>
              <a:rPr lang="bg-BG" dirty="0"/>
              <a:t>и извежда </a:t>
            </a:r>
            <a:r>
              <a:rPr lang="bg-BG" dirty="0">
                <a:solidFill>
                  <a:schemeClr val="accent6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0587" y="2792960"/>
            <a:ext cx="10363202" cy="338400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Console.WriteLine("Enter two integers:");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&gt; num2)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Console.WriteLine("Greater number: " + num2); 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937616" y="2895600"/>
            <a:ext cx="2057618" cy="457200"/>
          </a:xfrm>
          <a:prstGeom prst="wedgeRoundRectCallout">
            <a:avLst>
              <a:gd name="adj1" fmla="val -74387"/>
              <a:gd name="adj2" fmla="val 64435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2 и 3?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937616" y="3544094"/>
            <a:ext cx="2057618" cy="457200"/>
          </a:xfrm>
          <a:prstGeom prst="wedgeRoundRectCallout">
            <a:avLst>
              <a:gd name="adj1" fmla="val -75258"/>
              <a:gd name="adj2" fmla="val -6153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3 и -3?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994943" y="4157454"/>
            <a:ext cx="2057618" cy="457200"/>
          </a:xfrm>
          <a:prstGeom prst="wedgeRoundRectCallout">
            <a:avLst>
              <a:gd name="adj1" fmla="val -80486"/>
              <a:gd name="adj2" fmla="val -45369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3 и 3?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10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837982" y="1447801"/>
            <a:ext cx="11157252" cy="5077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if-else-if-else…</a:t>
            </a:r>
            <a:r>
              <a:rPr lang="en-US" sz="3200" dirty="0"/>
              <a:t> </a:t>
            </a:r>
            <a:r>
              <a:rPr lang="bg-BG" sz="3200" dirty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solidFill>
                  <a:schemeClr val="accent6"/>
                </a:solidFill>
              </a:rPr>
              <a:t>Пример: </a:t>
            </a:r>
            <a:r>
              <a:rPr lang="bg-BG" sz="3000" dirty="0"/>
              <a:t>да се </a:t>
            </a:r>
            <a:r>
              <a:rPr lang="bg-BG" sz="3000" dirty="0" smtClean="0"/>
              <a:t>изпише дадено </a:t>
            </a:r>
            <a:r>
              <a:rPr lang="bg-BG" sz="3000" dirty="0">
                <a:solidFill>
                  <a:schemeClr val="accent6"/>
                </a:solidFill>
              </a:rPr>
              <a:t>число</a:t>
            </a:r>
            <a:r>
              <a:rPr lang="bg-BG" sz="3000" dirty="0"/>
              <a:t> </a:t>
            </a:r>
            <a:r>
              <a:rPr lang="bg-BG" sz="3000" dirty="0" smtClean="0"/>
              <a:t>(от </a:t>
            </a:r>
            <a:r>
              <a:rPr lang="bg-BG" sz="3000" dirty="0"/>
              <a:t>0 до 10</a:t>
            </a:r>
            <a:r>
              <a:rPr lang="bg-BG" sz="3000" dirty="0" smtClean="0"/>
              <a:t>)</a:t>
            </a:r>
            <a:r>
              <a:rPr lang="en-US" sz="3000" dirty="0" smtClean="0"/>
              <a:t> </a:t>
            </a:r>
            <a:r>
              <a:rPr lang="bg-BG" sz="3000" dirty="0">
                <a:solidFill>
                  <a:schemeClr val="accent6"/>
                </a:solidFill>
              </a:rPr>
              <a:t>като текст</a:t>
            </a:r>
            <a:endParaRPr lang="en-US" sz="2800" b="1" dirty="0">
              <a:solidFill>
                <a:schemeClr val="accent6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0012" y="2724947"/>
            <a:ext cx="10381852" cy="36933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Console.WriteLine("two");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</a:t>
            </a:r>
            <a:r>
              <a:rPr lang="it-IT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3)</a:t>
            </a: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Console.WriteLine("three");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още проверки</a:t>
            </a:r>
            <a:endParaRPr lang="it-IT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Console.WriteLine("number too big"); 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1DD7AF52-43CE-4F98-A0B4-C9362448878B}" type="slidenum">
              <a:rPr lang="en-US" sz="1600" smtClean="0"/>
              <a:t>8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523412" y="2967834"/>
            <a:ext cx="1827432" cy="1756565"/>
          </a:xfrm>
          <a:prstGeom prst="wedgeRoundRectCallout">
            <a:avLst>
              <a:gd name="adj1" fmla="val -152791"/>
              <a:gd name="adj2" fmla="val -2558"/>
              <a:gd name="adj3" fmla="val 16667"/>
            </a:avLst>
          </a:prstGeom>
          <a:solidFill>
            <a:schemeClr val="accent1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и </a:t>
            </a:r>
            <a:b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по-добро решение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660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Дадено е </a:t>
            </a:r>
            <a:r>
              <a:rPr lang="bg-BG" dirty="0">
                <a:solidFill>
                  <a:schemeClr val="accent6"/>
                </a:solidFill>
              </a:rPr>
              <a:t>цяло число </a:t>
            </a:r>
            <a:r>
              <a:rPr lang="bg-BG" dirty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accent6"/>
                </a:solidFill>
              </a:rPr>
              <a:t>до 100 </a:t>
            </a:r>
            <a:r>
              <a:rPr lang="bg-BG" dirty="0"/>
              <a:t>включително, бонус точките са </a:t>
            </a:r>
            <a:r>
              <a:rPr lang="bg-BG" dirty="0">
                <a:solidFill>
                  <a:schemeClr val="accent6"/>
                </a:solidFill>
              </a:rPr>
              <a:t>5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accent6"/>
                </a:solidFill>
              </a:rPr>
              <a:t>по-голямо от 100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accent6"/>
                </a:solidFill>
              </a:rPr>
              <a:t>20%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accent6"/>
                </a:solidFill>
              </a:rPr>
              <a:t>по-голямо от 1000</a:t>
            </a:r>
            <a:r>
              <a:rPr lang="bg-BG" dirty="0"/>
              <a:t>, бонус точките са </a:t>
            </a:r>
            <a:r>
              <a:rPr lang="bg-BG" dirty="0">
                <a:solidFill>
                  <a:schemeClr val="accent6"/>
                </a:solidFill>
              </a:rPr>
              <a:t>10%</a:t>
            </a:r>
          </a:p>
          <a:p>
            <a:pPr lvl="1"/>
            <a:r>
              <a:rPr lang="bg-BG" dirty="0"/>
              <a:t>Допълнителни бонус точки:</a:t>
            </a:r>
          </a:p>
          <a:p>
            <a:pPr lvl="2"/>
            <a:r>
              <a:rPr lang="bg-BG" dirty="0"/>
              <a:t>За </a:t>
            </a:r>
            <a:r>
              <a:rPr lang="bg-BG" dirty="0">
                <a:solidFill>
                  <a:schemeClr val="accent6"/>
                </a:solidFill>
              </a:rPr>
              <a:t>четно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число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accent6"/>
                </a:solidFill>
              </a:rPr>
              <a:t>1 т.</a:t>
            </a:r>
          </a:p>
          <a:p>
            <a:pPr lvl="2"/>
            <a:r>
              <a:rPr lang="bg-BG" dirty="0"/>
              <a:t>За число, което </a:t>
            </a:r>
            <a:r>
              <a:rPr lang="bg-BG" dirty="0">
                <a:solidFill>
                  <a:schemeClr val="accent6"/>
                </a:solidFill>
              </a:rPr>
              <a:t>завършва на 5 </a:t>
            </a:r>
            <a:r>
              <a:rPr lang="bg-BG" dirty="0">
                <a:sym typeface="Wingdings" charset="2"/>
              </a:rPr>
              <a:t></a:t>
            </a:r>
            <a:r>
              <a:rPr lang="bg-BG" dirty="0"/>
              <a:t> </a:t>
            </a:r>
            <a:r>
              <a:rPr lang="bg-BG" dirty="0">
                <a:solidFill>
                  <a:schemeClr val="accent6"/>
                </a:solidFill>
              </a:rPr>
              <a:t>2 т.</a:t>
            </a:r>
          </a:p>
          <a:p>
            <a:r>
              <a:rPr lang="bg-BG" dirty="0"/>
              <a:t>Да се напише програма, която пресмята </a:t>
            </a:r>
            <a:r>
              <a:rPr lang="bg-BG" dirty="0">
                <a:solidFill>
                  <a:schemeClr val="accent6"/>
                </a:solidFill>
              </a:rPr>
              <a:t>бонус точките </a:t>
            </a:r>
            <a:r>
              <a:rPr lang="bg-BG" dirty="0"/>
              <a:t>и </a:t>
            </a:r>
            <a:r>
              <a:rPr lang="bg-BG" dirty="0">
                <a:solidFill>
                  <a:schemeClr val="accent6"/>
                </a:solidFill>
              </a:rPr>
              <a:t>общия брой точки </a:t>
            </a:r>
            <a:r>
              <a:rPr lang="bg-BG" dirty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FFC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70AD4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1746</Words>
  <Application>Microsoft Office PowerPoint</Application>
  <PresentationFormat>Custom</PresentationFormat>
  <Paragraphs>364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Wingdings 2</vt:lpstr>
      <vt:lpstr>Office Theme</vt:lpstr>
      <vt:lpstr>Условни команди</vt:lpstr>
      <vt:lpstr>Съдържание</vt:lpstr>
      <vt:lpstr>Прости проверки</vt:lpstr>
      <vt:lpstr>Проверки с if-else конструкция</vt:lpstr>
      <vt:lpstr>За къдравите скоби { } след if / else</vt:lpstr>
      <vt:lpstr>Четно или нечетно – пример</vt:lpstr>
      <vt:lpstr>По-голямото число – пример</vt:lpstr>
      <vt:lpstr>Серия от проверки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</vt:lpstr>
      <vt:lpstr>Конвертор за мерни единици – решение</vt:lpstr>
      <vt:lpstr>Вложени проверки</vt:lpstr>
      <vt:lpstr>Пример: Обръщение според възраст и пол</vt:lpstr>
      <vt:lpstr>Решение: Обръщение според възраст и пол</vt:lpstr>
      <vt:lpstr>Пример: Квартално магазинче</vt:lpstr>
      <vt:lpstr>Решение: квартално магазинче</vt:lpstr>
      <vt:lpstr>Условна конструкция switch-case</vt:lpstr>
      <vt:lpstr>Множество етикети в switch-case</vt:lpstr>
      <vt:lpstr>Дебъгване</vt:lpstr>
      <vt:lpstr>Дебъгване във Visual Studio</vt:lpstr>
      <vt:lpstr>Какво научихме днес?</vt:lpstr>
      <vt:lpstr>Условни команди</vt:lpstr>
      <vt:lpstr>Договор за ползване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Първа конзолна програма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2020-10-19T21:53:49Z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