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24"/>
  </p:notesMasterIdLst>
  <p:handoutMasterIdLst>
    <p:handoutMasterId r:id="rId25"/>
  </p:handoutMasterIdLst>
  <p:sldIdLst>
    <p:sldId id="274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46" r:id="rId22"/>
    <p:sldId id="413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</p14:sldIdLst>
        </p14:section>
        <p14:section name="Край" id="{2BAB9E8E-DE50-4D66-AC35-0986B9476175}">
          <p14:sldIdLst>
            <p14:sldId id="464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48" d="100"/>
          <a:sy n="48" d="100"/>
        </p:scale>
        <p:origin x="967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3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64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8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1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8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hyperlink" Target="https://softuni.foundation/projects/applied-software-developer-profess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/>
              <a:t>Други видове цикли</a:t>
            </a:r>
            <a:endParaRPr lang="en-US" sz="6600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837982" y="1904999"/>
            <a:ext cx="10512862" cy="427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i="1" dirty="0"/>
              <a:t>while </a:t>
            </a:r>
            <a:r>
              <a:rPr lang="bg-BG" i="1" dirty="0"/>
              <a:t>и </a:t>
            </a:r>
            <a:r>
              <a:rPr lang="en-GB" i="1" dirty="0"/>
              <a:t>do-while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9BCDD8-62AB-43FE-9E79-20C9E4A768B4}"/>
              </a:ext>
            </a:extLst>
          </p:cNvPr>
          <p:cNvSpPr txBox="1"/>
          <p:nvPr/>
        </p:nvSpPr>
        <p:spPr>
          <a:xfrm>
            <a:off x="3848621" y="2689410"/>
            <a:ext cx="236327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програмирането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7523" y="3281658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FF7DA0-75F7-4DFE-9CDC-41A9385F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001870" y="2869200"/>
            <a:ext cx="4090546" cy="3389149"/>
            <a:chOff x="7558418" y="2819400"/>
            <a:chExt cx="3921940" cy="338914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80812" y="6477000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486274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bg-BG" dirty="0"/>
              <a:t>е когато повтаряме нещо до безкрайност: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2036" y="2355163"/>
            <a:ext cx="10366376" cy="19882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4549084"/>
            <a:ext cx="10366376" cy="19882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(;;)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975" y="2779268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354" y="5052137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811" y="1371600"/>
                <a:ext cx="11463423" cy="52655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3200" dirty="0"/>
                  <a:t>Едно число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bg-BG" sz="3200" dirty="0"/>
                  <a:t>е </a:t>
                </a:r>
                <a:r>
                  <a:rPr lang="bg-BG" sz="3200" dirty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/>
                  <a:t>, ако се дели единствено на 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bg-BG" sz="3200" dirty="0"/>
                  <a:t> и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Прости числа: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5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41</a:t>
                </a:r>
                <a:r>
                  <a:rPr lang="bg-BG" sz="3000" dirty="0"/>
                  <a:t>,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 43</a:t>
                </a:r>
                <a:r>
                  <a:rPr lang="bg-BG" sz="3000" dirty="0"/>
                  <a:t>, …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Непрости (композитни) числа: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10</a:t>
                </a:r>
                <a:r>
                  <a:rPr lang="bg-BG" sz="3000" dirty="0"/>
                  <a:t> = 2 * 5,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21 </a:t>
                </a:r>
                <a:r>
                  <a:rPr lang="bg-BG" sz="3000" dirty="0"/>
                  <a:t>= 3 * 7,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143</a:t>
                </a:r>
                <a:r>
                  <a:rPr lang="bg-BG" sz="3000" dirty="0"/>
                  <a:t> = 13 * 11</a:t>
                </a:r>
              </a:p>
              <a:p>
                <a:pPr>
                  <a:lnSpc>
                    <a:spcPct val="110000"/>
                  </a:lnSpc>
                </a:pPr>
                <a:r>
                  <a:rPr lang="bg-BG" sz="3200" dirty="0"/>
                  <a:t>Едно число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bg-BG" sz="3200" dirty="0"/>
                  <a:t>е просто, ако се дели</a:t>
                </a:r>
                <a:r>
                  <a:rPr lang="en-US" sz="3200" dirty="0"/>
                  <a:t> </a:t>
                </a:r>
                <a:r>
                  <a:rPr lang="bg-BG" sz="3200" dirty="0"/>
                  <a:t>на число между 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bg-BG" sz="3200" dirty="0"/>
                  <a:t> и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n-1</a:t>
                </a:r>
                <a:endPara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bg-BG" sz="3200" dirty="0"/>
                  <a:t>Алгоритъм за проверка дали число е </a:t>
                </a:r>
                <a:r>
                  <a:rPr lang="bg-BG" sz="3200" dirty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Проверяваме дали 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bg-BG" sz="3000" dirty="0"/>
                  <a:t>се дели на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…, </a:t>
                </a: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n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-1</a:t>
                </a:r>
              </a:p>
              <a:p>
                <a:pPr marL="609600" lvl="2" indent="-304800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Ако се раздели, значи е композитно</a:t>
                </a:r>
              </a:p>
              <a:p>
                <a:pPr marL="609600" lvl="2" indent="-304800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Ако не се раздели, значи е просто</a:t>
                </a:r>
                <a:endParaRPr lang="en-US" dirty="0"/>
              </a:p>
              <a:p>
                <a:pPr marL="304800" lvl="1" indent="-304800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Оптимизация: вместо до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n-1</a:t>
                </a:r>
                <a:r>
                  <a:rPr lang="en-US" dirty="0"/>
                  <a:t> </a:t>
                </a:r>
                <a:r>
                  <a:rPr lang="bg-BG" dirty="0"/>
                  <a:t>да се проверяват делители до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1" y="1371600"/>
                <a:ext cx="11463423" cy="5265555"/>
              </a:xfrm>
              <a:blipFill rotWithShape="0">
                <a:blip r:embed="rId2"/>
                <a:stretch>
                  <a:fillRect l="-1223" t="-1157" b="-13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69" y="3772557"/>
            <a:ext cx="2385443" cy="20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12</a:t>
            </a:fld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Проверка за просто число. </a:t>
            </a:r>
            <a:r>
              <a:rPr lang="en-US" sz="3900" dirty="0" smtClean="0"/>
              <a:t>b</a:t>
            </a:r>
            <a:r>
              <a:rPr lang="en-US" sz="3900" dirty="0" smtClean="0"/>
              <a:t>reak </a:t>
            </a:r>
            <a:r>
              <a:rPr lang="bg-BG" sz="3900" dirty="0" smtClean="0"/>
              <a:t>и </a:t>
            </a:r>
            <a:r>
              <a:rPr lang="en-US" sz="3900" smtClean="0"/>
              <a:t>continue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6" y="1539419"/>
            <a:ext cx="10366376" cy="47089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if (n % i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(prime) Console.WriteLine("Prime");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 Console.WriteLine("Not prime");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23684" y="4343400"/>
            <a:ext cx="4294496" cy="704249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1192828" y="4411640"/>
            <a:ext cx="1066800" cy="1025856"/>
          </a:xfrm>
          <a:prstGeom prst="bentConnector3">
            <a:avLst>
              <a:gd name="adj1" fmla="val 14339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86805"/>
            <a:ext cx="2041345" cy="1678098"/>
          </a:xfrm>
          <a:prstGeom prst="rect">
            <a:avLst/>
          </a:prstGeom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880882" y="1954643"/>
            <a:ext cx="2432515" cy="2278855"/>
          </a:xfrm>
          <a:prstGeom prst="wedgeRoundRectCallout">
            <a:avLst>
              <a:gd name="adj1" fmla="val -72761"/>
              <a:gd name="adj2" fmla="val 4039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има и команда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следващо повторение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6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09190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въвежда четно число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невалидно число </a:t>
            </a:r>
            <a:r>
              <a:rPr lang="bg-BG" sz="3000" dirty="0"/>
              <a:t>да връща към повторно въвеждане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break </a:t>
            </a:r>
            <a:r>
              <a:rPr lang="bg-BG" dirty="0"/>
              <a:t>в безкраен цикъл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2943725"/>
            <a:ext cx="10207624" cy="353327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(true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Console.Write("Enter even number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четно число-&gt; изход от цикъла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Console.WriteLine("The number is not even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Console.WriteLine("Even number entered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{0}",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390694" y="2970619"/>
            <a:ext cx="2216908" cy="1288800"/>
            <a:chOff x="9094190" y="2597400"/>
            <a:chExt cx="2216908" cy="1288800"/>
          </a:xfrm>
        </p:grpSpPr>
        <p:pic>
          <p:nvPicPr>
            <p:cNvPr id="7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1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77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15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4862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6612" y="4191000"/>
            <a:ext cx="3580031" cy="21655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3000" dirty="0">
                <a:solidFill>
                  <a:prstClr val="white"/>
                </a:solidFill>
              </a:rPr>
              <a:t>Пример: </a:t>
            </a:r>
            <a:r>
              <a:rPr lang="en-US" sz="3000" dirty="0">
                <a:solidFill>
                  <a:prstClr val="white"/>
                </a:solidFill>
              </a:rPr>
              <a:t>F(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987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3000" dirty="0">
                <a:solidFill>
                  <a:prstClr val="white"/>
                </a:solidFill>
              </a:rPr>
              <a:t>Да се въведе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bg-BG" sz="3000" dirty="0">
                <a:solidFill>
                  <a:prstClr val="white"/>
                </a:solidFill>
              </a:rPr>
              <a:t>и да се пресметна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>
                <a:solidFill>
                  <a:prstClr val="white"/>
                </a:solidFill>
              </a:rPr>
              <a:t>-</a:t>
            </a:r>
            <a:r>
              <a:rPr lang="bg-BG" sz="3000" dirty="0">
                <a:solidFill>
                  <a:prstClr val="white"/>
                </a:solidFill>
              </a:rPr>
              <a:t>тото число на Фибоначи</a:t>
            </a: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6612" y="2362200"/>
            <a:ext cx="7086599" cy="4013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f0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f1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 = 0; i &lt; n-1; i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fNext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f0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Console.WriteLine(f1);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238" y="4205286"/>
            <a:ext cx="1654374" cy="18907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4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036829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603" y="4419600"/>
            <a:ext cx="9141619" cy="838200"/>
          </a:xfrm>
        </p:spPr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1036827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2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17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738691"/>
            <a:ext cx="10971430" cy="456828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Алгоритъм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Евклид</a:t>
            </a:r>
            <a:r>
              <a:rPr lang="bg-BG" sz="3200" dirty="0"/>
              <a:t> за намиране на НОД</a:t>
            </a:r>
            <a:r>
              <a:rPr lang="en-US" sz="3200" dirty="0"/>
              <a:t>: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Докато не достигнем остатък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Делим по-голямото число на по-малкото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Взимаме остатъка от делението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5459" y="2819401"/>
            <a:ext cx="3312830" cy="11327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1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prstClr val="white"/>
                </a:solidFill>
              </a:rPr>
              <a:t>НОД(12</a:t>
            </a:r>
            <a:r>
              <a:rPr lang="en-US" sz="2800" dirty="0">
                <a:solidFill>
                  <a:prstClr val="white"/>
                </a:solidFill>
              </a:rPr>
              <a:t>, </a:t>
            </a:r>
            <a:r>
              <a:rPr lang="bg-BG" sz="2800" dirty="0">
                <a:solidFill>
                  <a:prstClr val="white"/>
                </a:solidFill>
              </a:rPr>
              <a:t>24)</a:t>
            </a:r>
            <a:r>
              <a:rPr lang="en-US" sz="2800" dirty="0">
                <a:solidFill>
                  <a:prstClr val="white"/>
                </a:solidFill>
              </a:rPr>
              <a:t> = </a:t>
            </a:r>
            <a:r>
              <a:rPr lang="bg-BG" sz="2800" dirty="0">
                <a:solidFill>
                  <a:prstClr val="white"/>
                </a:solidFill>
              </a:rPr>
              <a:t>12</a:t>
            </a:r>
            <a:endParaRPr lang="en-US" sz="2800" dirty="0">
              <a:solidFill>
                <a:prstClr val="white"/>
              </a:solidFill>
            </a:endParaRPr>
          </a:p>
          <a:p>
            <a:pPr lvl="1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4444" y="4077831"/>
            <a:ext cx="3196368" cy="22467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var oldB =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 = a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7982" y="2819400"/>
            <a:ext cx="3312830" cy="11327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1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prstClr val="white"/>
                </a:solidFill>
              </a:rPr>
              <a:t>НОД(</a:t>
            </a:r>
            <a:r>
              <a:rPr lang="en-US" sz="2800" dirty="0">
                <a:solidFill>
                  <a:prstClr val="white"/>
                </a:solidFill>
              </a:rPr>
              <a:t>10, 10</a:t>
            </a:r>
            <a:r>
              <a:rPr lang="bg-BG" sz="2800" dirty="0">
                <a:solidFill>
                  <a:prstClr val="white"/>
                </a:solidFill>
              </a:rPr>
              <a:t>)</a:t>
            </a:r>
            <a:r>
              <a:rPr lang="en-US" sz="2800" dirty="0">
                <a:solidFill>
                  <a:prstClr val="white"/>
                </a:solidFill>
              </a:rPr>
              <a:t> = </a:t>
            </a:r>
            <a:r>
              <a:rPr lang="bg-BG" sz="2800" dirty="0">
                <a:solidFill>
                  <a:prstClr val="white"/>
                </a:solidFill>
              </a:rPr>
              <a:t>1</a:t>
            </a:r>
            <a:r>
              <a:rPr lang="en-US" sz="2800" dirty="0">
                <a:solidFill>
                  <a:prstClr val="white"/>
                </a:solidFill>
              </a:rPr>
              <a:t>0</a:t>
            </a:r>
          </a:p>
          <a:p>
            <a:pPr lvl="1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prstClr val="white"/>
                </a:solidFill>
              </a:rPr>
              <a:t>НОД(</a:t>
            </a:r>
            <a:r>
              <a:rPr lang="en-US" sz="2800" dirty="0">
                <a:solidFill>
                  <a:prstClr val="white"/>
                </a:solidFill>
              </a:rPr>
              <a:t>100, 88</a:t>
            </a:r>
            <a:r>
              <a:rPr lang="bg-BG" sz="2800" dirty="0">
                <a:solidFill>
                  <a:prstClr val="white"/>
                </a:solidFill>
              </a:rPr>
              <a:t>) = </a:t>
            </a:r>
            <a:r>
              <a:rPr lang="en-US" sz="2800" dirty="0">
                <a:solidFill>
                  <a:prstClr val="white"/>
                </a:solidFill>
              </a:rPr>
              <a:t>4</a:t>
            </a:r>
            <a:endParaRPr lang="bg-BG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въведат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и да се намери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5" y="2379700"/>
            <a:ext cx="10366376" cy="39518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(b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GCD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{0}",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46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786" y="3328348"/>
            <a:ext cx="2297151" cy="2767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19</a:t>
            </a:fld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558097"/>
            <a:ext cx="7696200" cy="50244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 smtClean="0"/>
              <a:t> </a:t>
            </a:r>
            <a:r>
              <a:rPr lang="bg-BG" sz="3200" dirty="0"/>
              <a:t>повтаря </a:t>
            </a:r>
            <a:r>
              <a:rPr lang="bg-BG" sz="3200" dirty="0" smtClean="0"/>
              <a:t>докато е вярно условието: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bg-BG" sz="3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bg-BG" sz="3200" dirty="0" smtClean="0"/>
              <a:t>Безкраен </a:t>
            </a:r>
            <a:r>
              <a:rPr lang="bg-BG" sz="3200" dirty="0"/>
              <a:t>цикъл: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sz="3200" dirty="0"/>
              <a:t>Прекъсване на безкраен </a:t>
            </a:r>
            <a:r>
              <a:rPr lang="bg-BG" sz="3200" dirty="0" smtClean="0"/>
              <a:t>цикъл – с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endParaRPr lang="bg-BG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7982" y="1975977"/>
            <a:ext cx="6885636" cy="139031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num = </a:t>
            </a:r>
            <a:r>
              <a:rPr lang="pt-BR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 &lt;= n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num++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5092" y="1676400"/>
            <a:ext cx="3367778" cy="28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176820" y="3270843"/>
            <a:ext cx="1922161" cy="1678375"/>
            <a:chOff x="7558418" y="2564463"/>
            <a:chExt cx="4019280" cy="36440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7982" y="3886200"/>
            <a:ext cx="6885636" cy="9048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Console.WriteLine("Infinite loop");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37982" y="5287681"/>
            <a:ext cx="8042520" cy="13111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Console.WriteLine("This will not execute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7982" y="1470021"/>
            <a:ext cx="7390030" cy="4854579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bg-BG" dirty="0" smtClean="0"/>
              <a:t>Други конструкции за цикъл: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</a:t>
            </a:r>
            <a:r>
              <a:rPr lang="bg-BG" dirty="0" smtClean="0"/>
              <a:t>цикъл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</a:t>
            </a:r>
            <a:r>
              <a:rPr lang="bg-BG" dirty="0" smtClean="0"/>
              <a:t>цикъл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bg-BG" dirty="0" smtClean="0"/>
              <a:t>Безкраен цикъл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bg-BG" dirty="0" smtClean="0"/>
              <a:t>По-сложни задачи с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2</a:t>
            </a:fld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34" y="1638300"/>
            <a:ext cx="4762500" cy="49149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372651" y="1243633"/>
            <a:ext cx="1922161" cy="1678375"/>
            <a:chOff x="7558418" y="2564463"/>
            <a:chExt cx="4019280" cy="36440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5624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видове цикли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2618F4-C478-4C86-9335-0173A6132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учебните материали на </a:t>
            </a:r>
            <a:r>
              <a:rPr lang="bg-BG" sz="2800" dirty="0" smtClean="0">
                <a:hlinkClick r:id="rId4"/>
              </a:rPr>
              <a:t>НП „Обучение за ИТ Кариера“</a:t>
            </a:r>
            <a:r>
              <a:rPr lang="bg-BG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Може да съдържа </a:t>
            </a:r>
            <a:r>
              <a:rPr lang="bg-BG" sz="2800" dirty="0"/>
              <a:t>части от следните </a:t>
            </a:r>
            <a:r>
              <a:rPr lang="bg-BG" sz="2800" dirty="0" smtClean="0"/>
              <a:t>източници: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5"/>
              </a:rPr>
              <a:t>Основи на програмирането със </a:t>
            </a:r>
            <a:r>
              <a:rPr lang="en-US" sz="2000" dirty="0">
                <a:hlinkClick r:id="rId5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Конструкция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Повторение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1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1157252" cy="4351338"/>
          </a:xfrm>
        </p:spPr>
        <p:txBody>
          <a:bodyPr/>
          <a:lstStyle/>
          <a:p>
            <a:r>
              <a:rPr lang="bg-BG" sz="3200" dirty="0"/>
              <a:t>Да се отпечатат всички числа </a:t>
            </a:r>
            <a:r>
              <a:rPr lang="en-US" sz="3200" dirty="0"/>
              <a:t>≤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200" dirty="0"/>
              <a:t>, …</a:t>
            </a:r>
          </a:p>
          <a:p>
            <a:pPr lvl="1"/>
            <a:r>
              <a:rPr lang="bg-BG" sz="3000" dirty="0"/>
              <a:t>Всяко следващо число = предишно число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7612" y="2895600"/>
            <a:ext cx="10363200" cy="31113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38800" y="3126387"/>
            <a:ext cx="4191000" cy="1171428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Повтаряй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200" y="5255329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63, …</a:t>
            </a:r>
          </a:p>
        </p:txBody>
      </p:sp>
    </p:spTree>
    <p:extLst>
      <p:ext uri="{BB962C8B-B14F-4D97-AF65-F5344CB8AC3E}">
        <p14:creationId xmlns:p14="http://schemas.microsoft.com/office/powerpoint/2010/main" val="35475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въведе число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 невалидно число да се въведе отново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4436" y="2895600"/>
            <a:ext cx="10366376" cy="32624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Console.WriteLine("The number is: {0}",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3166997"/>
            <a:ext cx="1971690" cy="17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6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Do…While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 smtClean="0"/>
              <a:t>Повторение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докато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естествено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да се изчисли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…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Пример: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6377" y="2809887"/>
            <a:ext cx="10366376" cy="33670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Console.WriteLine(fact);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68153" y="3169986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5602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сумират цифрите на цяло положително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0636" y="2881324"/>
            <a:ext cx="10366376" cy="33670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sum = sum +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 /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Console.WriteLine("Sum of digits: {0}", 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3559165"/>
            <a:ext cx="4419600" cy="1143000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69084" y="5025693"/>
            <a:ext cx="6434224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4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>
            <a:fillRect/>
          </a:stretch>
        </p:blipFill>
        <p:spPr>
          <a:xfrm>
            <a:off x="2762534" y="1600200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Безкрайни цикли и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318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1196</Words>
  <Application>Microsoft Office PowerPoint</Application>
  <PresentationFormat>Custom</PresentationFormat>
  <Paragraphs>219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Wingdings</vt:lpstr>
      <vt:lpstr>Wingdings 2</vt:lpstr>
      <vt:lpstr>Office Theme</vt:lpstr>
      <vt:lpstr>Други видове цикли</vt:lpstr>
      <vt:lpstr>Съдържание</vt:lpstr>
      <vt:lpstr>Конструкция while</vt:lpstr>
      <vt:lpstr>Редица числа 2k+1</vt:lpstr>
      <vt:lpstr>Число в диапазона [1…100]</vt:lpstr>
      <vt:lpstr>Do…While цикъл</vt:lpstr>
      <vt:lpstr>Изчисляване на факториел</vt:lpstr>
      <vt:lpstr>Сумиране на цифрите на число</vt:lpstr>
      <vt:lpstr>Безкрайни цикли и оператор break</vt:lpstr>
      <vt:lpstr>Безкраен цикъл</vt:lpstr>
      <vt:lpstr>Прости числа</vt:lpstr>
      <vt:lpstr>Проверка за просто число. break и continue</vt:lpstr>
      <vt:lpstr>Оператор break в безкраен цикъл</vt:lpstr>
      <vt:lpstr>Задачи с цикли</vt:lpstr>
      <vt:lpstr>Числа на Фибоначи</vt:lpstr>
      <vt:lpstr>Най-голям общ делител (НОД)</vt:lpstr>
      <vt:lpstr>Най-голям общ делител (НОД)</vt:lpstr>
      <vt:lpstr>Алгоритъм на Евклид за НОД</vt:lpstr>
      <vt:lpstr>Какво научихме днес?</vt:lpstr>
      <vt:lpstr>Други видове цикли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2020-11-09T19:08:14Z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