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560" r:id="rId3"/>
    <p:sldId id="561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591" r:id="rId24"/>
    <p:sldId id="632" r:id="rId25"/>
    <p:sldId id="633" r:id="rId26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C3A54D"/>
    <a:srgbClr val="AC2A14"/>
    <a:srgbClr val="7F7F7F"/>
    <a:srgbClr val="FFFFFF"/>
    <a:srgbClr val="C6C0AA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48" d="100"/>
          <a:sy n="48" d="100"/>
        </p:scale>
        <p:origin x="1060" y="49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hyperlink" Target="http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</a:fld>
            <a:endParaRPr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1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2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</a:fld>
            <a:endParaRPr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hyperlink" Target="http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1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2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true" noChangeArrowheads="true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" name="Rectangle 6"/>
          <p:cNvSpPr>
            <a:spLocks noGrp="true" noChangeArrowheads="true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" name="Rectangle 7"/>
          <p:cNvSpPr>
            <a:spLocks noGrp="true" noChangeArrowheads="true"/>
          </p:cNvSpPr>
          <p:nvPr>
            <p:ph type="sldNum" sz="quarter" idx="5"/>
          </p:nvPr>
        </p:nvSpPr>
        <p:spPr/>
        <p:txBody>
          <a:bodyPr/>
          <a:lstStyle/>
          <a:p>
            <a:fld id="{4182BDED-90FC-4B07-A4AE-5C0AABA2B497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60928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60928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true" noChangeArrowheads="true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" name="Rectangle 6"/>
          <p:cNvSpPr>
            <a:spLocks noGrp="true" noChangeArrowheads="true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" name="Rectangle 7"/>
          <p:cNvSpPr>
            <a:spLocks noGrp="true" noChangeArrowheads="true"/>
          </p:cNvSpPr>
          <p:nvPr>
            <p:ph type="sldNum" sz="quarter" idx="5"/>
          </p:nvPr>
        </p:nvSpPr>
        <p:spPr/>
        <p:txBody>
          <a:bodyPr/>
          <a:lstStyle/>
          <a:p>
            <a:fld id="{92D76B48-857F-4E3A-B30D-EFD8DEDF63DB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3520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s://twitter.com/softunibg" TargetMode="External"/><Relationship Id="rId8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://judge.softuni.bg/" TargetMode="Externa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5.jpeg"/><Relationship Id="rId13" Type="http://schemas.openxmlformats.org/officeDocument/2006/relationships/image" Target="../media/image6.png"/><Relationship Id="rId12" Type="http://schemas.openxmlformats.org/officeDocument/2006/relationships/image" Target="../media/image3.png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true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 hasCustomPrompt="true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true"/>
          </p:cNvSpPr>
          <p:nvPr>
            <p:ph type="body" sz="quarter" idx="10" hasCustomPrompt="true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true"/>
          </p:cNvSpPr>
          <p:nvPr>
            <p:ph type="pic" sz="quarter" idx="16" hasCustomPrompt="true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true"/>
          </p:cNvSpPr>
          <p:nvPr>
            <p:ph type="body" sz="quarter" idx="13" hasCustomPrompt="true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true"/>
          </p:cNvSpPr>
          <p:nvPr>
            <p:ph type="body" sz="quarter" idx="14" hasCustomPrompt="true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true"/>
          </p:cNvSpPr>
          <p:nvPr>
            <p:ph type="body" sz="quarter" idx="17" hasCustomPrompt="true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true"/>
          </p:cNvSpPr>
          <p:nvPr>
            <p:ph type="body" sz="quarter" idx="18" hasCustomPrompt="true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true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true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22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/>
          <p:cNvPicPr>
            <a:picLocks noChangeAspect="true"/>
          </p:cNvPicPr>
          <p:nvPr userDrawn="true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766412" y="357955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true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  <a:endParaRPr lang="en-US" dirty="0"/>
          </a:p>
        </p:txBody>
      </p:sp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766412" y="357955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true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true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true"/>
          </p:cNvSpPr>
          <p:nvPr>
            <p:ph type="title" hasCustomPrompt="true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true"/>
          <p:nvPr userDrawn="true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true"/>
          <p:nvPr userDrawn="true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true"/>
          <p:nvPr userDrawn="true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true"/>
          <p:nvPr userDrawn="true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true"/>
          <p:nvPr userDrawn="true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true"/>
          <p:nvPr userDrawn="true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true"/>
          <p:nvPr userDrawn="true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true"/>
          <p:nvPr userDrawn="true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true"/>
          <p:nvPr userDrawn="true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19" name="Rectangle 18"/>
          <p:cNvSpPr/>
          <p:nvPr userDrawn="true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false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true"/>
          </p:cNvPicPr>
          <p:nvPr userDrawn="true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766412" y="357955"/>
            <a:ext cx="2212117" cy="5517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 userDrawn="true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false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hyperlink" Target="http://creativecommons.org/licenses/by-nc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true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bg-BG" dirty="0"/>
              <a:t>Деклариране и извикване</a:t>
            </a:r>
            <a:br>
              <a:rPr lang="bg-BG" dirty="0"/>
            </a:br>
            <a:r>
              <a:rPr lang="bg-BG" dirty="0"/>
              <a:t>на методи</a:t>
            </a:r>
            <a:endParaRPr lang="en-US" dirty="0"/>
          </a:p>
        </p:txBody>
      </p:sp>
      <p:pic>
        <p:nvPicPr>
          <p:cNvPr id="1028" name="Picture 4">
            <a:hlinkClick r:id="rId1" tooltip="This work is licensed under the &quot;Creative Commons Attribution-NonCommercial-ShareAlike 4.0 International&quot; license"/>
          </p:cNvPr>
          <p:cNvPicPr>
            <a:picLocks noChangeAspect="true" noChangeArrowheads="true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" name="Picture Placeholder 9"/>
          <p:cNvPicPr>
            <a:picLocks noGrp="true" noChangeAspect="true"/>
          </p:cNvPicPr>
          <p:nvPr>
            <p:ph type="pic" sz="quarter" idx="16"/>
          </p:nvPr>
        </p:nvPicPr>
        <p:blipFill>
          <a:blip r:embed="rId3" cstate="print"/>
          <a:srcRect t="2654" b="2654"/>
          <a:stretch>
            <a:fillRect/>
          </a:stretch>
        </p:blipFill>
        <p:spPr>
          <a:xfrm>
            <a:off x="6418337" y="3962400"/>
            <a:ext cx="5148188" cy="1940721"/>
          </a:xfrm>
          <a:prstGeom prst="rect">
            <a:avLst/>
          </a:prstGeom>
        </p:spPr>
      </p:pic>
      <p:sp>
        <p:nvSpPr>
          <p:cNvPr id="17" name="Text Placeholder 6"/>
          <p:cNvSpPr>
            <a:spLocks noGrp="true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false">
            <a:spAutoFit/>
          </a:bodyPr>
          <a:lstStyle>
            <a:lvl1pPr marL="0" indent="0" algn="l" defTabSz="12192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18" name="Text Placeholder 7"/>
          <p:cNvSpPr>
            <a:spLocks noGrp="true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false">
            <a:spAutoFit/>
          </a:bodyPr>
          <a:lstStyle>
            <a:lvl1pPr marL="0" indent="0" algn="l" defTabSz="12192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Трейнърски екип</a:t>
            </a:r>
            <a:endParaRPr lang="en-US" dirty="0"/>
          </a:p>
        </p:txBody>
      </p:sp>
      <p:sp>
        <p:nvSpPr>
          <p:cNvPr id="19" name="Text Placeholder 10"/>
          <p:cNvSpPr>
            <a:spLocks noGrp="true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false">
            <a:spAutoFit/>
          </a:bodyPr>
          <a:lstStyle>
            <a:lvl1pPr marL="0" indent="0" algn="l" defTabSz="12192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z="2000" dirty="0">
                <a:solidFill>
                  <a:srgbClr val="F0A22E">
                    <a:lumMod val="40000"/>
                    <a:lumOff val="60000"/>
                  </a:srgbClr>
                </a:solidFill>
              </a:rPr>
              <a:t>Софтуерен университет</a:t>
            </a:r>
            <a:endParaRPr lang="en-US" sz="2000" dirty="0">
              <a:solidFill>
                <a:srgbClr val="F0A2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0" name="Text Placeholder 11"/>
          <p:cNvSpPr>
            <a:spLocks noGrp="true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false">
            <a:spAutoFit/>
          </a:bodyPr>
          <a:lstStyle>
            <a:lvl1pPr marL="0" indent="0" algn="l" defTabSz="12192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4"/>
              </a:rPr>
              <a:t>http://softuni.bg</a:t>
            </a:r>
            <a:endParaRPr lang="en-US" sz="1800" dirty="0"/>
          </a:p>
        </p:txBody>
      </p:sp>
      <p:sp>
        <p:nvSpPr>
          <p:cNvPr id="13" name="TextBox 12"/>
          <p:cNvSpPr txBox="true"/>
          <p:nvPr/>
        </p:nvSpPr>
        <p:spPr>
          <a:xfrm rot="1555229">
            <a:off x="4649241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  <a:endParaRPr lang="bg-BG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/>
          <p:cNvPicPr>
            <a:picLocks noChangeAspect="true"/>
          </p:cNvPicPr>
          <p:nvPr/>
        </p:nvPicPr>
        <p:blipFill rotWithShape="true">
          <a:blip r:embed="rId5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3479988" y="3940552"/>
            <a:ext cx="2253081" cy="2438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true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Създайте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r>
              <a:rPr lang="en-US" sz="3200" dirty="0" smtClean="0"/>
              <a:t> </a:t>
            </a:r>
            <a:r>
              <a:rPr lang="bg-BG" sz="3200" dirty="0" smtClean="0"/>
              <a:t>за печат на секциите</a:t>
            </a:r>
            <a:r>
              <a:rPr lang="en-US" sz="3200" dirty="0" smtClean="0"/>
              <a:t> </a:t>
            </a:r>
            <a:r>
              <a:rPr lang="en-US" sz="3200" dirty="0"/>
              <a:t>(header + body + footer)</a:t>
            </a:r>
            <a:endParaRPr lang="en-US" sz="3200" dirty="0"/>
          </a:p>
          <a:p>
            <a:pPr lvl="1"/>
            <a:r>
              <a:rPr lang="bg-BG" dirty="0" smtClean="0"/>
              <a:t>Копирайте съдържанието от предния слайд</a:t>
            </a:r>
            <a:endParaRPr lang="en-US" dirty="0"/>
          </a:p>
          <a:p>
            <a:pPr lvl="1"/>
            <a:r>
              <a:rPr lang="bg-BG" dirty="0" smtClean="0"/>
              <a:t>За символ</a:t>
            </a: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© </a:t>
            </a:r>
            <a:r>
              <a:rPr lang="bg-BG" dirty="0" smtClean="0"/>
              <a:t>използвайте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</a:t>
            </a:r>
            <a:r>
              <a:rPr lang="bg-BG" dirty="0" smtClean="0"/>
              <a:t>знака</a:t>
            </a:r>
            <a:r>
              <a:rPr lang="en-US" dirty="0" smtClean="0"/>
              <a:t>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u00A9</a:t>
            </a:r>
            <a:r>
              <a:rPr lang="en-US" dirty="0"/>
              <a:t>"</a:t>
            </a:r>
            <a:endParaRPr lang="en-US" dirty="0"/>
          </a:p>
          <a:p>
            <a:r>
              <a:rPr lang="bg-BG" sz="3200" dirty="0" smtClean="0"/>
              <a:t>Създайте метод</a:t>
            </a:r>
            <a:r>
              <a:rPr lang="en-US" sz="3200" dirty="0" smtClean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sz="3200" b="1" noProof="1" smtClean="0">
                <a:latin typeface="Consolas" panose="020B0609020204030204" pitchFamily="49" charset="0"/>
              </a:rPr>
              <a:t>,</a:t>
            </a:r>
            <a:r>
              <a:rPr lang="en-US" sz="3200" dirty="0" smtClean="0"/>
              <a:t> </a:t>
            </a:r>
            <a:r>
              <a:rPr lang="bg-BG" sz="3200" dirty="0" smtClean="0"/>
              <a:t>извикващ тези 3 метода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true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static void PrintReceipt()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PrintHeader();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PrintBody();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PrintFooter();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true"/>
      <p:bldP spid="22" grpId="0" bldLvl="0" animBg="tru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true" noChangeArrowheads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true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true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true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true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true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true" noChangeArrowheads="true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bg-BG" sz="3200" dirty="0" smtClean="0"/>
              <a:t> могат да са от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bg-BG" sz="3200" dirty="0" smtClean="0"/>
              <a:t>Извикването на метода е с конкретни стойности </a:t>
            </a:r>
            <a:r>
              <a:rPr lang="en-US" sz="3200" dirty="0" smtClean="0"/>
              <a:t>(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аргументи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" name="Rectangle 7"/>
          <p:cNvSpPr>
            <a:spLocks noChangeArrowheads="true"/>
          </p:cNvSpPr>
          <p:nvPr/>
        </p:nvSpPr>
        <p:spPr bwMode="auto">
          <a:xfrm>
            <a:off x="726926" y="4976257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true"/>
          </p:cNvSpPr>
          <p:nvPr/>
        </p:nvSpPr>
        <p:spPr bwMode="auto">
          <a:xfrm>
            <a:off x="726926" y="1828800"/>
            <a:ext cx="10363200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i++)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Console.Write("{0} ", i);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3"/>
          <p:cNvSpPr>
            <a:spLocks noChangeArrowheads="true"/>
          </p:cNvSpPr>
          <p:nvPr/>
        </p:nvSpPr>
        <p:spPr bwMode="auto">
          <a:xfrm>
            <a:off x="8510961" y="1013579"/>
            <a:ext cx="3352800" cy="1450564"/>
          </a:xfrm>
          <a:prstGeom prst="wedgeRoundRectCallout">
            <a:avLst>
              <a:gd name="adj1" fmla="val -72838"/>
              <a:gd name="adj2" fmla="val 2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Приема параметри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тип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true"/>
          </p:cNvSpPr>
          <p:nvPr/>
        </p:nvSpPr>
        <p:spPr bwMode="auto">
          <a:xfrm>
            <a:off x="5789612" y="5165473"/>
            <a:ext cx="3976800" cy="1114328"/>
          </a:xfrm>
          <a:prstGeom prst="wedgeRoundRectCallout">
            <a:avLst>
              <a:gd name="adj1" fmla="val -81212"/>
              <a:gd name="adj2" fmla="val 21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 подаваме аргументите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true"/>
          </p:cNvSpPr>
          <p:nvPr/>
        </p:nvSpPr>
        <p:spPr bwMode="auto">
          <a:xfrm>
            <a:off x="7454464" y="2646431"/>
            <a:ext cx="4111948" cy="1114328"/>
          </a:xfrm>
          <a:prstGeom prst="wedgeRoundRectCallout">
            <a:avLst>
              <a:gd name="adj1" fmla="val -82470"/>
              <a:gd name="adj2" fmla="val -802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разделени със запетая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true"/>
      <p:bldP spid="6" grpId="0" bldLvl="0" animBg="true"/>
      <p:bldP spid="7" grpId="0" bldLvl="0" animBg="true"/>
      <p:bldP spid="9" grpId="0" bldLvl="0" animBg="tru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 да подаваме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повече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параматъра</a:t>
            </a:r>
            <a:endParaRPr lang="en-US" dirty="0"/>
          </a:p>
          <a:p>
            <a:r>
              <a:rPr lang="bg-BG" dirty="0"/>
              <a:t>Параметрите могат да </a:t>
            </a:r>
            <a:r>
              <a:rPr lang="bg-BG" dirty="0" smtClean="0"/>
              <a:t>бъдат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различен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Затова всеки параметър има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методите </a:t>
            </a:r>
            <a:r>
              <a:rPr lang="en-US" dirty="0" smtClean="0"/>
              <a:t>(2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true"/>
          </p:cNvSpPr>
          <p:nvPr/>
        </p:nvSpPr>
        <p:spPr bwMode="auto">
          <a:xfrm>
            <a:off x="836612" y="4572000"/>
            <a:ext cx="10363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Console.Write("Student: {0}; Age: {1}, Grade: {2}",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23"/>
          <p:cNvSpPr>
            <a:spLocks noChangeArrowheads="true"/>
          </p:cNvSpPr>
          <p:nvPr/>
        </p:nvSpPr>
        <p:spPr bwMode="auto">
          <a:xfrm>
            <a:off x="5865812" y="3342597"/>
            <a:ext cx="2189673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true"/>
          </p:cNvSpPr>
          <p:nvPr/>
        </p:nvSpPr>
        <p:spPr bwMode="auto">
          <a:xfrm>
            <a:off x="9867308" y="3324589"/>
            <a:ext cx="2127926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true"/>
          </p:cNvSpPr>
          <p:nvPr/>
        </p:nvSpPr>
        <p:spPr bwMode="auto">
          <a:xfrm>
            <a:off x="760412" y="3324589"/>
            <a:ext cx="3733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различен тип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true"/>
      <p:bldP spid="5" grpId="0" bldLvl="0" animBg="true"/>
      <p:bldP spid="6" grpId="0" bldLvl="0" animBg="true"/>
      <p:bldP spid="7" grpId="0" bldLvl="0" animBg="true"/>
      <p:bldP spid="9" grpId="0" bldLvl="0" animBg="tru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метод, който 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 smtClean="0"/>
              <a:t> </a:t>
            </a:r>
            <a:r>
              <a:rPr lang="bg-BG" dirty="0" smtClean="0"/>
              <a:t>на цяло число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Знака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true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true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The number 2 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true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>
            <a:spLocks noChangeArrowheads="true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true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true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The number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-5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true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", number);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.", number);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.", number);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(int.Parse(Console.ReadLine())); }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Параметрите могат да имат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стойности по подразбиране</a:t>
            </a:r>
            <a:r>
              <a:rPr lang="en-US" sz="3000" dirty="0" smtClean="0"/>
              <a:t>:</a:t>
            </a:r>
            <a:endParaRPr lang="en-US" sz="30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bg-BG" sz="3000" dirty="0" smtClean="0"/>
              <a:t>Методът по-горе може да бъде извикан по множество начини</a:t>
            </a:r>
            <a:r>
              <a:rPr lang="en-US" sz="3000" dirty="0" smtClean="0"/>
              <a:t>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Опционални параметри</a:t>
            </a:r>
            <a:endParaRPr lang="bg-BG" dirty="0"/>
          </a:p>
        </p:txBody>
      </p:sp>
      <p:sp>
        <p:nvSpPr>
          <p:cNvPr id="6" name="Rectangle 4"/>
          <p:cNvSpPr>
            <a:spLocks noChangeArrowheads="true"/>
          </p:cNvSpPr>
          <p:nvPr/>
        </p:nvSpPr>
        <p:spPr bwMode="auto">
          <a:xfrm>
            <a:off x="684212" y="1828800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for (int i = start; i &lt;= end; i++)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Console.Write("{0} ", i);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true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PrintNumbers();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3"/>
          <p:cNvSpPr>
            <a:spLocks noChangeArrowheads="true"/>
          </p:cNvSpPr>
          <p:nvPr/>
        </p:nvSpPr>
        <p:spPr bwMode="auto">
          <a:xfrm>
            <a:off x="6932612" y="2401456"/>
            <a:ext cx="2209800" cy="1032316"/>
          </a:xfrm>
          <a:prstGeom prst="wedgeRoundRectCallout">
            <a:avLst>
              <a:gd name="adj1" fmla="val 66019"/>
              <a:gd name="adj2" fmla="val -62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по подразбиране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true"/>
          </p:cNvSpPr>
          <p:nvPr/>
        </p:nvSpPr>
        <p:spPr bwMode="auto">
          <a:xfrm>
            <a:off x="4646612" y="5029200"/>
            <a:ext cx="4648200" cy="941797"/>
          </a:xfrm>
          <a:prstGeom prst="wedgeRoundRectCallout">
            <a:avLst>
              <a:gd name="adj1" fmla="val -82992"/>
              <a:gd name="adj2" fmla="val 46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 пропуснем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извикването на метода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1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true"/>
      <p:bldP spid="8" grpId="0" bldLvl="0" animBg="true"/>
      <p:bldP spid="9" grpId="0" bldLvl="0" animBg="tru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Отпечатване на триъгълник</a:t>
            </a:r>
            <a:endParaRPr lang="bg-BG" dirty="0"/>
          </a:p>
        </p:txBody>
      </p:sp>
      <p:sp>
        <p:nvSpPr>
          <p:cNvPr id="576515" name="Rectangle 3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 за отпечатване на триъгълници по начина, показан по-долу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>
            <a:spLocks noChangeArrowheads="true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true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1 2 3 4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true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true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 1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 на един ред</a:t>
            </a:r>
            <a:r>
              <a:rPr lang="bg-BG" dirty="0"/>
              <a:t> </a:t>
            </a:r>
            <a:r>
              <a:rPr lang="bg-BG" dirty="0" smtClean="0"/>
              <a:t>от триъгълника,</a:t>
            </a:r>
            <a:r>
              <a:rPr lang="en-US" dirty="0" smtClean="0"/>
              <a:t> </a:t>
            </a:r>
            <a:r>
              <a:rPr lang="bg-BG" dirty="0" smtClean="0"/>
              <a:t>извеждащ числата от</a:t>
            </a:r>
            <a:r>
              <a:rPr lang="en-US" dirty="0" smtClean="0"/>
              <a:t> </a:t>
            </a:r>
            <a:r>
              <a:rPr lang="bg-BG" dirty="0" smtClean="0"/>
              <a:t>подаден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</a:t>
            </a:r>
            <a:r>
              <a:rPr lang="bg-BG" dirty="0" smtClean="0"/>
              <a:t>до подаден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Отпечатване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true"/>
          </p:cNvSpPr>
          <p:nvPr/>
        </p:nvSpPr>
        <p:spPr bwMode="auto">
          <a:xfrm>
            <a:off x="1025524" y="2475344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+ " ");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метод, печатащ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първата част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(1..n)</a:t>
            </a:r>
            <a:r>
              <a:rPr lang="en-US" dirty="0"/>
              <a:t> </a:t>
            </a:r>
            <a:r>
              <a:rPr lang="bg-BG" dirty="0" smtClean="0"/>
              <a:t>и друг 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втората част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(n-1…1)</a:t>
            </a:r>
            <a:r>
              <a:rPr lang="en-US" dirty="0"/>
              <a:t> </a:t>
            </a:r>
            <a:r>
              <a:rPr lang="bg-BG" dirty="0" smtClean="0"/>
              <a:t>от триъгълника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</a:t>
            </a:r>
            <a:r>
              <a:rPr lang="bg-BG" dirty="0" smtClean="0"/>
              <a:t>триъгълник </a:t>
            </a:r>
            <a:r>
              <a:rPr lang="en-GB" dirty="0" smtClean="0"/>
              <a:t>(2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21" name="Rectangle 4"/>
          <p:cNvSpPr>
            <a:spLocks noChangeArrowheads="true"/>
          </p:cNvSpPr>
          <p:nvPr/>
        </p:nvSpPr>
        <p:spPr bwMode="auto">
          <a:xfrm>
            <a:off x="1025524" y="248037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for (int line = 1; line &lt;= n; line++)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(1, line);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for (int line = n - 1; line &gt;= 1; line--)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(1, line);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true"/>
          </p:cNvSpPr>
          <p:nvPr/>
        </p:nvSpPr>
        <p:spPr bwMode="auto">
          <a:xfrm>
            <a:off x="8228012" y="1843277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true"/>
          </p:cNvSpPr>
          <p:nvPr/>
        </p:nvSpPr>
        <p:spPr bwMode="auto">
          <a:xfrm>
            <a:off x="6627812" y="3932373"/>
            <a:ext cx="22860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true"/>
          </p:cNvSpPr>
          <p:nvPr/>
        </p:nvSpPr>
        <p:spPr bwMode="auto">
          <a:xfrm>
            <a:off x="6551612" y="5280095"/>
            <a:ext cx="23622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true"/>
      <p:bldP spid="9" grpId="0" bldLvl="0" animBg="true"/>
      <p:bldP spid="10" grpId="0" bldLvl="0" animBg="tru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true" noChangeArrowheads="true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755" indent="-452755">
              <a:lnSpc>
                <a:spcPts val="4000"/>
              </a:lnSpc>
              <a:buFontTx/>
              <a:buAutoNum type="arabicPeriod"/>
            </a:pPr>
            <a:r>
              <a:rPr lang="bg-BG" dirty="0"/>
              <a:t>Използване на методи</a:t>
            </a:r>
            <a:endParaRPr lang="en-US" dirty="0"/>
          </a:p>
          <a:p>
            <a:pPr marL="713105" lvl="1" indent="-351155">
              <a:lnSpc>
                <a:spcPts val="4000"/>
              </a:lnSpc>
            </a:pPr>
            <a:r>
              <a:rPr lang="bg-BG" dirty="0"/>
              <a:t>Какво е метод?</a:t>
            </a:r>
            <a:endParaRPr lang="bg-BG" dirty="0"/>
          </a:p>
          <a:p>
            <a:pPr marL="713105" lvl="1" indent="-351155">
              <a:lnSpc>
                <a:spcPts val="4000"/>
              </a:lnSpc>
            </a:pPr>
            <a:r>
              <a:rPr lang="bg-BG" dirty="0"/>
              <a:t>Защо използваме методи?</a:t>
            </a:r>
            <a:endParaRPr lang="en-US" dirty="0"/>
          </a:p>
          <a:p>
            <a:pPr marL="713105" lvl="1" indent="-351155">
              <a:lnSpc>
                <a:spcPts val="4000"/>
              </a:lnSpc>
            </a:pPr>
            <a:r>
              <a:rPr lang="bg-BG" dirty="0"/>
              <a:t>Деклариране на методи</a:t>
            </a:r>
            <a:endParaRPr lang="bg-BG" dirty="0"/>
          </a:p>
          <a:p>
            <a:pPr marL="713105" lvl="1" indent="-351155">
              <a:lnSpc>
                <a:spcPts val="4000"/>
              </a:lnSpc>
            </a:pPr>
            <a:r>
              <a:rPr lang="bg-BG" dirty="0"/>
              <a:t>Извикване на методи</a:t>
            </a:r>
            <a:endParaRPr lang="en-US" dirty="0"/>
          </a:p>
          <a:p>
            <a:pPr marL="452755" indent="-452755">
              <a:lnSpc>
                <a:spcPts val="4000"/>
              </a:lnSpc>
              <a:buFontTx/>
              <a:buAutoNum type="arabicPeriod"/>
            </a:pPr>
            <a:r>
              <a:rPr lang="bg-BG" dirty="0"/>
              <a:t>Методи с параметри</a:t>
            </a:r>
            <a:endParaRPr lang="en-US" dirty="0"/>
          </a:p>
          <a:p>
            <a:pPr marL="713105" lvl="1" indent="-351155">
              <a:lnSpc>
                <a:spcPts val="4000"/>
              </a:lnSpc>
            </a:pPr>
            <a:r>
              <a:rPr lang="bg-BG" dirty="0"/>
              <a:t>Използване на параметри</a:t>
            </a:r>
            <a:br>
              <a:rPr lang="bg-BG" dirty="0"/>
            </a:br>
            <a:r>
              <a:rPr lang="bg-BG" dirty="0"/>
              <a:t>в методите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true" noChangeArrowheads="true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10" name="Content Placeholder 9"/>
          <p:cNvSpPr>
            <a:spLocks noGrp="true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Да се отпечати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запълнен квадрат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с размер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 smtClean="0"/>
              <a:t>като в примера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Извеждане на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true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>
              <a:spLocks noChangeArrowheads="true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--------</a:t>
              </a:r>
              <a:endParaRPr lang="da-DK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-\/\/\/-</a:t>
              </a:r>
              <a:endParaRPr lang="da-DK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-\/\/\/-</a:t>
              </a:r>
              <a:endParaRPr lang="da-DK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--------</a:t>
              </a:r>
              <a:endParaRPr lang="da-DK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true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Console.WriteLine(new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string('-', 2 * n));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Console.Write('-');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for (int i = 1; i &lt; n; i++)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Console.Write("\\/");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Console.WriteLine('-');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true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TODO: read n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for (int i = 0; i &lt; n - 2; i++)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utoShape 23"/>
          <p:cNvSpPr>
            <a:spLocks noChangeArrowheads="true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true"/>
      <p:bldP spid="12" grpId="0" bldLvl="0" animBg="true"/>
      <p:bldP spid="15" grpId="0" bldLvl="0" animBg="tru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true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434179" name="Rectangle 3"/>
          <p:cNvSpPr>
            <a:spLocks noGrp="true" noChangeArrowheads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755" indent="-452755">
              <a:lnSpc>
                <a:spcPct val="100000"/>
              </a:lnSpc>
            </a:pPr>
            <a:r>
              <a:rPr lang="bg-BG" dirty="0"/>
              <a:t>Можем да разделим голяма програма</a:t>
            </a:r>
            <a:br>
              <a:rPr lang="bg-BG" dirty="0"/>
            </a:br>
            <a:r>
              <a:rPr lang="bg-BG" dirty="0"/>
              <a:t>на прости методи, които решават </a:t>
            </a:r>
            <a:br>
              <a:rPr lang="bg-BG" dirty="0"/>
            </a:br>
            <a:r>
              <a:rPr lang="bg-BG" dirty="0"/>
              <a:t>по-малки проблеми</a:t>
            </a:r>
            <a:endParaRPr lang="bg-BG" dirty="0"/>
          </a:p>
          <a:p>
            <a:pPr marL="452755" indent="-452755">
              <a:lnSpc>
                <a:spcPct val="100000"/>
              </a:lnSpc>
            </a:pPr>
            <a:r>
              <a:rPr lang="bg-BG" dirty="0"/>
              <a:t>Методите имат </a:t>
            </a:r>
            <a:endParaRPr lang="bg-BG" dirty="0"/>
          </a:p>
          <a:p>
            <a:pPr marL="756920" lvl="1" indent="-452755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име, тип, параметри и тяло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452755" indent="-452755"/>
            <a:r>
              <a:rPr lang="bg-BG" dirty="0"/>
              <a:t>Методите се извикват по тяхното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755" indent="-452755"/>
            <a:r>
              <a:rPr lang="bg-BG" dirty="0"/>
              <a:t>Могат да приемат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452755"/>
            <a:r>
              <a:rPr lang="bg-BG" dirty="0"/>
              <a:t>Параметрите приемат реални стойности,</a:t>
            </a:r>
            <a:br>
              <a:rPr lang="bg-BG" dirty="0"/>
            </a:br>
            <a:r>
              <a:rPr lang="bg-BG" dirty="0"/>
              <a:t>когато методът се извика</a:t>
            </a:r>
            <a:endParaRPr lang="en-US" dirty="0"/>
          </a:p>
        </p:txBody>
      </p:sp>
      <p:sp>
        <p:nvSpPr>
          <p:cNvPr id="43417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bg-BG" dirty="0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173577" y="3700158"/>
            <a:ext cx="1807035" cy="14783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212" y="4685731"/>
            <a:ext cx="1831741" cy="14089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2" name="Picture 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789757" y="1413393"/>
            <a:ext cx="3203889" cy="27411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1"/>
              </a:rPr>
              <a:t>Creative Commons </a:t>
            </a:r>
            <a:r>
              <a:rPr lang="en-US" noProof="1">
                <a:hlinkClick r:id="rId1"/>
              </a:rPr>
              <a:t>Attribution-NonCommercial-ShareAlike</a:t>
            </a:r>
            <a:r>
              <a:rPr lang="en-US" dirty="0">
                <a:hlinkClick r:id="rId1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2"/>
              </a:rPr>
              <a:t>Основи на програмирането със </a:t>
            </a:r>
            <a:r>
              <a:rPr lang="en-US" sz="2000" dirty="0">
                <a:hlinkClick r:id="rId2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1" tooltip="This work is licensed under the &quot;Creative Commons Attribution-NonCommercial-ShareAlike 4.0 International&quot; license"/>
          </p:cNvPr>
          <p:cNvPicPr>
            <a:picLocks noChangeAspect="true" noChangeArrowheads="true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Дефиниране </a:t>
            </a:r>
            <a:r>
              <a:rPr lang="ru-RU" dirty="0"/>
              <a:t>и извикване 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true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en-US" sz="3200" dirty="0" smtClean="0"/>
              <a:t> </a:t>
            </a:r>
            <a:r>
              <a:rPr lang="bg-BG" sz="3200" dirty="0"/>
              <a:t>е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именована част от кода,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която може да бъде извикана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dirty="0" smtClean="0"/>
              <a:t>Примерна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дефиниция </a:t>
            </a:r>
            <a:r>
              <a:rPr lang="bg-BG" dirty="0" smtClean="0"/>
              <a:t>на метод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 smtClean="0"/>
              <a:t> </a:t>
            </a:r>
            <a:r>
              <a:rPr lang="bg-BG" dirty="0" smtClean="0"/>
              <a:t>на метода няколко пъти поред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методи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1741568"/>
            <a:ext cx="10820400" cy="2833929"/>
            <a:chOff x="836612" y="1741568"/>
            <a:chExt cx="10820400" cy="2833929"/>
          </a:xfrm>
        </p:grpSpPr>
        <p:sp>
          <p:nvSpPr>
            <p:cNvPr id="5" name="Rectangle 4"/>
            <p:cNvSpPr>
              <a:spLocks noChangeArrowheads="true"/>
            </p:cNvSpPr>
            <p:nvPr/>
          </p:nvSpPr>
          <p:spPr bwMode="auto">
            <a:xfrm>
              <a:off x="836612" y="2570539"/>
              <a:ext cx="10515600" cy="2004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static void PrintHeader()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 Console.WriteLine("----------");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6" name="AutoShape 23"/>
            <p:cNvSpPr>
              <a:spLocks noChangeArrowheads="true"/>
            </p:cNvSpPr>
            <p:nvPr/>
          </p:nvSpPr>
          <p:spPr bwMode="auto">
            <a:xfrm>
              <a:off x="8228012" y="3124200"/>
              <a:ext cx="3429000" cy="1114328"/>
            </a:xfrm>
            <a:prstGeom prst="wedgeRoundRectCallout">
              <a:avLst>
                <a:gd name="adj1" fmla="val -70454"/>
                <a:gd name="adj2" fmla="val -2324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r>
                <a:rPr lang="bg-BG" sz="2800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Тялото</a:t>
              </a:r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на метода се огражда с</a:t>
              </a:r>
              <a:r>
                <a:rPr 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23"/>
            <p:cNvSpPr>
              <a:spLocks noChangeArrowheads="true"/>
            </p:cNvSpPr>
            <p:nvPr/>
          </p:nvSpPr>
          <p:spPr bwMode="auto">
            <a:xfrm>
              <a:off x="7184912" y="1741568"/>
              <a:ext cx="2757600" cy="1082443"/>
            </a:xfrm>
            <a:prstGeom prst="wedgeRoundRectCallout">
              <a:avLst>
                <a:gd name="adj1" fmla="val -92082"/>
                <a:gd name="adj2" fmla="val 48962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Метод, наречен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PrintHeader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9" name="Rectangle 8"/>
          <p:cNvSpPr>
            <a:spLocks noChangeArrowheads="true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true"/>
      <p:bldP spid="9" grpId="0" bldLvl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използваме методи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true" noChangeArrowheads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bg-BG" dirty="0" smtClean="0"/>
              <a:t>Програмирането става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по-обозримо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 smtClean="0"/>
              <a:t>Разделяме големите задачи на малки части</a:t>
            </a:r>
            <a:endParaRPr lang="en-US" dirty="0" smtClean="0"/>
          </a:p>
          <a:p>
            <a:pPr lvl="1">
              <a:lnSpc>
                <a:spcPts val="3600"/>
              </a:lnSpc>
            </a:pPr>
            <a:r>
              <a:rPr lang="bg-BG" dirty="0" smtClean="0"/>
              <a:t>По-оптимална организация на програмата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 smtClean="0"/>
              <a:t>Подобрява се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Улеснява разбирането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 smtClean="0"/>
              <a:t>Избягват се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повторенията в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 smtClean="0"/>
              <a:t>Улеснява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Повторно използване</a:t>
            </a:r>
            <a:r>
              <a:rPr lang="bg-BG" dirty="0" smtClean="0"/>
              <a:t> на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 smtClean="0"/>
              <a:t>Използваме методите няколко пъти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true" noChangeArrowheads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true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0" name="Slide Number Placeholder 1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true"/>
          </p:cNvSpPr>
          <p:nvPr/>
        </p:nvSpPr>
        <p:spPr bwMode="auto">
          <a:xfrm>
            <a:off x="684212" y="1707085"/>
            <a:ext cx="1082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num * num;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bg-BG" dirty="0" smtClean="0"/>
              <a:t>Методите се дефинират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 smtClean="0"/>
              <a:t>също е метод</a:t>
            </a:r>
            <a:endParaRPr lang="en-US" dirty="0"/>
          </a:p>
          <a:p>
            <a:r>
              <a:rPr lang="bg-BG" dirty="0" smtClean="0"/>
              <a:t>Променливите в метода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true"/>
          </p:cNvSpPr>
          <p:nvPr/>
        </p:nvSpPr>
        <p:spPr bwMode="auto">
          <a:xfrm>
            <a:off x="4265612" y="1126967"/>
            <a:ext cx="2590800" cy="637601"/>
          </a:xfrm>
          <a:prstGeom prst="wedgeRoundRectCallout">
            <a:avLst>
              <a:gd name="adj1" fmla="val -65987"/>
              <a:gd name="adj2" fmla="val 64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true"/>
          </p:cNvSpPr>
          <p:nvPr/>
        </p:nvSpPr>
        <p:spPr bwMode="auto">
          <a:xfrm>
            <a:off x="188815" y="990600"/>
            <a:ext cx="2552797" cy="753345"/>
          </a:xfrm>
          <a:prstGeom prst="wedgeRoundRectCallout">
            <a:avLst>
              <a:gd name="adj1" fmla="val 62427"/>
              <a:gd name="adj2" fmla="val 60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true"/>
          </p:cNvSpPr>
          <p:nvPr/>
        </p:nvSpPr>
        <p:spPr bwMode="auto">
          <a:xfrm>
            <a:off x="7694612" y="1118269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true"/>
          </p:cNvSpPr>
          <p:nvPr/>
        </p:nvSpPr>
        <p:spPr bwMode="auto">
          <a:xfrm>
            <a:off x="9542481" y="2140491"/>
            <a:ext cx="1620387" cy="983709"/>
          </a:xfrm>
          <a:prstGeom prst="wedgeRoundRectCallout">
            <a:avLst>
              <a:gd name="adj1" fmla="val -98963"/>
              <a:gd name="adj2" fmla="val 430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метода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true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Program</a:t>
            </a: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en-GB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{</a:t>
            </a: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 Placeholder 1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true"/>
      <p:bldP spid="11" grpId="0" bldLvl="0" animBg="true"/>
      <p:bldP spid="12" grpId="0" bldLvl="0" animBg="true"/>
      <p:bldP spid="13" grpId="0" bldLvl="0" animBg="true"/>
      <p:bldP spid="14" grpId="0" bldLvl="0" animBg="true"/>
      <p:bldP spid="25" grpId="0" bldLvl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Методите първо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дефинират</a:t>
            </a:r>
            <a:r>
              <a:rPr lang="en-US" dirty="0" smtClean="0"/>
              <a:t>, </a:t>
            </a:r>
            <a:r>
              <a:rPr lang="bg-BG" dirty="0" smtClean="0"/>
              <a:t>а после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извикват</a:t>
            </a:r>
            <a:r>
              <a:rPr lang="en-US" dirty="0" smtClean="0"/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многократно</a:t>
            </a:r>
            <a:r>
              <a:rPr lang="en-US" sz="3000" dirty="0" smtClean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bg-BG" dirty="0" smtClean="0"/>
              <a:t>могат да бъдат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извикани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чрез името им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5" name="Rectangle 4"/>
          <p:cNvSpPr>
            <a:spLocks noChangeArrowheads="true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 void PrintHeader()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Console.WriteLine("----------");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true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 void Main()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true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2103"/>
              <a:gd name="adj2" fmla="val -5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Дефиниране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true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true"/>
      <p:bldP spid="10" grpId="0" bldLvl="0" animBg="true"/>
      <p:bldP spid="11" grpId="0" bldLvl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true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bg-BG" dirty="0" smtClean="0"/>
              <a:t>Метод може да бъде извикан от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Метода</a:t>
            </a:r>
            <a:r>
              <a:rPr lang="en-US" dirty="0" smtClean="0"/>
              <a:t> Main</a:t>
            </a:r>
            <a:r>
              <a:rPr lang="bg-BG" dirty="0" smtClean="0"/>
              <a:t> </a:t>
            </a:r>
            <a:r>
              <a:rPr lang="en-US" dirty="0" smtClean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25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25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Сво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 тяло </a:t>
            </a:r>
            <a:r>
              <a:rPr lang="en-US" dirty="0" smtClean="0"/>
              <a:t>– </a:t>
            </a:r>
            <a:r>
              <a:rPr lang="bg-BG" dirty="0" smtClean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 </a:t>
            </a:r>
            <a:r>
              <a:rPr lang="en-US" dirty="0" smtClean="0"/>
              <a:t>(2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21" name="Rectangle 20"/>
          <p:cNvSpPr>
            <a:spLocks noChangeArrowheads="true"/>
          </p:cNvSpPr>
          <p:nvPr/>
        </p:nvSpPr>
        <p:spPr bwMode="auto">
          <a:xfrm>
            <a:off x="998248" y="2592244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 void Main()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>
            <a:spLocks noChangeArrowheads="true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 void PrintHeader()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true"/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 smtClean="0"/>
              <a:t>Някой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true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Crash()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true"/>
      <p:bldP spid="22" grpId="0" bldLvl="0" animBg="true"/>
      <p:bldP spid="8" grpId="0" bldLvl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метод, който отпечатва празна касова бележка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true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true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CASH RECEIPT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true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>
            <a:spLocks noChangeArrowheads="true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© SoftUni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true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Footer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true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Charged to____________________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Received by___________________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false"/>
        </a:gra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false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true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true"/>
        </a:gradFill>
        <a:gradFill rotWithShape="true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false"/>
        </a:gra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true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true"/>
        </a:gradFill>
        <a:gradFill rotWithShape="true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false"/>
        </a:gra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5861</Words>
  <Application>WPS Presentation</Application>
  <PresentationFormat>Custom</PresentationFormat>
  <Paragraphs>434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Wingdings 2</vt:lpstr>
      <vt:lpstr>Consolas</vt:lpstr>
      <vt:lpstr>Calibri</vt:lpstr>
      <vt:lpstr>微软雅黑</vt:lpstr>
      <vt:lpstr>Arial Unicode MS</vt:lpstr>
      <vt:lpstr>SoftUni 16x9</vt:lpstr>
      <vt:lpstr>Методи</vt:lpstr>
      <vt:lpstr>Съдържание</vt:lpstr>
      <vt:lpstr>Дефиниране и извикване на методи</vt:lpstr>
      <vt:lpstr>Прости методи</vt:lpstr>
      <vt:lpstr>Защо да използваме методи?</vt:lpstr>
      <vt:lpstr>Дефиниране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Параметри на методите</vt:lpstr>
      <vt:lpstr>Параметри на методите (2)</vt:lpstr>
      <vt:lpstr>Задача: Знака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</vt:lpstr>
      <vt:lpstr>Решение: Отпечатване на триъгълник (2)</vt:lpstr>
      <vt:lpstr>Задача: Извеждане на запълнен квадрат</vt:lpstr>
      <vt:lpstr>Какво научихме днес?</vt:lpstr>
      <vt:lpstr>Деклариране и извикване на методи</vt:lpstr>
      <vt:lpstr>Лиценз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Деклариране и извикване на методи</dc:title>
  <dc:creator/>
  <cp:keywords>Sofware University, SoftUni, programming, coding, software development, education, training, course, курс, програмиране, кодене, кодиране, СофтУни</cp:keywords>
  <dc:description>https://softuni.bg/courses/advanced-csharp/</dc:description>
  <dc:subject>Programming Fundamentals Course</dc:subject>
  <cp:category>computer programming;programming;C#;програмиране;кодиране</cp:category>
  <cp:lastModifiedBy>dani</cp:lastModifiedBy>
  <cp:revision>2</cp:revision>
  <dcterms:created xsi:type="dcterms:W3CDTF">2020-11-16T21:51:14Z</dcterms:created>
  <dcterms:modified xsi:type="dcterms:W3CDTF">2020-11-16T21:51:14Z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1033-11.1.0.9719</vt:lpwstr>
  </property>
</Properties>
</file>